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885" r:id="rId6"/>
  </p:sldMasterIdLst>
  <p:notesMasterIdLst>
    <p:notesMasterId r:id="rId20"/>
  </p:notesMasterIdLst>
  <p:handoutMasterIdLst>
    <p:handoutMasterId r:id="rId21"/>
  </p:handoutMasterIdLst>
  <p:sldIdLst>
    <p:sldId id="296" r:id="rId7"/>
    <p:sldId id="405" r:id="rId8"/>
    <p:sldId id="406" r:id="rId9"/>
    <p:sldId id="407" r:id="rId10"/>
    <p:sldId id="267" r:id="rId11"/>
    <p:sldId id="408" r:id="rId12"/>
    <p:sldId id="409" r:id="rId13"/>
    <p:sldId id="410" r:id="rId14"/>
    <p:sldId id="413" r:id="rId15"/>
    <p:sldId id="412" r:id="rId16"/>
    <p:sldId id="411" r:id="rId17"/>
    <p:sldId id="415" r:id="rId18"/>
    <p:sldId id="417" r:id="rId19"/>
  </p:sldIdLst>
  <p:sldSz cx="12192000" cy="6858000"/>
  <p:notesSz cx="6858000" cy="9144000"/>
  <p:custDataLst>
    <p:tags r:id="rId22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96"/>
            <p14:sldId id="405"/>
            <p14:sldId id="406"/>
            <p14:sldId id="407"/>
            <p14:sldId id="267"/>
            <p14:sldId id="408"/>
            <p14:sldId id="409"/>
            <p14:sldId id="410"/>
            <p14:sldId id="413"/>
            <p14:sldId id="412"/>
            <p14:sldId id="411"/>
            <p14:sldId id="415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CCF2-CECA-41B3-B0AE-C13D3C63E11A}" v="2" dt="2021-02-04T10:24:16.271"/>
    <p1510:client id="{59259BA2-D645-47A0-A60D-97253F66B73E}" v="19" dt="2021-02-09T09:01:28.802"/>
    <p1510:client id="{E194CBF0-365F-4628-BF52-D07E4EBF51A0}" v="8" dt="2021-02-05T11:04:39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91" autoAdjust="0"/>
  </p:normalViewPr>
  <p:slideViewPr>
    <p:cSldViewPr>
      <p:cViewPr varScale="1">
        <p:scale>
          <a:sx n="67" d="100"/>
          <a:sy n="67" d="100"/>
        </p:scale>
        <p:origin x="36" y="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Ganesh" userId="S::ganesh.a.v@capgemini.com::10c3948a-9422-4d10-a6e4-c2e4eae982b0" providerId="AD" clId="Web-{E194CBF0-365F-4628-BF52-D07E4EBF51A0}"/>
    <pc:docChg chg="delSld modSld modSection">
      <pc:chgData name="V, Ganesh" userId="S::ganesh.a.v@capgemini.com::10c3948a-9422-4d10-a6e4-c2e4eae982b0" providerId="AD" clId="Web-{E194CBF0-365F-4628-BF52-D07E4EBF51A0}" dt="2021-02-05T11:04:39.717" v="7"/>
      <pc:docMkLst>
        <pc:docMk/>
      </pc:docMkLst>
      <pc:sldChg chg="addSp delSp modSp">
        <pc:chgData name="V, Ganesh" userId="S::ganesh.a.v@capgemini.com::10c3948a-9422-4d10-a6e4-c2e4eae982b0" providerId="AD" clId="Web-{E194CBF0-365F-4628-BF52-D07E4EBF51A0}" dt="2021-02-05T11:00:22.776" v="1"/>
        <pc:sldMkLst>
          <pc:docMk/>
          <pc:sldMk cId="4202568815" sldId="296"/>
        </pc:sldMkLst>
        <pc:spChg chg="del">
          <ac:chgData name="V, Ganesh" userId="S::ganesh.a.v@capgemini.com::10c3948a-9422-4d10-a6e4-c2e4eae982b0" providerId="AD" clId="Web-{E194CBF0-365F-4628-BF52-D07E4EBF51A0}" dt="2021-02-05T11:00:12.964" v="0"/>
          <ac:spMkLst>
            <pc:docMk/>
            <pc:sldMk cId="4202568815" sldId="296"/>
            <ac:spMk id="3" creationId="{B479E337-09CA-4F50-9067-64D4BC4D4C45}"/>
          </ac:spMkLst>
        </pc:spChg>
        <pc:spChg chg="add del mod">
          <ac:chgData name="V, Ganesh" userId="S::ganesh.a.v@capgemini.com::10c3948a-9422-4d10-a6e4-c2e4eae982b0" providerId="AD" clId="Web-{E194CBF0-365F-4628-BF52-D07E4EBF51A0}" dt="2021-02-05T11:00:22.776" v="1"/>
          <ac:spMkLst>
            <pc:docMk/>
            <pc:sldMk cId="4202568815" sldId="296"/>
            <ac:spMk id="5" creationId="{7D5B2CC5-9005-46E8-954D-4B6CA978CB3A}"/>
          </ac:spMkLst>
        </pc:spChg>
      </pc:sldChg>
      <pc:sldChg chg="delSp modSp">
        <pc:chgData name="V, Ganesh" userId="S::ganesh.a.v@capgemini.com::10c3948a-9422-4d10-a6e4-c2e4eae982b0" providerId="AD" clId="Web-{E194CBF0-365F-4628-BF52-D07E4EBF51A0}" dt="2021-02-05T11:04:19.623" v="6" actId="14100"/>
        <pc:sldMkLst>
          <pc:docMk/>
          <pc:sldMk cId="3682909207" sldId="405"/>
        </pc:sldMkLst>
        <pc:spChg chg="del mod">
          <ac:chgData name="V, Ganesh" userId="S::ganesh.a.v@capgemini.com::10c3948a-9422-4d10-a6e4-c2e4eae982b0" providerId="AD" clId="Web-{E194CBF0-365F-4628-BF52-D07E4EBF51A0}" dt="2021-02-05T11:03:06.591" v="4"/>
          <ac:spMkLst>
            <pc:docMk/>
            <pc:sldMk cId="3682909207" sldId="405"/>
            <ac:spMk id="31" creationId="{00000000-0000-0000-0000-000000000000}"/>
          </ac:spMkLst>
        </pc:spChg>
        <pc:spChg chg="mod">
          <ac:chgData name="V, Ganesh" userId="S::ganesh.a.v@capgemini.com::10c3948a-9422-4d10-a6e4-c2e4eae982b0" providerId="AD" clId="Web-{E194CBF0-365F-4628-BF52-D07E4EBF51A0}" dt="2021-02-05T11:02:55.231" v="3" actId="20577"/>
          <ac:spMkLst>
            <pc:docMk/>
            <pc:sldMk cId="3682909207" sldId="405"/>
            <ac:spMk id="34" creationId="{03DFDE39-148C-4885-818F-2927D7807DFE}"/>
          </ac:spMkLst>
        </pc:spChg>
        <pc:grpChg chg="mod">
          <ac:chgData name="V, Ganesh" userId="S::ganesh.a.v@capgemini.com::10c3948a-9422-4d10-a6e4-c2e4eae982b0" providerId="AD" clId="Web-{E194CBF0-365F-4628-BF52-D07E4EBF51A0}" dt="2021-02-05T11:04:19.623" v="6" actId="14100"/>
          <ac:grpSpMkLst>
            <pc:docMk/>
            <pc:sldMk cId="3682909207" sldId="405"/>
            <ac:grpSpMk id="32" creationId="{4BD570E1-278A-405C-87FB-5B84C24FB095}"/>
          </ac:grpSpMkLst>
        </pc:grpChg>
      </pc:sldChg>
      <pc:sldChg chg="del">
        <pc:chgData name="V, Ganesh" userId="S::ganesh.a.v@capgemini.com::10c3948a-9422-4d10-a6e4-c2e4eae982b0" providerId="AD" clId="Web-{E194CBF0-365F-4628-BF52-D07E4EBF51A0}" dt="2021-02-05T11:04:39.717" v="7"/>
        <pc:sldMkLst>
          <pc:docMk/>
          <pc:sldMk cId="270026405" sldId="418"/>
        </pc:sldMkLst>
      </pc:sldChg>
    </pc:docChg>
  </pc:docChgLst>
  <pc:docChgLst>
    <pc:chgData name="Manavala, Venkatesh" userId="S::venkatesh.manavala@capgemini.com::9ec9e9be-9f1b-4d46-986b-6b37e59a5109" providerId="AD" clId="Web-{3552CCF2-CECA-41B3-B0AE-C13D3C63E11A}"/>
    <pc:docChg chg="modSld">
      <pc:chgData name="Manavala, Venkatesh" userId="S::venkatesh.manavala@capgemini.com::9ec9e9be-9f1b-4d46-986b-6b37e59a5109" providerId="AD" clId="Web-{3552CCF2-CECA-41B3-B0AE-C13D3C63E11A}" dt="2021-02-04T10:24:16.271" v="1" actId="20577"/>
      <pc:docMkLst>
        <pc:docMk/>
      </pc:docMkLst>
      <pc:sldChg chg="modSp">
        <pc:chgData name="Manavala, Venkatesh" userId="S::venkatesh.manavala@capgemini.com::9ec9e9be-9f1b-4d46-986b-6b37e59a5109" providerId="AD" clId="Web-{3552CCF2-CECA-41B3-B0AE-C13D3C63E11A}" dt="2021-02-04T10:24:16.271" v="1" actId="20577"/>
        <pc:sldMkLst>
          <pc:docMk/>
          <pc:sldMk cId="4202568815" sldId="296"/>
        </pc:sldMkLst>
        <pc:spChg chg="mod">
          <ac:chgData name="Manavala, Venkatesh" userId="S::venkatesh.manavala@capgemini.com::9ec9e9be-9f1b-4d46-986b-6b37e59a5109" providerId="AD" clId="Web-{3552CCF2-CECA-41B3-B0AE-C13D3C63E11A}" dt="2021-02-04T10:24:16.271" v="1" actId="20577"/>
          <ac:spMkLst>
            <pc:docMk/>
            <pc:sldMk cId="4202568815" sldId="296"/>
            <ac:spMk id="3" creationId="{B479E337-09CA-4F50-9067-64D4BC4D4C45}"/>
          </ac:spMkLst>
        </pc:spChg>
      </pc:sldChg>
    </pc:docChg>
  </pc:docChgLst>
  <pc:docChgLst>
    <pc:chgData name="V, Ganesh" userId="S::ganesh.a.v@capgemini.com::10c3948a-9422-4d10-a6e4-c2e4eae982b0" providerId="AD" clId="Web-{59259BA2-D645-47A0-A60D-97253F66B73E}"/>
    <pc:docChg chg="modSld">
      <pc:chgData name="V, Ganesh" userId="S::ganesh.a.v@capgemini.com::10c3948a-9422-4d10-a6e4-c2e4eae982b0" providerId="AD" clId="Web-{59259BA2-D645-47A0-A60D-97253F66B73E}" dt="2021-02-09T09:01:28.802" v="15" actId="14100"/>
      <pc:docMkLst>
        <pc:docMk/>
      </pc:docMkLst>
      <pc:sldChg chg="addSp delSp modSp">
        <pc:chgData name="V, Ganesh" userId="S::ganesh.a.v@capgemini.com::10c3948a-9422-4d10-a6e4-c2e4eae982b0" providerId="AD" clId="Web-{59259BA2-D645-47A0-A60D-97253F66B73E}" dt="2021-02-09T09:01:28.802" v="15" actId="14100"/>
        <pc:sldMkLst>
          <pc:docMk/>
          <pc:sldMk cId="2201586403" sldId="411"/>
        </pc:sldMkLst>
        <pc:picChg chg="add del mod">
          <ac:chgData name="V, Ganesh" userId="S::ganesh.a.v@capgemini.com::10c3948a-9422-4d10-a6e4-c2e4eae982b0" providerId="AD" clId="Web-{59259BA2-D645-47A0-A60D-97253F66B73E}" dt="2021-02-09T09:01:04.849" v="9"/>
          <ac:picMkLst>
            <pc:docMk/>
            <pc:sldMk cId="2201586403" sldId="411"/>
            <ac:picMk id="2" creationId="{F25C2444-E43F-47DE-9E2C-87670C513B87}"/>
          </ac:picMkLst>
        </pc:picChg>
        <pc:picChg chg="add del mod">
          <ac:chgData name="V, Ganesh" userId="S::ganesh.a.v@capgemini.com::10c3948a-9422-4d10-a6e4-c2e4eae982b0" providerId="AD" clId="Web-{59259BA2-D645-47A0-A60D-97253F66B73E}" dt="2021-02-09T09:01:08.364" v="10"/>
          <ac:picMkLst>
            <pc:docMk/>
            <pc:sldMk cId="2201586403" sldId="411"/>
            <ac:picMk id="3" creationId="{A716C7F4-9B7F-4268-8794-46B8CEBCA8EC}"/>
          </ac:picMkLst>
        </pc:picChg>
        <pc:picChg chg="del">
          <ac:chgData name="V, Ganesh" userId="S::ganesh.a.v@capgemini.com::10c3948a-9422-4d10-a6e4-c2e4eae982b0" providerId="AD" clId="Web-{59259BA2-D645-47A0-A60D-97253F66B73E}" dt="2021-02-09T08:59:47.894" v="0"/>
          <ac:picMkLst>
            <pc:docMk/>
            <pc:sldMk cId="2201586403" sldId="411"/>
            <ac:picMk id="6" creationId="{AF23FFE9-CB78-4A09-AE3F-F00BAB03503D}"/>
          </ac:picMkLst>
        </pc:picChg>
        <pc:picChg chg="add mod">
          <ac:chgData name="V, Ganesh" userId="S::ganesh.a.v@capgemini.com::10c3948a-9422-4d10-a6e4-c2e4eae982b0" providerId="AD" clId="Web-{59259BA2-D645-47A0-A60D-97253F66B73E}" dt="2021-02-09T09:01:28.802" v="15" actId="14100"/>
          <ac:picMkLst>
            <pc:docMk/>
            <pc:sldMk cId="2201586403" sldId="411"/>
            <ac:picMk id="7" creationId="{6D48E294-E7E8-49EF-925F-3A5297827E6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09/02/2021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580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125473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230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0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7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2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0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6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ap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i.sap.com/shell/integrati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SAP Cloud Platform Integration Overview</a:t>
            </a:r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7.1 Discover - Prepackaged CPI contents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6DC33-F5B2-4E64-8C47-A2D2D4646A33}"/>
              </a:ext>
            </a:extLst>
          </p:cNvPr>
          <p:cNvSpPr/>
          <p:nvPr/>
        </p:nvSpPr>
        <p:spPr>
          <a:xfrm>
            <a:off x="227349" y="1275395"/>
            <a:ext cx="3708651" cy="45243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577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SAP provided many pre-packaged 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APIs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 </a:t>
            </a:r>
            <a:r>
              <a:rPr kumimoji="0" lang="en-IN" b="1" i="0" u="none" strike="noStrike" kern="0" cap="none" spc="0" normalizeH="0" baseline="0" noProof="0" dirty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Integration flows </a:t>
            </a: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many well know integrations need.</a:t>
            </a:r>
            <a:b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kumimoji="0" lang="en-IN" b="0" i="0" u="none" strike="noStrike" kern="0" cap="none" spc="0" normalizeH="0" baseline="0" noProof="0" dirty="0">
              <a:ln>
                <a:noFill/>
              </a:ln>
              <a:solidFill>
                <a:srgbClr val="00264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800100" lvl="1" indent="-342900" algn="just" defTabSz="957756">
              <a:buFont typeface="Wingdings" panose="05000000000000000000" pitchFamily="2" charset="2"/>
              <a:buChar char="Ø"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helps client to jump-start integration projects and quickly complete productive scenarios.</a:t>
            </a:r>
          </a:p>
          <a:p>
            <a:pPr marL="800100" lvl="1" indent="-342900" algn="just" defTabSz="957756">
              <a:buFont typeface="Wingdings" panose="05000000000000000000" pitchFamily="2" charset="2"/>
              <a:buChar char="Ø"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is more reliable since SAP understands its products and integration need.</a:t>
            </a:r>
          </a:p>
          <a:p>
            <a:pPr marL="800100" lvl="1" indent="-342900" algn="just" defTabSz="957756">
              <a:buFont typeface="Wingdings" panose="05000000000000000000" pitchFamily="2" charset="2"/>
              <a:buChar char="Ø"/>
            </a:pPr>
            <a:r>
              <a:rPr kumimoji="0" lang="en-IN" b="0" i="0" u="none" strike="noStrike" kern="0" cap="none" spc="0" normalizeH="0" baseline="0" noProof="0" dirty="0">
                <a:ln>
                  <a:noFill/>
                </a:ln>
                <a:solidFill>
                  <a:srgbClr val="00264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Most of the times it is like plug and play for the client with minimal build and testing.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D3356-B5EB-4CC9-BDC1-D672EBBA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299" y="982105"/>
            <a:ext cx="7860352" cy="51108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456F8-59CA-41D4-847A-ECDED26611BC}"/>
              </a:ext>
            </a:extLst>
          </p:cNvPr>
          <p:cNvSpPr/>
          <p:nvPr/>
        </p:nvSpPr>
        <p:spPr>
          <a:xfrm>
            <a:off x="712242" y="5973489"/>
            <a:ext cx="32480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b="1" dirty="0">
                <a:solidFill>
                  <a:schemeClr val="tx2">
                    <a:lumMod val="75000"/>
                    <a:lumOff val="25000"/>
                  </a:schemeClr>
                </a:solidFill>
                <a:hlinkClick r:id="rId3"/>
              </a:rPr>
              <a:t>https://api.sap.com/</a:t>
            </a:r>
            <a:endParaRPr lang="en-IN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sz="1100" b="1" dirty="0">
                <a:solidFill>
                  <a:schemeClr val="tx2">
                    <a:lumMod val="75000"/>
                    <a:lumOff val="25000"/>
                  </a:schemeClr>
                </a:solidFill>
                <a:hlinkClick r:id="rId4"/>
              </a:rPr>
              <a:t>https://api.sap.com/shell/integration</a:t>
            </a:r>
            <a:endParaRPr lang="en-IN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7.2 Design – Integration Content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427E6-03CD-482A-95D6-2805ADDC811C}"/>
              </a:ext>
            </a:extLst>
          </p:cNvPr>
          <p:cNvSpPr/>
          <p:nvPr/>
        </p:nvSpPr>
        <p:spPr>
          <a:xfrm>
            <a:off x="227844" y="1773000"/>
            <a:ext cx="3854104" cy="3693319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Flexible design pipeline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Independent and reusable process steps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40+ different steps available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Message Transformation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Message Mapping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Message Routing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Security Elements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Scripting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Tasks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Data Store Operations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Events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IN" dirty="0"/>
              <a:t>Many more…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48E294-E7E8-49EF-925F-3A5297827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86" y="940342"/>
            <a:ext cx="7106556" cy="57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8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7.3. Monitor – Integration Content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20338-37BC-4174-B29F-38761E31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5" y="1104899"/>
            <a:ext cx="10368586" cy="527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2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>
                <a:latin typeface="+mn-lt"/>
                <a:ea typeface="+mn-ea"/>
                <a:cs typeface="+mn-cs"/>
              </a:rPr>
            </a:br>
            <a:r>
              <a:rPr lang="en-US" sz="3200" b="1" dirty="0">
                <a:latin typeface="+mn-lt"/>
                <a:ea typeface="+mn-ea"/>
                <a:cs typeface="+mn-cs"/>
              </a:rPr>
              <a:t>Table of Contents</a:t>
            </a:r>
            <a:endParaRPr lang="en-GB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SAP Cloud 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99399" y="1912986"/>
            <a:ext cx="4028601" cy="555448"/>
          </a:xfrm>
        </p:spPr>
        <p:txBody>
          <a:bodyPr/>
          <a:lstStyle/>
          <a:p>
            <a:r>
              <a:rPr lang="en-US" dirty="0"/>
              <a:t>SAP Cloud Platform Integration – Overview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SAP CPI vs SAP PI/PO– When to use what?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99399" y="3947537"/>
            <a:ext cx="4028601" cy="555448"/>
          </a:xfrm>
        </p:spPr>
        <p:txBody>
          <a:bodyPr/>
          <a:lstStyle/>
          <a:p>
            <a:r>
              <a:rPr lang="en-IN" dirty="0"/>
              <a:t>Integration Solution Cloud vs. On-Premise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99399" y="4613542"/>
            <a:ext cx="3708401" cy="555448"/>
          </a:xfrm>
        </p:spPr>
        <p:txBody>
          <a:bodyPr/>
          <a:lstStyle/>
          <a:p>
            <a:r>
              <a:rPr lang="en-IN" dirty="0"/>
              <a:t>Different commercial models and which one is right for your client 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7783423" y="5396011"/>
            <a:ext cx="3708401" cy="555448"/>
          </a:xfrm>
        </p:spPr>
        <p:txBody>
          <a:bodyPr/>
          <a:lstStyle/>
          <a:p>
            <a:r>
              <a:rPr lang="en-IN" dirty="0"/>
              <a:t>SAP Cloud Platform Integration Service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55C12A-73CF-432A-BF98-DD896761F988}"/>
              </a:ext>
            </a:extLst>
          </p:cNvPr>
          <p:cNvGrpSpPr/>
          <p:nvPr/>
        </p:nvGrpSpPr>
        <p:grpSpPr>
          <a:xfrm>
            <a:off x="7087039" y="1204685"/>
            <a:ext cx="634560" cy="599554"/>
            <a:chOff x="6230532" y="1335315"/>
            <a:chExt cx="1204015" cy="1137596"/>
          </a:xfrm>
        </p:grpSpPr>
        <p:sp>
          <p:nvSpPr>
            <p:cNvPr id="14" name="Oval 20">
              <a:extLst>
                <a:ext uri="{FF2B5EF4-FFF2-40B4-BE49-F238E27FC236}">
                  <a16:creationId xmlns:a16="http://schemas.microsoft.com/office/drawing/2014/main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15" name="Text Placeholder 14">
              <a:extLst>
                <a:ext uri="{FF2B5EF4-FFF2-40B4-BE49-F238E27FC236}">
                  <a16:creationId xmlns:a16="http://schemas.microsoft.com/office/drawing/2014/main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CE2E9A-D16D-4728-93E9-77D9F10FF84D}"/>
              </a:ext>
            </a:extLst>
          </p:cNvPr>
          <p:cNvGrpSpPr/>
          <p:nvPr/>
        </p:nvGrpSpPr>
        <p:grpSpPr>
          <a:xfrm>
            <a:off x="7087040" y="1888035"/>
            <a:ext cx="634560" cy="599554"/>
            <a:chOff x="6230534" y="1335315"/>
            <a:chExt cx="1204015" cy="1137595"/>
          </a:xfrm>
        </p:grpSpPr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18" name="Text Placeholder 14">
              <a:extLst>
                <a:ext uri="{FF2B5EF4-FFF2-40B4-BE49-F238E27FC236}">
                  <a16:creationId xmlns:a16="http://schemas.microsoft.com/office/drawing/2014/main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6695B8-A1F9-4BAF-B035-C9665FAD6B20}"/>
              </a:ext>
            </a:extLst>
          </p:cNvPr>
          <p:cNvGrpSpPr/>
          <p:nvPr/>
        </p:nvGrpSpPr>
        <p:grpSpPr>
          <a:xfrm>
            <a:off x="7087040" y="2571385"/>
            <a:ext cx="634560" cy="599554"/>
            <a:chOff x="6230534" y="1335315"/>
            <a:chExt cx="1204015" cy="113759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21" name="Text Placeholder 14">
              <a:extLst>
                <a:ext uri="{FF2B5EF4-FFF2-40B4-BE49-F238E27FC236}">
                  <a16:creationId xmlns:a16="http://schemas.microsoft.com/office/drawing/2014/main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087040" y="3972004"/>
            <a:ext cx="634560" cy="599554"/>
            <a:chOff x="6230534" y="1335315"/>
            <a:chExt cx="1204015" cy="1137595"/>
          </a:xfrm>
        </p:grpSpPr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594B11-398B-4F44-BD01-75E581F8C550}"/>
              </a:ext>
            </a:extLst>
          </p:cNvPr>
          <p:cNvGrpSpPr/>
          <p:nvPr/>
        </p:nvGrpSpPr>
        <p:grpSpPr>
          <a:xfrm>
            <a:off x="7087040" y="4655354"/>
            <a:ext cx="634560" cy="599554"/>
            <a:chOff x="6230534" y="1335315"/>
            <a:chExt cx="1204015" cy="1137595"/>
          </a:xfrm>
        </p:grpSpPr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17E8B294-1CC0-4A4C-85F9-C7DB5881222A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 Placeholder 14">
              <a:extLst>
                <a:ext uri="{FF2B5EF4-FFF2-40B4-BE49-F238E27FC236}">
                  <a16:creationId xmlns:a16="http://schemas.microsoft.com/office/drawing/2014/main" id="{09E1C985-F8CD-41D6-8959-B41A3B951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6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D570E1-278A-405C-87FB-5B84C24FB095}"/>
              </a:ext>
            </a:extLst>
          </p:cNvPr>
          <p:cNvGrpSpPr/>
          <p:nvPr/>
        </p:nvGrpSpPr>
        <p:grpSpPr>
          <a:xfrm>
            <a:off x="7087039" y="5351905"/>
            <a:ext cx="634560" cy="599554"/>
            <a:chOff x="6209205" y="2621418"/>
            <a:chExt cx="1204015" cy="1137595"/>
          </a:xfrm>
        </p:grpSpPr>
        <p:sp>
          <p:nvSpPr>
            <p:cNvPr id="29" name="Oval 20">
              <a:extLst>
                <a:ext uri="{FF2B5EF4-FFF2-40B4-BE49-F238E27FC236}">
                  <a16:creationId xmlns:a16="http://schemas.microsoft.com/office/drawing/2014/main" id="{D0AE255E-C288-43BF-AE52-2647828320B7}"/>
                </a:ext>
              </a:extLst>
            </p:cNvPr>
            <p:cNvSpPr/>
            <p:nvPr/>
          </p:nvSpPr>
          <p:spPr>
            <a:xfrm>
              <a:off x="6209205" y="2621418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30" name="Text Placeholder 14">
              <a:extLst>
                <a:ext uri="{FF2B5EF4-FFF2-40B4-BE49-F238E27FC236}">
                  <a16:creationId xmlns:a16="http://schemas.microsoft.com/office/drawing/2014/main" id="{03DFDE39-148C-4885-818F-2927D7807DFE}"/>
                </a:ext>
              </a:extLst>
            </p:cNvPr>
            <p:cNvSpPr txBox="1">
              <a:spLocks/>
            </p:cNvSpPr>
            <p:nvPr/>
          </p:nvSpPr>
          <p:spPr>
            <a:xfrm>
              <a:off x="6326510" y="2948862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7</a:t>
              </a:r>
            </a:p>
          </p:txBody>
        </p:sp>
      </p:grp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F8B434B-ACBD-4673-B777-56974BE2AB04}"/>
              </a:ext>
            </a:extLst>
          </p:cNvPr>
          <p:cNvSpPr txBox="1">
            <a:spLocks/>
          </p:cNvSpPr>
          <p:nvPr/>
        </p:nvSpPr>
        <p:spPr>
          <a:xfrm>
            <a:off x="7899399" y="3258251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39750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00113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60475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620838" indent="-1793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SAP CPI to On-premise connectivity</a:t>
            </a:r>
            <a:endParaRPr lang="en-IN" dirty="0">
              <a:solidFill>
                <a:prstClr val="black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B415B64-96A5-45B9-8391-97DE112418FD}"/>
              </a:ext>
            </a:extLst>
          </p:cNvPr>
          <p:cNvGrpSpPr/>
          <p:nvPr/>
        </p:nvGrpSpPr>
        <p:grpSpPr>
          <a:xfrm>
            <a:off x="7087040" y="3271694"/>
            <a:ext cx="634560" cy="599554"/>
            <a:chOff x="6230534" y="1335315"/>
            <a:chExt cx="1204015" cy="1137595"/>
          </a:xfrm>
        </p:grpSpPr>
        <p:sp>
          <p:nvSpPr>
            <p:cNvPr id="37" name="Oval 20">
              <a:extLst>
                <a:ext uri="{FF2B5EF4-FFF2-40B4-BE49-F238E27FC236}">
                  <a16:creationId xmlns:a16="http://schemas.microsoft.com/office/drawing/2014/main" id="{C96BBC7F-0E47-4DEE-909D-E2CEE780B602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38" name="Text Placeholder 14">
              <a:extLst>
                <a:ext uri="{FF2B5EF4-FFF2-40B4-BE49-F238E27FC236}">
                  <a16:creationId xmlns:a16="http://schemas.microsoft.com/office/drawing/2014/main" id="{726262F0-E289-4FFA-919E-192DD568C652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4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D570E1-278A-405C-87FB-5B84C24FB095}"/>
              </a:ext>
            </a:extLst>
          </p:cNvPr>
          <p:cNvGrpSpPr/>
          <p:nvPr/>
        </p:nvGrpSpPr>
        <p:grpSpPr>
          <a:xfrm flipV="1">
            <a:off x="7087258" y="7333232"/>
            <a:ext cx="634560" cy="53665"/>
            <a:chOff x="6209205" y="2621418"/>
            <a:chExt cx="1204015" cy="1137595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D0AE255E-C288-43BF-AE52-2647828320B7}"/>
                </a:ext>
              </a:extLst>
            </p:cNvPr>
            <p:cNvSpPr/>
            <p:nvPr/>
          </p:nvSpPr>
          <p:spPr>
            <a:xfrm>
              <a:off x="6209205" y="2621418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34" name="Text Placeholder 14">
              <a:extLst>
                <a:ext uri="{FF2B5EF4-FFF2-40B4-BE49-F238E27FC236}">
                  <a16:creationId xmlns:a16="http://schemas.microsoft.com/office/drawing/2014/main" id="{03DFDE39-148C-4885-818F-2927D7807DFE}"/>
                </a:ext>
              </a:extLst>
            </p:cNvPr>
            <p:cNvSpPr txBox="1">
              <a:spLocks/>
            </p:cNvSpPr>
            <p:nvPr/>
          </p:nvSpPr>
          <p:spPr>
            <a:xfrm>
              <a:off x="6326510" y="2948862"/>
              <a:ext cx="887568" cy="482705"/>
            </a:xfrm>
            <a:prstGeom prst="rect">
              <a:avLst/>
            </a:prstGeom>
          </p:spPr>
          <p:txBody>
            <a:bodyPr lIns="91440" tIns="45720" rIns="91440" bIns="45720" anchor="t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PT" sz="1400" b="1" dirty="0">
                <a:solidFill>
                  <a:srgbClr val="2C004B"/>
                </a:solidFill>
                <a:ea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9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90600"/>
          </a:xfrm>
        </p:spPr>
        <p:txBody>
          <a:bodyPr/>
          <a:lstStyle/>
          <a:p>
            <a:r>
              <a:rPr lang="en-US" sz="2800" b="1" dirty="0"/>
              <a:t>1. SAP Cloud Platform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5E8FE-09DA-4E23-888E-47F570857651}"/>
              </a:ext>
            </a:extLst>
          </p:cNvPr>
          <p:cNvSpPr/>
          <p:nvPr/>
        </p:nvSpPr>
        <p:spPr>
          <a:xfrm>
            <a:off x="685800" y="1522778"/>
            <a:ext cx="2625624" cy="26776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IN" sz="1400" b="1" dirty="0">
                <a:solidFill>
                  <a:srgbClr val="3F5060"/>
                </a:solidFill>
                <a:latin typeface="+mj-lt"/>
              </a:rPr>
              <a:t>What is SAP Cloud Platform?</a:t>
            </a:r>
          </a:p>
          <a:p>
            <a:pPr algn="just"/>
            <a:endParaRPr lang="en-IN" sz="1400" dirty="0">
              <a:solidFill>
                <a:srgbClr val="3F5060"/>
              </a:solidFill>
              <a:latin typeface="+mj-lt"/>
            </a:endParaRPr>
          </a:p>
          <a:p>
            <a:pPr algn="just"/>
            <a:r>
              <a:rPr lang="en-IN" sz="1400" dirty="0">
                <a:solidFill>
                  <a:srgbClr val="3F5060"/>
                </a:solidFill>
                <a:latin typeface="+mj-lt"/>
              </a:rPr>
              <a:t>SAP Cloud Platform is an open platform-as-a-service (</a:t>
            </a:r>
            <a:r>
              <a:rPr lang="en-IN" sz="1400" b="1" dirty="0">
                <a:solidFill>
                  <a:srgbClr val="3F5060"/>
                </a:solidFill>
                <a:latin typeface="+mj-lt"/>
              </a:rPr>
              <a:t>PaaS</a:t>
            </a:r>
            <a:r>
              <a:rPr lang="en-IN" sz="1400" dirty="0">
                <a:solidFill>
                  <a:srgbClr val="3F5060"/>
                </a:solidFill>
                <a:latin typeface="+mj-lt"/>
              </a:rPr>
              <a:t>) that delivers </a:t>
            </a:r>
            <a:r>
              <a:rPr lang="en-IN" sz="1400" b="1" dirty="0">
                <a:solidFill>
                  <a:srgbClr val="3F5060"/>
                </a:solidFill>
                <a:latin typeface="+mj-lt"/>
              </a:rPr>
              <a:t>in-memory</a:t>
            </a:r>
            <a:r>
              <a:rPr lang="en-IN" sz="1400" dirty="0">
                <a:solidFill>
                  <a:srgbClr val="3F5060"/>
                </a:solidFill>
                <a:latin typeface="+mj-lt"/>
              </a:rPr>
              <a:t> capabilities, core platform services, and unique microservices for building and extending intelligent, mobile-enabled cloud applications.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CDDF1-B099-40EB-AD06-73A8980F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00" y="4678897"/>
            <a:ext cx="7032000" cy="1592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120B091-7916-49BE-81F8-7693B8341C69}"/>
              </a:ext>
            </a:extLst>
          </p:cNvPr>
          <p:cNvSpPr/>
          <p:nvPr/>
        </p:nvSpPr>
        <p:spPr>
          <a:xfrm>
            <a:off x="199509" y="5140229"/>
            <a:ext cx="36366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/>
              <a:t>SAP Cloud Platform Capabilities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691DD1-725D-40A1-99AA-F57AB7AE97E1}"/>
              </a:ext>
            </a:extLst>
          </p:cNvPr>
          <p:cNvSpPr/>
          <p:nvPr/>
        </p:nvSpPr>
        <p:spPr>
          <a:xfrm>
            <a:off x="264791" y="6239561"/>
            <a:ext cx="35060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i="1" dirty="0">
                <a:solidFill>
                  <a:schemeClr val="accent1">
                    <a:lumMod val="75000"/>
                  </a:schemeClr>
                </a:solidFill>
              </a:rPr>
              <a:t>https://cloudplatform.sap.com/index.html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BAE3A5-D6F4-4F2B-AEAB-4AFDFDA56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21893"/>
            <a:ext cx="8484071" cy="405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SAP Cloud Platform Integration – Overview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14E18-5774-4D76-93AF-DF1CC208167F}"/>
              </a:ext>
            </a:extLst>
          </p:cNvPr>
          <p:cNvSpPr/>
          <p:nvPr/>
        </p:nvSpPr>
        <p:spPr>
          <a:xfrm>
            <a:off x="696000" y="981000"/>
            <a:ext cx="10872000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1600" b="1" dirty="0">
                <a:solidFill>
                  <a:srgbClr val="3F5060"/>
                </a:solidFill>
                <a:latin typeface="+mj-lt"/>
              </a:rPr>
              <a:t>Faster</a:t>
            </a:r>
            <a:r>
              <a:rPr lang="en-IN" sz="1600" dirty="0">
                <a:solidFill>
                  <a:srgbClr val="3F5060"/>
                </a:solidFill>
                <a:latin typeface="+mj-lt"/>
              </a:rPr>
              <a:t> innovation, thanks to shorter project and upgrade cycles</a:t>
            </a:r>
          </a:p>
          <a:p>
            <a:pPr algn="just"/>
            <a:r>
              <a:rPr lang="en-IN" sz="1600" b="1" dirty="0">
                <a:solidFill>
                  <a:srgbClr val="3F5060"/>
                </a:solidFill>
                <a:latin typeface="+mj-lt"/>
              </a:rPr>
              <a:t>Scalable</a:t>
            </a:r>
            <a:r>
              <a:rPr lang="en-IN" sz="1600" dirty="0">
                <a:solidFill>
                  <a:srgbClr val="3F5060"/>
                </a:solidFill>
                <a:latin typeface="+mj-lt"/>
              </a:rPr>
              <a:t> Cloud Integration Platform as the gateway to cloud first strategy</a:t>
            </a:r>
          </a:p>
          <a:p>
            <a:pPr algn="just"/>
            <a:r>
              <a:rPr lang="en-IN" sz="1600" b="1" dirty="0">
                <a:solidFill>
                  <a:srgbClr val="3F5060"/>
                </a:solidFill>
                <a:latin typeface="+mj-lt"/>
              </a:rPr>
              <a:t>Minimal</a:t>
            </a:r>
            <a:r>
              <a:rPr lang="en-IN" sz="1600" dirty="0">
                <a:solidFill>
                  <a:srgbClr val="3F5060"/>
                </a:solidFill>
                <a:latin typeface="+mj-lt"/>
              </a:rPr>
              <a:t> Upfront Investment</a:t>
            </a:r>
          </a:p>
          <a:p>
            <a:pPr algn="just"/>
            <a:r>
              <a:rPr lang="en-IN" sz="1600" b="1" dirty="0">
                <a:solidFill>
                  <a:srgbClr val="3F5060"/>
                </a:solidFill>
                <a:latin typeface="+mj-lt"/>
              </a:rPr>
              <a:t>Lower</a:t>
            </a:r>
            <a:r>
              <a:rPr lang="en-IN" sz="1600" dirty="0">
                <a:solidFill>
                  <a:srgbClr val="3F5060"/>
                </a:solidFill>
                <a:latin typeface="+mj-lt"/>
              </a:rPr>
              <a:t> total cost of ownership</a:t>
            </a:r>
            <a:endParaRPr lang="en-IN" sz="16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0A455-9DE7-45F0-8DEB-BB9FBDEA11CF}"/>
              </a:ext>
            </a:extLst>
          </p:cNvPr>
          <p:cNvSpPr/>
          <p:nvPr/>
        </p:nvSpPr>
        <p:spPr>
          <a:xfrm>
            <a:off x="768000" y="2277000"/>
            <a:ext cx="5173044" cy="42780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SAP Cloud Integration offers many capabilities, including:</a:t>
            </a:r>
            <a:endParaRPr lang="en-IN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1600" dirty="0"/>
              <a:t>Connect any applications: </a:t>
            </a:r>
          </a:p>
          <a:p>
            <a:pPr marL="764628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SAP and non-SAP, Java and ABAP systems </a:t>
            </a:r>
          </a:p>
          <a:p>
            <a:pPr marL="764628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On-premises and in the cloud</a:t>
            </a:r>
          </a:p>
          <a:p>
            <a:pPr marL="764628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Communicate reliably at large scale with enterprise messaging service </a:t>
            </a:r>
          </a:p>
          <a:p>
            <a:pPr marL="764628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Send and receive high number of messages in real-time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1600" dirty="0"/>
              <a:t>Integrate processes and data:</a:t>
            </a:r>
          </a:p>
          <a:p>
            <a:pPr marL="764628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Intra-and inter-company processes with SAP Cloud Platform Integration </a:t>
            </a:r>
          </a:p>
          <a:p>
            <a:pPr marL="764628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ETL between on-premises and cloud repositories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Centralized monitoring and management of integrations.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252EB3-E2F5-42AF-BC27-A44E14DC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58" y="2421000"/>
            <a:ext cx="5317043" cy="4134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D0058B-F610-49DC-9C3C-BA62CC125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000" y="2110492"/>
            <a:ext cx="1055843" cy="5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7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rgbClr val="0070AD"/>
                </a:solidFill>
              </a:rPr>
              <a:t>3. SAP CPI vs SAP PI/PO – When to use what?</a:t>
            </a:r>
            <a:br>
              <a:rPr lang="en-IN" sz="2800" dirty="0">
                <a:solidFill>
                  <a:srgbClr val="0070AD"/>
                </a:solidFill>
              </a:rPr>
            </a:br>
            <a:r>
              <a:rPr lang="en-IN" sz="2000" dirty="0">
                <a:solidFill>
                  <a:srgbClr val="FFC000"/>
                </a:solidFill>
              </a:rPr>
              <a:t>A complementary offering to SAP Process Orchestration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77ABD4-66E6-4C43-A4DE-9CAB783C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10977827" cy="500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4. </a:t>
            </a:r>
            <a:r>
              <a:rPr lang="en-US" b="1" dirty="0"/>
              <a:t>SAP CPI to On-premise connectivity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7DE00-95E1-415B-9157-BC76690B9024}"/>
              </a:ext>
            </a:extLst>
          </p:cNvPr>
          <p:cNvSpPr/>
          <p:nvPr/>
        </p:nvSpPr>
        <p:spPr>
          <a:xfrm>
            <a:off x="974390" y="1236354"/>
            <a:ext cx="506518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Cloud Connector allows you to securely connect your on-premise  backend systems to the SAP Cloud Platform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Establishes secure SSL tunnel between SAP Cloud Platform and the customer’s on-premise network runs as an on-premise agent and acts as a reverse invoke proxy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9E430-82CE-4351-8EA3-8273BA45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576" y="765000"/>
            <a:ext cx="4520952" cy="5907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3645F-2FD5-4445-98D9-98D43D5825C0}"/>
              </a:ext>
            </a:extLst>
          </p:cNvPr>
          <p:cNvSpPr txBox="1"/>
          <p:nvPr/>
        </p:nvSpPr>
        <p:spPr>
          <a:xfrm>
            <a:off x="1127480" y="4365400"/>
            <a:ext cx="964852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		DMZ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49" y="2557196"/>
            <a:ext cx="9656901" cy="17436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10962" y="5436979"/>
            <a:ext cx="4130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On-Premise(behind DMZ/Firewall)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788294-9856-4F22-8B7B-18268A1C5D01}"/>
              </a:ext>
            </a:extLst>
          </p:cNvPr>
          <p:cNvSpPr/>
          <p:nvPr/>
        </p:nvSpPr>
        <p:spPr>
          <a:xfrm>
            <a:off x="1131344" y="4635636"/>
            <a:ext cx="9648520" cy="172819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5. Integration Solution Cloud vs. On-Premise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EB053-2B6B-4A09-999F-DA667DBE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7" y="981000"/>
            <a:ext cx="11790186" cy="549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0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6. Different licencing models and which one is right for your client ?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E22816-57A8-433F-AADE-9D0FE8328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33335"/>
              </p:ext>
            </p:extLst>
          </p:nvPr>
        </p:nvGraphicFramePr>
        <p:xfrm>
          <a:off x="696000" y="1485000"/>
          <a:ext cx="10512000" cy="4492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20526">
                  <a:extLst>
                    <a:ext uri="{9D8B030D-6E8A-4147-A177-3AD203B41FA5}">
                      <a16:colId xmlns:a16="http://schemas.microsoft.com/office/drawing/2014/main" val="1559651140"/>
                    </a:ext>
                  </a:extLst>
                </a:gridCol>
                <a:gridCol w="4011158">
                  <a:extLst>
                    <a:ext uri="{9D8B030D-6E8A-4147-A177-3AD203B41FA5}">
                      <a16:colId xmlns:a16="http://schemas.microsoft.com/office/drawing/2014/main" val="2435111058"/>
                    </a:ext>
                  </a:extLst>
                </a:gridCol>
                <a:gridCol w="4080316">
                  <a:extLst>
                    <a:ext uri="{9D8B030D-6E8A-4147-A177-3AD203B41FA5}">
                      <a16:colId xmlns:a16="http://schemas.microsoft.com/office/drawing/2014/main" val="1574411912"/>
                    </a:ext>
                  </a:extLst>
                </a:gridCol>
              </a:tblGrid>
              <a:tr h="372674"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  <a:latin typeface="+mj-lt"/>
                        </a:rPr>
                        <a:t>Subscription-based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  <a:latin typeface="+mj-lt"/>
                        </a:rPr>
                        <a:t>Consumption-based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9084857"/>
                  </a:ext>
                </a:extLst>
              </a:tr>
              <a:tr h="10991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Usage </a:t>
                      </a:r>
                      <a:endParaRPr lang="en-IN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 know the exact services and their usage for your business/projects.</a:t>
                      </a:r>
                      <a:endParaRPr lang="en-IN" sz="16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 need the agility to use and consume all the services required for new business initiatives.</a:t>
                      </a:r>
                      <a:endParaRPr lang="en-IN" sz="16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9977105"/>
                  </a:ext>
                </a:extLst>
              </a:tr>
              <a:tr h="10991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Additional Services </a:t>
                      </a:r>
                      <a:endParaRPr lang="en-IN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 do not expect to add new services during the subscription period.</a:t>
                      </a:r>
                      <a:endParaRPr lang="en-IN" sz="16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 need the flexibility to add services and stop usage of other services.</a:t>
                      </a:r>
                      <a:endParaRPr lang="en-IN" sz="16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5442784"/>
                  </a:ext>
                </a:extLst>
              </a:tr>
              <a:tr h="109910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Scalability</a:t>
                      </a:r>
                      <a:endParaRPr lang="en-IN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 prefer to negotiate upfront and not worry about scaling usage per service.</a:t>
                      </a:r>
                      <a:endParaRPr lang="en-IN" sz="16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 want the transparency to see which services are being over and under-utilized.</a:t>
                      </a:r>
                      <a:endParaRPr lang="en-IN" sz="16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4919780"/>
                  </a:ext>
                </a:extLst>
              </a:tr>
              <a:tr h="82291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j-lt"/>
                        </a:rPr>
                        <a:t>Self-Service </a:t>
                      </a:r>
                      <a:endParaRPr lang="en-IN" sz="16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 prefer paying for a consistent fee for all the contracted services.</a:t>
                      </a:r>
                      <a:endParaRPr lang="en-IN" sz="1600" b="0" i="0" u="none" strike="noStrike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j-lt"/>
                        </a:rPr>
                        <a:t>You want a self-service approach to adding or stopping services.</a:t>
                      </a:r>
                      <a:endParaRPr lang="en-IN" sz="1600" b="0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036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7. SAP Cloud Platform Integration Service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677BC-593B-47D1-9E59-AAF921F3E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8" y="1269000"/>
            <a:ext cx="11700651" cy="49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992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D5B34-EA75-4814-B9A4-1675C8F1530A}"/>
</file>

<file path=customXml/itemProps2.xml><?xml version="1.0" encoding="utf-8"?>
<ds:datastoreItem xmlns:ds="http://schemas.openxmlformats.org/officeDocument/2006/customXml" ds:itemID="{7EA54849-2056-48B5-A080-1B8C4B0721E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4b4b45-45c6-4ff8-ab7c-012ed1925f3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48</TotalTime>
  <Words>512</Words>
  <Application>Microsoft Office PowerPoint</Application>
  <PresentationFormat>Widescreen</PresentationFormat>
  <Paragraphs>88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Capgemini Master</vt:lpstr>
      <vt:lpstr>Cover options</vt:lpstr>
      <vt:lpstr>Title Slide</vt:lpstr>
      <vt:lpstr>PowerPoint Presentation</vt:lpstr>
      <vt:lpstr> Table of Contents</vt:lpstr>
      <vt:lpstr>1. SAP Cloud Platform</vt:lpstr>
      <vt:lpstr>2. SAP Cloud Platform Integration – Overview</vt:lpstr>
      <vt:lpstr>3. SAP CPI vs SAP PI/PO – When to use what? A complementary offering to SAP Process Orchestration</vt:lpstr>
      <vt:lpstr>4. SAP CPI to On-premise connectivity</vt:lpstr>
      <vt:lpstr>5. Integration Solution Cloud vs. On-Premise</vt:lpstr>
      <vt:lpstr>6. Different licencing models and which one is right for your client ?</vt:lpstr>
      <vt:lpstr>7. SAP Cloud Platform Integration Service</vt:lpstr>
      <vt:lpstr>7.1 Discover - Prepackaged CPI contents</vt:lpstr>
      <vt:lpstr>7.2 Design – Integration Content</vt:lpstr>
      <vt:lpstr>7.3. Monitor – Integration Content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Kumar, Raj</cp:lastModifiedBy>
  <cp:revision>44</cp:revision>
  <dcterms:created xsi:type="dcterms:W3CDTF">2019-06-24T10:07:26Z</dcterms:created>
  <dcterms:modified xsi:type="dcterms:W3CDTF">2021-02-09T09:01:31Z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