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4"/>
  </p:notesMasterIdLst>
  <p:handoutMasterIdLst>
    <p:handoutMasterId r:id="rId25"/>
  </p:handoutMasterIdLst>
  <p:sldIdLst>
    <p:sldId id="256" r:id="rId7"/>
    <p:sldId id="347" r:id="rId8"/>
    <p:sldId id="292" r:id="rId9"/>
    <p:sldId id="348" r:id="rId10"/>
    <p:sldId id="363" r:id="rId11"/>
    <p:sldId id="352" r:id="rId12"/>
    <p:sldId id="354" r:id="rId13"/>
    <p:sldId id="353" r:id="rId14"/>
    <p:sldId id="355" r:id="rId15"/>
    <p:sldId id="356" r:id="rId16"/>
    <p:sldId id="357" r:id="rId17"/>
    <p:sldId id="358" r:id="rId18"/>
    <p:sldId id="359" r:id="rId19"/>
    <p:sldId id="360" r:id="rId20"/>
    <p:sldId id="361" r:id="rId21"/>
    <p:sldId id="362" r:id="rId22"/>
    <p:sldId id="273" r:id="rId23"/>
  </p:sldIdLst>
  <p:sldSz cx="12192000" cy="6858000"/>
  <p:notesSz cx="6858000" cy="9144000"/>
  <p:custDataLst>
    <p:tags r:id="rId2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69C90-5C89-4785-BCC4-9B7E33BFB910}" v="127" dt="2021-02-05T11:44:31.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937" autoAdjust="0"/>
  </p:normalViewPr>
  <p:slideViewPr>
    <p:cSldViewPr>
      <p:cViewPr varScale="1">
        <p:scale>
          <a:sx n="71" d="100"/>
          <a:sy n="71" d="100"/>
        </p:scale>
        <p:origin x="732"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Ganesh" userId="S::ganesh.a.v@capgemini.com::10c3948a-9422-4d10-a6e4-c2e4eae982b0" providerId="AD" clId="Web-{87869C90-5C89-4785-BCC4-9B7E33BFB910}"/>
    <pc:docChg chg="modSld">
      <pc:chgData name="V, Ganesh" userId="S::ganesh.a.v@capgemini.com::10c3948a-9422-4d10-a6e4-c2e4eae982b0" providerId="AD" clId="Web-{87869C90-5C89-4785-BCC4-9B7E33BFB910}" dt="2021-02-05T11:44:31.713" v="112" actId="14100"/>
      <pc:docMkLst>
        <pc:docMk/>
      </pc:docMkLst>
      <pc:sldChg chg="addSp delSp modSp">
        <pc:chgData name="V, Ganesh" userId="S::ganesh.a.v@capgemini.com::10c3948a-9422-4d10-a6e4-c2e4eae982b0" providerId="AD" clId="Web-{87869C90-5C89-4785-BCC4-9B7E33BFB910}" dt="2021-02-05T11:27:54.061" v="43" actId="14100"/>
        <pc:sldMkLst>
          <pc:docMk/>
          <pc:sldMk cId="794078992" sldId="352"/>
        </pc:sldMkLst>
        <pc:picChg chg="del">
          <ac:chgData name="V, Ganesh" userId="S::ganesh.a.v@capgemini.com::10c3948a-9422-4d10-a6e4-c2e4eae982b0" providerId="AD" clId="Web-{87869C90-5C89-4785-BCC4-9B7E33BFB910}" dt="2021-02-05T11:19:41.548" v="0"/>
          <ac:picMkLst>
            <pc:docMk/>
            <pc:sldMk cId="794078992" sldId="352"/>
            <ac:picMk id="3" creationId="{05AD7FF9-89CF-4837-B47C-16F58CAAE0CE}"/>
          </ac:picMkLst>
        </pc:picChg>
        <pc:picChg chg="del">
          <ac:chgData name="V, Ganesh" userId="S::ganesh.a.v@capgemini.com::10c3948a-9422-4d10-a6e4-c2e4eae982b0" providerId="AD" clId="Web-{87869C90-5C89-4785-BCC4-9B7E33BFB910}" dt="2021-02-05T11:21:28.848" v="8"/>
          <ac:picMkLst>
            <pc:docMk/>
            <pc:sldMk cId="794078992" sldId="352"/>
            <ac:picMk id="4" creationId="{0942F9FD-9683-44AB-95B1-A4E2798A8129}"/>
          </ac:picMkLst>
        </pc:picChg>
        <pc:picChg chg="add mod">
          <ac:chgData name="V, Ganesh" userId="S::ganesh.a.v@capgemini.com::10c3948a-9422-4d10-a6e4-c2e4eae982b0" providerId="AD" clId="Web-{87869C90-5C89-4785-BCC4-9B7E33BFB910}" dt="2021-02-05T11:20:17.940" v="7" actId="14100"/>
          <ac:picMkLst>
            <pc:docMk/>
            <pc:sldMk cId="794078992" sldId="352"/>
            <ac:picMk id="5" creationId="{4D0BC84C-8367-41EB-9A81-7B23ABEDE3FA}"/>
          </ac:picMkLst>
        </pc:picChg>
        <pc:picChg chg="del">
          <ac:chgData name="V, Ganesh" userId="S::ganesh.a.v@capgemini.com::10c3948a-9422-4d10-a6e4-c2e4eae982b0" providerId="AD" clId="Web-{87869C90-5C89-4785-BCC4-9B7E33BFB910}" dt="2021-02-05T11:25:28.495" v="28"/>
          <ac:picMkLst>
            <pc:docMk/>
            <pc:sldMk cId="794078992" sldId="352"/>
            <ac:picMk id="6" creationId="{7667086D-0B19-4A34-A0D8-CC88E9C45D54}"/>
          </ac:picMkLst>
        </pc:picChg>
        <pc:picChg chg="del">
          <ac:chgData name="V, Ganesh" userId="S::ganesh.a.v@capgemini.com::10c3948a-9422-4d10-a6e4-c2e4eae982b0" providerId="AD" clId="Web-{87869C90-5C89-4785-BCC4-9B7E33BFB910}" dt="2021-02-05T11:22:52.147" v="13"/>
          <ac:picMkLst>
            <pc:docMk/>
            <pc:sldMk cId="794078992" sldId="352"/>
            <ac:picMk id="7" creationId="{C49FA7AC-941E-43D3-A307-FD0F183AF668}"/>
          </ac:picMkLst>
        </pc:picChg>
        <pc:picChg chg="add mod">
          <ac:chgData name="V, Ganesh" userId="S::ganesh.a.v@capgemini.com::10c3948a-9422-4d10-a6e4-c2e4eae982b0" providerId="AD" clId="Web-{87869C90-5C89-4785-BCC4-9B7E33BFB910}" dt="2021-02-05T11:21:44.614" v="12" actId="14100"/>
          <ac:picMkLst>
            <pc:docMk/>
            <pc:sldMk cId="794078992" sldId="352"/>
            <ac:picMk id="8" creationId="{332E8CC3-B2F8-4035-8B0C-556D7B82845A}"/>
          </ac:picMkLst>
        </pc:picChg>
        <pc:picChg chg="add mod">
          <ac:chgData name="V, Ganesh" userId="S::ganesh.a.v@capgemini.com::10c3948a-9422-4d10-a6e4-c2e4eae982b0" providerId="AD" clId="Web-{87869C90-5C89-4785-BCC4-9B7E33BFB910}" dt="2021-02-05T11:23:13.335" v="18" actId="14100"/>
          <ac:picMkLst>
            <pc:docMk/>
            <pc:sldMk cId="794078992" sldId="352"/>
            <ac:picMk id="9" creationId="{BC8646CF-980B-47E7-99B8-F414D39DFFB7}"/>
          </ac:picMkLst>
        </pc:picChg>
        <pc:picChg chg="del">
          <ac:chgData name="V, Ganesh" userId="S::ganesh.a.v@capgemini.com::10c3948a-9422-4d10-a6e4-c2e4eae982b0" providerId="AD" clId="Web-{87869C90-5C89-4785-BCC4-9B7E33BFB910}" dt="2021-02-05T11:23:18.273" v="19"/>
          <ac:picMkLst>
            <pc:docMk/>
            <pc:sldMk cId="794078992" sldId="352"/>
            <ac:picMk id="10" creationId="{3987D450-9497-45A8-AD8E-9E1790C3C104}"/>
          </ac:picMkLst>
        </pc:picChg>
        <pc:picChg chg="add del mod">
          <ac:chgData name="V, Ganesh" userId="S::ganesh.a.v@capgemini.com::10c3948a-9422-4d10-a6e4-c2e4eae982b0" providerId="AD" clId="Web-{87869C90-5C89-4785-BCC4-9B7E33BFB910}" dt="2021-02-05T11:24:18.571" v="21"/>
          <ac:picMkLst>
            <pc:docMk/>
            <pc:sldMk cId="794078992" sldId="352"/>
            <ac:picMk id="11" creationId="{D6297CB1-A357-48DF-B237-2D71BC95D3D9}"/>
          </ac:picMkLst>
        </pc:picChg>
        <pc:picChg chg="add del mod">
          <ac:chgData name="V, Ganesh" userId="S::ganesh.a.v@capgemini.com::10c3948a-9422-4d10-a6e4-c2e4eae982b0" providerId="AD" clId="Web-{87869C90-5C89-4785-BCC4-9B7E33BFB910}" dt="2021-02-05T11:27:22.029" v="37"/>
          <ac:picMkLst>
            <pc:docMk/>
            <pc:sldMk cId="794078992" sldId="352"/>
            <ac:picMk id="14" creationId="{D5408C7C-82D3-4C09-8452-A9231BE17315}"/>
          </ac:picMkLst>
        </pc:picChg>
        <pc:picChg chg="add mod">
          <ac:chgData name="V, Ganesh" userId="S::ganesh.a.v@capgemini.com::10c3948a-9422-4d10-a6e4-c2e4eae982b0" providerId="AD" clId="Web-{87869C90-5C89-4785-BCC4-9B7E33BFB910}" dt="2021-02-05T11:26:37.887" v="36" actId="14100"/>
          <ac:picMkLst>
            <pc:docMk/>
            <pc:sldMk cId="794078992" sldId="352"/>
            <ac:picMk id="15" creationId="{2E6B3263-2350-4EC3-9B45-A8B8F204D765}"/>
          </ac:picMkLst>
        </pc:picChg>
        <pc:picChg chg="add mod">
          <ac:chgData name="V, Ganesh" userId="S::ganesh.a.v@capgemini.com::10c3948a-9422-4d10-a6e4-c2e4eae982b0" providerId="AD" clId="Web-{87869C90-5C89-4785-BCC4-9B7E33BFB910}" dt="2021-02-05T11:27:54.061" v="43" actId="14100"/>
          <ac:picMkLst>
            <pc:docMk/>
            <pc:sldMk cId="794078992" sldId="352"/>
            <ac:picMk id="16" creationId="{F21B69C9-9DFC-4D97-BFBA-7C32E036388E}"/>
          </ac:picMkLst>
        </pc:picChg>
      </pc:sldChg>
      <pc:sldChg chg="addSp delSp modSp">
        <pc:chgData name="V, Ganesh" userId="S::ganesh.a.v@capgemini.com::10c3948a-9422-4d10-a6e4-c2e4eae982b0" providerId="AD" clId="Web-{87869C90-5C89-4785-BCC4-9B7E33BFB910}" dt="2021-02-05T11:30:36.878" v="53" actId="14100"/>
        <pc:sldMkLst>
          <pc:docMk/>
          <pc:sldMk cId="720900489" sldId="353"/>
        </pc:sldMkLst>
        <pc:picChg chg="del">
          <ac:chgData name="V, Ganesh" userId="S::ganesh.a.v@capgemini.com::10c3948a-9422-4d10-a6e4-c2e4eae982b0" providerId="AD" clId="Web-{87869C90-5C89-4785-BCC4-9B7E33BFB910}" dt="2021-02-05T11:30:24.628" v="50"/>
          <ac:picMkLst>
            <pc:docMk/>
            <pc:sldMk cId="720900489" sldId="353"/>
            <ac:picMk id="4" creationId="{325AE523-261E-4219-A341-B2877F1DE7CB}"/>
          </ac:picMkLst>
        </pc:picChg>
        <pc:picChg chg="add mod">
          <ac:chgData name="V, Ganesh" userId="S::ganesh.a.v@capgemini.com::10c3948a-9422-4d10-a6e4-c2e4eae982b0" providerId="AD" clId="Web-{87869C90-5C89-4785-BCC4-9B7E33BFB910}" dt="2021-02-05T11:30:36.878" v="53" actId="14100"/>
          <ac:picMkLst>
            <pc:docMk/>
            <pc:sldMk cId="720900489" sldId="353"/>
            <ac:picMk id="6" creationId="{5A22B8FE-973C-45A0-8ACD-A045A8422400}"/>
          </ac:picMkLst>
        </pc:picChg>
      </pc:sldChg>
      <pc:sldChg chg="addSp delSp modSp">
        <pc:chgData name="V, Ganesh" userId="S::ganesh.a.v@capgemini.com::10c3948a-9422-4d10-a6e4-c2e4eae982b0" providerId="AD" clId="Web-{87869C90-5C89-4785-BCC4-9B7E33BFB910}" dt="2021-02-05T11:28:40.812" v="49" actId="14100"/>
        <pc:sldMkLst>
          <pc:docMk/>
          <pc:sldMk cId="3324835649" sldId="354"/>
        </pc:sldMkLst>
        <pc:picChg chg="del">
          <ac:chgData name="V, Ganesh" userId="S::ganesh.a.v@capgemini.com::10c3948a-9422-4d10-a6e4-c2e4eae982b0" providerId="AD" clId="Web-{87869C90-5C89-4785-BCC4-9B7E33BFB910}" dt="2021-02-05T11:28:24.093" v="44"/>
          <ac:picMkLst>
            <pc:docMk/>
            <pc:sldMk cId="3324835649" sldId="354"/>
            <ac:picMk id="3" creationId="{8AB92AE2-3B7F-4416-A011-87813D2C6092}"/>
          </ac:picMkLst>
        </pc:picChg>
        <pc:picChg chg="add mod">
          <ac:chgData name="V, Ganesh" userId="S::ganesh.a.v@capgemini.com::10c3948a-9422-4d10-a6e4-c2e4eae982b0" providerId="AD" clId="Web-{87869C90-5C89-4785-BCC4-9B7E33BFB910}" dt="2021-02-05T11:28:40.812" v="49" actId="14100"/>
          <ac:picMkLst>
            <pc:docMk/>
            <pc:sldMk cId="3324835649" sldId="354"/>
            <ac:picMk id="4" creationId="{F6D48D8A-5C72-4601-87AF-49FB40D4467D}"/>
          </ac:picMkLst>
        </pc:picChg>
      </pc:sldChg>
      <pc:sldChg chg="addSp delSp modSp">
        <pc:chgData name="V, Ganesh" userId="S::ganesh.a.v@capgemini.com::10c3948a-9422-4d10-a6e4-c2e4eae982b0" providerId="AD" clId="Web-{87869C90-5C89-4785-BCC4-9B7E33BFB910}" dt="2021-02-05T11:32:57.304" v="67" actId="14100"/>
        <pc:sldMkLst>
          <pc:docMk/>
          <pc:sldMk cId="2080573389" sldId="355"/>
        </pc:sldMkLst>
        <pc:picChg chg="del">
          <ac:chgData name="V, Ganesh" userId="S::ganesh.a.v@capgemini.com::10c3948a-9422-4d10-a6e4-c2e4eae982b0" providerId="AD" clId="Web-{87869C90-5C89-4785-BCC4-9B7E33BFB910}" dt="2021-02-05T11:31:10.285" v="54"/>
          <ac:picMkLst>
            <pc:docMk/>
            <pc:sldMk cId="2080573389" sldId="355"/>
            <ac:picMk id="3" creationId="{7746C29B-4CD4-4EC9-8ECD-198DF09B3351}"/>
          </ac:picMkLst>
        </pc:picChg>
        <pc:picChg chg="add mod">
          <ac:chgData name="V, Ganesh" userId="S::ganesh.a.v@capgemini.com::10c3948a-9422-4d10-a6e4-c2e4eae982b0" providerId="AD" clId="Web-{87869C90-5C89-4785-BCC4-9B7E33BFB910}" dt="2021-02-05T11:32:37.069" v="63" actId="14100"/>
          <ac:picMkLst>
            <pc:docMk/>
            <pc:sldMk cId="2080573389" sldId="355"/>
            <ac:picMk id="6" creationId="{613B2EAC-9ECC-4D6C-B279-D4CB1DB257E1}"/>
          </ac:picMkLst>
        </pc:picChg>
        <pc:picChg chg="add mod">
          <ac:chgData name="V, Ganesh" userId="S::ganesh.a.v@capgemini.com::10c3948a-9422-4d10-a6e4-c2e4eae982b0" providerId="AD" clId="Web-{87869C90-5C89-4785-BCC4-9B7E33BFB910}" dt="2021-02-05T11:32:57.304" v="67" actId="14100"/>
          <ac:picMkLst>
            <pc:docMk/>
            <pc:sldMk cId="2080573389" sldId="355"/>
            <ac:picMk id="7" creationId="{6FEF04C2-34B8-4612-AAE5-2472DEFB46B7}"/>
          </ac:picMkLst>
        </pc:picChg>
      </pc:sldChg>
      <pc:sldChg chg="addSp delSp modSp">
        <pc:chgData name="V, Ganesh" userId="S::ganesh.a.v@capgemini.com::10c3948a-9422-4d10-a6e4-c2e4eae982b0" providerId="AD" clId="Web-{87869C90-5C89-4785-BCC4-9B7E33BFB910}" dt="2021-02-05T11:34:45.619" v="73" actId="14100"/>
        <pc:sldMkLst>
          <pc:docMk/>
          <pc:sldMk cId="3018715051" sldId="356"/>
        </pc:sldMkLst>
        <pc:picChg chg="del">
          <ac:chgData name="V, Ganesh" userId="S::ganesh.a.v@capgemini.com::10c3948a-9422-4d10-a6e4-c2e4eae982b0" providerId="AD" clId="Web-{87869C90-5C89-4785-BCC4-9B7E33BFB910}" dt="2021-02-05T11:34:26.712" v="68"/>
          <ac:picMkLst>
            <pc:docMk/>
            <pc:sldMk cId="3018715051" sldId="356"/>
            <ac:picMk id="3" creationId="{8A425387-29B3-451D-9BC9-574F6EEC2723}"/>
          </ac:picMkLst>
        </pc:picChg>
        <pc:picChg chg="add mod">
          <ac:chgData name="V, Ganesh" userId="S::ganesh.a.v@capgemini.com::10c3948a-9422-4d10-a6e4-c2e4eae982b0" providerId="AD" clId="Web-{87869C90-5C89-4785-BCC4-9B7E33BFB910}" dt="2021-02-05T11:34:45.619" v="73" actId="14100"/>
          <ac:picMkLst>
            <pc:docMk/>
            <pc:sldMk cId="3018715051" sldId="356"/>
            <ac:picMk id="5" creationId="{70B249D3-2B9D-4FC6-8219-1F9C215E82DB}"/>
          </ac:picMkLst>
        </pc:picChg>
      </pc:sldChg>
      <pc:sldChg chg="addSp delSp modSp">
        <pc:chgData name="V, Ganesh" userId="S::ganesh.a.v@capgemini.com::10c3948a-9422-4d10-a6e4-c2e4eae982b0" providerId="AD" clId="Web-{87869C90-5C89-4785-BCC4-9B7E33BFB910}" dt="2021-02-05T11:36:20.059" v="78" actId="14100"/>
        <pc:sldMkLst>
          <pc:docMk/>
          <pc:sldMk cId="741753476" sldId="357"/>
        </pc:sldMkLst>
        <pc:picChg chg="del">
          <ac:chgData name="V, Ganesh" userId="S::ganesh.a.v@capgemini.com::10c3948a-9422-4d10-a6e4-c2e4eae982b0" providerId="AD" clId="Web-{87869C90-5C89-4785-BCC4-9B7E33BFB910}" dt="2021-02-05T11:36:04.683" v="74"/>
          <ac:picMkLst>
            <pc:docMk/>
            <pc:sldMk cId="741753476" sldId="357"/>
            <ac:picMk id="3" creationId="{0F0250D2-348D-4691-B793-E78A0EEED74B}"/>
          </ac:picMkLst>
        </pc:picChg>
        <pc:picChg chg="add mod">
          <ac:chgData name="V, Ganesh" userId="S::ganesh.a.v@capgemini.com::10c3948a-9422-4d10-a6e4-c2e4eae982b0" providerId="AD" clId="Web-{87869C90-5C89-4785-BCC4-9B7E33BFB910}" dt="2021-02-05T11:36:20.059" v="78" actId="14100"/>
          <ac:picMkLst>
            <pc:docMk/>
            <pc:sldMk cId="741753476" sldId="357"/>
            <ac:picMk id="5" creationId="{67033897-642F-4DB2-98C4-129A9F26BD3A}"/>
          </ac:picMkLst>
        </pc:picChg>
      </pc:sldChg>
      <pc:sldChg chg="addSp delSp modSp">
        <pc:chgData name="V, Ganesh" userId="S::ganesh.a.v@capgemini.com::10c3948a-9422-4d10-a6e4-c2e4eae982b0" providerId="AD" clId="Web-{87869C90-5C89-4785-BCC4-9B7E33BFB910}" dt="2021-02-05T11:37:36.467" v="83" actId="14100"/>
        <pc:sldMkLst>
          <pc:docMk/>
          <pc:sldMk cId="1454729202" sldId="358"/>
        </pc:sldMkLst>
        <pc:picChg chg="del">
          <ac:chgData name="V, Ganesh" userId="S::ganesh.a.v@capgemini.com::10c3948a-9422-4d10-a6e4-c2e4eae982b0" providerId="AD" clId="Web-{87869C90-5C89-4785-BCC4-9B7E33BFB910}" dt="2021-02-05T11:37:21.092" v="79"/>
          <ac:picMkLst>
            <pc:docMk/>
            <pc:sldMk cId="1454729202" sldId="358"/>
            <ac:picMk id="3" creationId="{D4C5DA1A-F909-4EAB-A18B-59E0BE21ED45}"/>
          </ac:picMkLst>
        </pc:picChg>
        <pc:picChg chg="add mod">
          <ac:chgData name="V, Ganesh" userId="S::ganesh.a.v@capgemini.com::10c3948a-9422-4d10-a6e4-c2e4eae982b0" providerId="AD" clId="Web-{87869C90-5C89-4785-BCC4-9B7E33BFB910}" dt="2021-02-05T11:37:36.467" v="83" actId="14100"/>
          <ac:picMkLst>
            <pc:docMk/>
            <pc:sldMk cId="1454729202" sldId="358"/>
            <ac:picMk id="6" creationId="{4A5B7CDB-9F63-4370-90D1-1DA6D8A58E44}"/>
          </ac:picMkLst>
        </pc:picChg>
      </pc:sldChg>
      <pc:sldChg chg="addSp delSp modSp">
        <pc:chgData name="V, Ganesh" userId="S::ganesh.a.v@capgemini.com::10c3948a-9422-4d10-a6e4-c2e4eae982b0" providerId="AD" clId="Web-{87869C90-5C89-4785-BCC4-9B7E33BFB910}" dt="2021-02-05T11:39:29.658" v="88" actId="14100"/>
        <pc:sldMkLst>
          <pc:docMk/>
          <pc:sldMk cId="4147259537" sldId="359"/>
        </pc:sldMkLst>
        <pc:picChg chg="del">
          <ac:chgData name="V, Ganesh" userId="S::ganesh.a.v@capgemini.com::10c3948a-9422-4d10-a6e4-c2e4eae982b0" providerId="AD" clId="Web-{87869C90-5C89-4785-BCC4-9B7E33BFB910}" dt="2021-02-05T11:39:12.017" v="84"/>
          <ac:picMkLst>
            <pc:docMk/>
            <pc:sldMk cId="4147259537" sldId="359"/>
            <ac:picMk id="3" creationId="{DED6A571-A44E-468E-8E61-3A59FC1720C9}"/>
          </ac:picMkLst>
        </pc:picChg>
        <pc:picChg chg="add mod">
          <ac:chgData name="V, Ganesh" userId="S::ganesh.a.v@capgemini.com::10c3948a-9422-4d10-a6e4-c2e4eae982b0" providerId="AD" clId="Web-{87869C90-5C89-4785-BCC4-9B7E33BFB910}" dt="2021-02-05T11:39:29.658" v="88" actId="14100"/>
          <ac:picMkLst>
            <pc:docMk/>
            <pc:sldMk cId="4147259537" sldId="359"/>
            <ac:picMk id="5" creationId="{84D60EA1-FC7C-4974-B71D-00137030941E}"/>
          </ac:picMkLst>
        </pc:picChg>
      </pc:sldChg>
      <pc:sldChg chg="addSp delSp modSp">
        <pc:chgData name="V, Ganesh" userId="S::ganesh.a.v@capgemini.com::10c3948a-9422-4d10-a6e4-c2e4eae982b0" providerId="AD" clId="Web-{87869C90-5C89-4785-BCC4-9B7E33BFB910}" dt="2021-02-05T11:40:44.332" v="93" actId="14100"/>
        <pc:sldMkLst>
          <pc:docMk/>
          <pc:sldMk cId="750991418" sldId="360"/>
        </pc:sldMkLst>
        <pc:picChg chg="del">
          <ac:chgData name="V, Ganesh" userId="S::ganesh.a.v@capgemini.com::10c3948a-9422-4d10-a6e4-c2e4eae982b0" providerId="AD" clId="Web-{87869C90-5C89-4785-BCC4-9B7E33BFB910}" dt="2021-02-05T11:40:31.159" v="89"/>
          <ac:picMkLst>
            <pc:docMk/>
            <pc:sldMk cId="750991418" sldId="360"/>
            <ac:picMk id="3" creationId="{7CD89C1A-BA68-49F5-BD5D-C5AE8F90A636}"/>
          </ac:picMkLst>
        </pc:picChg>
        <pc:picChg chg="add mod">
          <ac:chgData name="V, Ganesh" userId="S::ganesh.a.v@capgemini.com::10c3948a-9422-4d10-a6e4-c2e4eae982b0" providerId="AD" clId="Web-{87869C90-5C89-4785-BCC4-9B7E33BFB910}" dt="2021-02-05T11:40:44.332" v="93" actId="14100"/>
          <ac:picMkLst>
            <pc:docMk/>
            <pc:sldMk cId="750991418" sldId="360"/>
            <ac:picMk id="5" creationId="{E7A7F55A-474B-4BA1-B78D-C4BD4D9A0CC9}"/>
          </ac:picMkLst>
        </pc:picChg>
      </pc:sldChg>
      <pc:sldChg chg="addSp delSp modSp">
        <pc:chgData name="V, Ganesh" userId="S::ganesh.a.v@capgemini.com::10c3948a-9422-4d10-a6e4-c2e4eae982b0" providerId="AD" clId="Web-{87869C90-5C89-4785-BCC4-9B7E33BFB910}" dt="2021-02-05T11:43:36.399" v="107" actId="14100"/>
        <pc:sldMkLst>
          <pc:docMk/>
          <pc:sldMk cId="1823525719" sldId="361"/>
        </pc:sldMkLst>
        <pc:picChg chg="del">
          <ac:chgData name="V, Ganesh" userId="S::ganesh.a.v@capgemini.com::10c3948a-9422-4d10-a6e4-c2e4eae982b0" providerId="AD" clId="Web-{87869C90-5C89-4785-BCC4-9B7E33BFB910}" dt="2021-02-05T11:42:01.677" v="94"/>
          <ac:picMkLst>
            <pc:docMk/>
            <pc:sldMk cId="1823525719" sldId="361"/>
            <ac:picMk id="3" creationId="{3E43F08B-DD88-4503-B264-E999F34474E5}"/>
          </ac:picMkLst>
        </pc:picChg>
        <pc:picChg chg="del">
          <ac:chgData name="V, Ganesh" userId="S::ganesh.a.v@capgemini.com::10c3948a-9422-4d10-a6e4-c2e4eae982b0" providerId="AD" clId="Web-{87869C90-5C89-4785-BCC4-9B7E33BFB910}" dt="2021-02-05T11:43:17.054" v="101"/>
          <ac:picMkLst>
            <pc:docMk/>
            <pc:sldMk cId="1823525719" sldId="361"/>
            <ac:picMk id="4" creationId="{F8FB18F8-6D4F-4486-836C-4807B3509509}"/>
          </ac:picMkLst>
        </pc:picChg>
        <pc:picChg chg="add mod">
          <ac:chgData name="V, Ganesh" userId="S::ganesh.a.v@capgemini.com::10c3948a-9422-4d10-a6e4-c2e4eae982b0" providerId="AD" clId="Web-{87869C90-5C89-4785-BCC4-9B7E33BFB910}" dt="2021-02-05T11:42:26.506" v="100" actId="14100"/>
          <ac:picMkLst>
            <pc:docMk/>
            <pc:sldMk cId="1823525719" sldId="361"/>
            <ac:picMk id="7" creationId="{1473BFFD-F83B-4D0A-BFF5-145C03D6CE98}"/>
          </ac:picMkLst>
        </pc:picChg>
        <pc:picChg chg="add mod">
          <ac:chgData name="V, Ganesh" userId="S::ganesh.a.v@capgemini.com::10c3948a-9422-4d10-a6e4-c2e4eae982b0" providerId="AD" clId="Web-{87869C90-5C89-4785-BCC4-9B7E33BFB910}" dt="2021-02-05T11:43:36.399" v="107" actId="14100"/>
          <ac:picMkLst>
            <pc:docMk/>
            <pc:sldMk cId="1823525719" sldId="361"/>
            <ac:picMk id="8" creationId="{32E0F047-268F-4B4B-A547-565131C2A586}"/>
          </ac:picMkLst>
        </pc:picChg>
      </pc:sldChg>
      <pc:sldChg chg="addSp delSp modSp">
        <pc:chgData name="V, Ganesh" userId="S::ganesh.a.v@capgemini.com::10c3948a-9422-4d10-a6e4-c2e4eae982b0" providerId="AD" clId="Web-{87869C90-5C89-4785-BCC4-9B7E33BFB910}" dt="2021-02-05T11:44:31.713" v="112" actId="14100"/>
        <pc:sldMkLst>
          <pc:docMk/>
          <pc:sldMk cId="3546642937" sldId="362"/>
        </pc:sldMkLst>
        <pc:picChg chg="del">
          <ac:chgData name="V, Ganesh" userId="S::ganesh.a.v@capgemini.com::10c3948a-9422-4d10-a6e4-c2e4eae982b0" providerId="AD" clId="Web-{87869C90-5C89-4785-BCC4-9B7E33BFB910}" dt="2021-02-05T11:44:18.337" v="108"/>
          <ac:picMkLst>
            <pc:docMk/>
            <pc:sldMk cId="3546642937" sldId="362"/>
            <ac:picMk id="3" creationId="{09CACF5F-B06D-404C-A369-81C50F2FA6B2}"/>
          </ac:picMkLst>
        </pc:picChg>
        <pc:picChg chg="add mod">
          <ac:chgData name="V, Ganesh" userId="S::ganesh.a.v@capgemini.com::10c3948a-9422-4d10-a6e4-c2e4eae982b0" providerId="AD" clId="Web-{87869C90-5C89-4785-BCC4-9B7E33BFB910}" dt="2021-02-05T11:44:31.713" v="112" actId="14100"/>
          <ac:picMkLst>
            <pc:docMk/>
            <pc:sldMk cId="3546642937" sldId="362"/>
            <ac:picMk id="7" creationId="{A307EDAB-46C1-4798-AFBE-48708315FDB5}"/>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05/02/2021</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98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06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01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03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89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0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97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488"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966"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082"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8000" y="1629000"/>
            <a:ext cx="4774258" cy="1475154"/>
          </a:xfrm>
        </p:spPr>
        <p:txBody>
          <a:bodyPr/>
          <a:lstStyle/>
          <a:p>
            <a:r>
              <a:rPr lang="en-US" dirty="0"/>
              <a:t>Design Integration Flow</a:t>
            </a:r>
            <a:br>
              <a:rPr lang="en-US"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B8FC-55DF-438C-8B1C-89C6A0D0B529}"/>
              </a:ext>
            </a:extLst>
          </p:cNvPr>
          <p:cNvSpPr>
            <a:spLocks noGrp="1"/>
          </p:cNvSpPr>
          <p:nvPr>
            <p:ph type="title"/>
          </p:nvPr>
        </p:nvSpPr>
        <p:spPr/>
        <p:txBody>
          <a:bodyPr/>
          <a:lstStyle/>
          <a:p>
            <a:r>
              <a:rPr lang="en-IN" b="1" dirty="0"/>
              <a:t>4.4 Mapping</a:t>
            </a:r>
          </a:p>
        </p:txBody>
      </p:sp>
      <p:sp>
        <p:nvSpPr>
          <p:cNvPr id="4" name="Rectangle 3">
            <a:extLst>
              <a:ext uri="{FF2B5EF4-FFF2-40B4-BE49-F238E27FC236}">
                <a16:creationId xmlns:a16="http://schemas.microsoft.com/office/drawing/2014/main" id="{7B84C81C-4C91-477A-9988-DA5087598CD7}"/>
              </a:ext>
            </a:extLst>
          </p:cNvPr>
          <p:cNvSpPr/>
          <p:nvPr/>
        </p:nvSpPr>
        <p:spPr>
          <a:xfrm>
            <a:off x="4419359" y="380680"/>
            <a:ext cx="2233304" cy="369332"/>
          </a:xfrm>
          <a:prstGeom prst="rect">
            <a:avLst/>
          </a:prstGeom>
        </p:spPr>
        <p:txBody>
          <a:bodyPr wrap="none">
            <a:spAutoFit/>
          </a:bodyPr>
          <a:lstStyle/>
          <a:p>
            <a:r>
              <a:rPr lang="en-IN" dirty="0"/>
              <a:t>Message Mapping</a:t>
            </a:r>
          </a:p>
        </p:txBody>
      </p:sp>
      <p:pic>
        <p:nvPicPr>
          <p:cNvPr id="6" name="Picture 5">
            <a:extLst>
              <a:ext uri="{FF2B5EF4-FFF2-40B4-BE49-F238E27FC236}">
                <a16:creationId xmlns:a16="http://schemas.microsoft.com/office/drawing/2014/main" id="{4E079C74-CEC5-483E-BAEE-518C8EF470B2}"/>
              </a:ext>
            </a:extLst>
          </p:cNvPr>
          <p:cNvPicPr>
            <a:picLocks noChangeAspect="1"/>
          </p:cNvPicPr>
          <p:nvPr/>
        </p:nvPicPr>
        <p:blipFill>
          <a:blip r:embed="rId2"/>
          <a:stretch>
            <a:fillRect/>
          </a:stretch>
        </p:blipFill>
        <p:spPr>
          <a:xfrm>
            <a:off x="4461545" y="740047"/>
            <a:ext cx="7358456" cy="3642787"/>
          </a:xfrm>
          <a:prstGeom prst="rect">
            <a:avLst/>
          </a:prstGeom>
        </p:spPr>
      </p:pic>
      <p:pic>
        <p:nvPicPr>
          <p:cNvPr id="7" name="Picture 6">
            <a:extLst>
              <a:ext uri="{FF2B5EF4-FFF2-40B4-BE49-F238E27FC236}">
                <a16:creationId xmlns:a16="http://schemas.microsoft.com/office/drawing/2014/main" id="{39D383B8-1BB2-43BE-89E0-1FB74CA1B5FF}"/>
              </a:ext>
            </a:extLst>
          </p:cNvPr>
          <p:cNvPicPr>
            <a:picLocks noChangeAspect="1"/>
          </p:cNvPicPr>
          <p:nvPr/>
        </p:nvPicPr>
        <p:blipFill>
          <a:blip r:embed="rId3"/>
          <a:stretch>
            <a:fillRect/>
          </a:stretch>
        </p:blipFill>
        <p:spPr>
          <a:xfrm>
            <a:off x="4419359" y="4924745"/>
            <a:ext cx="7430456" cy="1552575"/>
          </a:xfrm>
          <a:prstGeom prst="rect">
            <a:avLst/>
          </a:prstGeom>
        </p:spPr>
      </p:pic>
      <p:sp>
        <p:nvSpPr>
          <p:cNvPr id="8" name="Rectangle 7">
            <a:extLst>
              <a:ext uri="{FF2B5EF4-FFF2-40B4-BE49-F238E27FC236}">
                <a16:creationId xmlns:a16="http://schemas.microsoft.com/office/drawing/2014/main" id="{3E238A21-F0D0-4E0C-98DB-9EEA0051A353}"/>
              </a:ext>
            </a:extLst>
          </p:cNvPr>
          <p:cNvSpPr/>
          <p:nvPr/>
        </p:nvSpPr>
        <p:spPr>
          <a:xfrm>
            <a:off x="4419359" y="4554986"/>
            <a:ext cx="1808572" cy="369332"/>
          </a:xfrm>
          <a:prstGeom prst="rect">
            <a:avLst/>
          </a:prstGeom>
        </p:spPr>
        <p:txBody>
          <a:bodyPr wrap="none">
            <a:spAutoFit/>
          </a:bodyPr>
          <a:lstStyle/>
          <a:p>
            <a:r>
              <a:rPr lang="en-IN" dirty="0"/>
              <a:t>XSLT Mapping</a:t>
            </a:r>
          </a:p>
        </p:txBody>
      </p:sp>
      <p:pic>
        <p:nvPicPr>
          <p:cNvPr id="5" name="Picture 10" descr="Graphical user interface, text, application, email&#10;&#10;Description automatically generated">
            <a:extLst>
              <a:ext uri="{FF2B5EF4-FFF2-40B4-BE49-F238E27FC236}">
                <a16:creationId xmlns:a16="http://schemas.microsoft.com/office/drawing/2014/main" id="{70B249D3-2B9D-4FC6-8219-1F9C215E82DB}"/>
              </a:ext>
            </a:extLst>
          </p:cNvPr>
          <p:cNvPicPr>
            <a:picLocks noChangeAspect="1"/>
          </p:cNvPicPr>
          <p:nvPr/>
        </p:nvPicPr>
        <p:blipFill>
          <a:blip r:embed="rId4"/>
          <a:stretch>
            <a:fillRect/>
          </a:stretch>
        </p:blipFill>
        <p:spPr>
          <a:xfrm>
            <a:off x="605971" y="817936"/>
            <a:ext cx="3087914" cy="3072199"/>
          </a:xfrm>
          <a:prstGeom prst="rect">
            <a:avLst/>
          </a:prstGeom>
        </p:spPr>
      </p:pic>
    </p:spTree>
    <p:extLst>
      <p:ext uri="{BB962C8B-B14F-4D97-AF65-F5344CB8AC3E}">
        <p14:creationId xmlns:p14="http://schemas.microsoft.com/office/powerpoint/2010/main" val="301871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5A5D-2C3F-48BF-A272-C210ED092528}"/>
              </a:ext>
            </a:extLst>
          </p:cNvPr>
          <p:cNvSpPr>
            <a:spLocks noGrp="1"/>
          </p:cNvSpPr>
          <p:nvPr>
            <p:ph type="title"/>
          </p:nvPr>
        </p:nvSpPr>
        <p:spPr/>
        <p:txBody>
          <a:bodyPr/>
          <a:lstStyle/>
          <a:p>
            <a:r>
              <a:rPr lang="en-IN" b="1" dirty="0"/>
              <a:t>4.5 Transformation</a:t>
            </a:r>
          </a:p>
        </p:txBody>
      </p:sp>
      <p:sp>
        <p:nvSpPr>
          <p:cNvPr id="4" name="Rectangle 3">
            <a:extLst>
              <a:ext uri="{FF2B5EF4-FFF2-40B4-BE49-F238E27FC236}">
                <a16:creationId xmlns:a16="http://schemas.microsoft.com/office/drawing/2014/main" id="{49EE4B66-9EA3-4B66-A785-D1F9F32EEFA1}"/>
              </a:ext>
            </a:extLst>
          </p:cNvPr>
          <p:cNvSpPr/>
          <p:nvPr/>
        </p:nvSpPr>
        <p:spPr>
          <a:xfrm>
            <a:off x="3760965" y="819028"/>
            <a:ext cx="8217773"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600" b="1" dirty="0"/>
              <a:t>Content Modifier</a:t>
            </a:r>
            <a:r>
              <a:rPr lang="en-IN" sz="1600" dirty="0"/>
              <a:t>: You use the content modifier step to modify the content of incoming message by providing additional information in the header or body of the message.</a:t>
            </a:r>
          </a:p>
          <a:p>
            <a:endParaRPr lang="en-IN" sz="1600" dirty="0"/>
          </a:p>
          <a:p>
            <a:r>
              <a:rPr lang="en-IN" sz="1600" b="1" dirty="0"/>
              <a:t>Converters</a:t>
            </a:r>
            <a:r>
              <a:rPr lang="en-IN" sz="1600" dirty="0"/>
              <a:t>: It allows XML to JSON, JSON to XML, XML to CSV and CSV to XML conversion.</a:t>
            </a:r>
          </a:p>
          <a:p>
            <a:endParaRPr lang="en-IN" sz="1600" dirty="0"/>
          </a:p>
          <a:p>
            <a:r>
              <a:rPr lang="en-IN" sz="1600" b="1" dirty="0"/>
              <a:t>Decoder</a:t>
            </a:r>
            <a:r>
              <a:rPr lang="en-IN" sz="1600" dirty="0"/>
              <a:t>: You use this task to decode the message received over the network to retrieve original data.</a:t>
            </a:r>
          </a:p>
          <a:p>
            <a:endParaRPr lang="en-IN" sz="1600" dirty="0"/>
          </a:p>
          <a:p>
            <a:r>
              <a:rPr lang="en-IN" sz="1600" b="1" dirty="0"/>
              <a:t>Encoder</a:t>
            </a:r>
            <a:r>
              <a:rPr lang="en-IN" sz="1600" dirty="0"/>
              <a:t>: You use this task to encode messages using an encoding scheme (Base64, GZIP Compress, ZIP Compress and MIME Multipart Encode) to secure any sensitive message content during transfer over the network. </a:t>
            </a:r>
          </a:p>
          <a:p>
            <a:endParaRPr lang="en-IN" sz="1600" dirty="0"/>
          </a:p>
          <a:p>
            <a:r>
              <a:rPr lang="en-IN" sz="1600" b="1" dirty="0"/>
              <a:t>Filter</a:t>
            </a:r>
            <a:r>
              <a:rPr lang="en-IN" sz="1600" dirty="0"/>
              <a:t>: You use Filter to extract information from an incoming message. In other words, you filter out parts of the message that you do not want and extract only the data that you want.</a:t>
            </a:r>
          </a:p>
          <a:p>
            <a:endParaRPr lang="en-IN" sz="1600" dirty="0"/>
          </a:p>
          <a:p>
            <a:r>
              <a:rPr lang="en-IN" sz="1600" b="1" dirty="0"/>
              <a:t>Message Digest</a:t>
            </a:r>
            <a:r>
              <a:rPr lang="en-IN" sz="1600" dirty="0"/>
              <a:t>:</a:t>
            </a:r>
            <a:r>
              <a:rPr lang="en-IN" dirty="0"/>
              <a:t>  It transforms a message into a canonical XML document.</a:t>
            </a:r>
            <a:endParaRPr lang="en-IN" sz="1600" dirty="0"/>
          </a:p>
          <a:p>
            <a:endParaRPr lang="en-IN" sz="1600" dirty="0"/>
          </a:p>
          <a:p>
            <a:r>
              <a:rPr lang="en-IN" sz="1600" b="1" dirty="0"/>
              <a:t>Script</a:t>
            </a:r>
            <a:r>
              <a:rPr lang="en-IN" sz="1600" dirty="0"/>
              <a:t>: You use this task to execute custom Java script or Groovy script for message processing.</a:t>
            </a:r>
          </a:p>
        </p:txBody>
      </p:sp>
      <p:pic>
        <p:nvPicPr>
          <p:cNvPr id="5" name="Picture 5" descr="Table&#10;&#10;Description automatically generated">
            <a:extLst>
              <a:ext uri="{FF2B5EF4-FFF2-40B4-BE49-F238E27FC236}">
                <a16:creationId xmlns:a16="http://schemas.microsoft.com/office/drawing/2014/main" id="{67033897-642F-4DB2-98C4-129A9F26BD3A}"/>
              </a:ext>
            </a:extLst>
          </p:cNvPr>
          <p:cNvPicPr>
            <a:picLocks noChangeAspect="1"/>
          </p:cNvPicPr>
          <p:nvPr/>
        </p:nvPicPr>
        <p:blipFill>
          <a:blip r:embed="rId2"/>
          <a:stretch>
            <a:fillRect/>
          </a:stretch>
        </p:blipFill>
        <p:spPr>
          <a:xfrm>
            <a:off x="506186" y="820897"/>
            <a:ext cx="3006271" cy="5733276"/>
          </a:xfrm>
          <a:prstGeom prst="rect">
            <a:avLst/>
          </a:prstGeom>
        </p:spPr>
      </p:pic>
    </p:spTree>
    <p:extLst>
      <p:ext uri="{BB962C8B-B14F-4D97-AF65-F5344CB8AC3E}">
        <p14:creationId xmlns:p14="http://schemas.microsoft.com/office/powerpoint/2010/main" val="74175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94E6-6C20-467B-9C40-5F094676B343}"/>
              </a:ext>
            </a:extLst>
          </p:cNvPr>
          <p:cNvSpPr>
            <a:spLocks noGrp="1"/>
          </p:cNvSpPr>
          <p:nvPr>
            <p:ph type="title"/>
          </p:nvPr>
        </p:nvSpPr>
        <p:spPr/>
        <p:txBody>
          <a:bodyPr/>
          <a:lstStyle/>
          <a:p>
            <a:r>
              <a:rPr lang="en-IN" b="1" dirty="0"/>
              <a:t>4.6 Call</a:t>
            </a:r>
          </a:p>
        </p:txBody>
      </p:sp>
      <p:pic>
        <p:nvPicPr>
          <p:cNvPr id="4" name="Picture 3">
            <a:extLst>
              <a:ext uri="{FF2B5EF4-FFF2-40B4-BE49-F238E27FC236}">
                <a16:creationId xmlns:a16="http://schemas.microsoft.com/office/drawing/2014/main" id="{D3309F8C-5ACE-4EA8-A08E-50319EEA5996}"/>
              </a:ext>
            </a:extLst>
          </p:cNvPr>
          <p:cNvPicPr>
            <a:picLocks noChangeAspect="1"/>
          </p:cNvPicPr>
          <p:nvPr/>
        </p:nvPicPr>
        <p:blipFill>
          <a:blip r:embed="rId2"/>
          <a:stretch>
            <a:fillRect/>
          </a:stretch>
        </p:blipFill>
        <p:spPr>
          <a:xfrm>
            <a:off x="3576000" y="719841"/>
            <a:ext cx="2520000" cy="2781159"/>
          </a:xfrm>
          <a:prstGeom prst="rect">
            <a:avLst/>
          </a:prstGeom>
        </p:spPr>
      </p:pic>
      <p:pic>
        <p:nvPicPr>
          <p:cNvPr id="5" name="Picture 4">
            <a:extLst>
              <a:ext uri="{FF2B5EF4-FFF2-40B4-BE49-F238E27FC236}">
                <a16:creationId xmlns:a16="http://schemas.microsoft.com/office/drawing/2014/main" id="{7CFEA84D-ECB6-4981-8292-80E78FE446B8}"/>
              </a:ext>
            </a:extLst>
          </p:cNvPr>
          <p:cNvPicPr>
            <a:picLocks noChangeAspect="1"/>
          </p:cNvPicPr>
          <p:nvPr/>
        </p:nvPicPr>
        <p:blipFill>
          <a:blip r:embed="rId3"/>
          <a:stretch>
            <a:fillRect/>
          </a:stretch>
        </p:blipFill>
        <p:spPr>
          <a:xfrm>
            <a:off x="3567513" y="3933378"/>
            <a:ext cx="2495550" cy="2371725"/>
          </a:xfrm>
          <a:prstGeom prst="rect">
            <a:avLst/>
          </a:prstGeom>
        </p:spPr>
      </p:pic>
      <p:sp>
        <p:nvSpPr>
          <p:cNvPr id="7" name="Rectangle 6">
            <a:extLst>
              <a:ext uri="{FF2B5EF4-FFF2-40B4-BE49-F238E27FC236}">
                <a16:creationId xmlns:a16="http://schemas.microsoft.com/office/drawing/2014/main" id="{AC436EAD-31EB-425F-A929-B9BF2E683057}"/>
              </a:ext>
            </a:extLst>
          </p:cNvPr>
          <p:cNvSpPr/>
          <p:nvPr/>
        </p:nvSpPr>
        <p:spPr>
          <a:xfrm>
            <a:off x="6240000" y="1197000"/>
            <a:ext cx="540000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Regular"/>
              </a:rPr>
              <a:t>Request Reply </a:t>
            </a:r>
            <a:r>
              <a:rPr lang="en-IN" dirty="0">
                <a:solidFill>
                  <a:srgbClr val="333333"/>
                </a:solidFill>
                <a:latin typeface="SAPRegular"/>
              </a:rPr>
              <a:t>flow step sends the request message, waits for the reply message, then processes the reply.</a:t>
            </a:r>
            <a:endParaRPr lang="en-IN" dirty="0"/>
          </a:p>
          <a:p>
            <a:pPr algn="just"/>
            <a:r>
              <a:rPr lang="en-IN" b="1" dirty="0">
                <a:solidFill>
                  <a:srgbClr val="333333"/>
                </a:solidFill>
                <a:latin typeface="SAPRegular"/>
              </a:rPr>
              <a:t>Content Enricher</a:t>
            </a:r>
            <a:r>
              <a:rPr lang="en-IN" dirty="0">
                <a:solidFill>
                  <a:srgbClr val="333333"/>
                </a:solidFill>
                <a:latin typeface="SAPRegular"/>
              </a:rPr>
              <a:t> accesses an external data source in order to augment a message with missing information.</a:t>
            </a:r>
          </a:p>
          <a:p>
            <a:pPr algn="just"/>
            <a:r>
              <a:rPr lang="en-IN" b="1" dirty="0">
                <a:solidFill>
                  <a:srgbClr val="333333"/>
                </a:solidFill>
                <a:latin typeface="SAPRegular"/>
              </a:rPr>
              <a:t>Send</a:t>
            </a:r>
            <a:r>
              <a:rPr lang="en-IN" dirty="0">
                <a:solidFill>
                  <a:srgbClr val="333333"/>
                </a:solidFill>
                <a:latin typeface="SAPRegular"/>
              </a:rPr>
              <a:t> step makes a service call to a receiver system for scenarios and adapters where no reply is expected.</a:t>
            </a:r>
          </a:p>
        </p:txBody>
      </p:sp>
      <p:sp>
        <p:nvSpPr>
          <p:cNvPr id="10" name="Rectangle 9">
            <a:extLst>
              <a:ext uri="{FF2B5EF4-FFF2-40B4-BE49-F238E27FC236}">
                <a16:creationId xmlns:a16="http://schemas.microsoft.com/office/drawing/2014/main" id="{29BBC3B2-C996-4104-B399-2098AD7BF96D}"/>
              </a:ext>
            </a:extLst>
          </p:cNvPr>
          <p:cNvSpPr/>
          <p:nvPr/>
        </p:nvSpPr>
        <p:spPr>
          <a:xfrm>
            <a:off x="6222680" y="3933378"/>
            <a:ext cx="541954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Regular"/>
              </a:rPr>
              <a:t>Looping Process Call </a:t>
            </a:r>
            <a:r>
              <a:rPr lang="en-IN" dirty="0">
                <a:solidFill>
                  <a:srgbClr val="333333"/>
                </a:solidFill>
                <a:latin typeface="SAPRegular"/>
              </a:rPr>
              <a:t>is used to execute </a:t>
            </a:r>
            <a:r>
              <a:rPr lang="en-IN" i="1" dirty="0">
                <a:solidFill>
                  <a:srgbClr val="333333"/>
                </a:solidFill>
                <a:latin typeface="SAPRegular"/>
              </a:rPr>
              <a:t>local integration process </a:t>
            </a:r>
            <a:r>
              <a:rPr lang="en-IN" dirty="0">
                <a:solidFill>
                  <a:srgbClr val="333333"/>
                </a:solidFill>
                <a:latin typeface="SAPRegular"/>
              </a:rPr>
              <a:t>multiple times depending on some condition and maximum Numbers of allowed Iterations. </a:t>
            </a:r>
          </a:p>
          <a:p>
            <a:pPr algn="just"/>
            <a:endParaRPr lang="en-IN" dirty="0">
              <a:solidFill>
                <a:srgbClr val="333333"/>
              </a:solidFill>
              <a:latin typeface="SAPRegular"/>
            </a:endParaRPr>
          </a:p>
          <a:p>
            <a:pPr algn="just"/>
            <a:r>
              <a:rPr lang="en-IN" b="1" dirty="0">
                <a:solidFill>
                  <a:srgbClr val="333333"/>
                </a:solidFill>
                <a:latin typeface="SAPRegular"/>
              </a:rPr>
              <a:t>Process Call </a:t>
            </a:r>
            <a:r>
              <a:rPr lang="en-IN" dirty="0">
                <a:solidFill>
                  <a:srgbClr val="333333"/>
                </a:solidFill>
                <a:latin typeface="SAPRegular"/>
              </a:rPr>
              <a:t>is used to execute </a:t>
            </a:r>
            <a:r>
              <a:rPr lang="en-IN" i="1" dirty="0">
                <a:solidFill>
                  <a:srgbClr val="333333"/>
                </a:solidFill>
                <a:latin typeface="SAPRegular"/>
              </a:rPr>
              <a:t>local integration process </a:t>
            </a:r>
            <a:r>
              <a:rPr lang="en-IN" dirty="0">
                <a:solidFill>
                  <a:srgbClr val="333333"/>
                </a:solidFill>
                <a:latin typeface="SAPRegular"/>
              </a:rPr>
              <a:t> once without any condition or maximum Numbers of iteration option. </a:t>
            </a:r>
          </a:p>
          <a:p>
            <a:pPr algn="just"/>
            <a:endParaRPr lang="en-IN" dirty="0">
              <a:solidFill>
                <a:srgbClr val="333333"/>
              </a:solidFill>
              <a:latin typeface="SAPRegular"/>
            </a:endParaRPr>
          </a:p>
        </p:txBody>
      </p:sp>
      <p:pic>
        <p:nvPicPr>
          <p:cNvPr id="6" name="Picture 7" descr="Graphical user interface, text&#10;&#10;Description automatically generated">
            <a:extLst>
              <a:ext uri="{FF2B5EF4-FFF2-40B4-BE49-F238E27FC236}">
                <a16:creationId xmlns:a16="http://schemas.microsoft.com/office/drawing/2014/main" id="{4A5B7CDB-9F63-4370-90D1-1DA6D8A58E44}"/>
              </a:ext>
            </a:extLst>
          </p:cNvPr>
          <p:cNvPicPr>
            <a:picLocks noChangeAspect="1"/>
          </p:cNvPicPr>
          <p:nvPr/>
        </p:nvPicPr>
        <p:blipFill>
          <a:blip r:embed="rId4"/>
          <a:stretch>
            <a:fillRect/>
          </a:stretch>
        </p:blipFill>
        <p:spPr>
          <a:xfrm>
            <a:off x="469900" y="805686"/>
            <a:ext cx="2743200" cy="2697556"/>
          </a:xfrm>
          <a:prstGeom prst="rect">
            <a:avLst/>
          </a:prstGeom>
        </p:spPr>
      </p:pic>
    </p:spTree>
    <p:extLst>
      <p:ext uri="{BB962C8B-B14F-4D97-AF65-F5344CB8AC3E}">
        <p14:creationId xmlns:p14="http://schemas.microsoft.com/office/powerpoint/2010/main" val="145472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D549-B0FB-4606-B7EC-A10F2A3CE389}"/>
              </a:ext>
            </a:extLst>
          </p:cNvPr>
          <p:cNvSpPr>
            <a:spLocks noGrp="1"/>
          </p:cNvSpPr>
          <p:nvPr>
            <p:ph type="title"/>
          </p:nvPr>
        </p:nvSpPr>
        <p:spPr/>
        <p:txBody>
          <a:bodyPr/>
          <a:lstStyle/>
          <a:p>
            <a:r>
              <a:rPr lang="en-IN" b="1" dirty="0"/>
              <a:t>4.7 Routing</a:t>
            </a:r>
          </a:p>
        </p:txBody>
      </p:sp>
      <p:sp>
        <p:nvSpPr>
          <p:cNvPr id="4" name="Rectangle 3">
            <a:extLst>
              <a:ext uri="{FF2B5EF4-FFF2-40B4-BE49-F238E27FC236}">
                <a16:creationId xmlns:a16="http://schemas.microsoft.com/office/drawing/2014/main" id="{E3DF3B72-E9C7-4294-A099-F09476C559C4}"/>
              </a:ext>
            </a:extLst>
          </p:cNvPr>
          <p:cNvSpPr/>
          <p:nvPr/>
        </p:nvSpPr>
        <p:spPr>
          <a:xfrm>
            <a:off x="3936000" y="621000"/>
            <a:ext cx="7488000"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b="1" dirty="0">
                <a:solidFill>
                  <a:srgbClr val="333333"/>
                </a:solidFill>
                <a:latin typeface="SAPMedium"/>
              </a:rPr>
              <a:t>Aggregator</a:t>
            </a:r>
            <a:r>
              <a:rPr lang="en-IN" dirty="0">
                <a:solidFill>
                  <a:srgbClr val="333333"/>
                </a:solidFill>
                <a:latin typeface="SAPMedium"/>
              </a:rPr>
              <a:t>: It bundles the incoming messages; it is N:1 vice versa to Splitter, that means it is used to combine multiple incoming messages into a single message.</a:t>
            </a:r>
          </a:p>
          <a:p>
            <a:pPr algn="just"/>
            <a:endParaRPr lang="en-IN" dirty="0">
              <a:solidFill>
                <a:srgbClr val="333333"/>
              </a:solidFill>
              <a:latin typeface="SAPMedium"/>
            </a:endParaRPr>
          </a:p>
          <a:p>
            <a:pPr algn="just"/>
            <a:r>
              <a:rPr lang="en-IN" b="1" dirty="0">
                <a:solidFill>
                  <a:srgbClr val="333333"/>
                </a:solidFill>
                <a:latin typeface="SAPMedium"/>
              </a:rPr>
              <a:t>Gather</a:t>
            </a:r>
            <a:r>
              <a:rPr lang="en-IN" dirty="0">
                <a:solidFill>
                  <a:srgbClr val="333333"/>
                </a:solidFill>
                <a:latin typeface="SAPMedium"/>
              </a:rPr>
              <a:t>: The Gather step enables you to merge messages from one or more than one route in an integration process.</a:t>
            </a:r>
          </a:p>
          <a:p>
            <a:pPr algn="just"/>
            <a:endParaRPr lang="en-IN" dirty="0">
              <a:solidFill>
                <a:srgbClr val="333333"/>
              </a:solidFill>
              <a:latin typeface="SAPMedium"/>
            </a:endParaRPr>
          </a:p>
          <a:p>
            <a:pPr algn="just"/>
            <a:r>
              <a:rPr lang="en-IN" b="1" dirty="0">
                <a:solidFill>
                  <a:srgbClr val="333333"/>
                </a:solidFill>
                <a:latin typeface="SAPMedium"/>
              </a:rPr>
              <a:t>Join</a:t>
            </a:r>
            <a:r>
              <a:rPr lang="en-IN" dirty="0">
                <a:solidFill>
                  <a:srgbClr val="333333"/>
                </a:solidFill>
                <a:latin typeface="SAPMedium"/>
              </a:rPr>
              <a:t>: Join helps to connect multiple process branches to one. Join followed by Gather can help to gather and merger messages from multiple process route.</a:t>
            </a:r>
          </a:p>
          <a:p>
            <a:pPr algn="just"/>
            <a:endParaRPr lang="en-IN" dirty="0">
              <a:solidFill>
                <a:srgbClr val="333333"/>
              </a:solidFill>
              <a:latin typeface="SAPMedium"/>
            </a:endParaRPr>
          </a:p>
          <a:p>
            <a:pPr algn="just"/>
            <a:r>
              <a:rPr lang="en-IN" b="1" dirty="0">
                <a:solidFill>
                  <a:srgbClr val="333333"/>
                </a:solidFill>
                <a:latin typeface="SAPMedium"/>
              </a:rPr>
              <a:t>Multicast</a:t>
            </a:r>
            <a:r>
              <a:rPr lang="en-IN" dirty="0">
                <a:solidFill>
                  <a:srgbClr val="333333"/>
                </a:solidFill>
                <a:latin typeface="SAPMedium"/>
              </a:rPr>
              <a:t>: This process step is used to send the message to more than one receiver (flow) either parallel or sequential. This is unconditional routing.</a:t>
            </a:r>
          </a:p>
          <a:p>
            <a:pPr algn="just"/>
            <a:endParaRPr lang="en-IN" dirty="0">
              <a:solidFill>
                <a:srgbClr val="333333"/>
              </a:solidFill>
              <a:latin typeface="SAPMedium"/>
            </a:endParaRPr>
          </a:p>
          <a:p>
            <a:pPr algn="just"/>
            <a:r>
              <a:rPr lang="en-IN" b="1" dirty="0">
                <a:solidFill>
                  <a:srgbClr val="333333"/>
                </a:solidFill>
                <a:latin typeface="SAPMedium"/>
              </a:rPr>
              <a:t>Router</a:t>
            </a:r>
            <a:r>
              <a:rPr lang="en-IN" dirty="0">
                <a:solidFill>
                  <a:srgbClr val="333333"/>
                </a:solidFill>
                <a:latin typeface="SAPMedium"/>
              </a:rPr>
              <a:t>: This process step is used to determine the receivers to deliver the messages. We can have routing conditions and all branches should have the same type of condition either xml or non-xml, we can make one of the branch as default.</a:t>
            </a:r>
          </a:p>
          <a:p>
            <a:pPr algn="just"/>
            <a:endParaRPr lang="en-IN" dirty="0">
              <a:solidFill>
                <a:srgbClr val="333333"/>
              </a:solidFill>
              <a:latin typeface="SAPMedium"/>
            </a:endParaRPr>
          </a:p>
          <a:p>
            <a:pPr algn="just"/>
            <a:r>
              <a:rPr lang="en-IN" b="1" dirty="0">
                <a:solidFill>
                  <a:srgbClr val="333333"/>
                </a:solidFill>
                <a:latin typeface="SAPMedium"/>
              </a:rPr>
              <a:t>Splitter</a:t>
            </a:r>
            <a:r>
              <a:rPr lang="en-IN" dirty="0">
                <a:solidFill>
                  <a:srgbClr val="333333"/>
                </a:solidFill>
                <a:latin typeface="SAPMedium"/>
              </a:rPr>
              <a:t>: Break down a message into multiple individual messages.</a:t>
            </a:r>
          </a:p>
        </p:txBody>
      </p:sp>
      <p:pic>
        <p:nvPicPr>
          <p:cNvPr id="5" name="Picture 5" descr="Graphical user interface, application&#10;&#10;Description automatically generated">
            <a:extLst>
              <a:ext uri="{FF2B5EF4-FFF2-40B4-BE49-F238E27FC236}">
                <a16:creationId xmlns:a16="http://schemas.microsoft.com/office/drawing/2014/main" id="{84D60EA1-FC7C-4974-B71D-00137030941E}"/>
              </a:ext>
            </a:extLst>
          </p:cNvPr>
          <p:cNvPicPr>
            <a:picLocks noChangeAspect="1"/>
          </p:cNvPicPr>
          <p:nvPr/>
        </p:nvPicPr>
        <p:blipFill>
          <a:blip r:embed="rId2"/>
          <a:stretch>
            <a:fillRect/>
          </a:stretch>
        </p:blipFill>
        <p:spPr>
          <a:xfrm>
            <a:off x="224971" y="789691"/>
            <a:ext cx="3287485" cy="5650547"/>
          </a:xfrm>
          <a:prstGeom prst="rect">
            <a:avLst/>
          </a:prstGeom>
        </p:spPr>
      </p:pic>
    </p:spTree>
    <p:extLst>
      <p:ext uri="{BB962C8B-B14F-4D97-AF65-F5344CB8AC3E}">
        <p14:creationId xmlns:p14="http://schemas.microsoft.com/office/powerpoint/2010/main" val="414725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697E-D8AD-4538-AAA9-E12CC2856B88}"/>
              </a:ext>
            </a:extLst>
          </p:cNvPr>
          <p:cNvSpPr>
            <a:spLocks noGrp="1"/>
          </p:cNvSpPr>
          <p:nvPr>
            <p:ph type="title"/>
          </p:nvPr>
        </p:nvSpPr>
        <p:spPr/>
        <p:txBody>
          <a:bodyPr/>
          <a:lstStyle/>
          <a:p>
            <a:r>
              <a:rPr lang="en-IN" b="1" dirty="0"/>
              <a:t>4.8 Security</a:t>
            </a:r>
          </a:p>
        </p:txBody>
      </p:sp>
      <p:sp>
        <p:nvSpPr>
          <p:cNvPr id="4" name="Rectangle 3">
            <a:extLst>
              <a:ext uri="{FF2B5EF4-FFF2-40B4-BE49-F238E27FC236}">
                <a16:creationId xmlns:a16="http://schemas.microsoft.com/office/drawing/2014/main" id="{8E26706D-434A-457D-A4EC-C52B4FAACD38}"/>
              </a:ext>
            </a:extLst>
          </p:cNvPr>
          <p:cNvSpPr/>
          <p:nvPr/>
        </p:nvSpPr>
        <p:spPr>
          <a:xfrm>
            <a:off x="4296000" y="1917000"/>
            <a:ext cx="6984585"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err="1"/>
              <a:t>Decryptor</a:t>
            </a:r>
            <a:r>
              <a:rPr lang="en-IN" dirty="0"/>
              <a:t>: CPI allows you to Decrypt the PGP and PKCS7 encrypted messages.</a:t>
            </a:r>
          </a:p>
          <a:p>
            <a:endParaRPr lang="en-IN" dirty="0"/>
          </a:p>
          <a:p>
            <a:r>
              <a:rPr lang="en-IN" b="1" dirty="0" err="1"/>
              <a:t>Encryptor</a:t>
            </a:r>
            <a:r>
              <a:rPr lang="en-IN" dirty="0"/>
              <a:t>: CPI allows you to Encrypt messages with PGP and PKCS7 keys.</a:t>
            </a:r>
          </a:p>
          <a:p>
            <a:endParaRPr lang="en-IN" dirty="0"/>
          </a:p>
          <a:p>
            <a:r>
              <a:rPr lang="en-IN" b="1" dirty="0"/>
              <a:t>Signer</a:t>
            </a:r>
            <a:r>
              <a:rPr lang="en-IN" dirty="0"/>
              <a:t>: Outgoing messages may be singed in CPI system. Receiver system can validate the sender system.</a:t>
            </a:r>
          </a:p>
          <a:p>
            <a:endParaRPr lang="en-IN" dirty="0"/>
          </a:p>
          <a:p>
            <a:r>
              <a:rPr lang="en-IN" b="1" dirty="0"/>
              <a:t>Verifier</a:t>
            </a:r>
            <a:r>
              <a:rPr lang="en-IN" dirty="0"/>
              <a:t>: Verifier step is used for check if CPI has received the message from known valid sender system.</a:t>
            </a:r>
          </a:p>
        </p:txBody>
      </p:sp>
      <p:pic>
        <p:nvPicPr>
          <p:cNvPr id="5" name="Picture 5" descr="Table&#10;&#10;Description automatically generated">
            <a:extLst>
              <a:ext uri="{FF2B5EF4-FFF2-40B4-BE49-F238E27FC236}">
                <a16:creationId xmlns:a16="http://schemas.microsoft.com/office/drawing/2014/main" id="{E7A7F55A-474B-4BA1-B78D-C4BD4D9A0CC9}"/>
              </a:ext>
            </a:extLst>
          </p:cNvPr>
          <p:cNvPicPr>
            <a:picLocks noChangeAspect="1"/>
          </p:cNvPicPr>
          <p:nvPr/>
        </p:nvPicPr>
        <p:blipFill>
          <a:blip r:embed="rId2"/>
          <a:stretch>
            <a:fillRect/>
          </a:stretch>
        </p:blipFill>
        <p:spPr>
          <a:xfrm>
            <a:off x="306614" y="986141"/>
            <a:ext cx="3722914" cy="4423074"/>
          </a:xfrm>
          <a:prstGeom prst="rect">
            <a:avLst/>
          </a:prstGeom>
        </p:spPr>
      </p:pic>
    </p:spTree>
    <p:extLst>
      <p:ext uri="{BB962C8B-B14F-4D97-AF65-F5344CB8AC3E}">
        <p14:creationId xmlns:p14="http://schemas.microsoft.com/office/powerpoint/2010/main" val="75099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9850-BC07-4A52-A40C-338671D24BD6}"/>
              </a:ext>
            </a:extLst>
          </p:cNvPr>
          <p:cNvSpPr>
            <a:spLocks noGrp="1"/>
          </p:cNvSpPr>
          <p:nvPr>
            <p:ph type="title"/>
          </p:nvPr>
        </p:nvSpPr>
        <p:spPr/>
        <p:txBody>
          <a:bodyPr/>
          <a:lstStyle/>
          <a:p>
            <a:r>
              <a:rPr lang="en-IN" b="1" dirty="0"/>
              <a:t>4.9 Persistence</a:t>
            </a:r>
          </a:p>
        </p:txBody>
      </p:sp>
      <p:graphicFrame>
        <p:nvGraphicFramePr>
          <p:cNvPr id="5" name="Table 4">
            <a:extLst>
              <a:ext uri="{FF2B5EF4-FFF2-40B4-BE49-F238E27FC236}">
                <a16:creationId xmlns:a16="http://schemas.microsoft.com/office/drawing/2014/main" id="{E7BE1F38-A2DB-4144-BE87-46B5CA232667}"/>
              </a:ext>
            </a:extLst>
          </p:cNvPr>
          <p:cNvGraphicFramePr>
            <a:graphicFrameLocks noGrp="1"/>
          </p:cNvGraphicFramePr>
          <p:nvPr>
            <p:extLst>
              <p:ext uri="{D42A27DB-BD31-4B8C-83A1-F6EECF244321}">
                <p14:modId xmlns:p14="http://schemas.microsoft.com/office/powerpoint/2010/main" val="3447716774"/>
              </p:ext>
            </p:extLst>
          </p:nvPr>
        </p:nvGraphicFramePr>
        <p:xfrm>
          <a:off x="3560808" y="3850095"/>
          <a:ext cx="8280000" cy="2541810"/>
        </p:xfrm>
        <a:graphic>
          <a:graphicData uri="http://schemas.openxmlformats.org/drawingml/2006/table">
            <a:tbl>
              <a:tblPr/>
              <a:tblGrid>
                <a:gridCol w="1134331">
                  <a:extLst>
                    <a:ext uri="{9D8B030D-6E8A-4147-A177-3AD203B41FA5}">
                      <a16:colId xmlns:a16="http://schemas.microsoft.com/office/drawing/2014/main" val="1720036720"/>
                    </a:ext>
                  </a:extLst>
                </a:gridCol>
                <a:gridCol w="7145669">
                  <a:extLst>
                    <a:ext uri="{9D8B030D-6E8A-4147-A177-3AD203B41FA5}">
                      <a16:colId xmlns:a16="http://schemas.microsoft.com/office/drawing/2014/main" val="3326735583"/>
                    </a:ext>
                  </a:extLst>
                </a:gridCol>
              </a:tblGrid>
              <a:tr h="247956">
                <a:tc>
                  <a:txBody>
                    <a:bodyPr/>
                    <a:lstStyle/>
                    <a:p>
                      <a:pPr algn="l" fontAlgn="t"/>
                      <a:r>
                        <a:rPr lang="en-IN" sz="1400" b="1" dirty="0">
                          <a:effectLst/>
                        </a:rPr>
                        <a:t>Operation</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algn="l" fontAlgn="t"/>
                      <a:r>
                        <a:rPr lang="en-IN" sz="1400" b="1" dirty="0">
                          <a:effectLst/>
                        </a:rPr>
                        <a:t>Used to ...</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024676103"/>
                  </a:ext>
                </a:extLst>
              </a:tr>
              <a:tr h="384984">
                <a:tc>
                  <a:txBody>
                    <a:bodyPr/>
                    <a:lstStyle/>
                    <a:p>
                      <a:pPr fontAlgn="t"/>
                      <a:r>
                        <a:rPr lang="en-IN" sz="1600" b="1">
                          <a:effectLst/>
                        </a:rPr>
                        <a:t>Select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messages in bulk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2290657201"/>
                  </a:ext>
                </a:extLst>
              </a:tr>
              <a:tr h="321534">
                <a:tc>
                  <a:txBody>
                    <a:bodyPr/>
                    <a:lstStyle/>
                    <a:p>
                      <a:pPr fontAlgn="t"/>
                      <a:r>
                        <a:rPr lang="en-IN" sz="1600" b="1">
                          <a:effectLst/>
                        </a:rPr>
                        <a:t>Get</a:t>
                      </a:r>
                      <a:endParaRPr lang="en-IN" sz="1600">
                        <a:effectLst/>
                      </a:endParaRP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Fetch a specific message from the data store.</a:t>
                      </a:r>
                    </a:p>
                  </a:txBody>
                  <a:tcPr>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983370423"/>
                  </a:ext>
                </a:extLst>
              </a:tr>
              <a:tr h="1024995">
                <a:tc>
                  <a:txBody>
                    <a:bodyPr/>
                    <a:lstStyle/>
                    <a:p>
                      <a:pPr fontAlgn="t"/>
                      <a:r>
                        <a:rPr lang="en-IN" sz="1600" b="1" dirty="0">
                          <a:effectLst/>
                        </a:rPr>
                        <a:t>Write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Store the messages temporarily in the data store.</a:t>
                      </a:r>
                    </a:p>
                    <a:p>
                      <a:pPr fontAlgn="t"/>
                      <a:r>
                        <a:rPr lang="en-IN" sz="1800" kern="1200" dirty="0">
                          <a:solidFill>
                            <a:schemeClr val="tx1"/>
                          </a:solidFill>
                          <a:effectLst/>
                          <a:latin typeface="+mn-lt"/>
                          <a:ea typeface="+mn-ea"/>
                          <a:cs typeface="+mn-cs"/>
                        </a:rPr>
                        <a:t>If you use a Write operation, you can store the messages in the data store by configuring the data store name and a unique Entry ID.</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679310924"/>
                  </a:ext>
                </a:extLst>
              </a:tr>
              <a:tr h="324531">
                <a:tc>
                  <a:txBody>
                    <a:bodyPr/>
                    <a:lstStyle/>
                    <a:p>
                      <a:pPr fontAlgn="t"/>
                      <a:r>
                        <a:rPr lang="en-IN" sz="1600" b="1" dirty="0">
                          <a:effectLst/>
                        </a:rPr>
                        <a:t>Delete</a:t>
                      </a:r>
                      <a:endParaRPr lang="en-IN" sz="1600" dirty="0">
                        <a:effectLst/>
                      </a:endParaRP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tc>
                  <a:txBody>
                    <a:bodyPr/>
                    <a:lstStyle/>
                    <a:p>
                      <a:pPr fontAlgn="t"/>
                      <a:r>
                        <a:rPr lang="en-IN" sz="1800" kern="1200" dirty="0">
                          <a:solidFill>
                            <a:schemeClr val="tx1"/>
                          </a:solidFill>
                          <a:effectLst/>
                          <a:latin typeface="+mn-lt"/>
                          <a:ea typeface="+mn-ea"/>
                          <a:cs typeface="+mn-cs"/>
                        </a:rPr>
                        <a:t>Trigger the deletion of messages in the data store.</a:t>
                      </a:r>
                    </a:p>
                  </a:txBody>
                  <a:tcPr marL="68702" marR="68702" marT="34351" marB="34351">
                    <a:lnL w="6350" cap="flat" cmpd="sng" algn="ctr">
                      <a:solidFill>
                        <a:srgbClr val="BBBBBB"/>
                      </a:solidFill>
                      <a:prstDash val="solid"/>
                      <a:round/>
                      <a:headEnd type="none" w="med" len="med"/>
                      <a:tailEnd type="none" w="med" len="med"/>
                    </a:lnL>
                    <a:lnR w="6350" cap="flat" cmpd="sng" algn="ctr">
                      <a:solidFill>
                        <a:srgbClr val="BBBBBB"/>
                      </a:solidFill>
                      <a:prstDash val="solid"/>
                      <a:round/>
                      <a:headEnd type="none" w="med" len="med"/>
                      <a:tailEnd type="none" w="med" len="med"/>
                    </a:lnR>
                    <a:lnT w="6350" cap="flat" cmpd="sng" algn="ctr">
                      <a:solidFill>
                        <a:srgbClr val="BBBBBB"/>
                      </a:solidFill>
                      <a:prstDash val="solid"/>
                      <a:round/>
                      <a:headEnd type="none" w="med" len="med"/>
                      <a:tailEnd type="none" w="med" len="med"/>
                    </a:lnT>
                    <a:lnB w="6350"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1744998"/>
                  </a:ext>
                </a:extLst>
              </a:tr>
            </a:tbl>
          </a:graphicData>
        </a:graphic>
      </p:graphicFrame>
      <p:sp>
        <p:nvSpPr>
          <p:cNvPr id="6" name="Rectangle 5">
            <a:extLst>
              <a:ext uri="{FF2B5EF4-FFF2-40B4-BE49-F238E27FC236}">
                <a16:creationId xmlns:a16="http://schemas.microsoft.com/office/drawing/2014/main" id="{5633119A-248F-434F-8C26-936DB200A2F5}"/>
              </a:ext>
            </a:extLst>
          </p:cNvPr>
          <p:cNvSpPr/>
          <p:nvPr/>
        </p:nvSpPr>
        <p:spPr>
          <a:xfrm>
            <a:off x="3546359" y="854678"/>
            <a:ext cx="827999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a:t>Persist</a:t>
            </a:r>
            <a:r>
              <a:rPr lang="en-IN" dirty="0"/>
              <a:t> –At runtime, information such as message GUID, timestamp, and payload are stored for the messages at the persistence process steps. The message storage feature is useful for auditing purposes and analyse it at a later point in time.</a:t>
            </a:r>
          </a:p>
          <a:p>
            <a:r>
              <a:rPr lang="en-IN" dirty="0"/>
              <a:t> </a:t>
            </a:r>
          </a:p>
          <a:p>
            <a:r>
              <a:rPr lang="en-IN" b="1" dirty="0"/>
              <a:t>Write Variables</a:t>
            </a:r>
            <a:r>
              <a:rPr lang="en-IN" dirty="0"/>
              <a:t> - CPI allows you to temporarily persists name-value pairs. </a:t>
            </a:r>
          </a:p>
          <a:p>
            <a:endParaRPr lang="en-IN" dirty="0"/>
          </a:p>
          <a:p>
            <a:r>
              <a:rPr lang="en-IN" b="1" dirty="0"/>
              <a:t>Data Store Operations </a:t>
            </a:r>
            <a:r>
              <a:rPr lang="en-IN" dirty="0"/>
              <a:t>- helps to store complete message in the Datastore.</a:t>
            </a:r>
          </a:p>
        </p:txBody>
      </p:sp>
      <p:pic>
        <p:nvPicPr>
          <p:cNvPr id="7" name="Picture 7" descr="Graphical user interface, text, application, email&#10;&#10;Description automatically generated">
            <a:extLst>
              <a:ext uri="{FF2B5EF4-FFF2-40B4-BE49-F238E27FC236}">
                <a16:creationId xmlns:a16="http://schemas.microsoft.com/office/drawing/2014/main" id="{1473BFFD-F83B-4D0A-BFF5-145C03D6CE98}"/>
              </a:ext>
            </a:extLst>
          </p:cNvPr>
          <p:cNvPicPr>
            <a:picLocks noChangeAspect="1"/>
          </p:cNvPicPr>
          <p:nvPr/>
        </p:nvPicPr>
        <p:blipFill>
          <a:blip r:embed="rId2"/>
          <a:stretch>
            <a:fillRect/>
          </a:stretch>
        </p:blipFill>
        <p:spPr>
          <a:xfrm>
            <a:off x="279401" y="856342"/>
            <a:ext cx="3087913" cy="2668814"/>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32E0F047-268F-4B4B-A547-565131C2A586}"/>
              </a:ext>
            </a:extLst>
          </p:cNvPr>
          <p:cNvPicPr>
            <a:picLocks noChangeAspect="1"/>
          </p:cNvPicPr>
          <p:nvPr/>
        </p:nvPicPr>
        <p:blipFill>
          <a:blip r:embed="rId3"/>
          <a:stretch>
            <a:fillRect/>
          </a:stretch>
        </p:blipFill>
        <p:spPr>
          <a:xfrm>
            <a:off x="279401" y="3637032"/>
            <a:ext cx="3087912" cy="2786148"/>
          </a:xfrm>
          <a:prstGeom prst="rect">
            <a:avLst/>
          </a:prstGeom>
        </p:spPr>
      </p:pic>
    </p:spTree>
    <p:extLst>
      <p:ext uri="{BB962C8B-B14F-4D97-AF65-F5344CB8AC3E}">
        <p14:creationId xmlns:p14="http://schemas.microsoft.com/office/powerpoint/2010/main" val="182352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669E-F53D-452E-8243-AFCA77AC3183}"/>
              </a:ext>
            </a:extLst>
          </p:cNvPr>
          <p:cNvSpPr>
            <a:spLocks noGrp="1"/>
          </p:cNvSpPr>
          <p:nvPr>
            <p:ph type="title"/>
          </p:nvPr>
        </p:nvSpPr>
        <p:spPr/>
        <p:txBody>
          <a:bodyPr/>
          <a:lstStyle/>
          <a:p>
            <a:r>
              <a:rPr lang="en-IN" b="1" dirty="0"/>
              <a:t>4.10 Validator</a:t>
            </a:r>
          </a:p>
        </p:txBody>
      </p:sp>
      <p:sp>
        <p:nvSpPr>
          <p:cNvPr id="4" name="Rectangle 3">
            <a:extLst>
              <a:ext uri="{FF2B5EF4-FFF2-40B4-BE49-F238E27FC236}">
                <a16:creationId xmlns:a16="http://schemas.microsoft.com/office/drawing/2014/main" id="{C8234BD7-231F-4016-B508-C836C76C89FC}"/>
              </a:ext>
            </a:extLst>
          </p:cNvPr>
          <p:cNvSpPr/>
          <p:nvPr/>
        </p:nvSpPr>
        <p:spPr>
          <a:xfrm>
            <a:off x="112708" y="3284065"/>
            <a:ext cx="3679282" cy="1200329"/>
          </a:xfrm>
          <a:prstGeom prst="rect">
            <a:avLst/>
          </a:prstGeom>
        </p:spPr>
        <p:txBody>
          <a:bodyPr wrap="square">
            <a:spAutoFit/>
          </a:bodyPr>
          <a:lstStyle/>
          <a:p>
            <a:r>
              <a:rPr lang="en-IN" dirty="0">
                <a:solidFill>
                  <a:schemeClr val="accent1">
                    <a:lumMod val="75000"/>
                  </a:schemeClr>
                </a:solidFill>
              </a:rPr>
              <a:t>SAP Cloud Platform Integration offers capabilities to validate the XML payload against a given XML Schema.</a:t>
            </a:r>
          </a:p>
        </p:txBody>
      </p:sp>
      <p:pic>
        <p:nvPicPr>
          <p:cNvPr id="5" name="Picture 4">
            <a:extLst>
              <a:ext uri="{FF2B5EF4-FFF2-40B4-BE49-F238E27FC236}">
                <a16:creationId xmlns:a16="http://schemas.microsoft.com/office/drawing/2014/main" id="{F6886038-CAC2-4EAD-9CE6-7CF0C415130F}"/>
              </a:ext>
            </a:extLst>
          </p:cNvPr>
          <p:cNvPicPr>
            <a:picLocks noChangeAspect="1"/>
          </p:cNvPicPr>
          <p:nvPr/>
        </p:nvPicPr>
        <p:blipFill>
          <a:blip r:embed="rId2"/>
          <a:stretch>
            <a:fillRect/>
          </a:stretch>
        </p:blipFill>
        <p:spPr>
          <a:xfrm>
            <a:off x="3677348" y="400399"/>
            <a:ext cx="8136000" cy="4824000"/>
          </a:xfrm>
          <a:prstGeom prst="rect">
            <a:avLst/>
          </a:prstGeom>
        </p:spPr>
      </p:pic>
      <p:sp>
        <p:nvSpPr>
          <p:cNvPr id="6" name="Rectangle 5">
            <a:extLst>
              <a:ext uri="{FF2B5EF4-FFF2-40B4-BE49-F238E27FC236}">
                <a16:creationId xmlns:a16="http://schemas.microsoft.com/office/drawing/2014/main" id="{AC3ED2A2-852C-48EE-B39D-A5331020AD6D}"/>
              </a:ext>
            </a:extLst>
          </p:cNvPr>
          <p:cNvSpPr/>
          <p:nvPr/>
        </p:nvSpPr>
        <p:spPr>
          <a:xfrm>
            <a:off x="112708" y="5098320"/>
            <a:ext cx="1019595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sz="1600" dirty="0"/>
              <a:t>Following are the features of </a:t>
            </a:r>
            <a:r>
              <a:rPr lang="en-IN" sz="1600" dirty="0" err="1"/>
              <a:t>XMLValidator</a:t>
            </a:r>
            <a:r>
              <a:rPr lang="en-IN" sz="1600" dirty="0"/>
              <a:t> that helps you to validate XML payloads.</a:t>
            </a:r>
          </a:p>
          <a:p>
            <a:endParaRPr lang="en-IN" sz="1600" dirty="0"/>
          </a:p>
          <a:p>
            <a:pPr marL="285750" indent="-285750">
              <a:buFont typeface="Wingdings" panose="05000000000000000000" pitchFamily="2" charset="2"/>
              <a:buChar char="Ø"/>
            </a:pPr>
            <a:r>
              <a:rPr lang="en-IN" sz="1600" dirty="0"/>
              <a:t>Stop Message Processing on Validation Failure(</a:t>
            </a:r>
            <a:r>
              <a:rPr lang="en-IN" sz="1600" b="1" i="1" dirty="0"/>
              <a:t>Uncheck</a:t>
            </a:r>
            <a:r>
              <a:rPr lang="en-IN" sz="1600" i="1" dirty="0"/>
              <a:t> Prevent Exception on Failure</a:t>
            </a:r>
            <a:r>
              <a:rPr lang="en-IN" sz="1600" dirty="0"/>
              <a:t>)</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Continue Message Processing During Validation Failure (</a:t>
            </a:r>
            <a:r>
              <a:rPr lang="en-IN" sz="1600" b="1" i="1" dirty="0"/>
              <a:t>Check</a:t>
            </a:r>
            <a:r>
              <a:rPr lang="en-IN" sz="1600" i="1" dirty="0"/>
              <a:t> Prevent Exception on Failure</a:t>
            </a:r>
            <a:r>
              <a:rPr lang="en-IN" sz="1600" dirty="0"/>
              <a:t>)</a:t>
            </a:r>
          </a:p>
        </p:txBody>
      </p:sp>
      <p:pic>
        <p:nvPicPr>
          <p:cNvPr id="7" name="Picture 7" descr="Graphical user interface, text, application&#10;&#10;Description automatically generated">
            <a:extLst>
              <a:ext uri="{FF2B5EF4-FFF2-40B4-BE49-F238E27FC236}">
                <a16:creationId xmlns:a16="http://schemas.microsoft.com/office/drawing/2014/main" id="{A307EDAB-46C1-4798-AFBE-48708315FDB5}"/>
              </a:ext>
            </a:extLst>
          </p:cNvPr>
          <p:cNvPicPr>
            <a:picLocks noChangeAspect="1"/>
          </p:cNvPicPr>
          <p:nvPr/>
        </p:nvPicPr>
        <p:blipFill>
          <a:blip r:embed="rId3"/>
          <a:stretch>
            <a:fillRect/>
          </a:stretch>
        </p:blipFill>
        <p:spPr>
          <a:xfrm>
            <a:off x="306614" y="913965"/>
            <a:ext cx="3006271" cy="2172571"/>
          </a:xfrm>
          <a:prstGeom prst="rect">
            <a:avLst/>
          </a:prstGeom>
        </p:spPr>
      </p:pic>
    </p:spTree>
    <p:extLst>
      <p:ext uri="{BB962C8B-B14F-4D97-AF65-F5344CB8AC3E}">
        <p14:creationId xmlns:p14="http://schemas.microsoft.com/office/powerpoint/2010/main" val="354664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752000" y="827176"/>
            <a:ext cx="3708401" cy="555448"/>
          </a:xfrm>
        </p:spPr>
        <p:txBody>
          <a:bodyPr/>
          <a:lstStyle/>
          <a:p>
            <a:r>
              <a:rPr lang="en-US" sz="1400" b="1" dirty="0">
                <a:solidFill>
                  <a:srgbClr val="2B0A3D"/>
                </a:solidFill>
              </a:rPr>
              <a:t>Available options in CPI</a:t>
            </a:r>
            <a:endParaRPr lang="pt-PT" sz="1400" b="1" dirty="0">
              <a:solidFill>
                <a:srgbClr val="2B0A3D"/>
              </a:solidFill>
            </a:endParaRPr>
          </a:p>
        </p:txBody>
      </p:sp>
      <p:sp>
        <p:nvSpPr>
          <p:cNvPr id="5" name="Text Placeholder 4"/>
          <p:cNvSpPr>
            <a:spLocks noGrp="1"/>
          </p:cNvSpPr>
          <p:nvPr>
            <p:ph type="body" sz="quarter" idx="12"/>
          </p:nvPr>
        </p:nvSpPr>
        <p:spPr>
          <a:xfrm>
            <a:off x="7751999" y="1429356"/>
            <a:ext cx="3708401" cy="555448"/>
          </a:xfrm>
        </p:spPr>
        <p:txBody>
          <a:bodyPr/>
          <a:lstStyle/>
          <a:p>
            <a:r>
              <a:rPr lang="en-US" sz="1400" b="1" dirty="0"/>
              <a:t>Design Home Page</a:t>
            </a:r>
            <a:endParaRPr lang="pt-PT" sz="1400" b="1" dirty="0">
              <a:solidFill>
                <a:srgbClr val="2B0A3D"/>
              </a:solidFill>
            </a:endParaRPr>
          </a:p>
        </p:txBody>
      </p:sp>
      <p:sp>
        <p:nvSpPr>
          <p:cNvPr id="6" name="Text Placeholder 5"/>
          <p:cNvSpPr>
            <a:spLocks noGrp="1"/>
          </p:cNvSpPr>
          <p:nvPr>
            <p:ph type="body" sz="quarter" idx="13"/>
          </p:nvPr>
        </p:nvSpPr>
        <p:spPr>
          <a:xfrm>
            <a:off x="7751999" y="2752632"/>
            <a:ext cx="3960001" cy="3715562"/>
          </a:xfrm>
        </p:spPr>
        <p:txBody>
          <a:bodyPr/>
          <a:lstStyle/>
          <a:p>
            <a:r>
              <a:rPr lang="en-IN" sz="1400" b="1" dirty="0"/>
              <a:t>Integration Flow build page(palettes) </a:t>
            </a:r>
          </a:p>
          <a:p>
            <a:r>
              <a:rPr lang="en-IN" dirty="0"/>
              <a:t>4.1 Participants and Adapters</a:t>
            </a:r>
          </a:p>
          <a:p>
            <a:r>
              <a:rPr lang="en-IN" dirty="0"/>
              <a:t>4.2 Process</a:t>
            </a:r>
          </a:p>
          <a:p>
            <a:r>
              <a:rPr lang="en-IN" dirty="0"/>
              <a:t>4.3 Events</a:t>
            </a:r>
          </a:p>
          <a:p>
            <a:r>
              <a:rPr lang="en-IN" dirty="0"/>
              <a:t>4.4 Mapping</a:t>
            </a:r>
          </a:p>
          <a:p>
            <a:r>
              <a:rPr lang="en-IN" dirty="0"/>
              <a:t>4.5 Transformations</a:t>
            </a:r>
          </a:p>
          <a:p>
            <a:r>
              <a:rPr lang="en-IN" dirty="0"/>
              <a:t>4.6 Call</a:t>
            </a:r>
          </a:p>
          <a:p>
            <a:r>
              <a:rPr lang="en-IN" dirty="0"/>
              <a:t>4.7 Routing</a:t>
            </a:r>
          </a:p>
          <a:p>
            <a:r>
              <a:rPr lang="en-IN" dirty="0"/>
              <a:t>4.8 Security</a:t>
            </a:r>
          </a:p>
          <a:p>
            <a:r>
              <a:rPr lang="en-IN" dirty="0"/>
              <a:t>4.9 Persistence</a:t>
            </a:r>
          </a:p>
          <a:p>
            <a:r>
              <a:rPr lang="en-IN" dirty="0"/>
              <a:t>4.10 Validator</a:t>
            </a:r>
            <a:endParaRPr lang="pt-PT" dirty="0">
              <a:solidFill>
                <a:srgbClr val="2B0A3D"/>
              </a:solidFill>
            </a:endParaRP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6976259" y="2793439"/>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81273" y="1617326"/>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2" name="Group 21">
            <a:extLst>
              <a:ext uri="{FF2B5EF4-FFF2-40B4-BE49-F238E27FC236}">
                <a16:creationId xmlns:a16="http://schemas.microsoft.com/office/drawing/2014/main" id="{910A881D-86C5-4E94-983C-28059314293A}"/>
              </a:ext>
            </a:extLst>
          </p:cNvPr>
          <p:cNvGrpSpPr/>
          <p:nvPr/>
        </p:nvGrpSpPr>
        <p:grpSpPr>
          <a:xfrm>
            <a:off x="6951387" y="2167963"/>
            <a:ext cx="634560" cy="599554"/>
            <a:chOff x="6230534" y="1335315"/>
            <a:chExt cx="1204015" cy="1137595"/>
          </a:xfrm>
        </p:grpSpPr>
        <p:sp>
          <p:nvSpPr>
            <p:cNvPr id="23" name="Oval 20">
              <a:extLst>
                <a:ext uri="{FF2B5EF4-FFF2-40B4-BE49-F238E27FC236}">
                  <a16:creationId xmlns:a16="http://schemas.microsoft.com/office/drawing/2014/main" id="{9C9383ED-CDED-4961-8A36-70B5D42222A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4" name="Text Placeholder 14">
              <a:extLst>
                <a:ext uri="{FF2B5EF4-FFF2-40B4-BE49-F238E27FC236}">
                  <a16:creationId xmlns:a16="http://schemas.microsoft.com/office/drawing/2014/main" id="{713F434D-50C8-45BC-B4DC-72EDCA8EC5D9}"/>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sp>
        <p:nvSpPr>
          <p:cNvPr id="28" name="Text Placeholder 4">
            <a:extLst>
              <a:ext uri="{FF2B5EF4-FFF2-40B4-BE49-F238E27FC236}">
                <a16:creationId xmlns:a16="http://schemas.microsoft.com/office/drawing/2014/main" id="{A6AD2252-DD28-4A95-A676-B21534CFDD03}"/>
              </a:ext>
            </a:extLst>
          </p:cNvPr>
          <p:cNvSpPr txBox="1">
            <a:spLocks/>
          </p:cNvSpPr>
          <p:nvPr/>
        </p:nvSpPr>
        <p:spPr>
          <a:xfrm>
            <a:off x="7751999" y="2090994"/>
            <a:ext cx="3708401" cy="555448"/>
          </a:xfrm>
          <a:prstGeom prst="rect">
            <a:avLst/>
          </a:prstGeom>
        </p:spPr>
        <p:txBody>
          <a:bodyPr vert="horz" lIns="0" tIns="0" rIns="0" bIns="0" rtlCol="0"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kern="1200">
                <a:solidFill>
                  <a:schemeClr val="tx1"/>
                </a:solidFill>
                <a:latin typeface="+mj-lt"/>
                <a:ea typeface="+mn-ea"/>
                <a:cs typeface="+mn-cs"/>
              </a:defRPr>
            </a:lvl1pPr>
            <a:lvl2pPr marL="266700" indent="-177800" algn="l" defTabSz="914400" rtl="0" eaLnBrk="1" latinLnBrk="0" hangingPunct="1">
              <a:lnSpc>
                <a:spcPct val="100000"/>
              </a:lnSpc>
              <a:spcBef>
                <a:spcPts val="500"/>
              </a:spcBef>
              <a:buClr>
                <a:schemeClr val="accent1"/>
              </a:buClr>
              <a:buFont typeface="Wingdings" panose="05000000000000000000" pitchFamily="2" charset="2"/>
              <a:buChar char="§"/>
              <a:defRPr sz="1400" kern="1200">
                <a:solidFill>
                  <a:schemeClr val="tx1"/>
                </a:solidFill>
                <a:latin typeface="+mj-lt"/>
                <a:ea typeface="+mn-ea"/>
                <a:cs typeface="+mn-cs"/>
              </a:defRPr>
            </a:lvl2pPr>
            <a:lvl3pPr marL="444500" indent="-177800"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622300" indent="-177800" algn="l" defTabSz="914400" rtl="0" eaLnBrk="1" latinLnBrk="0" hangingPunct="1">
              <a:lnSpc>
                <a:spcPct val="10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Integration Flow</a:t>
            </a:r>
            <a:endParaRPr lang="pt-PT" sz="1400" b="1" dirty="0">
              <a:solidFill>
                <a:srgbClr val="2B0A3D"/>
              </a:solidFill>
            </a:endParaRPr>
          </a:p>
        </p:txBody>
      </p:sp>
    </p:spTree>
    <p:extLst>
      <p:ext uri="{BB962C8B-B14F-4D97-AF65-F5344CB8AC3E}">
        <p14:creationId xmlns:p14="http://schemas.microsoft.com/office/powerpoint/2010/main" val="22875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 Available options in CPI</a:t>
            </a:r>
          </a:p>
        </p:txBody>
      </p:sp>
      <p:pic>
        <p:nvPicPr>
          <p:cNvPr id="7" name="Picture 6">
            <a:extLst>
              <a:ext uri="{FF2B5EF4-FFF2-40B4-BE49-F238E27FC236}">
                <a16:creationId xmlns:a16="http://schemas.microsoft.com/office/drawing/2014/main" id="{453C9603-EC4E-4F25-ABD7-07C9D9CE6AAC}"/>
              </a:ext>
            </a:extLst>
          </p:cNvPr>
          <p:cNvPicPr>
            <a:picLocks noChangeAspect="1"/>
          </p:cNvPicPr>
          <p:nvPr/>
        </p:nvPicPr>
        <p:blipFill>
          <a:blip r:embed="rId3"/>
          <a:stretch>
            <a:fillRect/>
          </a:stretch>
        </p:blipFill>
        <p:spPr>
          <a:xfrm>
            <a:off x="432838" y="1094898"/>
            <a:ext cx="11506032" cy="5219149"/>
          </a:xfrm>
          <a:prstGeom prst="rect">
            <a:avLst/>
          </a:prstGeom>
        </p:spPr>
      </p:pic>
      <p:sp>
        <p:nvSpPr>
          <p:cNvPr id="5" name="Arrow: Down 4">
            <a:extLst>
              <a:ext uri="{FF2B5EF4-FFF2-40B4-BE49-F238E27FC236}">
                <a16:creationId xmlns:a16="http://schemas.microsoft.com/office/drawing/2014/main" id="{20B7FE15-346E-494A-8E4C-5F208E75F621}"/>
              </a:ext>
            </a:extLst>
          </p:cNvPr>
          <p:cNvSpPr/>
          <p:nvPr/>
        </p:nvSpPr>
        <p:spPr>
          <a:xfrm rot="1971325">
            <a:off x="7172429" y="907511"/>
            <a:ext cx="504000" cy="1728000"/>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20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0669-01DA-410B-B44E-5FEC8826CB2E}"/>
              </a:ext>
            </a:extLst>
          </p:cNvPr>
          <p:cNvSpPr>
            <a:spLocks noGrp="1"/>
          </p:cNvSpPr>
          <p:nvPr>
            <p:ph type="title"/>
          </p:nvPr>
        </p:nvSpPr>
        <p:spPr/>
        <p:txBody>
          <a:bodyPr/>
          <a:lstStyle/>
          <a:p>
            <a:r>
              <a:rPr lang="en-IN" b="1" dirty="0"/>
              <a:t>2. Design – Home Page</a:t>
            </a:r>
          </a:p>
        </p:txBody>
      </p:sp>
      <p:pic>
        <p:nvPicPr>
          <p:cNvPr id="6" name="Picture 5">
            <a:extLst>
              <a:ext uri="{FF2B5EF4-FFF2-40B4-BE49-F238E27FC236}">
                <a16:creationId xmlns:a16="http://schemas.microsoft.com/office/drawing/2014/main" id="{E89F732A-8147-48B0-9143-4428DCE7C897}"/>
              </a:ext>
            </a:extLst>
          </p:cNvPr>
          <p:cNvPicPr>
            <a:picLocks noChangeAspect="1"/>
          </p:cNvPicPr>
          <p:nvPr/>
        </p:nvPicPr>
        <p:blipFill>
          <a:blip r:embed="rId2"/>
          <a:stretch>
            <a:fillRect/>
          </a:stretch>
        </p:blipFill>
        <p:spPr>
          <a:xfrm>
            <a:off x="410932" y="1269000"/>
            <a:ext cx="11370136" cy="4464000"/>
          </a:xfrm>
          <a:prstGeom prst="rect">
            <a:avLst/>
          </a:prstGeom>
        </p:spPr>
      </p:pic>
    </p:spTree>
    <p:extLst>
      <p:ext uri="{BB962C8B-B14F-4D97-AF65-F5344CB8AC3E}">
        <p14:creationId xmlns:p14="http://schemas.microsoft.com/office/powerpoint/2010/main" val="2583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CC70-2D5C-47C9-BB7C-6BD60147765F}"/>
              </a:ext>
            </a:extLst>
          </p:cNvPr>
          <p:cNvSpPr>
            <a:spLocks noGrp="1"/>
          </p:cNvSpPr>
          <p:nvPr>
            <p:ph type="title"/>
          </p:nvPr>
        </p:nvSpPr>
        <p:spPr/>
        <p:txBody>
          <a:bodyPr/>
          <a:lstStyle/>
          <a:p>
            <a:r>
              <a:rPr lang="en-IN" b="1" dirty="0"/>
              <a:t>3. Integration Flow</a:t>
            </a:r>
          </a:p>
        </p:txBody>
      </p:sp>
      <p:pic>
        <p:nvPicPr>
          <p:cNvPr id="4" name="Picture 3"/>
          <p:cNvPicPr>
            <a:picLocks noChangeAspect="1"/>
          </p:cNvPicPr>
          <p:nvPr/>
        </p:nvPicPr>
        <p:blipFill>
          <a:blip r:embed="rId2"/>
          <a:stretch>
            <a:fillRect/>
          </a:stretch>
        </p:blipFill>
        <p:spPr>
          <a:xfrm>
            <a:off x="984001" y="1147444"/>
            <a:ext cx="9775138" cy="4782728"/>
          </a:xfrm>
          <a:prstGeom prst="rect">
            <a:avLst/>
          </a:prstGeom>
        </p:spPr>
      </p:pic>
    </p:spTree>
    <p:extLst>
      <p:ext uri="{BB962C8B-B14F-4D97-AF65-F5344CB8AC3E}">
        <p14:creationId xmlns:p14="http://schemas.microsoft.com/office/powerpoint/2010/main" val="74348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A152-AC2D-4EC4-AA5E-E5116D9C9BA7}"/>
              </a:ext>
            </a:extLst>
          </p:cNvPr>
          <p:cNvSpPr>
            <a:spLocks noGrp="1"/>
          </p:cNvSpPr>
          <p:nvPr>
            <p:ph type="title"/>
          </p:nvPr>
        </p:nvSpPr>
        <p:spPr>
          <a:xfrm>
            <a:off x="227349" y="0"/>
            <a:ext cx="11125236" cy="974052"/>
          </a:xfrm>
        </p:spPr>
        <p:txBody>
          <a:bodyPr/>
          <a:lstStyle/>
          <a:p>
            <a:r>
              <a:rPr lang="en-IN" b="1" dirty="0"/>
              <a:t>4. Integration Flow build page(palettes)</a:t>
            </a:r>
          </a:p>
        </p:txBody>
      </p:sp>
      <p:sp>
        <p:nvSpPr>
          <p:cNvPr id="12" name="Rectangle 11">
            <a:extLst>
              <a:ext uri="{FF2B5EF4-FFF2-40B4-BE49-F238E27FC236}">
                <a16:creationId xmlns:a16="http://schemas.microsoft.com/office/drawing/2014/main" id="{9B6279F9-5EF1-4E8C-A7B5-39EC7DC2D36C}"/>
              </a:ext>
            </a:extLst>
          </p:cNvPr>
          <p:cNvSpPr/>
          <p:nvPr/>
        </p:nvSpPr>
        <p:spPr>
          <a:xfrm>
            <a:off x="7104000" y="1183400"/>
            <a:ext cx="2850460" cy="369332"/>
          </a:xfrm>
          <a:prstGeom prst="rect">
            <a:avLst/>
          </a:prstGeom>
        </p:spPr>
        <p:txBody>
          <a:bodyPr wrap="none">
            <a:spAutoFit/>
          </a:bodyPr>
          <a:lstStyle/>
          <a:p>
            <a:r>
              <a:rPr lang="en-IN" b="1" dirty="0">
                <a:solidFill>
                  <a:schemeClr val="accent1">
                    <a:lumMod val="75000"/>
                  </a:schemeClr>
                </a:solidFill>
              </a:rPr>
              <a:t>Few sample palettes</a:t>
            </a:r>
          </a:p>
        </p:txBody>
      </p:sp>
      <p:sp>
        <p:nvSpPr>
          <p:cNvPr id="13" name="Rectangle 12">
            <a:extLst>
              <a:ext uri="{FF2B5EF4-FFF2-40B4-BE49-F238E27FC236}">
                <a16:creationId xmlns:a16="http://schemas.microsoft.com/office/drawing/2014/main" id="{A0345099-E62C-45F6-BB3C-9E95050AD675}"/>
              </a:ext>
            </a:extLst>
          </p:cNvPr>
          <p:cNvSpPr/>
          <p:nvPr/>
        </p:nvSpPr>
        <p:spPr>
          <a:xfrm>
            <a:off x="225097" y="1131021"/>
            <a:ext cx="2371162" cy="369332"/>
          </a:xfrm>
          <a:prstGeom prst="rect">
            <a:avLst/>
          </a:prstGeom>
        </p:spPr>
        <p:txBody>
          <a:bodyPr wrap="none">
            <a:spAutoFit/>
          </a:bodyPr>
          <a:lstStyle/>
          <a:p>
            <a:r>
              <a:rPr lang="en-IN" b="1" dirty="0">
                <a:solidFill>
                  <a:schemeClr val="accent1">
                    <a:lumMod val="75000"/>
                  </a:schemeClr>
                </a:solidFill>
              </a:rPr>
              <a:t>Integration</a:t>
            </a:r>
            <a:r>
              <a:rPr lang="en-IN" dirty="0"/>
              <a:t> </a:t>
            </a:r>
            <a:r>
              <a:rPr lang="en-IN" b="1" dirty="0">
                <a:solidFill>
                  <a:schemeClr val="accent1">
                    <a:lumMod val="75000"/>
                  </a:schemeClr>
                </a:solidFill>
              </a:rPr>
              <a:t>Flow</a:t>
            </a:r>
          </a:p>
        </p:txBody>
      </p:sp>
      <p:pic>
        <p:nvPicPr>
          <p:cNvPr id="5" name="Picture 7" descr="Graphical user interface, text, table&#10;&#10;Description automatically generated">
            <a:extLst>
              <a:ext uri="{FF2B5EF4-FFF2-40B4-BE49-F238E27FC236}">
                <a16:creationId xmlns:a16="http://schemas.microsoft.com/office/drawing/2014/main" id="{4D0BC84C-8367-41EB-9A81-7B23ABEDE3FA}"/>
              </a:ext>
            </a:extLst>
          </p:cNvPr>
          <p:cNvPicPr>
            <a:picLocks noChangeAspect="1"/>
          </p:cNvPicPr>
          <p:nvPr/>
        </p:nvPicPr>
        <p:blipFill>
          <a:blip r:embed="rId2"/>
          <a:stretch>
            <a:fillRect/>
          </a:stretch>
        </p:blipFill>
        <p:spPr>
          <a:xfrm>
            <a:off x="379186" y="1634563"/>
            <a:ext cx="6580414" cy="4695589"/>
          </a:xfrm>
          <a:prstGeom prst="rect">
            <a:avLst/>
          </a:prstGeom>
        </p:spPr>
      </p:pic>
      <p:pic>
        <p:nvPicPr>
          <p:cNvPr id="8" name="Picture 8" descr="Table&#10;&#10;Description automatically generated">
            <a:extLst>
              <a:ext uri="{FF2B5EF4-FFF2-40B4-BE49-F238E27FC236}">
                <a16:creationId xmlns:a16="http://schemas.microsoft.com/office/drawing/2014/main" id="{332E8CC3-B2F8-4035-8B0C-556D7B82845A}"/>
              </a:ext>
            </a:extLst>
          </p:cNvPr>
          <p:cNvPicPr>
            <a:picLocks noChangeAspect="1"/>
          </p:cNvPicPr>
          <p:nvPr/>
        </p:nvPicPr>
        <p:blipFill>
          <a:blip r:embed="rId3"/>
          <a:stretch>
            <a:fillRect/>
          </a:stretch>
        </p:blipFill>
        <p:spPr>
          <a:xfrm>
            <a:off x="7327900" y="1631380"/>
            <a:ext cx="2153558" cy="1526954"/>
          </a:xfrm>
          <a:prstGeom prst="rect">
            <a:avLst/>
          </a:prstGeom>
        </p:spPr>
      </p:pic>
      <p:pic>
        <p:nvPicPr>
          <p:cNvPr id="9" name="Picture 10" descr="Graphical user interface, text, application, email&#10;&#10;Description automatically generated">
            <a:extLst>
              <a:ext uri="{FF2B5EF4-FFF2-40B4-BE49-F238E27FC236}">
                <a16:creationId xmlns:a16="http://schemas.microsoft.com/office/drawing/2014/main" id="{BC8646CF-980B-47E7-99B8-F414D39DFFB7}"/>
              </a:ext>
            </a:extLst>
          </p:cNvPr>
          <p:cNvPicPr>
            <a:picLocks noChangeAspect="1"/>
          </p:cNvPicPr>
          <p:nvPr/>
        </p:nvPicPr>
        <p:blipFill>
          <a:blip r:embed="rId4"/>
          <a:stretch>
            <a:fillRect/>
          </a:stretch>
        </p:blipFill>
        <p:spPr>
          <a:xfrm>
            <a:off x="9704614" y="1561793"/>
            <a:ext cx="1999343" cy="1593557"/>
          </a:xfrm>
          <a:prstGeom prst="rect">
            <a:avLst/>
          </a:prstGeom>
        </p:spPr>
      </p:pic>
      <p:pic>
        <p:nvPicPr>
          <p:cNvPr id="15" name="Picture 15" descr="Graphical user interface, application&#10;&#10;Description automatically generated">
            <a:extLst>
              <a:ext uri="{FF2B5EF4-FFF2-40B4-BE49-F238E27FC236}">
                <a16:creationId xmlns:a16="http://schemas.microsoft.com/office/drawing/2014/main" id="{2E6B3263-2350-4EC3-9B45-A8B8F204D765}"/>
              </a:ext>
            </a:extLst>
          </p:cNvPr>
          <p:cNvPicPr>
            <a:picLocks noChangeAspect="1"/>
          </p:cNvPicPr>
          <p:nvPr/>
        </p:nvPicPr>
        <p:blipFill>
          <a:blip r:embed="rId5"/>
          <a:stretch>
            <a:fillRect/>
          </a:stretch>
        </p:blipFill>
        <p:spPr>
          <a:xfrm>
            <a:off x="9749971" y="3425134"/>
            <a:ext cx="1999343" cy="2928733"/>
          </a:xfrm>
          <a:prstGeom prst="rect">
            <a:avLst/>
          </a:prstGeom>
        </p:spPr>
      </p:pic>
      <p:pic>
        <p:nvPicPr>
          <p:cNvPr id="16" name="Picture 16">
            <a:extLst>
              <a:ext uri="{FF2B5EF4-FFF2-40B4-BE49-F238E27FC236}">
                <a16:creationId xmlns:a16="http://schemas.microsoft.com/office/drawing/2014/main" id="{F21B69C9-9DFC-4D97-BFBA-7C32E036388E}"/>
              </a:ext>
            </a:extLst>
          </p:cNvPr>
          <p:cNvPicPr>
            <a:picLocks noChangeAspect="1"/>
          </p:cNvPicPr>
          <p:nvPr/>
        </p:nvPicPr>
        <p:blipFill>
          <a:blip r:embed="rId6"/>
          <a:stretch>
            <a:fillRect/>
          </a:stretch>
        </p:blipFill>
        <p:spPr>
          <a:xfrm>
            <a:off x="7373257" y="3431416"/>
            <a:ext cx="2153558" cy="3142954"/>
          </a:xfrm>
          <a:prstGeom prst="rect">
            <a:avLst/>
          </a:prstGeom>
        </p:spPr>
      </p:pic>
    </p:spTree>
    <p:extLst>
      <p:ext uri="{BB962C8B-B14F-4D97-AF65-F5344CB8AC3E}">
        <p14:creationId xmlns:p14="http://schemas.microsoft.com/office/powerpoint/2010/main" val="79407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EA8C-4E16-4FD6-B9B4-65970A8F5EB8}"/>
              </a:ext>
            </a:extLst>
          </p:cNvPr>
          <p:cNvSpPr>
            <a:spLocks noGrp="1"/>
          </p:cNvSpPr>
          <p:nvPr>
            <p:ph type="title"/>
          </p:nvPr>
        </p:nvSpPr>
        <p:spPr/>
        <p:txBody>
          <a:bodyPr/>
          <a:lstStyle/>
          <a:p>
            <a:r>
              <a:rPr lang="en-IN" b="1" dirty="0"/>
              <a:t>4.1 Participants and Adapters</a:t>
            </a:r>
          </a:p>
        </p:txBody>
      </p:sp>
      <p:pic>
        <p:nvPicPr>
          <p:cNvPr id="5" name="Picture 4">
            <a:extLst>
              <a:ext uri="{FF2B5EF4-FFF2-40B4-BE49-F238E27FC236}">
                <a16:creationId xmlns:a16="http://schemas.microsoft.com/office/drawing/2014/main" id="{54E96319-ADEB-493F-BA45-0631E70174C2}"/>
              </a:ext>
            </a:extLst>
          </p:cNvPr>
          <p:cNvPicPr>
            <a:picLocks noChangeAspect="1"/>
          </p:cNvPicPr>
          <p:nvPr/>
        </p:nvPicPr>
        <p:blipFill>
          <a:blip r:embed="rId2"/>
          <a:stretch>
            <a:fillRect/>
          </a:stretch>
        </p:blipFill>
        <p:spPr>
          <a:xfrm>
            <a:off x="624000" y="4005000"/>
            <a:ext cx="7850944" cy="2448001"/>
          </a:xfrm>
          <a:prstGeom prst="rect">
            <a:avLst/>
          </a:prstGeom>
        </p:spPr>
        <p:style>
          <a:lnRef idx="2">
            <a:schemeClr val="dk1"/>
          </a:lnRef>
          <a:fillRef idx="1">
            <a:schemeClr val="lt1"/>
          </a:fillRef>
          <a:effectRef idx="0">
            <a:schemeClr val="dk1"/>
          </a:effectRef>
          <a:fontRef idx="minor">
            <a:schemeClr val="dk1"/>
          </a:fontRef>
        </p:style>
      </p:pic>
      <p:sp>
        <p:nvSpPr>
          <p:cNvPr id="9" name="Rectangle 8">
            <a:extLst>
              <a:ext uri="{FF2B5EF4-FFF2-40B4-BE49-F238E27FC236}">
                <a16:creationId xmlns:a16="http://schemas.microsoft.com/office/drawing/2014/main" id="{634B5CAC-D8E2-4CC0-8A96-BE4E50BE7A38}"/>
              </a:ext>
            </a:extLst>
          </p:cNvPr>
          <p:cNvSpPr/>
          <p:nvPr/>
        </p:nvSpPr>
        <p:spPr>
          <a:xfrm>
            <a:off x="3432000" y="1452017"/>
            <a:ext cx="6912000" cy="1477328"/>
          </a:xfrm>
          <a:prstGeom prst="rect">
            <a:avLst/>
          </a:prstGeom>
        </p:spPr>
        <p:txBody>
          <a:bodyPr wrap="square">
            <a:spAutoFit/>
          </a:bodyPr>
          <a:lstStyle/>
          <a:p>
            <a:pPr marL="285750" indent="-285750">
              <a:buFontTx/>
              <a:buChar char="-"/>
            </a:pPr>
            <a:r>
              <a:rPr lang="en-IN" dirty="0"/>
              <a:t>No SLD (System Landscape Directory) available in CPI</a:t>
            </a:r>
          </a:p>
          <a:p>
            <a:pPr marL="285750" indent="-285750">
              <a:buFontTx/>
              <a:buChar char="-"/>
            </a:pPr>
            <a:r>
              <a:rPr lang="en-IN" dirty="0"/>
              <a:t>Sender/Receiver can be added directly from the pallet </a:t>
            </a:r>
          </a:p>
          <a:p>
            <a:pPr marL="285750" indent="-285750">
              <a:buFontTx/>
              <a:buChar char="-"/>
            </a:pPr>
            <a:r>
              <a:rPr lang="en-IN" dirty="0"/>
              <a:t>Options to select the adapters for sender and receiver appears when we connect adapter with start, end, send events.</a:t>
            </a:r>
          </a:p>
        </p:txBody>
      </p:sp>
      <p:pic>
        <p:nvPicPr>
          <p:cNvPr id="10" name="Picture 9">
            <a:extLst>
              <a:ext uri="{FF2B5EF4-FFF2-40B4-BE49-F238E27FC236}">
                <a16:creationId xmlns:a16="http://schemas.microsoft.com/office/drawing/2014/main" id="{7D026137-F502-4D30-89A5-17360D42D3A9}"/>
              </a:ext>
            </a:extLst>
          </p:cNvPr>
          <p:cNvPicPr>
            <a:picLocks noChangeAspect="1"/>
          </p:cNvPicPr>
          <p:nvPr/>
        </p:nvPicPr>
        <p:blipFill>
          <a:blip r:embed="rId3"/>
          <a:stretch>
            <a:fillRect/>
          </a:stretch>
        </p:blipFill>
        <p:spPr>
          <a:xfrm>
            <a:off x="8895843" y="2868346"/>
            <a:ext cx="2824579" cy="3600187"/>
          </a:xfrm>
          <a:prstGeom prst="rect">
            <a:avLst/>
          </a:prstGeom>
        </p:spPr>
      </p:pic>
      <p:pic>
        <p:nvPicPr>
          <p:cNvPr id="4" name="Picture 8" descr="Table&#10;&#10;Description automatically generated">
            <a:extLst>
              <a:ext uri="{FF2B5EF4-FFF2-40B4-BE49-F238E27FC236}">
                <a16:creationId xmlns:a16="http://schemas.microsoft.com/office/drawing/2014/main" id="{F6D48D8A-5C72-4601-87AF-49FB40D4467D}"/>
              </a:ext>
            </a:extLst>
          </p:cNvPr>
          <p:cNvPicPr>
            <a:picLocks noChangeAspect="1"/>
          </p:cNvPicPr>
          <p:nvPr/>
        </p:nvPicPr>
        <p:blipFill>
          <a:blip r:embed="rId4"/>
          <a:stretch>
            <a:fillRect/>
          </a:stretch>
        </p:blipFill>
        <p:spPr>
          <a:xfrm>
            <a:off x="624114" y="1105239"/>
            <a:ext cx="2598057" cy="2461309"/>
          </a:xfrm>
          <a:prstGeom prst="rect">
            <a:avLst/>
          </a:prstGeom>
        </p:spPr>
      </p:pic>
    </p:spTree>
    <p:extLst>
      <p:ext uri="{BB962C8B-B14F-4D97-AF65-F5344CB8AC3E}">
        <p14:creationId xmlns:p14="http://schemas.microsoft.com/office/powerpoint/2010/main" val="332483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FB9D-C670-47FB-88D2-D4946D376CDF}"/>
              </a:ext>
            </a:extLst>
          </p:cNvPr>
          <p:cNvSpPr>
            <a:spLocks noGrp="1"/>
          </p:cNvSpPr>
          <p:nvPr>
            <p:ph type="title"/>
          </p:nvPr>
        </p:nvSpPr>
        <p:spPr/>
        <p:txBody>
          <a:bodyPr/>
          <a:lstStyle/>
          <a:p>
            <a:r>
              <a:rPr lang="en-IN" b="1" dirty="0"/>
              <a:t>4.2 Process</a:t>
            </a:r>
          </a:p>
        </p:txBody>
      </p:sp>
      <p:pic>
        <p:nvPicPr>
          <p:cNvPr id="7" name="Picture 6">
            <a:extLst>
              <a:ext uri="{FF2B5EF4-FFF2-40B4-BE49-F238E27FC236}">
                <a16:creationId xmlns:a16="http://schemas.microsoft.com/office/drawing/2014/main" id="{6B0DB0DD-13FC-4FB1-858E-653CCD9FFB94}"/>
              </a:ext>
            </a:extLst>
          </p:cNvPr>
          <p:cNvPicPr>
            <a:picLocks noChangeAspect="1"/>
          </p:cNvPicPr>
          <p:nvPr/>
        </p:nvPicPr>
        <p:blipFill>
          <a:blip r:embed="rId2"/>
          <a:stretch>
            <a:fillRect/>
          </a:stretch>
        </p:blipFill>
        <p:spPr>
          <a:xfrm>
            <a:off x="3359999" y="647047"/>
            <a:ext cx="8604651" cy="2925953"/>
          </a:xfrm>
          <a:prstGeom prst="rect">
            <a:avLst/>
          </a:prstGeom>
        </p:spPr>
      </p:pic>
      <p:pic>
        <p:nvPicPr>
          <p:cNvPr id="8" name="Picture 7">
            <a:extLst>
              <a:ext uri="{FF2B5EF4-FFF2-40B4-BE49-F238E27FC236}">
                <a16:creationId xmlns:a16="http://schemas.microsoft.com/office/drawing/2014/main" id="{C699841C-DEB9-4F39-9AAD-9BC1A7858EDB}"/>
              </a:ext>
            </a:extLst>
          </p:cNvPr>
          <p:cNvPicPr>
            <a:picLocks noChangeAspect="1"/>
          </p:cNvPicPr>
          <p:nvPr/>
        </p:nvPicPr>
        <p:blipFill>
          <a:blip r:embed="rId3"/>
          <a:stretch>
            <a:fillRect/>
          </a:stretch>
        </p:blipFill>
        <p:spPr>
          <a:xfrm>
            <a:off x="3720000" y="3654090"/>
            <a:ext cx="8345663" cy="2925953"/>
          </a:xfrm>
          <a:prstGeom prst="rect">
            <a:avLst/>
          </a:prstGeom>
        </p:spPr>
      </p:pic>
      <p:sp>
        <p:nvSpPr>
          <p:cNvPr id="5" name="Rectangle 4">
            <a:extLst>
              <a:ext uri="{FF2B5EF4-FFF2-40B4-BE49-F238E27FC236}">
                <a16:creationId xmlns:a16="http://schemas.microsoft.com/office/drawing/2014/main" id="{BDDEC9D4-0B15-4C1C-8A5E-749822818282}"/>
              </a:ext>
            </a:extLst>
          </p:cNvPr>
          <p:cNvSpPr/>
          <p:nvPr/>
        </p:nvSpPr>
        <p:spPr>
          <a:xfrm>
            <a:off x="126337" y="3429000"/>
            <a:ext cx="3537478" cy="280076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Wingdings" panose="05000000000000000000" pitchFamily="2" charset="2"/>
              <a:buChar char="q"/>
            </a:pPr>
            <a:r>
              <a:rPr lang="en-IN" sz="1600" dirty="0"/>
              <a:t>Exception Subprocess :- Triggered automatically when there is exception in the Integration process. It is not connected with any of the process.</a:t>
            </a:r>
          </a:p>
          <a:p>
            <a:pPr marL="285750" indent="-285750" algn="just">
              <a:buFont typeface="Wingdings" panose="05000000000000000000" pitchFamily="2" charset="2"/>
              <a:buChar char="q"/>
            </a:pPr>
            <a:r>
              <a:rPr lang="en-IN" sz="1600" dirty="0"/>
              <a:t>Local Integration Process :– It is the sub-process for specific task and that can be called from the Integration Process using Process call.</a:t>
            </a:r>
          </a:p>
        </p:txBody>
      </p:sp>
      <p:sp>
        <p:nvSpPr>
          <p:cNvPr id="3" name="Oval 2">
            <a:extLst>
              <a:ext uri="{FF2B5EF4-FFF2-40B4-BE49-F238E27FC236}">
                <a16:creationId xmlns:a16="http://schemas.microsoft.com/office/drawing/2014/main" id="{327FD4DE-8B0D-4B47-89FE-3001E7B63206}"/>
              </a:ext>
            </a:extLst>
          </p:cNvPr>
          <p:cNvSpPr/>
          <p:nvPr/>
        </p:nvSpPr>
        <p:spPr>
          <a:xfrm>
            <a:off x="7017278" y="647046"/>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D24292B-33C2-4702-9FDD-77ED91561B1E}"/>
              </a:ext>
            </a:extLst>
          </p:cNvPr>
          <p:cNvSpPr/>
          <p:nvPr/>
        </p:nvSpPr>
        <p:spPr>
          <a:xfrm>
            <a:off x="7017278" y="1975429"/>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1C55AEB-630A-4163-871A-91D774E9D4FD}"/>
              </a:ext>
            </a:extLst>
          </p:cNvPr>
          <p:cNvSpPr/>
          <p:nvPr/>
        </p:nvSpPr>
        <p:spPr>
          <a:xfrm>
            <a:off x="7248000" y="3602890"/>
            <a:ext cx="1512000" cy="4059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10" descr="Graphical user interface, text, application&#10;&#10;Description automatically generated">
            <a:extLst>
              <a:ext uri="{FF2B5EF4-FFF2-40B4-BE49-F238E27FC236}">
                <a16:creationId xmlns:a16="http://schemas.microsoft.com/office/drawing/2014/main" id="{5A22B8FE-973C-45A0-8ACD-A045A8422400}"/>
              </a:ext>
            </a:extLst>
          </p:cNvPr>
          <p:cNvPicPr>
            <a:picLocks noChangeAspect="1"/>
          </p:cNvPicPr>
          <p:nvPr/>
        </p:nvPicPr>
        <p:blipFill>
          <a:blip r:embed="rId4"/>
          <a:stretch>
            <a:fillRect/>
          </a:stretch>
        </p:blipFill>
        <p:spPr>
          <a:xfrm>
            <a:off x="306614" y="808953"/>
            <a:ext cx="2743200" cy="2273737"/>
          </a:xfrm>
          <a:prstGeom prst="rect">
            <a:avLst/>
          </a:prstGeom>
        </p:spPr>
      </p:pic>
    </p:spTree>
    <p:extLst>
      <p:ext uri="{BB962C8B-B14F-4D97-AF65-F5344CB8AC3E}">
        <p14:creationId xmlns:p14="http://schemas.microsoft.com/office/powerpoint/2010/main" val="72090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E050-D406-439B-9D7B-5644BB308E2E}"/>
              </a:ext>
            </a:extLst>
          </p:cNvPr>
          <p:cNvSpPr>
            <a:spLocks noGrp="1"/>
          </p:cNvSpPr>
          <p:nvPr>
            <p:ph type="title"/>
          </p:nvPr>
        </p:nvSpPr>
        <p:spPr/>
        <p:txBody>
          <a:bodyPr/>
          <a:lstStyle/>
          <a:p>
            <a:r>
              <a:rPr lang="en-IN" b="1" dirty="0"/>
              <a:t>4.3 Events</a:t>
            </a:r>
          </a:p>
        </p:txBody>
      </p:sp>
      <p:sp>
        <p:nvSpPr>
          <p:cNvPr id="4" name="Rectangle 3">
            <a:extLst>
              <a:ext uri="{FF2B5EF4-FFF2-40B4-BE49-F238E27FC236}">
                <a16:creationId xmlns:a16="http://schemas.microsoft.com/office/drawing/2014/main" id="{E2BF6132-D4C4-44A1-81B1-49FEE130648A}"/>
              </a:ext>
            </a:extLst>
          </p:cNvPr>
          <p:cNvSpPr/>
          <p:nvPr/>
        </p:nvSpPr>
        <p:spPr>
          <a:xfrm>
            <a:off x="4276471" y="909000"/>
            <a:ext cx="7596651" cy="5509200"/>
          </a:xfrm>
          <a:prstGeom prst="rect">
            <a:avLst/>
          </a:prstGeom>
        </p:spPr>
        <p:txBody>
          <a:bodyPr wrap="square">
            <a:spAutoFit/>
          </a:bodyPr>
          <a:lstStyle/>
          <a:p>
            <a:pPr algn="just"/>
            <a:r>
              <a:rPr lang="en-IN" sz="1600" b="1" dirty="0">
                <a:solidFill>
                  <a:schemeClr val="accent1">
                    <a:lumMod val="75000"/>
                  </a:schemeClr>
                </a:solidFill>
              </a:rPr>
              <a:t>Start Message -</a:t>
            </a:r>
            <a:r>
              <a:rPr lang="en-IN" sz="1600" dirty="0">
                <a:solidFill>
                  <a:schemeClr val="accent1">
                    <a:lumMod val="75000"/>
                  </a:schemeClr>
                </a:solidFill>
              </a:rPr>
              <a:t>SAP Cloud Platform Integration</a:t>
            </a:r>
            <a:r>
              <a:rPr lang="en-IN" sz="1600" i="1" dirty="0">
                <a:solidFill>
                  <a:schemeClr val="accent1">
                    <a:lumMod val="75000"/>
                  </a:schemeClr>
                </a:solidFill>
              </a:rPr>
              <a:t> receives</a:t>
            </a:r>
            <a:r>
              <a:rPr lang="en-IN" sz="1600" dirty="0">
                <a:solidFill>
                  <a:schemeClr val="accent1">
                    <a:lumMod val="75000"/>
                  </a:schemeClr>
                </a:solidFill>
              </a:rPr>
              <a:t> a message from a Sender  </a:t>
            </a:r>
          </a:p>
          <a:p>
            <a:pPr algn="just"/>
            <a:endParaRPr lang="en-IN" sz="1600" dirty="0">
              <a:solidFill>
                <a:schemeClr val="accent1">
                  <a:lumMod val="75000"/>
                </a:schemeClr>
              </a:solidFill>
            </a:endParaRPr>
          </a:p>
          <a:p>
            <a:pPr algn="just"/>
            <a:r>
              <a:rPr lang="en-IN" sz="1600" b="1" dirty="0">
                <a:solidFill>
                  <a:schemeClr val="accent1">
                    <a:lumMod val="75000"/>
                  </a:schemeClr>
                </a:solidFill>
              </a:rPr>
              <a:t>End Message</a:t>
            </a:r>
            <a:r>
              <a:rPr lang="en-IN" sz="1600" dirty="0">
                <a:solidFill>
                  <a:schemeClr val="accent1">
                    <a:lumMod val="75000"/>
                  </a:schemeClr>
                </a:solidFill>
              </a:rPr>
              <a:t> - SAP Cloud Platform Integration</a:t>
            </a:r>
            <a:r>
              <a:rPr lang="en-IN" sz="1600" i="1" dirty="0">
                <a:solidFill>
                  <a:schemeClr val="accent1">
                    <a:lumMod val="75000"/>
                  </a:schemeClr>
                </a:solidFill>
              </a:rPr>
              <a:t> sends</a:t>
            </a:r>
            <a:r>
              <a:rPr lang="en-IN" sz="1600" dirty="0">
                <a:solidFill>
                  <a:schemeClr val="accent1">
                    <a:lumMod val="75000"/>
                  </a:schemeClr>
                </a:solidFill>
              </a:rPr>
              <a:t> a message to a Receiver.</a:t>
            </a:r>
          </a:p>
          <a:p>
            <a:pPr algn="just"/>
            <a:endParaRPr lang="en-IN" sz="1600" dirty="0">
              <a:solidFill>
                <a:schemeClr val="accent1">
                  <a:lumMod val="75000"/>
                </a:schemeClr>
              </a:solidFill>
            </a:endParaRPr>
          </a:p>
          <a:p>
            <a:pPr algn="just"/>
            <a:r>
              <a:rPr lang="en-IN" sz="1600" b="1" dirty="0">
                <a:solidFill>
                  <a:schemeClr val="accent1">
                    <a:lumMod val="75000"/>
                  </a:schemeClr>
                </a:solidFill>
              </a:rPr>
              <a:t>Error Start</a:t>
            </a:r>
            <a:r>
              <a:rPr lang="en-IN" sz="1600" dirty="0">
                <a:solidFill>
                  <a:schemeClr val="accent1">
                    <a:lumMod val="75000"/>
                  </a:schemeClr>
                </a:solidFill>
              </a:rPr>
              <a:t> Event and </a:t>
            </a:r>
            <a:r>
              <a:rPr lang="en-IN" sz="1600" b="1" dirty="0">
                <a:solidFill>
                  <a:schemeClr val="accent1">
                    <a:lumMod val="75000"/>
                  </a:schemeClr>
                </a:solidFill>
              </a:rPr>
              <a:t>Error End</a:t>
            </a:r>
            <a:r>
              <a:rPr lang="en-IN" sz="1600" dirty="0">
                <a:solidFill>
                  <a:schemeClr val="accent1">
                    <a:lumMod val="75000"/>
                  </a:schemeClr>
                </a:solidFill>
              </a:rPr>
              <a:t> Event- Can be used </a:t>
            </a:r>
            <a:r>
              <a:rPr lang="en-IN" sz="1600" i="1" dirty="0">
                <a:solidFill>
                  <a:schemeClr val="accent1">
                    <a:lumMod val="75000"/>
                  </a:schemeClr>
                </a:solidFill>
              </a:rPr>
              <a:t>only</a:t>
            </a:r>
            <a:r>
              <a:rPr lang="en-IN" sz="1600" dirty="0">
                <a:solidFill>
                  <a:schemeClr val="accent1">
                    <a:lumMod val="75000"/>
                  </a:schemeClr>
                </a:solidFill>
              </a:rPr>
              <a:t> within an exception sub-process.</a:t>
            </a:r>
          </a:p>
          <a:p>
            <a:pPr algn="just"/>
            <a:endParaRPr lang="en-IN" sz="1600" dirty="0">
              <a:solidFill>
                <a:schemeClr val="accent1">
                  <a:lumMod val="75000"/>
                </a:schemeClr>
              </a:solidFill>
            </a:endParaRPr>
          </a:p>
          <a:p>
            <a:pPr algn="just"/>
            <a:r>
              <a:rPr lang="en-IN" sz="1600" b="1" dirty="0">
                <a:solidFill>
                  <a:schemeClr val="accent1">
                    <a:lumMod val="75000"/>
                  </a:schemeClr>
                </a:solidFill>
              </a:rPr>
              <a:t>Timer start</a:t>
            </a:r>
            <a:r>
              <a:rPr lang="en-IN" sz="1600" dirty="0">
                <a:solidFill>
                  <a:schemeClr val="accent1">
                    <a:lumMod val="75000"/>
                  </a:schemeClr>
                </a:solidFill>
              </a:rPr>
              <a:t> is especially useful in scenarios where you have go and pull data from systems or have to trigger Web services at specified time/ intervals.</a:t>
            </a:r>
          </a:p>
          <a:p>
            <a:pPr algn="just"/>
            <a:endParaRPr lang="en-IN" sz="1600" dirty="0">
              <a:solidFill>
                <a:schemeClr val="accent1">
                  <a:lumMod val="75000"/>
                </a:schemeClr>
              </a:solidFill>
            </a:endParaRPr>
          </a:p>
          <a:p>
            <a:pPr algn="just"/>
            <a:r>
              <a:rPr lang="en-IN" sz="1600" b="1" dirty="0">
                <a:solidFill>
                  <a:schemeClr val="accent1">
                    <a:lumMod val="75000"/>
                  </a:schemeClr>
                </a:solidFill>
              </a:rPr>
              <a:t>Terminate Message – </a:t>
            </a:r>
            <a:r>
              <a:rPr lang="en-IN" sz="1600" dirty="0">
                <a:solidFill>
                  <a:schemeClr val="accent1">
                    <a:lumMod val="75000"/>
                  </a:schemeClr>
                </a:solidFill>
              </a:rPr>
              <a:t>this is useful if you want to stop further processing of a message.</a:t>
            </a:r>
          </a:p>
          <a:p>
            <a:pPr algn="just"/>
            <a:endParaRPr lang="en-IN" sz="1600" dirty="0">
              <a:solidFill>
                <a:schemeClr val="accent1">
                  <a:lumMod val="75000"/>
                </a:schemeClr>
              </a:solidFill>
            </a:endParaRPr>
          </a:p>
          <a:p>
            <a:pPr algn="just"/>
            <a:r>
              <a:rPr lang="en-IN" sz="1600" b="1" dirty="0">
                <a:solidFill>
                  <a:schemeClr val="accent1">
                    <a:lumMod val="75000"/>
                  </a:schemeClr>
                </a:solidFill>
              </a:rPr>
              <a:t>Start Event – </a:t>
            </a:r>
            <a:r>
              <a:rPr lang="en-IN" sz="1600" dirty="0">
                <a:solidFill>
                  <a:schemeClr val="accent1">
                    <a:lumMod val="75000"/>
                  </a:schemeClr>
                </a:solidFill>
              </a:rPr>
              <a:t>Start of Local Integration process</a:t>
            </a:r>
          </a:p>
          <a:p>
            <a:pPr algn="just"/>
            <a:endParaRPr lang="en-IN" sz="1600" dirty="0">
              <a:solidFill>
                <a:schemeClr val="accent1">
                  <a:lumMod val="75000"/>
                </a:schemeClr>
              </a:solidFill>
            </a:endParaRPr>
          </a:p>
          <a:p>
            <a:pPr algn="just"/>
            <a:r>
              <a:rPr lang="en-IN" sz="1600" b="1" dirty="0">
                <a:solidFill>
                  <a:schemeClr val="accent1">
                    <a:lumMod val="75000"/>
                  </a:schemeClr>
                </a:solidFill>
              </a:rPr>
              <a:t>End Event – </a:t>
            </a:r>
            <a:r>
              <a:rPr lang="en-IN" sz="1600" dirty="0">
                <a:solidFill>
                  <a:schemeClr val="accent1">
                    <a:lumMod val="75000"/>
                  </a:schemeClr>
                </a:solidFill>
              </a:rPr>
              <a:t>End of local Integration process </a:t>
            </a:r>
          </a:p>
          <a:p>
            <a:pPr algn="just"/>
            <a:endParaRPr lang="en-IN" sz="1600" dirty="0">
              <a:solidFill>
                <a:schemeClr val="accent1">
                  <a:lumMod val="75000"/>
                </a:schemeClr>
              </a:solidFill>
            </a:endParaRPr>
          </a:p>
          <a:p>
            <a:pPr algn="just"/>
            <a:r>
              <a:rPr lang="en-IN" sz="1600" b="1" dirty="0">
                <a:solidFill>
                  <a:schemeClr val="accent1">
                    <a:lumMod val="75000"/>
                  </a:schemeClr>
                </a:solidFill>
              </a:rPr>
              <a:t>Escalation - </a:t>
            </a:r>
            <a:r>
              <a:rPr lang="en-IN" sz="1600" dirty="0">
                <a:solidFill>
                  <a:schemeClr val="accent1">
                    <a:lumMod val="75000"/>
                  </a:schemeClr>
                </a:solidFill>
              </a:rPr>
              <a:t>The Escalation Event does not abort the integration flow processing as a whole but only throws the Escalation Event.</a:t>
            </a:r>
          </a:p>
        </p:txBody>
      </p:sp>
      <p:pic>
        <p:nvPicPr>
          <p:cNvPr id="6" name="Picture 15" descr="Graphical user interface, application&#10;&#10;Description automatically generated">
            <a:extLst>
              <a:ext uri="{FF2B5EF4-FFF2-40B4-BE49-F238E27FC236}">
                <a16:creationId xmlns:a16="http://schemas.microsoft.com/office/drawing/2014/main" id="{613B2EAC-9ECC-4D6C-B279-D4CB1DB257E1}"/>
              </a:ext>
            </a:extLst>
          </p:cNvPr>
          <p:cNvPicPr>
            <a:picLocks noChangeAspect="1"/>
          </p:cNvPicPr>
          <p:nvPr/>
        </p:nvPicPr>
        <p:blipFill>
          <a:blip r:embed="rId2"/>
          <a:stretch>
            <a:fillRect/>
          </a:stretch>
        </p:blipFill>
        <p:spPr>
          <a:xfrm>
            <a:off x="388257" y="975849"/>
            <a:ext cx="3686628" cy="4888161"/>
          </a:xfrm>
          <a:prstGeom prst="rect">
            <a:avLst/>
          </a:prstGeom>
        </p:spPr>
      </p:pic>
      <p:pic>
        <p:nvPicPr>
          <p:cNvPr id="7" name="Picture 7">
            <a:extLst>
              <a:ext uri="{FF2B5EF4-FFF2-40B4-BE49-F238E27FC236}">
                <a16:creationId xmlns:a16="http://schemas.microsoft.com/office/drawing/2014/main" id="{6FEF04C2-34B8-4612-AAE5-2472DEFB46B7}"/>
              </a:ext>
            </a:extLst>
          </p:cNvPr>
          <p:cNvPicPr>
            <a:picLocks noChangeAspect="1"/>
          </p:cNvPicPr>
          <p:nvPr/>
        </p:nvPicPr>
        <p:blipFill>
          <a:blip r:embed="rId3"/>
          <a:stretch>
            <a:fillRect/>
          </a:stretch>
        </p:blipFill>
        <p:spPr>
          <a:xfrm>
            <a:off x="460828" y="5817469"/>
            <a:ext cx="3614057" cy="484490"/>
          </a:xfrm>
          <a:prstGeom prst="rect">
            <a:avLst/>
          </a:prstGeom>
        </p:spPr>
      </p:pic>
    </p:spTree>
    <p:extLst>
      <p:ext uri="{BB962C8B-B14F-4D97-AF65-F5344CB8AC3E}">
        <p14:creationId xmlns:p14="http://schemas.microsoft.com/office/powerpoint/2010/main" val="2080573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6C924E-F25F-4414-BA25-56544F9DFE4A}">
  <ds:schemaRefs>
    <ds:schemaRef ds:uri="http://schemas.microsoft.com/sharepoint/v3/contenttype/forms"/>
  </ds:schemaRefs>
</ds:datastoreItem>
</file>

<file path=customXml/itemProps2.xml><?xml version="1.0" encoding="utf-8"?>
<ds:datastoreItem xmlns:ds="http://schemas.openxmlformats.org/officeDocument/2006/customXml" ds:itemID="{A009A763-14ED-4999-B2B8-4C90332DF60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460AADE-1539-4BD5-B16E-FF08FB45CC03}"/>
</file>

<file path=docProps/app.xml><?xml version="1.0" encoding="utf-8"?>
<Properties xmlns="http://schemas.openxmlformats.org/officeDocument/2006/extended-properties" xmlns:vt="http://schemas.openxmlformats.org/officeDocument/2006/docPropsVTypes">
  <Template/>
  <TotalTime>3258</TotalTime>
  <Words>556</Words>
  <Application>Microsoft Office PowerPoint</Application>
  <PresentationFormat>Widescreen</PresentationFormat>
  <Paragraphs>121</Paragraphs>
  <Slides>17</Slides>
  <Notes>4</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Capgemini Master</vt:lpstr>
      <vt:lpstr>Title Slide</vt:lpstr>
      <vt:lpstr>Final slides</vt:lpstr>
      <vt:lpstr>Design Integration Flow </vt:lpstr>
      <vt:lpstr>Table of contents</vt:lpstr>
      <vt:lpstr>1. Available options in CPI</vt:lpstr>
      <vt:lpstr>2. Design – Home Page</vt:lpstr>
      <vt:lpstr>3. Integration Flow</vt:lpstr>
      <vt:lpstr>4. Integration Flow build page(palettes)</vt:lpstr>
      <vt:lpstr>4.1 Participants and Adapters</vt:lpstr>
      <vt:lpstr>4.2 Process</vt:lpstr>
      <vt:lpstr>4.3 Events</vt:lpstr>
      <vt:lpstr>4.4 Mapping</vt:lpstr>
      <vt:lpstr>4.5 Transformation</vt:lpstr>
      <vt:lpstr>4.6 Call</vt:lpstr>
      <vt:lpstr>4.7 Routing</vt:lpstr>
      <vt:lpstr>4.8 Security</vt:lpstr>
      <vt:lpstr>4.9 Persistence</vt:lpstr>
      <vt:lpstr>4.10 Validator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lastModifiedBy>Kulkarni, Nikhil</cp:lastModifiedBy>
  <cp:revision>296</cp:revision>
  <dcterms:created xsi:type="dcterms:W3CDTF">2017-11-02T14:01:05Z</dcterms:created>
  <dcterms:modified xsi:type="dcterms:W3CDTF">2021-02-05T11:44:40Z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