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28"/>
  </p:notesMasterIdLst>
  <p:handoutMasterIdLst>
    <p:handoutMasterId r:id="rId29"/>
  </p:handoutMasterIdLst>
  <p:sldIdLst>
    <p:sldId id="296" r:id="rId7"/>
    <p:sldId id="290" r:id="rId8"/>
    <p:sldId id="429" r:id="rId9"/>
    <p:sldId id="430" r:id="rId10"/>
    <p:sldId id="431" r:id="rId11"/>
    <p:sldId id="433" r:id="rId12"/>
    <p:sldId id="435" r:id="rId13"/>
    <p:sldId id="432" r:id="rId14"/>
    <p:sldId id="436" r:id="rId15"/>
    <p:sldId id="442" r:id="rId16"/>
    <p:sldId id="445" r:id="rId17"/>
    <p:sldId id="434" r:id="rId18"/>
    <p:sldId id="439" r:id="rId19"/>
    <p:sldId id="438" r:id="rId20"/>
    <p:sldId id="444" r:id="rId21"/>
    <p:sldId id="443" r:id="rId22"/>
    <p:sldId id="440" r:id="rId23"/>
    <p:sldId id="437" r:id="rId24"/>
    <p:sldId id="446" r:id="rId25"/>
    <p:sldId id="273" r:id="rId26"/>
    <p:sldId id="289" r:id="rId27"/>
  </p:sldIdLst>
  <p:sldSz cx="12192000" cy="6858000"/>
  <p:notesSz cx="6858000" cy="9144000"/>
  <p:custDataLst>
    <p:tags r:id="rId3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E616"/>
    <a:srgbClr val="0070AD"/>
    <a:srgbClr val="FF7E83"/>
    <a:srgbClr val="2B0A3D"/>
    <a:srgbClr val="00C37B"/>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91" autoAdjust="0"/>
  </p:normalViewPr>
  <p:slideViewPr>
    <p:cSldViewPr>
      <p:cViewPr varScale="1">
        <p:scale>
          <a:sx n="76" d="100"/>
          <a:sy n="76" d="100"/>
        </p:scale>
        <p:origin x="102" y="3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67" d="100"/>
          <a:sy n="67" d="100"/>
        </p:scale>
        <p:origin x="283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27/08/2019</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27/08/2019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2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7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58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0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60"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4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1.bin"/><Relationship Id="rId5" Type="http://schemas.openxmlformats.org/officeDocument/2006/relationships/tags" Target="../tags/tag12.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5"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4"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49"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raphical.weather.gov/xml/SOAP_server/ndfdXMLserver.php"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ccounts.sap.com/saml2/idp/sso/accounts.sap.com"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 xmlns:a16="http://schemas.microsoft.com/office/drawing/2014/main" id="{61B8B409-591E-4F4C-BDA2-E292A2B3E02A}"/>
              </a:ext>
            </a:extLst>
          </p:cNvPr>
          <p:cNvSpPr>
            <a:spLocks noGrp="1"/>
          </p:cNvSpPr>
          <p:nvPr>
            <p:ph type="body" sz="quarter" idx="11"/>
          </p:nvPr>
        </p:nvSpPr>
        <p:spPr/>
        <p:txBody>
          <a:bodyPr>
            <a:normAutofit lnSpcReduction="10000"/>
          </a:bodyPr>
          <a:lstStyle/>
          <a:p>
            <a:pPr algn="ctr"/>
            <a:r>
              <a:rPr lang="en-US" dirty="0" smtClean="0"/>
              <a:t>SOAP to </a:t>
            </a:r>
            <a:r>
              <a:rPr lang="en-US" dirty="0" err="1" smtClean="0"/>
              <a:t>Webservice</a:t>
            </a:r>
            <a:r>
              <a:rPr lang="en-US" dirty="0" smtClean="0"/>
              <a:t> Synchronous for fetching Weather Report</a:t>
            </a:r>
            <a:endParaRPr lang="en-US" dirty="0"/>
          </a:p>
        </p:txBody>
      </p:sp>
      <p:sp>
        <p:nvSpPr>
          <p:cNvPr id="3" name="Sous-titre 2">
            <a:extLst>
              <a:ext uri="{FF2B5EF4-FFF2-40B4-BE49-F238E27FC236}">
                <a16:creationId xmlns="" xmlns:a16="http://schemas.microsoft.com/office/drawing/2014/main" id="{B479E337-09CA-4F50-9067-64D4BC4D4C45}"/>
              </a:ext>
            </a:extLst>
          </p:cNvPr>
          <p:cNvSpPr>
            <a:spLocks noGrp="1"/>
          </p:cNvSpPr>
          <p:nvPr>
            <p:ph type="subTitle" idx="1"/>
          </p:nvPr>
        </p:nvSpPr>
        <p:spPr/>
        <p:txBody>
          <a:bodyPr/>
          <a:lstStyle/>
          <a:p>
            <a:r>
              <a:rPr lang="en-US" dirty="0" smtClean="0"/>
              <a:t>Mumbai	, 27/08/2019, Utkarsh Awasthi</a:t>
            </a:r>
            <a:endParaRPr lang="en-US" dirty="0"/>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6400800" cy="369332"/>
          </a:xfrm>
          <a:prstGeom prst="rect">
            <a:avLst/>
          </a:prstGeom>
        </p:spPr>
        <p:txBody>
          <a:bodyPr wrap="square">
            <a:spAutoFit/>
          </a:bodyPr>
          <a:lstStyle/>
          <a:p>
            <a:pPr marL="342900" lvl="0" indent="-342900">
              <a:buFont typeface="+mj-lt"/>
              <a:buAutoNum type="arabicPeriod"/>
            </a:pPr>
            <a:endParaRPr lang="en-US" dirty="0"/>
          </a:p>
        </p:txBody>
      </p:sp>
      <p:pic>
        <p:nvPicPr>
          <p:cNvPr id="4" name="Picture 3"/>
          <p:cNvPicPr>
            <a:picLocks noChangeAspect="1"/>
          </p:cNvPicPr>
          <p:nvPr/>
        </p:nvPicPr>
        <p:blipFill>
          <a:blip r:embed="rId2"/>
          <a:stretch>
            <a:fillRect/>
          </a:stretch>
        </p:blipFill>
        <p:spPr>
          <a:xfrm>
            <a:off x="166687" y="923925"/>
            <a:ext cx="11858625" cy="5010150"/>
          </a:xfrm>
          <a:prstGeom prst="rect">
            <a:avLst/>
          </a:prstGeom>
        </p:spPr>
      </p:pic>
    </p:spTree>
    <p:extLst>
      <p:ext uri="{BB962C8B-B14F-4D97-AF65-F5344CB8AC3E}">
        <p14:creationId xmlns:p14="http://schemas.microsoft.com/office/powerpoint/2010/main" val="393685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6400800" cy="369332"/>
          </a:xfrm>
          <a:prstGeom prst="rect">
            <a:avLst/>
          </a:prstGeom>
        </p:spPr>
        <p:txBody>
          <a:bodyPr wrap="square">
            <a:spAutoFit/>
          </a:bodyPr>
          <a:lstStyle/>
          <a:p>
            <a:pPr marL="342900" lvl="0" indent="-342900">
              <a:buFont typeface="+mj-lt"/>
              <a:buAutoNum type="arabicPeriod"/>
            </a:pPr>
            <a:endParaRPr lang="en-US" dirty="0"/>
          </a:p>
        </p:txBody>
      </p:sp>
      <p:pic>
        <p:nvPicPr>
          <p:cNvPr id="3" name="Picture 2"/>
          <p:cNvPicPr>
            <a:picLocks noChangeAspect="1"/>
          </p:cNvPicPr>
          <p:nvPr/>
        </p:nvPicPr>
        <p:blipFill>
          <a:blip r:embed="rId2"/>
          <a:stretch>
            <a:fillRect/>
          </a:stretch>
        </p:blipFill>
        <p:spPr>
          <a:xfrm>
            <a:off x="0" y="1150832"/>
            <a:ext cx="12192000" cy="4556335"/>
          </a:xfrm>
          <a:prstGeom prst="rect">
            <a:avLst/>
          </a:prstGeom>
        </p:spPr>
      </p:pic>
    </p:spTree>
    <p:extLst>
      <p:ext uri="{BB962C8B-B14F-4D97-AF65-F5344CB8AC3E}">
        <p14:creationId xmlns:p14="http://schemas.microsoft.com/office/powerpoint/2010/main" val="561064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6400800" cy="369332"/>
          </a:xfrm>
          <a:prstGeom prst="rect">
            <a:avLst/>
          </a:prstGeom>
        </p:spPr>
        <p:txBody>
          <a:bodyPr wrap="square">
            <a:spAutoFit/>
          </a:bodyPr>
          <a:lstStyle/>
          <a:p>
            <a:pPr marL="342900" lvl="0" indent="-342900">
              <a:buFont typeface="+mj-lt"/>
              <a:buAutoNum type="arabicPeriod"/>
            </a:pPr>
            <a:endParaRPr lang="en-US" dirty="0"/>
          </a:p>
        </p:txBody>
      </p:sp>
      <p:pic>
        <p:nvPicPr>
          <p:cNvPr id="3" name="Picture 2"/>
          <p:cNvPicPr>
            <a:picLocks noChangeAspect="1"/>
          </p:cNvPicPr>
          <p:nvPr/>
        </p:nvPicPr>
        <p:blipFill>
          <a:blip r:embed="rId2"/>
          <a:stretch>
            <a:fillRect/>
          </a:stretch>
        </p:blipFill>
        <p:spPr>
          <a:xfrm>
            <a:off x="0" y="584784"/>
            <a:ext cx="12192000" cy="5688431"/>
          </a:xfrm>
          <a:prstGeom prst="rect">
            <a:avLst/>
          </a:prstGeom>
        </p:spPr>
      </p:pic>
    </p:spTree>
    <p:extLst>
      <p:ext uri="{BB962C8B-B14F-4D97-AF65-F5344CB8AC3E}">
        <p14:creationId xmlns:p14="http://schemas.microsoft.com/office/powerpoint/2010/main" val="65351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6400800" cy="369332"/>
          </a:xfrm>
          <a:prstGeom prst="rect">
            <a:avLst/>
          </a:prstGeom>
        </p:spPr>
        <p:txBody>
          <a:bodyPr wrap="square">
            <a:spAutoFit/>
          </a:bodyPr>
          <a:lstStyle/>
          <a:p>
            <a:pPr marL="342900" lvl="0" indent="-342900">
              <a:buFont typeface="+mj-lt"/>
              <a:buAutoNum type="arabicPeriod"/>
            </a:pPr>
            <a:endParaRPr lang="en-US" dirty="0"/>
          </a:p>
        </p:txBody>
      </p:sp>
      <p:pic>
        <p:nvPicPr>
          <p:cNvPr id="3" name="Picture 2"/>
          <p:cNvPicPr>
            <a:picLocks noChangeAspect="1"/>
          </p:cNvPicPr>
          <p:nvPr/>
        </p:nvPicPr>
        <p:blipFill>
          <a:blip r:embed="rId2"/>
          <a:stretch>
            <a:fillRect/>
          </a:stretch>
        </p:blipFill>
        <p:spPr>
          <a:xfrm>
            <a:off x="0" y="584784"/>
            <a:ext cx="12192000" cy="5688431"/>
          </a:xfrm>
          <a:prstGeom prst="rect">
            <a:avLst/>
          </a:prstGeom>
        </p:spPr>
      </p:pic>
    </p:spTree>
    <p:extLst>
      <p:ext uri="{BB962C8B-B14F-4D97-AF65-F5344CB8AC3E}">
        <p14:creationId xmlns:p14="http://schemas.microsoft.com/office/powerpoint/2010/main" val="3378536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6400800" cy="369332"/>
          </a:xfrm>
          <a:prstGeom prst="rect">
            <a:avLst/>
          </a:prstGeom>
        </p:spPr>
        <p:txBody>
          <a:bodyPr wrap="square">
            <a:spAutoFit/>
          </a:bodyPr>
          <a:lstStyle/>
          <a:p>
            <a:pPr marL="342900" lvl="0" indent="-342900">
              <a:buFont typeface="+mj-lt"/>
              <a:buAutoNum type="arabicPeriod"/>
            </a:pPr>
            <a:endParaRPr lang="en-US" dirty="0"/>
          </a:p>
        </p:txBody>
      </p:sp>
      <p:sp>
        <p:nvSpPr>
          <p:cNvPr id="5" name="Rectangle 4"/>
          <p:cNvSpPr/>
          <p:nvPr/>
        </p:nvSpPr>
        <p:spPr>
          <a:xfrm>
            <a:off x="304800" y="381000"/>
            <a:ext cx="10591800" cy="685059"/>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Configure the SOAP Receiver Adapter with the below URL</a:t>
            </a:r>
          </a:p>
          <a:p>
            <a:pPr marL="457200" marR="0">
              <a:lnSpc>
                <a:spcPct val="107000"/>
              </a:lnSpc>
              <a:spcBef>
                <a:spcPts val="0"/>
              </a:spcBef>
              <a:spcAft>
                <a:spcPts val="800"/>
              </a:spcAft>
            </a:pPr>
            <a:r>
              <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2"/>
              </a:rPr>
              <a:t>https://graphical.weather.gov/xml/SOAP_server/ndfdXMLserver.php</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143000" y="1371600"/>
            <a:ext cx="9144000" cy="4441372"/>
          </a:xfrm>
          <a:prstGeom prst="rect">
            <a:avLst/>
          </a:prstGeom>
        </p:spPr>
      </p:pic>
    </p:spTree>
    <p:extLst>
      <p:ext uri="{BB962C8B-B14F-4D97-AF65-F5344CB8AC3E}">
        <p14:creationId xmlns:p14="http://schemas.microsoft.com/office/powerpoint/2010/main" val="3752946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6400800" cy="369332"/>
          </a:xfrm>
          <a:prstGeom prst="rect">
            <a:avLst/>
          </a:prstGeom>
        </p:spPr>
        <p:txBody>
          <a:bodyPr wrap="square">
            <a:spAutoFit/>
          </a:bodyPr>
          <a:lstStyle/>
          <a:p>
            <a:pPr marL="342900" lvl="0" indent="-342900">
              <a:buFont typeface="+mj-lt"/>
              <a:buAutoNum type="arabicPeriod"/>
            </a:pPr>
            <a:endParaRPr lang="en-US" dirty="0"/>
          </a:p>
        </p:txBody>
      </p:sp>
      <p:pic>
        <p:nvPicPr>
          <p:cNvPr id="3" name="Picture 2"/>
          <p:cNvPicPr>
            <a:picLocks noChangeAspect="1"/>
          </p:cNvPicPr>
          <p:nvPr/>
        </p:nvPicPr>
        <p:blipFill>
          <a:blip r:embed="rId2"/>
          <a:stretch>
            <a:fillRect/>
          </a:stretch>
        </p:blipFill>
        <p:spPr>
          <a:xfrm>
            <a:off x="533400" y="1676400"/>
            <a:ext cx="9448800" cy="4568053"/>
          </a:xfrm>
          <a:prstGeom prst="rect">
            <a:avLst/>
          </a:prstGeom>
        </p:spPr>
      </p:pic>
    </p:spTree>
    <p:extLst>
      <p:ext uri="{BB962C8B-B14F-4D97-AF65-F5344CB8AC3E}">
        <p14:creationId xmlns:p14="http://schemas.microsoft.com/office/powerpoint/2010/main" val="3223847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6400800" cy="369332"/>
          </a:xfrm>
          <a:prstGeom prst="rect">
            <a:avLst/>
          </a:prstGeom>
        </p:spPr>
        <p:txBody>
          <a:bodyPr wrap="square">
            <a:spAutoFit/>
          </a:bodyPr>
          <a:lstStyle/>
          <a:p>
            <a:pPr marL="342900" lvl="0" indent="-342900">
              <a:buFont typeface="+mj-lt"/>
              <a:buAutoNum type="arabicPeriod"/>
            </a:pPr>
            <a:endParaRPr lang="en-US" dirty="0"/>
          </a:p>
        </p:txBody>
      </p:sp>
      <p:pic>
        <p:nvPicPr>
          <p:cNvPr id="4" name="Picture 3"/>
          <p:cNvPicPr>
            <a:picLocks noChangeAspect="1"/>
          </p:cNvPicPr>
          <p:nvPr/>
        </p:nvPicPr>
        <p:blipFill>
          <a:blip r:embed="rId2"/>
          <a:stretch>
            <a:fillRect/>
          </a:stretch>
        </p:blipFill>
        <p:spPr>
          <a:xfrm>
            <a:off x="0" y="1194979"/>
            <a:ext cx="12192000" cy="4468041"/>
          </a:xfrm>
          <a:prstGeom prst="rect">
            <a:avLst/>
          </a:prstGeom>
        </p:spPr>
      </p:pic>
    </p:spTree>
    <p:extLst>
      <p:ext uri="{BB962C8B-B14F-4D97-AF65-F5344CB8AC3E}">
        <p14:creationId xmlns:p14="http://schemas.microsoft.com/office/powerpoint/2010/main" val="2765256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6400800" cy="369332"/>
          </a:xfrm>
          <a:prstGeom prst="rect">
            <a:avLst/>
          </a:prstGeom>
        </p:spPr>
        <p:txBody>
          <a:bodyPr wrap="square">
            <a:spAutoFit/>
          </a:bodyPr>
          <a:lstStyle/>
          <a:p>
            <a:pPr marL="342900" lvl="0" indent="-342900">
              <a:buFont typeface="+mj-lt"/>
              <a:buAutoNum type="arabicPeriod"/>
            </a:pPr>
            <a:endParaRPr lang="en-US" dirty="0"/>
          </a:p>
        </p:txBody>
      </p:sp>
      <p:sp>
        <p:nvSpPr>
          <p:cNvPr id="5" name="Rectangle 4"/>
          <p:cNvSpPr/>
          <p:nvPr/>
        </p:nvSpPr>
        <p:spPr>
          <a:xfrm>
            <a:off x="304800" y="381000"/>
            <a:ext cx="10591800" cy="369332"/>
          </a:xfrm>
          <a:prstGeom prst="rect">
            <a:avLst/>
          </a:prstGeom>
        </p:spPr>
        <p:txBody>
          <a:bodyPr wrap="square">
            <a:spAutoFit/>
          </a:bodyPr>
          <a:lstStyle/>
          <a:p>
            <a:pPr lvl="0"/>
            <a:r>
              <a:rPr lang="en-US" dirty="0"/>
              <a:t>Connect the Request-Reply to the end. Save and Deploy the </a:t>
            </a:r>
            <a:r>
              <a:rPr lang="en-US" dirty="0" err="1"/>
              <a:t>Iflow</a:t>
            </a:r>
            <a:endParaRPr lang="en-US" dirty="0"/>
          </a:p>
        </p:txBody>
      </p:sp>
      <p:pic>
        <p:nvPicPr>
          <p:cNvPr id="3" name="Picture 2"/>
          <p:cNvPicPr>
            <a:picLocks noChangeAspect="1"/>
          </p:cNvPicPr>
          <p:nvPr/>
        </p:nvPicPr>
        <p:blipFill>
          <a:blip r:embed="rId2"/>
          <a:stretch>
            <a:fillRect/>
          </a:stretch>
        </p:blipFill>
        <p:spPr>
          <a:xfrm>
            <a:off x="304800" y="990600"/>
            <a:ext cx="10363200" cy="5330070"/>
          </a:xfrm>
          <a:prstGeom prst="rect">
            <a:avLst/>
          </a:prstGeom>
        </p:spPr>
      </p:pic>
    </p:spTree>
    <p:extLst>
      <p:ext uri="{BB962C8B-B14F-4D97-AF65-F5344CB8AC3E}">
        <p14:creationId xmlns:p14="http://schemas.microsoft.com/office/powerpoint/2010/main" val="631548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6400800" cy="369332"/>
          </a:xfrm>
          <a:prstGeom prst="rect">
            <a:avLst/>
          </a:prstGeom>
        </p:spPr>
        <p:txBody>
          <a:bodyPr wrap="square">
            <a:spAutoFit/>
          </a:bodyPr>
          <a:lstStyle/>
          <a:p>
            <a:pPr marL="342900" lvl="0" indent="-342900">
              <a:buFont typeface="+mj-lt"/>
              <a:buAutoNum type="arabicPeriod"/>
            </a:pPr>
            <a:endParaRPr lang="en-US" dirty="0"/>
          </a:p>
        </p:txBody>
      </p:sp>
      <p:pic>
        <p:nvPicPr>
          <p:cNvPr id="5" name="Picture 4"/>
          <p:cNvPicPr>
            <a:picLocks noChangeAspect="1"/>
          </p:cNvPicPr>
          <p:nvPr/>
        </p:nvPicPr>
        <p:blipFill>
          <a:blip r:embed="rId2"/>
          <a:stretch>
            <a:fillRect/>
          </a:stretch>
        </p:blipFill>
        <p:spPr>
          <a:xfrm>
            <a:off x="0" y="1758719"/>
            <a:ext cx="10439400" cy="4014534"/>
          </a:xfrm>
          <a:prstGeom prst="rect">
            <a:avLst/>
          </a:prstGeom>
        </p:spPr>
      </p:pic>
    </p:spTree>
    <p:extLst>
      <p:ext uri="{BB962C8B-B14F-4D97-AF65-F5344CB8AC3E}">
        <p14:creationId xmlns:p14="http://schemas.microsoft.com/office/powerpoint/2010/main" val="2628093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6400800" cy="369332"/>
          </a:xfrm>
          <a:prstGeom prst="rect">
            <a:avLst/>
          </a:prstGeom>
        </p:spPr>
        <p:txBody>
          <a:bodyPr wrap="square">
            <a:spAutoFit/>
          </a:bodyPr>
          <a:lstStyle/>
          <a:p>
            <a:pPr marL="342900" lvl="0" indent="-342900">
              <a:buFont typeface="+mj-lt"/>
              <a:buAutoNum type="arabicPeriod"/>
            </a:pPr>
            <a:endParaRPr lang="en-US" dirty="0"/>
          </a:p>
        </p:txBody>
      </p:sp>
      <p:sp>
        <p:nvSpPr>
          <p:cNvPr id="3" name="Rectangle 2"/>
          <p:cNvSpPr/>
          <p:nvPr/>
        </p:nvSpPr>
        <p:spPr>
          <a:xfrm>
            <a:off x="228600" y="457200"/>
            <a:ext cx="8915400" cy="3454920"/>
          </a:xfrm>
          <a:prstGeom prst="rect">
            <a:avLst/>
          </a:prstGeom>
        </p:spPr>
        <p:txBody>
          <a:bodyPr wrap="square">
            <a:spAutoFit/>
          </a:bodyPr>
          <a:lstStyle/>
          <a:p>
            <a:pPr marR="0" lvl="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Use the below payload and push the request from SOAP UI and get the response for the corresponding location.</a:t>
            </a:r>
          </a:p>
          <a:p>
            <a:pPr marL="2286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&lt;</a:t>
            </a:r>
            <a:r>
              <a:rPr lang="en-US" dirty="0" err="1">
                <a:latin typeface="Calibri" panose="020F0502020204030204" pitchFamily="34" charset="0"/>
                <a:ea typeface="Calibri" panose="020F0502020204030204" pitchFamily="34" charset="0"/>
                <a:cs typeface="Times New Roman" panose="02020603050405020304" pitchFamily="18" charset="0"/>
              </a:rPr>
              <a:t>ndf:NDFDgenByDay</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xmlns:ndf</a:t>
            </a:r>
            <a:r>
              <a:rPr lang="en-US" dirty="0">
                <a:latin typeface="Calibri" panose="020F0502020204030204" pitchFamily="34" charset="0"/>
                <a:ea typeface="Calibri" panose="020F0502020204030204" pitchFamily="34" charset="0"/>
                <a:cs typeface="Times New Roman" panose="02020603050405020304" pitchFamily="18" charset="0"/>
              </a:rPr>
              <a:t>="https://graphical.weat her.gov/xml/</a:t>
            </a:r>
            <a:r>
              <a:rPr lang="en-US" dirty="0" err="1">
                <a:latin typeface="Calibri" panose="020F0502020204030204" pitchFamily="34" charset="0"/>
                <a:ea typeface="Calibri" panose="020F0502020204030204" pitchFamily="34" charset="0"/>
                <a:cs typeface="Times New Roman" panose="02020603050405020304" pitchFamily="18" charset="0"/>
              </a:rPr>
              <a:t>DWMLgen</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wsdl</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ndfd</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XML.wsdl</a:t>
            </a:r>
            <a:r>
              <a:rPr lang="en-US" dirty="0">
                <a:latin typeface="Calibri" panose="020F0502020204030204" pitchFamily="34" charset="0"/>
                <a:ea typeface="Calibri" panose="020F0502020204030204" pitchFamily="34" charset="0"/>
                <a:cs typeface="Times New Roman" panose="02020603050405020304" pitchFamily="18" charset="0"/>
              </a:rPr>
              <a:t>"&gt;</a:t>
            </a:r>
          </a:p>
          <a:p>
            <a:pPr marL="2286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&lt;latitude&gt;35.4&lt;/latitude&gt;</a:t>
            </a:r>
          </a:p>
          <a:p>
            <a:pPr marL="2286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&lt;longitude&gt;-97.6&lt;/longitude&gt;</a:t>
            </a:r>
          </a:p>
          <a:p>
            <a:pPr marL="2286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&lt;</a:t>
            </a:r>
            <a:r>
              <a:rPr lang="en-US" dirty="0" err="1">
                <a:latin typeface="Calibri" panose="020F0502020204030204" pitchFamily="34" charset="0"/>
                <a:ea typeface="Calibri" panose="020F0502020204030204" pitchFamily="34" charset="0"/>
                <a:cs typeface="Times New Roman" panose="02020603050405020304" pitchFamily="18" charset="0"/>
              </a:rPr>
              <a:t>startDate</a:t>
            </a:r>
            <a:r>
              <a:rPr lang="en-US" dirty="0">
                <a:latin typeface="Calibri" panose="020F0502020204030204" pitchFamily="34" charset="0"/>
                <a:ea typeface="Calibri" panose="020F0502020204030204" pitchFamily="34" charset="0"/>
                <a:cs typeface="Times New Roman" panose="02020603050405020304" pitchFamily="18" charset="0"/>
              </a:rPr>
              <a:t>/&gt;</a:t>
            </a:r>
          </a:p>
          <a:p>
            <a:pPr marL="2286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&lt;</a:t>
            </a:r>
            <a:r>
              <a:rPr lang="en-US" dirty="0" err="1">
                <a:latin typeface="Calibri" panose="020F0502020204030204" pitchFamily="34" charset="0"/>
                <a:ea typeface="Calibri" panose="020F0502020204030204" pitchFamily="34" charset="0"/>
                <a:cs typeface="Times New Roman" panose="02020603050405020304" pitchFamily="18" charset="0"/>
              </a:rPr>
              <a:t>numDays</a:t>
            </a:r>
            <a:r>
              <a:rPr lang="en-US" dirty="0">
                <a:latin typeface="Calibri" panose="020F0502020204030204" pitchFamily="34" charset="0"/>
                <a:ea typeface="Calibri" panose="020F0502020204030204" pitchFamily="34" charset="0"/>
                <a:cs typeface="Times New Roman" panose="02020603050405020304" pitchFamily="18" charset="0"/>
              </a:rPr>
              <a:t>&gt;1&lt;/</a:t>
            </a:r>
            <a:r>
              <a:rPr lang="en-US" dirty="0" err="1">
                <a:latin typeface="Calibri" panose="020F0502020204030204" pitchFamily="34" charset="0"/>
                <a:ea typeface="Calibri" panose="020F0502020204030204" pitchFamily="34" charset="0"/>
                <a:cs typeface="Times New Roman" panose="02020603050405020304" pitchFamily="18" charset="0"/>
              </a:rPr>
              <a:t>numDays</a:t>
            </a:r>
            <a:r>
              <a:rPr lang="en-US" dirty="0">
                <a:latin typeface="Calibri" panose="020F0502020204030204" pitchFamily="34" charset="0"/>
                <a:ea typeface="Calibri" panose="020F0502020204030204" pitchFamily="34" charset="0"/>
                <a:cs typeface="Times New Roman" panose="02020603050405020304" pitchFamily="18" charset="0"/>
              </a:rPr>
              <a:t>&gt;</a:t>
            </a:r>
          </a:p>
          <a:p>
            <a:pPr marL="2286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&lt;Unit&gt;m&lt;/Unit&gt;</a:t>
            </a:r>
          </a:p>
          <a:p>
            <a:pPr marL="2286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&lt;format&gt;24 hourly&lt;/format&gt;</a:t>
            </a:r>
          </a:p>
          <a:p>
            <a:pPr marL="2286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&lt;/</a:t>
            </a:r>
            <a:r>
              <a:rPr lang="en-US" dirty="0" err="1">
                <a:latin typeface="Calibri" panose="020F0502020204030204" pitchFamily="34" charset="0"/>
                <a:ea typeface="Calibri" panose="020F0502020204030204" pitchFamily="34" charset="0"/>
                <a:cs typeface="Times New Roman" panose="02020603050405020304" pitchFamily="18" charset="0"/>
              </a:rPr>
              <a:t>ndf:NDFDgenByDay</a:t>
            </a:r>
            <a:r>
              <a:rPr lang="en-US" dirty="0">
                <a:latin typeface="Calibri" panose="020F0502020204030204" pitchFamily="34" charset="0"/>
                <a:ea typeface="Calibri" panose="020F0502020204030204" pitchFamily="34" charset="0"/>
                <a:cs typeface="Times New Roman" panose="02020603050405020304" pitchFamily="18" charset="0"/>
              </a:rPr>
              <a:t>&gt;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293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81000" y="2196977"/>
            <a:ext cx="9677400" cy="4661023"/>
          </a:xfrm>
          <a:prstGeom prst="rect">
            <a:avLst/>
          </a:prstGeom>
        </p:spPr>
      </p:pic>
      <p:sp>
        <p:nvSpPr>
          <p:cNvPr id="7" name="Title 6"/>
          <p:cNvSpPr>
            <a:spLocks noGrp="1"/>
          </p:cNvSpPr>
          <p:nvPr>
            <p:ph type="title"/>
          </p:nvPr>
        </p:nvSpPr>
        <p:spPr>
          <a:xfrm>
            <a:off x="228600" y="0"/>
            <a:ext cx="11125236" cy="1104900"/>
          </a:xfrm>
        </p:spPr>
        <p:txBody>
          <a:bodyPr/>
          <a:lstStyle/>
          <a:p>
            <a:r>
              <a:rPr lang="en-US" dirty="0"/>
              <a:t>Access to the </a:t>
            </a:r>
            <a:r>
              <a:rPr lang="en-US" dirty="0" smtClean="0"/>
              <a:t>CPI Tools</a:t>
            </a:r>
            <a:endParaRPr lang="en-US" dirty="0"/>
          </a:p>
        </p:txBody>
      </p:sp>
      <p:sp>
        <p:nvSpPr>
          <p:cNvPr id="8" name="Rectangle 7"/>
          <p:cNvSpPr/>
          <p:nvPr/>
        </p:nvSpPr>
        <p:spPr>
          <a:xfrm>
            <a:off x="304800" y="990600"/>
            <a:ext cx="11506200" cy="923330"/>
          </a:xfrm>
          <a:prstGeom prst="rect">
            <a:avLst/>
          </a:prstGeom>
        </p:spPr>
        <p:txBody>
          <a:bodyPr wrap="square">
            <a:spAutoFit/>
          </a:bodyPr>
          <a:lstStyle/>
          <a:p>
            <a:r>
              <a:rPr lang="en-US" dirty="0" smtClean="0"/>
              <a:t>Link Provided: </a:t>
            </a:r>
          </a:p>
          <a:p>
            <a:endParaRPr lang="en-US" dirty="0" smtClean="0">
              <a:hlinkClick r:id="rId3"/>
            </a:endParaRPr>
          </a:p>
          <a:p>
            <a:r>
              <a:rPr lang="en-US" dirty="0" smtClean="0">
                <a:hlinkClick r:id="rId3"/>
              </a:rPr>
              <a:t>https</a:t>
            </a:r>
            <a:r>
              <a:rPr lang="en-US" dirty="0">
                <a:hlinkClick r:id="rId3"/>
              </a:rPr>
              <a:t>://accounts.sap.com/saml2/idp/sso/accounts.sap.com</a:t>
            </a:r>
            <a:endParaRPr lang="en-US" dirty="0">
              <a:latin typeface="TT15Ct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0">
            <a:extLst>
              <a:ext uri="{FF2B5EF4-FFF2-40B4-BE49-F238E27FC236}">
                <a16:creationId xmlns="" xmlns:a16="http://schemas.microsoft.com/office/drawing/2014/main" id="{704A5916-FAB5-47B8-ADED-506C29D2DF88}"/>
              </a:ext>
            </a:extLst>
          </p:cNvPr>
          <p:cNvSpPr/>
          <p:nvPr/>
        </p:nvSpPr>
        <p:spPr>
          <a:xfrm>
            <a:off x="394494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r>
              <a:rPr lang="en-US" dirty="0" smtClean="0">
                <a:latin typeface="Times New Roman" pitchFamily="18" charset="0"/>
              </a:rPr>
              <a:t>        Hands </a:t>
            </a:r>
            <a:r>
              <a:rPr lang="en-US" dirty="0">
                <a:latin typeface="Times New Roman" pitchFamily="18" charset="0"/>
              </a:rPr>
              <a:t>On</a:t>
            </a:r>
          </a:p>
        </p:txBody>
      </p:sp>
      <p:sp>
        <p:nvSpPr>
          <p:cNvPr id="5" name="Oval 20">
            <a:extLst>
              <a:ext uri="{FF2B5EF4-FFF2-40B4-BE49-F238E27FC236}">
                <a16:creationId xmlns="" xmlns:a16="http://schemas.microsoft.com/office/drawing/2014/main" id="{0D21AC2C-CF64-42E1-B0AE-5249CB6E94BE}"/>
              </a:ext>
            </a:extLst>
          </p:cNvPr>
          <p:cNvSpPr/>
          <p:nvPr/>
        </p:nvSpPr>
        <p:spPr>
          <a:xfrm>
            <a:off x="137103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 xmlns:a16="http://schemas.microsoft.com/office/drawing/2014/main" id="{3A7202CE-8F1F-4E00-8DB0-CE0947B673F9}"/>
              </a:ext>
            </a:extLst>
          </p:cNvPr>
          <p:cNvSpPr/>
          <p:nvPr/>
        </p:nvSpPr>
        <p:spPr>
          <a:xfrm>
            <a:off x="6508498"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 xmlns:a16="http://schemas.microsoft.com/office/drawing/2014/main" id="{1351F80D-EFB6-4890-B8A4-A3688AF96054}"/>
              </a:ext>
            </a:extLst>
          </p:cNvPr>
          <p:cNvSpPr/>
          <p:nvPr/>
        </p:nvSpPr>
        <p:spPr>
          <a:xfrm>
            <a:off x="3886201" y="1294292"/>
            <a:ext cx="2135444"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r>
              <a:rPr lang="en-US" dirty="0" smtClean="0">
                <a:latin typeface="Times New Roman" pitchFamily="18" charset="0"/>
              </a:rPr>
              <a:t>       Application                Environment</a:t>
            </a:r>
            <a:endParaRPr lang="en-US" dirty="0">
              <a:latin typeface="Times New Roman" pitchFamily="18" charset="0"/>
            </a:endParaRPr>
          </a:p>
        </p:txBody>
      </p:sp>
      <p:sp>
        <p:nvSpPr>
          <p:cNvPr id="8" name="Oval 20">
            <a:extLst>
              <a:ext uri="{FF2B5EF4-FFF2-40B4-BE49-F238E27FC236}">
                <a16:creationId xmlns="" xmlns:a16="http://schemas.microsoft.com/office/drawing/2014/main" id="{6AE8A4D6-E312-4799-9FCE-3B5830D2F2FB}"/>
              </a:ext>
            </a:extLst>
          </p:cNvPr>
          <p:cNvSpPr/>
          <p:nvPr/>
        </p:nvSpPr>
        <p:spPr>
          <a:xfrm>
            <a:off x="1371031"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r>
              <a:rPr lang="en-US" dirty="0" smtClean="0">
                <a:latin typeface="Times New Roman" pitchFamily="18" charset="0"/>
              </a:rPr>
              <a:t>    Introduction</a:t>
            </a:r>
            <a:endParaRPr lang="en-US" dirty="0">
              <a:latin typeface="Times New Roman" pitchFamily="18" charset="0"/>
            </a:endParaRPr>
          </a:p>
        </p:txBody>
      </p:sp>
      <p:sp>
        <p:nvSpPr>
          <p:cNvPr id="9" name="Rectangle 8">
            <a:extLst>
              <a:ext uri="{FF2B5EF4-FFF2-40B4-BE49-F238E27FC236}">
                <a16:creationId xmlns="" xmlns:a16="http://schemas.microsoft.com/office/drawing/2014/main" id="{C3F142A6-2127-4062-B5F7-48CA59C26E16}"/>
              </a:ext>
            </a:extLst>
          </p:cNvPr>
          <p:cNvSpPr/>
          <p:nvPr/>
        </p:nvSpPr>
        <p:spPr>
          <a:xfrm>
            <a:off x="9082408" y="1349829"/>
            <a:ext cx="1445892" cy="20610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5" name="Conector reto 49">
            <a:extLst>
              <a:ext uri="{FF2B5EF4-FFF2-40B4-BE49-F238E27FC236}">
                <a16:creationId xmlns="" xmlns:a16="http://schemas.microsoft.com/office/drawing/2014/main" id="{E96B6012-2BD9-427D-B8ED-1EACCABF9AF5}"/>
              </a:ext>
            </a:extLst>
          </p:cNvPr>
          <p:cNvCxnSpPr>
            <a:cxnSpLocks/>
          </p:cNvCxnSpPr>
          <p:nvPr/>
        </p:nvCxnSpPr>
        <p:spPr>
          <a:xfrm>
            <a:off x="9082408" y="5457285"/>
            <a:ext cx="1445892" cy="0"/>
          </a:xfrm>
          <a:prstGeom prst="line">
            <a:avLst/>
          </a:prstGeom>
          <a:solidFill>
            <a:schemeClr val="tx1"/>
          </a:solidFill>
          <a:ln w="47625"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30964" y="4259776"/>
            <a:ext cx="1556836" cy="369332"/>
          </a:xfrm>
          <a:prstGeom prst="rect">
            <a:avLst/>
          </a:prstGeom>
        </p:spPr>
        <p:txBody>
          <a:bodyPr wrap="none">
            <a:spAutoFit/>
          </a:bodyPr>
          <a:lstStyle/>
          <a:p>
            <a:pPr eaLnBrk="0" hangingPunct="0"/>
            <a:r>
              <a:rPr lang="en-US" dirty="0">
                <a:solidFill>
                  <a:srgbClr val="FFFF00"/>
                </a:solidFill>
                <a:latin typeface="Times New Roman" pitchFamily="18" charset="0"/>
              </a:rPr>
              <a:t>Demonstration</a:t>
            </a:r>
          </a:p>
        </p:txBody>
      </p:sp>
      <p:sp>
        <p:nvSpPr>
          <p:cNvPr id="19" name="Oval 20">
            <a:extLst>
              <a:ext uri="{FF2B5EF4-FFF2-40B4-BE49-F238E27FC236}">
                <a16:creationId xmlns="" xmlns:a16="http://schemas.microsoft.com/office/drawing/2014/main" id="{704A5916-FAB5-47B8-ADED-506C29D2DF88}"/>
              </a:ext>
            </a:extLst>
          </p:cNvPr>
          <p:cNvSpPr/>
          <p:nvPr/>
        </p:nvSpPr>
        <p:spPr>
          <a:xfrm>
            <a:off x="654077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r>
              <a:rPr lang="en-US" dirty="0" smtClean="0">
                <a:latin typeface="Times New Roman" pitchFamily="18" charset="0"/>
              </a:rPr>
              <a:t>        Help Me</a:t>
            </a:r>
            <a:endParaRPr lang="en-US" dirty="0">
              <a:latin typeface="Times New Roman" pitchFamily="18" charset="0"/>
            </a:endParaRPr>
          </a:p>
        </p:txBody>
      </p:sp>
      <p:sp>
        <p:nvSpPr>
          <p:cNvPr id="20" name="Rectangle 2"/>
          <p:cNvSpPr txBox="1">
            <a:spLocks noChangeArrowheads="1"/>
          </p:cNvSpPr>
          <p:nvPr/>
        </p:nvSpPr>
        <p:spPr>
          <a:xfrm>
            <a:off x="339915" y="319564"/>
            <a:ext cx="8734425" cy="5334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defRPr/>
            </a:pPr>
            <a:r>
              <a:rPr lang="en-US" dirty="0" smtClean="0"/>
              <a:t>SAP Exchange Infrastructure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Click to Design to Work with Content Packages </a:t>
            </a:r>
            <a:endParaRPr lang="en-US" dirty="0"/>
          </a:p>
        </p:txBody>
      </p:sp>
      <p:pic>
        <p:nvPicPr>
          <p:cNvPr id="5" name="Picture 4"/>
          <p:cNvPicPr>
            <a:picLocks noChangeAspect="1"/>
          </p:cNvPicPr>
          <p:nvPr/>
        </p:nvPicPr>
        <p:blipFill rotWithShape="1">
          <a:blip r:embed="rId2"/>
          <a:srcRect l="463" t="16482" r="1621" b="10371"/>
          <a:stretch/>
        </p:blipFill>
        <p:spPr>
          <a:xfrm>
            <a:off x="228600" y="2133600"/>
            <a:ext cx="8966200" cy="4186346"/>
          </a:xfrm>
          <a:prstGeom prst="rect">
            <a:avLst/>
          </a:prstGeom>
        </p:spPr>
      </p:pic>
    </p:spTree>
    <p:extLst>
      <p:ext uri="{BB962C8B-B14F-4D97-AF65-F5344CB8AC3E}">
        <p14:creationId xmlns:p14="http://schemas.microsoft.com/office/powerpoint/2010/main" val="416876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Click to Create to Create your own Package and Save it:</a:t>
            </a:r>
            <a:endParaRPr lang="en-US" dirty="0"/>
          </a:p>
        </p:txBody>
      </p:sp>
      <p:pic>
        <p:nvPicPr>
          <p:cNvPr id="2" name="Picture 1"/>
          <p:cNvPicPr>
            <a:picLocks noChangeAspect="1"/>
          </p:cNvPicPr>
          <p:nvPr/>
        </p:nvPicPr>
        <p:blipFill>
          <a:blip r:embed="rId2"/>
          <a:stretch>
            <a:fillRect/>
          </a:stretch>
        </p:blipFill>
        <p:spPr>
          <a:xfrm>
            <a:off x="152400" y="2438400"/>
            <a:ext cx="12192000" cy="3766207"/>
          </a:xfrm>
          <a:prstGeom prst="rect">
            <a:avLst/>
          </a:prstGeom>
        </p:spPr>
      </p:pic>
    </p:spTree>
    <p:extLst>
      <p:ext uri="{BB962C8B-B14F-4D97-AF65-F5344CB8AC3E}">
        <p14:creationId xmlns:p14="http://schemas.microsoft.com/office/powerpoint/2010/main" val="43836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990600"/>
            <a:ext cx="10972800" cy="5246819"/>
          </a:xfrm>
          <a:prstGeom prst="rect">
            <a:avLst/>
          </a:prstGeom>
        </p:spPr>
      </p:pic>
    </p:spTree>
    <p:extLst>
      <p:ext uri="{BB962C8B-B14F-4D97-AF65-F5344CB8AC3E}">
        <p14:creationId xmlns:p14="http://schemas.microsoft.com/office/powerpoint/2010/main" val="397345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6400800" cy="388696"/>
          </a:xfrm>
          <a:prstGeom prst="rect">
            <a:avLst/>
          </a:prstGeom>
        </p:spPr>
        <p:txBody>
          <a:bodyPr wrap="square">
            <a:spAutoFit/>
          </a:bodyPr>
          <a:lstStyle/>
          <a:p>
            <a:pPr marR="0" lvl="0">
              <a:lnSpc>
                <a:spcPct val="107000"/>
              </a:lnSpc>
              <a:spcBef>
                <a:spcPts val="0"/>
              </a:spcBef>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1 . Create </a:t>
            </a:r>
            <a:r>
              <a:rPr lang="en-US" dirty="0">
                <a:latin typeface="Calibri" panose="020F0502020204030204" pitchFamily="34" charset="0"/>
                <a:ea typeface="Calibri" panose="020F0502020204030204" pitchFamily="34" charset="0"/>
                <a:cs typeface="Times New Roman" panose="02020603050405020304" pitchFamily="18" charset="0"/>
              </a:rPr>
              <a:t>an </a:t>
            </a:r>
            <a:r>
              <a:rPr lang="en-US" dirty="0" err="1">
                <a:latin typeface="Calibri" panose="020F0502020204030204" pitchFamily="34" charset="0"/>
                <a:ea typeface="Calibri" panose="020F0502020204030204" pitchFamily="34" charset="0"/>
                <a:cs typeface="Times New Roman" panose="02020603050405020304" pitchFamily="18" charset="0"/>
              </a:rPr>
              <a:t>Iflow</a:t>
            </a:r>
            <a:r>
              <a:rPr lang="en-US" dirty="0">
                <a:latin typeface="Calibri" panose="020F0502020204030204" pitchFamily="34" charset="0"/>
                <a:ea typeface="Calibri" panose="020F0502020204030204" pitchFamily="34" charset="0"/>
                <a:cs typeface="Times New Roman" panose="02020603050405020304" pitchFamily="18" charset="0"/>
              </a:rPr>
              <a:t> inside the </a:t>
            </a:r>
            <a:r>
              <a:rPr lang="en-US" dirty="0" smtClean="0">
                <a:latin typeface="Calibri" panose="020F0502020204030204" pitchFamily="34" charset="0"/>
                <a:ea typeface="Calibri" panose="020F0502020204030204" pitchFamily="34" charset="0"/>
                <a:cs typeface="Times New Roman" panose="02020603050405020304" pitchFamily="18" charset="0"/>
              </a:rPr>
              <a:t>Package from Artifact Tab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1330450"/>
            <a:ext cx="12192000" cy="4197100"/>
          </a:xfrm>
          <a:prstGeom prst="rect">
            <a:avLst/>
          </a:prstGeom>
        </p:spPr>
      </p:pic>
    </p:spTree>
    <p:extLst>
      <p:ext uri="{BB962C8B-B14F-4D97-AF65-F5344CB8AC3E}">
        <p14:creationId xmlns:p14="http://schemas.microsoft.com/office/powerpoint/2010/main" val="96206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6400800" cy="1200329"/>
          </a:xfrm>
          <a:prstGeom prst="rect">
            <a:avLst/>
          </a:prstGeom>
        </p:spPr>
        <p:txBody>
          <a:bodyPr wrap="square">
            <a:spAutoFit/>
          </a:bodyPr>
          <a:lstStyle/>
          <a:p>
            <a:pPr marL="342900" lvl="0" indent="-342900">
              <a:buFont typeface="+mj-lt"/>
              <a:buAutoNum type="arabicPeriod"/>
            </a:pPr>
            <a:r>
              <a:rPr lang="en-US" dirty="0"/>
              <a:t>Create one sender participant and one receiver participant.</a:t>
            </a:r>
          </a:p>
          <a:p>
            <a:pPr marL="342900" lvl="0" indent="-342900">
              <a:buFont typeface="+mj-lt"/>
              <a:buAutoNum type="arabicPeriod"/>
            </a:pPr>
            <a:r>
              <a:rPr lang="en-US" dirty="0"/>
              <a:t>Connect the sender participant and Integration process using SOAP Adapter.</a:t>
            </a:r>
          </a:p>
        </p:txBody>
      </p:sp>
      <p:pic>
        <p:nvPicPr>
          <p:cNvPr id="6" name="Picture 5"/>
          <p:cNvPicPr>
            <a:picLocks noChangeAspect="1"/>
          </p:cNvPicPr>
          <p:nvPr/>
        </p:nvPicPr>
        <p:blipFill>
          <a:blip r:embed="rId2"/>
          <a:stretch>
            <a:fillRect/>
          </a:stretch>
        </p:blipFill>
        <p:spPr>
          <a:xfrm>
            <a:off x="0" y="648446"/>
            <a:ext cx="12192000" cy="5561108"/>
          </a:xfrm>
          <a:prstGeom prst="rect">
            <a:avLst/>
          </a:prstGeom>
        </p:spPr>
      </p:pic>
    </p:spTree>
    <p:extLst>
      <p:ext uri="{BB962C8B-B14F-4D97-AF65-F5344CB8AC3E}">
        <p14:creationId xmlns:p14="http://schemas.microsoft.com/office/powerpoint/2010/main" val="390662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6400800" cy="1200329"/>
          </a:xfrm>
          <a:prstGeom prst="rect">
            <a:avLst/>
          </a:prstGeom>
        </p:spPr>
        <p:txBody>
          <a:bodyPr wrap="square">
            <a:spAutoFit/>
          </a:bodyPr>
          <a:lstStyle/>
          <a:p>
            <a:pPr lvl="0"/>
            <a:r>
              <a:rPr lang="en-US" dirty="0" smtClean="0"/>
              <a:t>2.Create </a:t>
            </a:r>
            <a:r>
              <a:rPr lang="en-US" dirty="0"/>
              <a:t>one sender participant and one receiver participant.</a:t>
            </a:r>
          </a:p>
          <a:p>
            <a:pPr lvl="0"/>
            <a:r>
              <a:rPr lang="en-US" dirty="0" smtClean="0"/>
              <a:t>3.Connect </a:t>
            </a:r>
            <a:r>
              <a:rPr lang="en-US" dirty="0"/>
              <a:t>the sender participant and Integration process using SOAP Adapter.</a:t>
            </a:r>
          </a:p>
        </p:txBody>
      </p:sp>
      <p:pic>
        <p:nvPicPr>
          <p:cNvPr id="7" name="Picture 6"/>
          <p:cNvPicPr>
            <a:picLocks noChangeAspect="1"/>
          </p:cNvPicPr>
          <p:nvPr/>
        </p:nvPicPr>
        <p:blipFill>
          <a:blip r:embed="rId2"/>
          <a:stretch>
            <a:fillRect/>
          </a:stretch>
        </p:blipFill>
        <p:spPr>
          <a:xfrm>
            <a:off x="1524000" y="2480704"/>
            <a:ext cx="10310812" cy="4053445"/>
          </a:xfrm>
          <a:prstGeom prst="rect">
            <a:avLst/>
          </a:prstGeom>
        </p:spPr>
      </p:pic>
    </p:spTree>
    <p:extLst>
      <p:ext uri="{BB962C8B-B14F-4D97-AF65-F5344CB8AC3E}">
        <p14:creationId xmlns:p14="http://schemas.microsoft.com/office/powerpoint/2010/main" val="35366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6400800" cy="2308324"/>
          </a:xfrm>
          <a:prstGeom prst="rect">
            <a:avLst/>
          </a:prstGeom>
        </p:spPr>
        <p:txBody>
          <a:bodyPr wrap="square">
            <a:spAutoFit/>
          </a:bodyPr>
          <a:lstStyle/>
          <a:p>
            <a:pPr lvl="0"/>
            <a:r>
              <a:rPr lang="en-US" dirty="0" smtClean="0"/>
              <a:t>4.</a:t>
            </a:r>
            <a:r>
              <a:rPr lang="en-US" dirty="0"/>
              <a:t> Connect the sender participant and Integration process using SOAP Adapter.</a:t>
            </a:r>
          </a:p>
          <a:p>
            <a:pPr lvl="0"/>
            <a:r>
              <a:rPr lang="en-US" dirty="0" smtClean="0"/>
              <a:t>5.Maintain </a:t>
            </a:r>
            <a:r>
              <a:rPr lang="en-US" dirty="0"/>
              <a:t>the Message exchange pattern as </a:t>
            </a:r>
            <a:r>
              <a:rPr lang="en-US" dirty="0" smtClean="0"/>
              <a:t>Request-Reply</a:t>
            </a:r>
          </a:p>
          <a:p>
            <a:r>
              <a:rPr lang="en-US" dirty="0" smtClean="0"/>
              <a:t>6.Use </a:t>
            </a:r>
            <a:r>
              <a:rPr lang="en-US" dirty="0"/>
              <a:t>the pallet function Request reply and connect the Receiver participant with SOAP Receiver adapter.</a:t>
            </a:r>
          </a:p>
          <a:p>
            <a:pPr lvl="0"/>
            <a:endParaRPr lang="en-US" dirty="0"/>
          </a:p>
          <a:p>
            <a:pPr lvl="0"/>
            <a:endParaRPr lang="en-US" dirty="0"/>
          </a:p>
        </p:txBody>
      </p:sp>
      <p:pic>
        <p:nvPicPr>
          <p:cNvPr id="7" name="Picture 6"/>
          <p:cNvPicPr>
            <a:picLocks noChangeAspect="1"/>
          </p:cNvPicPr>
          <p:nvPr/>
        </p:nvPicPr>
        <p:blipFill>
          <a:blip r:embed="rId2"/>
          <a:stretch>
            <a:fillRect/>
          </a:stretch>
        </p:blipFill>
        <p:spPr>
          <a:xfrm>
            <a:off x="1524000" y="2480704"/>
            <a:ext cx="10310812" cy="4053445"/>
          </a:xfrm>
          <a:prstGeom prst="rect">
            <a:avLst/>
          </a:prstGeom>
        </p:spPr>
      </p:pic>
    </p:spTree>
    <p:extLst>
      <p:ext uri="{BB962C8B-B14F-4D97-AF65-F5344CB8AC3E}">
        <p14:creationId xmlns:p14="http://schemas.microsoft.com/office/powerpoint/2010/main" val="23662293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36BA0B-0969-42CA-8F8A-B5730E943D9A}"/>
</file>

<file path=customXml/itemProps2.xml><?xml version="1.0" encoding="utf-8"?>
<ds:datastoreItem xmlns:ds="http://schemas.openxmlformats.org/officeDocument/2006/customXml" ds:itemID="{7EA54849-2056-48B5-A080-1B8C4B0721E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e04b4b45-45c6-4ff8-ab7c-012ed1925f38"/>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6A5ED73-CABA-4134-A55B-AD2DA39BF5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Template>
  <TotalTime>77</TotalTime>
  <Words>239</Words>
  <Application>Microsoft Office PowerPoint</Application>
  <PresentationFormat>Widescreen</PresentationFormat>
  <Paragraphs>34</Paragraphs>
  <Slides>21</Slides>
  <Notes>0</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31" baseType="lpstr">
      <vt:lpstr>Arial</vt:lpstr>
      <vt:lpstr>Calibri</vt:lpstr>
      <vt:lpstr>Times New Roman</vt:lpstr>
      <vt:lpstr>TT15Ct00</vt:lpstr>
      <vt:lpstr>Verdana</vt:lpstr>
      <vt:lpstr>Wingdings</vt:lpstr>
      <vt:lpstr>Capgemini Master</vt:lpstr>
      <vt:lpstr>Cover options</vt:lpstr>
      <vt:lpstr>Final slides</vt:lpstr>
      <vt:lpstr>think-cell Slide</vt:lpstr>
      <vt:lpstr>PowerPoint Presentation</vt:lpstr>
      <vt:lpstr>Access to the CPI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Chandiran, Suriya</dc:creator>
  <cp:lastModifiedBy>Awasthi, Utkarsh</cp:lastModifiedBy>
  <cp:revision>11</cp:revision>
  <dcterms:created xsi:type="dcterms:W3CDTF">2019-06-24T10:07:26Z</dcterms:created>
  <dcterms:modified xsi:type="dcterms:W3CDTF">2019-08-27T14:11:19Z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