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  <p:sldMasterId id="2147483838" r:id="rId5"/>
    <p:sldMasterId id="2147483885" r:id="rId6"/>
  </p:sldMasterIdLst>
  <p:notesMasterIdLst>
    <p:notesMasterId r:id="rId19"/>
  </p:notesMasterIdLst>
  <p:handoutMasterIdLst>
    <p:handoutMasterId r:id="rId20"/>
  </p:handoutMasterIdLst>
  <p:sldIdLst>
    <p:sldId id="296" r:id="rId7"/>
    <p:sldId id="405" r:id="rId8"/>
    <p:sldId id="419" r:id="rId9"/>
    <p:sldId id="420" r:id="rId10"/>
    <p:sldId id="422" r:id="rId11"/>
    <p:sldId id="421" r:id="rId12"/>
    <p:sldId id="423" r:id="rId13"/>
    <p:sldId id="424" r:id="rId14"/>
    <p:sldId id="426" r:id="rId15"/>
    <p:sldId id="429" r:id="rId16"/>
    <p:sldId id="428" r:id="rId17"/>
    <p:sldId id="417" r:id="rId18"/>
  </p:sldIdLst>
  <p:sldSz cx="12192000" cy="6858000"/>
  <p:notesSz cx="6858000" cy="9144000"/>
  <p:custDataLst>
    <p:tags r:id="rId21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P CPI Overview" id="{4E249A1C-D928-4AC0-A77C-65440B7A141B}">
          <p14:sldIdLst>
            <p14:sldId id="296"/>
            <p14:sldId id="405"/>
            <p14:sldId id="419"/>
            <p14:sldId id="420"/>
            <p14:sldId id="422"/>
            <p14:sldId id="421"/>
            <p14:sldId id="423"/>
            <p14:sldId id="424"/>
            <p14:sldId id="426"/>
            <p14:sldId id="429"/>
            <p14:sldId id="428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291" autoAdjust="0"/>
  </p:normalViewPr>
  <p:slideViewPr>
    <p:cSldViewPr>
      <p:cViewPr varScale="1">
        <p:scale>
          <a:sx n="70" d="100"/>
          <a:sy n="70" d="100"/>
        </p:scale>
        <p:origin x="536" y="60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33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05/09/2019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62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svg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2291765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9680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  <p15:guide id="2" pos="257" userDrawn="1">
          <p15:clr>
            <a:srgbClr val="FBAE40"/>
          </p15:clr>
        </p15:guide>
        <p15:guide id="3" pos="3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xmlns="" id="{8B5F77E1-A90A-4D54-B022-9C5E9B57DFA9}"/>
              </a:ext>
            </a:extLst>
          </p:cNvPr>
          <p:cNvGrpSpPr/>
          <p:nvPr userDrawn="1"/>
        </p:nvGrpSpPr>
        <p:grpSpPr>
          <a:xfrm>
            <a:off x="0" y="-55534"/>
            <a:ext cx="12216000" cy="5173384"/>
            <a:chOff x="0" y="-55534"/>
            <a:chExt cx="12216000" cy="5173384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xmlns="" id="{89968303-ACAB-46E2-9ADA-FFEAE7DD34FF}"/>
                </a:ext>
              </a:extLst>
            </p:cNvPr>
            <p:cNvSpPr/>
            <p:nvPr userDrawn="1"/>
          </p:nvSpPr>
          <p:spPr>
            <a:xfrm rot="10800000" flipH="1">
              <a:off x="0" y="-32385"/>
              <a:ext cx="5332543" cy="3858339"/>
            </a:xfrm>
            <a:custGeom>
              <a:avLst/>
              <a:gdLst>
                <a:gd name="connsiteX0" fmla="*/ 2180368 w 2314575"/>
                <a:gd name="connsiteY0" fmla="*/ 675704 h 1685925"/>
                <a:gd name="connsiteX1" fmla="*/ 7144 w 2314575"/>
                <a:gd name="connsiteY1" fmla="*/ 84011 h 1685925"/>
                <a:gd name="connsiteX2" fmla="*/ 7144 w 2314575"/>
                <a:gd name="connsiteY2" fmla="*/ 1622204 h 1685925"/>
                <a:gd name="connsiteX3" fmla="*/ 29813 w 2314575"/>
                <a:gd name="connsiteY3" fmla="*/ 1681544 h 1685925"/>
                <a:gd name="connsiteX4" fmla="*/ 2086261 w 2314575"/>
                <a:gd name="connsiteY4" fmla="*/ 1681544 h 1685925"/>
                <a:gd name="connsiteX5" fmla="*/ 2180368 w 2314575"/>
                <a:gd name="connsiteY5" fmla="*/ 675704 h 1685925"/>
                <a:gd name="connsiteX0" fmla="*/ 2173224 w 2307237"/>
                <a:gd name="connsiteY0" fmla="*/ 668561 h 1674401"/>
                <a:gd name="connsiteX1" fmla="*/ 0 w 2307237"/>
                <a:gd name="connsiteY1" fmla="*/ 76868 h 1674401"/>
                <a:gd name="connsiteX2" fmla="*/ 0 w 2307237"/>
                <a:gd name="connsiteY2" fmla="*/ 1615061 h 1674401"/>
                <a:gd name="connsiteX3" fmla="*/ 2637 w 2307237"/>
                <a:gd name="connsiteY3" fmla="*/ 1664385 h 1674401"/>
                <a:gd name="connsiteX4" fmla="*/ 2079117 w 2307237"/>
                <a:gd name="connsiteY4" fmla="*/ 1674401 h 1674401"/>
                <a:gd name="connsiteX5" fmla="*/ 2173224 w 2307237"/>
                <a:gd name="connsiteY5" fmla="*/ 668561 h 1674401"/>
                <a:gd name="connsiteX0" fmla="*/ 2173224 w 2307237"/>
                <a:gd name="connsiteY0" fmla="*/ 668561 h 1669393"/>
                <a:gd name="connsiteX1" fmla="*/ 0 w 2307237"/>
                <a:gd name="connsiteY1" fmla="*/ 76868 h 1669393"/>
                <a:gd name="connsiteX2" fmla="*/ 0 w 2307237"/>
                <a:gd name="connsiteY2" fmla="*/ 1615061 h 1669393"/>
                <a:gd name="connsiteX3" fmla="*/ 2637 w 2307237"/>
                <a:gd name="connsiteY3" fmla="*/ 1664385 h 1669393"/>
                <a:gd name="connsiteX4" fmla="*/ 2079117 w 2307237"/>
                <a:gd name="connsiteY4" fmla="*/ 1669393 h 1669393"/>
                <a:gd name="connsiteX5" fmla="*/ 2173224 w 2307237"/>
                <a:gd name="connsiteY5" fmla="*/ 668561 h 166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237" h="1669393">
                  <a:moveTo>
                    <a:pt x="2173224" y="668561"/>
                  </a:moveTo>
                  <a:cubicBezTo>
                    <a:pt x="1677257" y="1447230"/>
                    <a:pt x="849249" y="-388999"/>
                    <a:pt x="0" y="76868"/>
                  </a:cubicBezTo>
                  <a:lnTo>
                    <a:pt x="0" y="1615061"/>
                  </a:lnTo>
                  <a:cubicBezTo>
                    <a:pt x="7906" y="1636016"/>
                    <a:pt x="-4506" y="1646002"/>
                    <a:pt x="2637" y="1664385"/>
                  </a:cubicBezTo>
                  <a:lnTo>
                    <a:pt x="2079117" y="1669393"/>
                  </a:lnTo>
                  <a:cubicBezTo>
                    <a:pt x="2267807" y="988356"/>
                    <a:pt x="2432685" y="261177"/>
                    <a:pt x="2173224" y="66856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xmlns="" id="{E554DC0D-4FB0-4F98-9429-3F0318722CC7}"/>
                </a:ext>
              </a:extLst>
            </p:cNvPr>
            <p:cNvSpPr/>
            <p:nvPr/>
          </p:nvSpPr>
          <p:spPr>
            <a:xfrm rot="10800000" flipH="1">
              <a:off x="2749803" y="-55534"/>
              <a:ext cx="9466197" cy="5173384"/>
            </a:xfrm>
            <a:custGeom>
              <a:avLst/>
              <a:gdLst>
                <a:gd name="connsiteX0" fmla="*/ 4091559 w 4095750"/>
                <a:gd name="connsiteY0" fmla="*/ 2231968 h 2238375"/>
                <a:gd name="connsiteX1" fmla="*/ 1634966 w 4095750"/>
                <a:gd name="connsiteY1" fmla="*/ 17120 h 2238375"/>
                <a:gd name="connsiteX2" fmla="*/ 7144 w 4095750"/>
                <a:gd name="connsiteY2" fmla="*/ 2231968 h 2238375"/>
                <a:gd name="connsiteX3" fmla="*/ 4091559 w 4095750"/>
                <a:gd name="connsiteY3" fmla="*/ 2231968 h 223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95750" h="2238375">
                  <a:moveTo>
                    <a:pt x="4091559" y="2231968"/>
                  </a:moveTo>
                  <a:cubicBezTo>
                    <a:pt x="3792189" y="638721"/>
                    <a:pt x="3102578" y="-88131"/>
                    <a:pt x="1634966" y="17120"/>
                  </a:cubicBezTo>
                  <a:cubicBezTo>
                    <a:pt x="986980" y="1336237"/>
                    <a:pt x="438150" y="1962030"/>
                    <a:pt x="7144" y="2231968"/>
                  </a:cubicBezTo>
                  <a:lnTo>
                    <a:pt x="4091559" y="2231968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736000" y="591671"/>
            <a:ext cx="5392948" cy="21173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831750" y="2709000"/>
            <a:ext cx="4194069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02334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xmlns="" id="{3DB2FB67-77DB-4CBD-9C92-DA7BCA020134}"/>
              </a:ext>
            </a:extLst>
          </p:cNvPr>
          <p:cNvGrpSpPr/>
          <p:nvPr userDrawn="1"/>
        </p:nvGrpSpPr>
        <p:grpSpPr>
          <a:xfrm>
            <a:off x="4632000" y="-23150"/>
            <a:ext cx="7560000" cy="6874296"/>
            <a:chOff x="3847179" y="1294078"/>
            <a:chExt cx="4118037" cy="3744526"/>
          </a:xfrm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xmlns="" id="{7B3D07D9-2D6C-4A90-84F6-F3E3AEFB2EA9}"/>
                </a:ext>
              </a:extLst>
            </p:cNvPr>
            <p:cNvSpPr/>
            <p:nvPr/>
          </p:nvSpPr>
          <p:spPr>
            <a:xfrm>
              <a:off x="4193316" y="2714504"/>
              <a:ext cx="3771900" cy="2324100"/>
            </a:xfrm>
            <a:custGeom>
              <a:avLst/>
              <a:gdLst>
                <a:gd name="connsiteX0" fmla="*/ 3770471 w 3771900"/>
                <a:gd name="connsiteY0" fmla="*/ 1651908 h 2324100"/>
                <a:gd name="connsiteX1" fmla="*/ 2411540 w 3771900"/>
                <a:gd name="connsiteY1" fmla="*/ 35897 h 2324100"/>
                <a:gd name="connsiteX2" fmla="*/ 976694 w 3771900"/>
                <a:gd name="connsiteY2" fmla="*/ 559486 h 2324100"/>
                <a:gd name="connsiteX3" fmla="*/ 7144 w 3771900"/>
                <a:gd name="connsiteY3" fmla="*/ 633686 h 2324100"/>
                <a:gd name="connsiteX4" fmla="*/ 3773710 w 3771900"/>
                <a:gd name="connsiteY4" fmla="*/ 2321421 h 2324100"/>
                <a:gd name="connsiteX5" fmla="*/ 3770471 w 3771900"/>
                <a:gd name="connsiteY5" fmla="*/ 1651908 h 232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1900" h="2324100">
                  <a:moveTo>
                    <a:pt x="3770471" y="1651908"/>
                  </a:moveTo>
                  <a:cubicBezTo>
                    <a:pt x="3318605" y="1380732"/>
                    <a:pt x="2548319" y="213919"/>
                    <a:pt x="2411540" y="35897"/>
                  </a:cubicBezTo>
                  <a:cubicBezTo>
                    <a:pt x="2099405" y="-85642"/>
                    <a:pt x="1609249" y="195060"/>
                    <a:pt x="976694" y="559486"/>
                  </a:cubicBezTo>
                  <a:cubicBezTo>
                    <a:pt x="388620" y="898291"/>
                    <a:pt x="51530" y="667786"/>
                    <a:pt x="7144" y="633686"/>
                  </a:cubicBezTo>
                  <a:cubicBezTo>
                    <a:pt x="793052" y="1266241"/>
                    <a:pt x="2403253" y="1964329"/>
                    <a:pt x="3773710" y="2321421"/>
                  </a:cubicBezTo>
                  <a:cubicBezTo>
                    <a:pt x="3773805" y="2144447"/>
                    <a:pt x="3770471" y="1814881"/>
                    <a:pt x="3770471" y="1651908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xmlns="" id="{9445503A-D671-42FD-8762-A4BB0BDDD6B2}"/>
                </a:ext>
              </a:extLst>
            </p:cNvPr>
            <p:cNvSpPr/>
            <p:nvPr/>
          </p:nvSpPr>
          <p:spPr>
            <a:xfrm>
              <a:off x="3847179" y="1294078"/>
              <a:ext cx="4114800" cy="3086100"/>
            </a:xfrm>
            <a:custGeom>
              <a:avLst/>
              <a:gdLst>
                <a:gd name="connsiteX0" fmla="*/ 4116608 w 4114800"/>
                <a:gd name="connsiteY0" fmla="*/ 7144 h 3086100"/>
                <a:gd name="connsiteX1" fmla="*/ 377379 w 4114800"/>
                <a:gd name="connsiteY1" fmla="*/ 7144 h 3086100"/>
                <a:gd name="connsiteX2" fmla="*/ 348233 w 4114800"/>
                <a:gd name="connsiteY2" fmla="*/ 2061591 h 3086100"/>
                <a:gd name="connsiteX3" fmla="*/ 353376 w 4114800"/>
                <a:gd name="connsiteY3" fmla="*/ 2065687 h 3086100"/>
                <a:gd name="connsiteX4" fmla="*/ 1322926 w 4114800"/>
                <a:gd name="connsiteY4" fmla="*/ 1991487 h 3086100"/>
                <a:gd name="connsiteX5" fmla="*/ 2757677 w 4114800"/>
                <a:gd name="connsiteY5" fmla="*/ 1467898 h 3086100"/>
                <a:gd name="connsiteX6" fmla="*/ 4116608 w 4114800"/>
                <a:gd name="connsiteY6" fmla="*/ 3083909 h 3086100"/>
                <a:gd name="connsiteX7" fmla="*/ 4116608 w 4114800"/>
                <a:gd name="connsiteY7" fmla="*/ 7144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4800" h="3086100">
                  <a:moveTo>
                    <a:pt x="4116608" y="7144"/>
                  </a:moveTo>
                  <a:lnTo>
                    <a:pt x="377379" y="7144"/>
                  </a:lnTo>
                  <a:cubicBezTo>
                    <a:pt x="377379" y="7144"/>
                    <a:pt x="-435865" y="1427893"/>
                    <a:pt x="348233" y="2061591"/>
                  </a:cubicBezTo>
                  <a:cubicBezTo>
                    <a:pt x="349852" y="2062925"/>
                    <a:pt x="351661" y="2064353"/>
                    <a:pt x="353376" y="2065687"/>
                  </a:cubicBezTo>
                  <a:cubicBezTo>
                    <a:pt x="397858" y="2099786"/>
                    <a:pt x="734852" y="2330387"/>
                    <a:pt x="1322926" y="1991487"/>
                  </a:cubicBezTo>
                  <a:cubicBezTo>
                    <a:pt x="1955481" y="1627061"/>
                    <a:pt x="2445638" y="1346359"/>
                    <a:pt x="2757677" y="1467898"/>
                  </a:cubicBezTo>
                  <a:cubicBezTo>
                    <a:pt x="2894456" y="1645920"/>
                    <a:pt x="3664838" y="2812733"/>
                    <a:pt x="4116608" y="3083909"/>
                  </a:cubicBezTo>
                  <a:cubicBezTo>
                    <a:pt x="4116608" y="2760916"/>
                    <a:pt x="4116608" y="7144"/>
                    <a:pt x="4116608" y="7144"/>
                  </a:cubicBezTo>
                </a:path>
              </a:pathLst>
            </a:custGeom>
            <a:solidFill>
              <a:srgbClr val="0075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92000" y="549001"/>
            <a:ext cx="5392948" cy="205865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24001" y="4599973"/>
            <a:ext cx="3096000" cy="682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</a:t>
            </a:r>
            <a:br>
              <a:rPr lang="en-US" dirty="0"/>
            </a:br>
            <a:r>
              <a:rPr lang="en-US" dirty="0"/>
              <a:t>and date</a:t>
            </a: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6000"/>
            <a:ext cx="5040000" cy="1123654"/>
            <a:chOff x="728663" y="4465638"/>
            <a:chExt cx="5354637" cy="1193801"/>
          </a:xfrm>
        </p:grpSpPr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25491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5809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Freeform 5"/>
          <p:cNvSpPr>
            <a:spLocks/>
          </p:cNvSpPr>
          <p:nvPr userDrawn="1"/>
        </p:nvSpPr>
        <p:spPr bwMode="auto">
          <a:xfrm>
            <a:off x="1009650" y="0"/>
            <a:ext cx="11182350" cy="685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44" y="0"/>
              </a:cxn>
              <a:cxn ang="0">
                <a:pos x="7044" y="4320"/>
              </a:cxn>
              <a:cxn ang="0">
                <a:pos x="7040" y="4320"/>
              </a:cxn>
              <a:cxn ang="0">
                <a:pos x="4170" y="4320"/>
              </a:cxn>
              <a:cxn ang="0">
                <a:pos x="4150" y="4318"/>
              </a:cxn>
              <a:cxn ang="0">
                <a:pos x="4132" y="4308"/>
              </a:cxn>
              <a:cxn ang="0">
                <a:pos x="3522" y="3806"/>
              </a:cxn>
              <a:cxn ang="0">
                <a:pos x="3468" y="3760"/>
              </a:cxn>
              <a:cxn ang="0">
                <a:pos x="3416" y="3714"/>
              </a:cxn>
              <a:cxn ang="0">
                <a:pos x="3492" y="3568"/>
              </a:cxn>
              <a:cxn ang="0">
                <a:pos x="3522" y="3504"/>
              </a:cxn>
              <a:cxn ang="0">
                <a:pos x="3578" y="3378"/>
              </a:cxn>
              <a:cxn ang="0">
                <a:pos x="3622" y="3248"/>
              </a:cxn>
              <a:cxn ang="0">
                <a:pos x="3652" y="3116"/>
              </a:cxn>
              <a:cxn ang="0">
                <a:pos x="3664" y="3046"/>
              </a:cxn>
              <a:cxn ang="0">
                <a:pos x="3670" y="2964"/>
              </a:cxn>
              <a:cxn ang="0">
                <a:pos x="3670" y="2884"/>
              </a:cxn>
              <a:cxn ang="0">
                <a:pos x="3662" y="2802"/>
              </a:cxn>
              <a:cxn ang="0">
                <a:pos x="3648" y="2722"/>
              </a:cxn>
              <a:cxn ang="0">
                <a:pos x="3632" y="2666"/>
              </a:cxn>
              <a:cxn ang="0">
                <a:pos x="3590" y="2560"/>
              </a:cxn>
              <a:cxn ang="0">
                <a:pos x="3536" y="2460"/>
              </a:cxn>
              <a:cxn ang="0">
                <a:pos x="3470" y="2366"/>
              </a:cxn>
              <a:cxn ang="0">
                <a:pos x="3434" y="2322"/>
              </a:cxn>
              <a:cxn ang="0">
                <a:pos x="3338" y="2220"/>
              </a:cxn>
              <a:cxn ang="0">
                <a:pos x="3236" y="2130"/>
              </a:cxn>
              <a:cxn ang="0">
                <a:pos x="3126" y="2046"/>
              </a:cxn>
              <a:cxn ang="0">
                <a:pos x="3012" y="1966"/>
              </a:cxn>
              <a:cxn ang="0">
                <a:pos x="2932" y="1916"/>
              </a:cxn>
              <a:cxn ang="0">
                <a:pos x="2766" y="1818"/>
              </a:cxn>
              <a:cxn ang="0">
                <a:pos x="2598" y="1728"/>
              </a:cxn>
              <a:cxn ang="0">
                <a:pos x="2340" y="1602"/>
              </a:cxn>
              <a:cxn ang="0">
                <a:pos x="2198" y="1536"/>
              </a:cxn>
              <a:cxn ang="0">
                <a:pos x="1772" y="1348"/>
              </a:cxn>
              <a:cxn ang="0">
                <a:pos x="1200" y="1106"/>
              </a:cxn>
              <a:cxn ang="0">
                <a:pos x="1118" y="1070"/>
              </a:cxn>
              <a:cxn ang="0">
                <a:pos x="954" y="994"/>
              </a:cxn>
              <a:cxn ang="0">
                <a:pos x="798" y="908"/>
              </a:cxn>
              <a:cxn ang="0">
                <a:pos x="646" y="814"/>
              </a:cxn>
              <a:cxn ang="0">
                <a:pos x="572" y="760"/>
              </a:cxn>
              <a:cxn ang="0">
                <a:pos x="448" y="658"/>
              </a:cxn>
              <a:cxn ang="0">
                <a:pos x="332" y="548"/>
              </a:cxn>
              <a:cxn ang="0">
                <a:pos x="228" y="426"/>
              </a:cxn>
              <a:cxn ang="0">
                <a:pos x="136" y="292"/>
              </a:cxn>
              <a:cxn ang="0">
                <a:pos x="94" y="222"/>
              </a:cxn>
              <a:cxn ang="0">
                <a:pos x="58" y="150"/>
              </a:cxn>
              <a:cxn ang="0">
                <a:pos x="28" y="76"/>
              </a:cxn>
              <a:cxn ang="0">
                <a:pos x="0" y="0"/>
              </a:cxn>
            </a:cxnLst>
            <a:rect l="0" t="0" r="r" b="b"/>
            <a:pathLst>
              <a:path w="7044" h="4320">
                <a:moveTo>
                  <a:pt x="0" y="0"/>
                </a:moveTo>
                <a:lnTo>
                  <a:pt x="0" y="0"/>
                </a:lnTo>
                <a:lnTo>
                  <a:pt x="7044" y="0"/>
                </a:lnTo>
                <a:lnTo>
                  <a:pt x="7044" y="0"/>
                </a:lnTo>
                <a:lnTo>
                  <a:pt x="7044" y="4320"/>
                </a:lnTo>
                <a:lnTo>
                  <a:pt x="7044" y="4320"/>
                </a:lnTo>
                <a:lnTo>
                  <a:pt x="7040" y="4320"/>
                </a:lnTo>
                <a:lnTo>
                  <a:pt x="7040" y="4320"/>
                </a:lnTo>
                <a:lnTo>
                  <a:pt x="4170" y="4320"/>
                </a:lnTo>
                <a:lnTo>
                  <a:pt x="4170" y="4320"/>
                </a:lnTo>
                <a:lnTo>
                  <a:pt x="4160" y="4320"/>
                </a:lnTo>
                <a:lnTo>
                  <a:pt x="4150" y="4318"/>
                </a:lnTo>
                <a:lnTo>
                  <a:pt x="4140" y="4314"/>
                </a:lnTo>
                <a:lnTo>
                  <a:pt x="4132" y="4308"/>
                </a:lnTo>
                <a:lnTo>
                  <a:pt x="4132" y="4308"/>
                </a:lnTo>
                <a:lnTo>
                  <a:pt x="3522" y="3806"/>
                </a:lnTo>
                <a:lnTo>
                  <a:pt x="3522" y="3806"/>
                </a:lnTo>
                <a:lnTo>
                  <a:pt x="3468" y="3760"/>
                </a:lnTo>
                <a:lnTo>
                  <a:pt x="3416" y="3714"/>
                </a:lnTo>
                <a:lnTo>
                  <a:pt x="3416" y="3714"/>
                </a:lnTo>
                <a:lnTo>
                  <a:pt x="3454" y="3640"/>
                </a:lnTo>
                <a:lnTo>
                  <a:pt x="3492" y="3568"/>
                </a:lnTo>
                <a:lnTo>
                  <a:pt x="3492" y="3568"/>
                </a:lnTo>
                <a:lnTo>
                  <a:pt x="3522" y="3504"/>
                </a:lnTo>
                <a:lnTo>
                  <a:pt x="3552" y="3442"/>
                </a:lnTo>
                <a:lnTo>
                  <a:pt x="3578" y="3378"/>
                </a:lnTo>
                <a:lnTo>
                  <a:pt x="3600" y="3314"/>
                </a:lnTo>
                <a:lnTo>
                  <a:pt x="3622" y="3248"/>
                </a:lnTo>
                <a:lnTo>
                  <a:pt x="3638" y="3182"/>
                </a:lnTo>
                <a:lnTo>
                  <a:pt x="3652" y="3116"/>
                </a:lnTo>
                <a:lnTo>
                  <a:pt x="3664" y="3046"/>
                </a:lnTo>
                <a:lnTo>
                  <a:pt x="3664" y="3046"/>
                </a:lnTo>
                <a:lnTo>
                  <a:pt x="3668" y="3006"/>
                </a:lnTo>
                <a:lnTo>
                  <a:pt x="3670" y="2964"/>
                </a:lnTo>
                <a:lnTo>
                  <a:pt x="3670" y="2924"/>
                </a:lnTo>
                <a:lnTo>
                  <a:pt x="3670" y="2884"/>
                </a:lnTo>
                <a:lnTo>
                  <a:pt x="3666" y="2844"/>
                </a:lnTo>
                <a:lnTo>
                  <a:pt x="3662" y="2802"/>
                </a:lnTo>
                <a:lnTo>
                  <a:pt x="3656" y="2762"/>
                </a:lnTo>
                <a:lnTo>
                  <a:pt x="3648" y="2722"/>
                </a:lnTo>
                <a:lnTo>
                  <a:pt x="3648" y="2722"/>
                </a:lnTo>
                <a:lnTo>
                  <a:pt x="3632" y="2666"/>
                </a:lnTo>
                <a:lnTo>
                  <a:pt x="3612" y="2612"/>
                </a:lnTo>
                <a:lnTo>
                  <a:pt x="3590" y="2560"/>
                </a:lnTo>
                <a:lnTo>
                  <a:pt x="3564" y="2508"/>
                </a:lnTo>
                <a:lnTo>
                  <a:pt x="3536" y="2460"/>
                </a:lnTo>
                <a:lnTo>
                  <a:pt x="3504" y="2412"/>
                </a:lnTo>
                <a:lnTo>
                  <a:pt x="3470" y="2366"/>
                </a:lnTo>
                <a:lnTo>
                  <a:pt x="3434" y="2322"/>
                </a:lnTo>
                <a:lnTo>
                  <a:pt x="3434" y="2322"/>
                </a:lnTo>
                <a:lnTo>
                  <a:pt x="3388" y="2270"/>
                </a:lnTo>
                <a:lnTo>
                  <a:pt x="3338" y="2220"/>
                </a:lnTo>
                <a:lnTo>
                  <a:pt x="3288" y="2174"/>
                </a:lnTo>
                <a:lnTo>
                  <a:pt x="3236" y="2130"/>
                </a:lnTo>
                <a:lnTo>
                  <a:pt x="3182" y="2086"/>
                </a:lnTo>
                <a:lnTo>
                  <a:pt x="3126" y="2046"/>
                </a:lnTo>
                <a:lnTo>
                  <a:pt x="3070" y="2006"/>
                </a:lnTo>
                <a:lnTo>
                  <a:pt x="3012" y="1966"/>
                </a:lnTo>
                <a:lnTo>
                  <a:pt x="3012" y="1966"/>
                </a:lnTo>
                <a:lnTo>
                  <a:pt x="2932" y="1916"/>
                </a:lnTo>
                <a:lnTo>
                  <a:pt x="2850" y="1866"/>
                </a:lnTo>
                <a:lnTo>
                  <a:pt x="2766" y="1818"/>
                </a:lnTo>
                <a:lnTo>
                  <a:pt x="2682" y="1772"/>
                </a:lnTo>
                <a:lnTo>
                  <a:pt x="2598" y="1728"/>
                </a:lnTo>
                <a:lnTo>
                  <a:pt x="2512" y="1686"/>
                </a:lnTo>
                <a:lnTo>
                  <a:pt x="2340" y="1602"/>
                </a:lnTo>
                <a:lnTo>
                  <a:pt x="2340" y="1602"/>
                </a:lnTo>
                <a:lnTo>
                  <a:pt x="2198" y="1536"/>
                </a:lnTo>
                <a:lnTo>
                  <a:pt x="2056" y="1472"/>
                </a:lnTo>
                <a:lnTo>
                  <a:pt x="1772" y="1348"/>
                </a:lnTo>
                <a:lnTo>
                  <a:pt x="1486" y="1226"/>
                </a:lnTo>
                <a:lnTo>
                  <a:pt x="1200" y="1106"/>
                </a:lnTo>
                <a:lnTo>
                  <a:pt x="1200" y="1106"/>
                </a:lnTo>
                <a:lnTo>
                  <a:pt x="1118" y="1070"/>
                </a:lnTo>
                <a:lnTo>
                  <a:pt x="1036" y="1034"/>
                </a:lnTo>
                <a:lnTo>
                  <a:pt x="954" y="994"/>
                </a:lnTo>
                <a:lnTo>
                  <a:pt x="876" y="952"/>
                </a:lnTo>
                <a:lnTo>
                  <a:pt x="798" y="908"/>
                </a:lnTo>
                <a:lnTo>
                  <a:pt x="720" y="862"/>
                </a:lnTo>
                <a:lnTo>
                  <a:pt x="646" y="814"/>
                </a:lnTo>
                <a:lnTo>
                  <a:pt x="572" y="760"/>
                </a:lnTo>
                <a:lnTo>
                  <a:pt x="572" y="760"/>
                </a:lnTo>
                <a:lnTo>
                  <a:pt x="508" y="710"/>
                </a:lnTo>
                <a:lnTo>
                  <a:pt x="448" y="658"/>
                </a:lnTo>
                <a:lnTo>
                  <a:pt x="388" y="604"/>
                </a:lnTo>
                <a:lnTo>
                  <a:pt x="332" y="548"/>
                </a:lnTo>
                <a:lnTo>
                  <a:pt x="278" y="488"/>
                </a:lnTo>
                <a:lnTo>
                  <a:pt x="228" y="426"/>
                </a:lnTo>
                <a:lnTo>
                  <a:pt x="180" y="360"/>
                </a:lnTo>
                <a:lnTo>
                  <a:pt x="136" y="292"/>
                </a:lnTo>
                <a:lnTo>
                  <a:pt x="136" y="292"/>
                </a:lnTo>
                <a:lnTo>
                  <a:pt x="94" y="222"/>
                </a:lnTo>
                <a:lnTo>
                  <a:pt x="76" y="186"/>
                </a:lnTo>
                <a:lnTo>
                  <a:pt x="58" y="150"/>
                </a:lnTo>
                <a:lnTo>
                  <a:pt x="42" y="114"/>
                </a:lnTo>
                <a:lnTo>
                  <a:pt x="28" y="76"/>
                </a:lnTo>
                <a:lnTo>
                  <a:pt x="14" y="3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65976" y="1690688"/>
            <a:ext cx="6234859" cy="1126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655320" y="622300"/>
            <a:ext cx="6260455" cy="1068388"/>
          </a:xfrm>
          <a:prstGeom prst="rect">
            <a:avLst/>
          </a:prstGeom>
        </p:spPr>
        <p:txBody>
          <a:bodyPr lIns="0" anchor="b"/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insert title</a:t>
            </a:r>
          </a:p>
        </p:txBody>
      </p:sp>
    </p:spTree>
    <p:extLst>
      <p:ext uri="{BB962C8B-B14F-4D97-AF65-F5344CB8AC3E}">
        <p14:creationId xmlns:p14="http://schemas.microsoft.com/office/powerpoint/2010/main" val="31254737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1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Freeform 6"/>
          <p:cNvSpPr>
            <a:spLocks/>
          </p:cNvSpPr>
          <p:nvPr userDrawn="1"/>
        </p:nvSpPr>
        <p:spPr bwMode="auto">
          <a:xfrm>
            <a:off x="3771900" y="1847851"/>
            <a:ext cx="8420100" cy="5010150"/>
          </a:xfrm>
          <a:custGeom>
            <a:avLst/>
            <a:gdLst/>
            <a:ahLst/>
            <a:cxnLst>
              <a:cxn ang="0">
                <a:pos x="5302" y="3130"/>
              </a:cxn>
              <a:cxn ang="0">
                <a:pos x="5302" y="994"/>
              </a:cxn>
              <a:cxn ang="0">
                <a:pos x="5302" y="982"/>
              </a:cxn>
              <a:cxn ang="0">
                <a:pos x="5302" y="966"/>
              </a:cxn>
              <a:cxn ang="0">
                <a:pos x="5298" y="962"/>
              </a:cxn>
              <a:cxn ang="0">
                <a:pos x="5284" y="968"/>
              </a:cxn>
              <a:cxn ang="0">
                <a:pos x="5234" y="992"/>
              </a:cxn>
              <a:cxn ang="0">
                <a:pos x="5132" y="1030"/>
              </a:cxn>
              <a:cxn ang="0">
                <a:pos x="5080" y="1044"/>
              </a:cxn>
              <a:cxn ang="0">
                <a:pos x="4944" y="1076"/>
              </a:cxn>
              <a:cxn ang="0">
                <a:pos x="4806" y="1094"/>
              </a:cxn>
              <a:cxn ang="0">
                <a:pos x="4668" y="1104"/>
              </a:cxn>
              <a:cxn ang="0">
                <a:pos x="4528" y="1102"/>
              </a:cxn>
              <a:cxn ang="0">
                <a:pos x="4436" y="1098"/>
              </a:cxn>
              <a:cxn ang="0">
                <a:pos x="4254" y="1080"/>
              </a:cxn>
              <a:cxn ang="0">
                <a:pos x="4074" y="1054"/>
              </a:cxn>
              <a:cxn ang="0">
                <a:pos x="3894" y="1018"/>
              </a:cxn>
              <a:cxn ang="0">
                <a:pos x="3806" y="996"/>
              </a:cxn>
              <a:cxn ang="0">
                <a:pos x="3518" y="918"/>
              </a:cxn>
              <a:cxn ang="0">
                <a:pos x="3236" y="828"/>
              </a:cxn>
              <a:cxn ang="0">
                <a:pos x="2956" y="724"/>
              </a:cxn>
              <a:cxn ang="0">
                <a:pos x="2680" y="612"/>
              </a:cxn>
              <a:cxn ang="0">
                <a:pos x="2522" y="544"/>
              </a:cxn>
              <a:cxn ang="0">
                <a:pos x="2210" y="402"/>
              </a:cxn>
              <a:cxn ang="0">
                <a:pos x="1902" y="250"/>
              </a:cxn>
              <a:cxn ang="0">
                <a:pos x="1596" y="92"/>
              </a:cxn>
              <a:cxn ang="0">
                <a:pos x="1446" y="10"/>
              </a:cxn>
              <a:cxn ang="0">
                <a:pos x="1434" y="4"/>
              </a:cxn>
              <a:cxn ang="0">
                <a:pos x="1432" y="0"/>
              </a:cxn>
              <a:cxn ang="0">
                <a:pos x="1424" y="0"/>
              </a:cxn>
              <a:cxn ang="0">
                <a:pos x="1286" y="88"/>
              </a:cxn>
              <a:cxn ang="0">
                <a:pos x="1132" y="194"/>
              </a:cxn>
              <a:cxn ang="0">
                <a:pos x="982" y="304"/>
              </a:cxn>
              <a:cxn ang="0">
                <a:pos x="838" y="422"/>
              </a:cxn>
              <a:cxn ang="0">
                <a:pos x="702" y="548"/>
              </a:cxn>
              <a:cxn ang="0">
                <a:pos x="660" y="592"/>
              </a:cxn>
              <a:cxn ang="0">
                <a:pos x="578" y="678"/>
              </a:cxn>
              <a:cxn ang="0">
                <a:pos x="500" y="768"/>
              </a:cxn>
              <a:cxn ang="0">
                <a:pos x="428" y="862"/>
              </a:cxn>
              <a:cxn ang="0">
                <a:pos x="360" y="958"/>
              </a:cxn>
              <a:cxn ang="0">
                <a:pos x="296" y="1058"/>
              </a:cxn>
              <a:cxn ang="0">
                <a:pos x="240" y="1162"/>
              </a:cxn>
              <a:cxn ang="0">
                <a:pos x="188" y="1270"/>
              </a:cxn>
              <a:cxn ang="0">
                <a:pos x="164" y="1326"/>
              </a:cxn>
              <a:cxn ang="0">
                <a:pos x="114" y="1460"/>
              </a:cxn>
              <a:cxn ang="0">
                <a:pos x="72" y="1596"/>
              </a:cxn>
              <a:cxn ang="0">
                <a:pos x="42" y="1736"/>
              </a:cxn>
              <a:cxn ang="0">
                <a:pos x="18" y="1876"/>
              </a:cxn>
              <a:cxn ang="0">
                <a:pos x="10" y="1958"/>
              </a:cxn>
              <a:cxn ang="0">
                <a:pos x="4" y="2038"/>
              </a:cxn>
              <a:cxn ang="0">
                <a:pos x="2" y="2052"/>
              </a:cxn>
              <a:cxn ang="0">
                <a:pos x="0" y="2054"/>
              </a:cxn>
              <a:cxn ang="0">
                <a:pos x="0" y="2312"/>
              </a:cxn>
              <a:cxn ang="0">
                <a:pos x="6" y="2330"/>
              </a:cxn>
              <a:cxn ang="0">
                <a:pos x="6" y="2350"/>
              </a:cxn>
              <a:cxn ang="0">
                <a:pos x="26" y="2552"/>
              </a:cxn>
              <a:cxn ang="0">
                <a:pos x="56" y="2752"/>
              </a:cxn>
              <a:cxn ang="0">
                <a:pos x="100" y="2950"/>
              </a:cxn>
              <a:cxn ang="0">
                <a:pos x="150" y="3148"/>
              </a:cxn>
              <a:cxn ang="0">
                <a:pos x="154" y="3156"/>
              </a:cxn>
              <a:cxn ang="0">
                <a:pos x="5304" y="3156"/>
              </a:cxn>
              <a:cxn ang="0">
                <a:pos x="5302" y="3130"/>
              </a:cxn>
            </a:cxnLst>
            <a:rect l="0" t="0" r="r" b="b"/>
            <a:pathLst>
              <a:path w="5304" h="3156">
                <a:moveTo>
                  <a:pt x="5302" y="3130"/>
                </a:moveTo>
                <a:lnTo>
                  <a:pt x="5302" y="3130"/>
                </a:lnTo>
                <a:lnTo>
                  <a:pt x="5302" y="994"/>
                </a:lnTo>
                <a:lnTo>
                  <a:pt x="5302" y="994"/>
                </a:lnTo>
                <a:lnTo>
                  <a:pt x="5302" y="982"/>
                </a:lnTo>
                <a:lnTo>
                  <a:pt x="5302" y="982"/>
                </a:lnTo>
                <a:lnTo>
                  <a:pt x="5302" y="968"/>
                </a:lnTo>
                <a:lnTo>
                  <a:pt x="5302" y="966"/>
                </a:lnTo>
                <a:lnTo>
                  <a:pt x="5300" y="964"/>
                </a:lnTo>
                <a:lnTo>
                  <a:pt x="5298" y="962"/>
                </a:lnTo>
                <a:lnTo>
                  <a:pt x="5294" y="964"/>
                </a:lnTo>
                <a:lnTo>
                  <a:pt x="5284" y="968"/>
                </a:lnTo>
                <a:lnTo>
                  <a:pt x="5284" y="968"/>
                </a:lnTo>
                <a:lnTo>
                  <a:pt x="5234" y="992"/>
                </a:lnTo>
                <a:lnTo>
                  <a:pt x="5184" y="1012"/>
                </a:lnTo>
                <a:lnTo>
                  <a:pt x="5132" y="1030"/>
                </a:lnTo>
                <a:lnTo>
                  <a:pt x="5080" y="1044"/>
                </a:lnTo>
                <a:lnTo>
                  <a:pt x="5080" y="1044"/>
                </a:lnTo>
                <a:lnTo>
                  <a:pt x="5012" y="1062"/>
                </a:lnTo>
                <a:lnTo>
                  <a:pt x="4944" y="1076"/>
                </a:lnTo>
                <a:lnTo>
                  <a:pt x="4876" y="1086"/>
                </a:lnTo>
                <a:lnTo>
                  <a:pt x="4806" y="1094"/>
                </a:lnTo>
                <a:lnTo>
                  <a:pt x="4736" y="1100"/>
                </a:lnTo>
                <a:lnTo>
                  <a:pt x="4668" y="1104"/>
                </a:lnTo>
                <a:lnTo>
                  <a:pt x="4598" y="1104"/>
                </a:lnTo>
                <a:lnTo>
                  <a:pt x="4528" y="1102"/>
                </a:lnTo>
                <a:lnTo>
                  <a:pt x="4528" y="1102"/>
                </a:lnTo>
                <a:lnTo>
                  <a:pt x="4436" y="1098"/>
                </a:lnTo>
                <a:lnTo>
                  <a:pt x="4344" y="1090"/>
                </a:lnTo>
                <a:lnTo>
                  <a:pt x="4254" y="1080"/>
                </a:lnTo>
                <a:lnTo>
                  <a:pt x="4164" y="1068"/>
                </a:lnTo>
                <a:lnTo>
                  <a:pt x="4074" y="1054"/>
                </a:lnTo>
                <a:lnTo>
                  <a:pt x="3984" y="1036"/>
                </a:lnTo>
                <a:lnTo>
                  <a:pt x="3894" y="1018"/>
                </a:lnTo>
                <a:lnTo>
                  <a:pt x="3806" y="996"/>
                </a:lnTo>
                <a:lnTo>
                  <a:pt x="3806" y="996"/>
                </a:lnTo>
                <a:lnTo>
                  <a:pt x="3660" y="960"/>
                </a:lnTo>
                <a:lnTo>
                  <a:pt x="3518" y="918"/>
                </a:lnTo>
                <a:lnTo>
                  <a:pt x="3376" y="874"/>
                </a:lnTo>
                <a:lnTo>
                  <a:pt x="3236" y="828"/>
                </a:lnTo>
                <a:lnTo>
                  <a:pt x="3096" y="778"/>
                </a:lnTo>
                <a:lnTo>
                  <a:pt x="2956" y="724"/>
                </a:lnTo>
                <a:lnTo>
                  <a:pt x="2818" y="670"/>
                </a:lnTo>
                <a:lnTo>
                  <a:pt x="2680" y="612"/>
                </a:lnTo>
                <a:lnTo>
                  <a:pt x="2680" y="612"/>
                </a:lnTo>
                <a:lnTo>
                  <a:pt x="2522" y="544"/>
                </a:lnTo>
                <a:lnTo>
                  <a:pt x="2366" y="474"/>
                </a:lnTo>
                <a:lnTo>
                  <a:pt x="2210" y="402"/>
                </a:lnTo>
                <a:lnTo>
                  <a:pt x="2056" y="326"/>
                </a:lnTo>
                <a:lnTo>
                  <a:pt x="1902" y="250"/>
                </a:lnTo>
                <a:lnTo>
                  <a:pt x="1748" y="172"/>
                </a:lnTo>
                <a:lnTo>
                  <a:pt x="1596" y="92"/>
                </a:lnTo>
                <a:lnTo>
                  <a:pt x="1446" y="10"/>
                </a:lnTo>
                <a:lnTo>
                  <a:pt x="1446" y="10"/>
                </a:lnTo>
                <a:lnTo>
                  <a:pt x="1438" y="6"/>
                </a:lnTo>
                <a:lnTo>
                  <a:pt x="1434" y="4"/>
                </a:lnTo>
                <a:lnTo>
                  <a:pt x="1432" y="0"/>
                </a:lnTo>
                <a:lnTo>
                  <a:pt x="1432" y="0"/>
                </a:lnTo>
                <a:lnTo>
                  <a:pt x="1424" y="0"/>
                </a:lnTo>
                <a:lnTo>
                  <a:pt x="1424" y="0"/>
                </a:lnTo>
                <a:lnTo>
                  <a:pt x="1286" y="88"/>
                </a:lnTo>
                <a:lnTo>
                  <a:pt x="1286" y="88"/>
                </a:lnTo>
                <a:lnTo>
                  <a:pt x="1208" y="140"/>
                </a:lnTo>
                <a:lnTo>
                  <a:pt x="1132" y="194"/>
                </a:lnTo>
                <a:lnTo>
                  <a:pt x="1056" y="248"/>
                </a:lnTo>
                <a:lnTo>
                  <a:pt x="982" y="304"/>
                </a:lnTo>
                <a:lnTo>
                  <a:pt x="910" y="362"/>
                </a:lnTo>
                <a:lnTo>
                  <a:pt x="838" y="422"/>
                </a:lnTo>
                <a:lnTo>
                  <a:pt x="770" y="484"/>
                </a:lnTo>
                <a:lnTo>
                  <a:pt x="702" y="548"/>
                </a:lnTo>
                <a:lnTo>
                  <a:pt x="702" y="548"/>
                </a:lnTo>
                <a:lnTo>
                  <a:pt x="660" y="592"/>
                </a:lnTo>
                <a:lnTo>
                  <a:pt x="618" y="634"/>
                </a:lnTo>
                <a:lnTo>
                  <a:pt x="578" y="678"/>
                </a:lnTo>
                <a:lnTo>
                  <a:pt x="538" y="724"/>
                </a:lnTo>
                <a:lnTo>
                  <a:pt x="500" y="768"/>
                </a:lnTo>
                <a:lnTo>
                  <a:pt x="464" y="814"/>
                </a:lnTo>
                <a:lnTo>
                  <a:pt x="428" y="862"/>
                </a:lnTo>
                <a:lnTo>
                  <a:pt x="392" y="910"/>
                </a:lnTo>
                <a:lnTo>
                  <a:pt x="360" y="958"/>
                </a:lnTo>
                <a:lnTo>
                  <a:pt x="328" y="1008"/>
                </a:lnTo>
                <a:lnTo>
                  <a:pt x="296" y="1058"/>
                </a:lnTo>
                <a:lnTo>
                  <a:pt x="268" y="1110"/>
                </a:lnTo>
                <a:lnTo>
                  <a:pt x="240" y="1162"/>
                </a:lnTo>
                <a:lnTo>
                  <a:pt x="212" y="1216"/>
                </a:lnTo>
                <a:lnTo>
                  <a:pt x="188" y="1270"/>
                </a:lnTo>
                <a:lnTo>
                  <a:pt x="164" y="1326"/>
                </a:lnTo>
                <a:lnTo>
                  <a:pt x="164" y="1326"/>
                </a:lnTo>
                <a:lnTo>
                  <a:pt x="136" y="1392"/>
                </a:lnTo>
                <a:lnTo>
                  <a:pt x="114" y="1460"/>
                </a:lnTo>
                <a:lnTo>
                  <a:pt x="92" y="1528"/>
                </a:lnTo>
                <a:lnTo>
                  <a:pt x="72" y="1596"/>
                </a:lnTo>
                <a:lnTo>
                  <a:pt x="56" y="1666"/>
                </a:lnTo>
                <a:lnTo>
                  <a:pt x="42" y="1736"/>
                </a:lnTo>
                <a:lnTo>
                  <a:pt x="28" y="1806"/>
                </a:lnTo>
                <a:lnTo>
                  <a:pt x="18" y="1876"/>
                </a:lnTo>
                <a:lnTo>
                  <a:pt x="18" y="1876"/>
                </a:lnTo>
                <a:lnTo>
                  <a:pt x="10" y="1958"/>
                </a:lnTo>
                <a:lnTo>
                  <a:pt x="4" y="2038"/>
                </a:lnTo>
                <a:lnTo>
                  <a:pt x="4" y="2038"/>
                </a:lnTo>
                <a:lnTo>
                  <a:pt x="4" y="2048"/>
                </a:lnTo>
                <a:lnTo>
                  <a:pt x="2" y="2052"/>
                </a:lnTo>
                <a:lnTo>
                  <a:pt x="0" y="2054"/>
                </a:lnTo>
                <a:lnTo>
                  <a:pt x="0" y="2054"/>
                </a:lnTo>
                <a:lnTo>
                  <a:pt x="0" y="2312"/>
                </a:lnTo>
                <a:lnTo>
                  <a:pt x="0" y="2312"/>
                </a:lnTo>
                <a:lnTo>
                  <a:pt x="4" y="2320"/>
                </a:lnTo>
                <a:lnTo>
                  <a:pt x="6" y="2330"/>
                </a:lnTo>
                <a:lnTo>
                  <a:pt x="6" y="2350"/>
                </a:lnTo>
                <a:lnTo>
                  <a:pt x="6" y="2350"/>
                </a:lnTo>
                <a:lnTo>
                  <a:pt x="14" y="2452"/>
                </a:lnTo>
                <a:lnTo>
                  <a:pt x="26" y="2552"/>
                </a:lnTo>
                <a:lnTo>
                  <a:pt x="40" y="2652"/>
                </a:lnTo>
                <a:lnTo>
                  <a:pt x="56" y="2752"/>
                </a:lnTo>
                <a:lnTo>
                  <a:pt x="76" y="2852"/>
                </a:lnTo>
                <a:lnTo>
                  <a:pt x="100" y="2950"/>
                </a:lnTo>
                <a:lnTo>
                  <a:pt x="124" y="3050"/>
                </a:lnTo>
                <a:lnTo>
                  <a:pt x="150" y="3148"/>
                </a:lnTo>
                <a:lnTo>
                  <a:pt x="150" y="3148"/>
                </a:lnTo>
                <a:lnTo>
                  <a:pt x="154" y="3156"/>
                </a:lnTo>
                <a:lnTo>
                  <a:pt x="154" y="3156"/>
                </a:lnTo>
                <a:lnTo>
                  <a:pt x="5304" y="3156"/>
                </a:lnTo>
                <a:lnTo>
                  <a:pt x="5304" y="3156"/>
                </a:lnTo>
                <a:lnTo>
                  <a:pt x="5302" y="3130"/>
                </a:lnTo>
                <a:lnTo>
                  <a:pt x="5302" y="313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016499" y="3644152"/>
            <a:ext cx="6899275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6499" y="5236923"/>
            <a:ext cx="6899275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22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4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423043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pos="3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Freeform 7"/>
          <p:cNvSpPr>
            <a:spLocks/>
          </p:cNvSpPr>
          <p:nvPr userDrawn="1"/>
        </p:nvSpPr>
        <p:spPr bwMode="auto">
          <a:xfrm>
            <a:off x="5892403" y="1"/>
            <a:ext cx="6327776" cy="5670550"/>
          </a:xfrm>
          <a:custGeom>
            <a:avLst/>
            <a:gdLst/>
            <a:ahLst/>
            <a:cxnLst>
              <a:cxn ang="0">
                <a:pos x="3986" y="2526"/>
              </a:cxn>
              <a:cxn ang="0">
                <a:pos x="3986" y="2512"/>
              </a:cxn>
              <a:cxn ang="0">
                <a:pos x="3986" y="0"/>
              </a:cxn>
              <a:cxn ang="0">
                <a:pos x="648" y="0"/>
              </a:cxn>
              <a:cxn ang="0">
                <a:pos x="682" y="84"/>
              </a:cxn>
              <a:cxn ang="0">
                <a:pos x="698" y="132"/>
              </a:cxn>
              <a:cxn ang="0">
                <a:pos x="724" y="230"/>
              </a:cxn>
              <a:cxn ang="0">
                <a:pos x="738" y="328"/>
              </a:cxn>
              <a:cxn ang="0">
                <a:pos x="744" y="428"/>
              </a:cxn>
              <a:cxn ang="0">
                <a:pos x="744" y="478"/>
              </a:cxn>
              <a:cxn ang="0">
                <a:pos x="734" y="656"/>
              </a:cxn>
              <a:cxn ang="0">
                <a:pos x="710" y="830"/>
              </a:cxn>
              <a:cxn ang="0">
                <a:pos x="674" y="1002"/>
              </a:cxn>
              <a:cxn ang="0">
                <a:pos x="628" y="1172"/>
              </a:cxn>
              <a:cxn ang="0">
                <a:pos x="590" y="1296"/>
              </a:cxn>
              <a:cxn ang="0">
                <a:pos x="504" y="1542"/>
              </a:cxn>
              <a:cxn ang="0">
                <a:pos x="406" y="1782"/>
              </a:cxn>
              <a:cxn ang="0">
                <a:pos x="300" y="2020"/>
              </a:cxn>
              <a:cxn ang="0">
                <a:pos x="244" y="2136"/>
              </a:cxn>
              <a:cxn ang="0">
                <a:pos x="128" y="2366"/>
              </a:cxn>
              <a:cxn ang="0">
                <a:pos x="8" y="2594"/>
              </a:cxn>
              <a:cxn ang="0">
                <a:pos x="0" y="2608"/>
              </a:cxn>
              <a:cxn ang="0">
                <a:pos x="0" y="2612"/>
              </a:cxn>
              <a:cxn ang="0">
                <a:pos x="50" y="2690"/>
              </a:cxn>
              <a:cxn ang="0">
                <a:pos x="100" y="2766"/>
              </a:cxn>
              <a:cxn ang="0">
                <a:pos x="190" y="2890"/>
              </a:cxn>
              <a:cxn ang="0">
                <a:pos x="286" y="3006"/>
              </a:cxn>
              <a:cxn ang="0">
                <a:pos x="390" y="3116"/>
              </a:cxn>
              <a:cxn ang="0">
                <a:pos x="502" y="3220"/>
              </a:cxn>
              <a:cxn ang="0">
                <a:pos x="540" y="3252"/>
              </a:cxn>
              <a:cxn ang="0">
                <a:pos x="622" y="3312"/>
              </a:cxn>
              <a:cxn ang="0">
                <a:pos x="706" y="3366"/>
              </a:cxn>
              <a:cxn ang="0">
                <a:pos x="792" y="3414"/>
              </a:cxn>
              <a:cxn ang="0">
                <a:pos x="882" y="3456"/>
              </a:cxn>
              <a:cxn ang="0">
                <a:pos x="976" y="3492"/>
              </a:cxn>
              <a:cxn ang="0">
                <a:pos x="1070" y="3520"/>
              </a:cxn>
              <a:cxn ang="0">
                <a:pos x="1170" y="3542"/>
              </a:cxn>
              <a:cxn ang="0">
                <a:pos x="1220" y="3552"/>
              </a:cxn>
              <a:cxn ang="0">
                <a:pos x="1374" y="3568"/>
              </a:cxn>
              <a:cxn ang="0">
                <a:pos x="1382" y="3568"/>
              </a:cxn>
              <a:cxn ang="0">
                <a:pos x="1390" y="3572"/>
              </a:cxn>
              <a:cxn ang="0">
                <a:pos x="1420" y="3572"/>
              </a:cxn>
              <a:cxn ang="0">
                <a:pos x="1544" y="3572"/>
              </a:cxn>
              <a:cxn ang="0">
                <a:pos x="1544" y="3568"/>
              </a:cxn>
              <a:cxn ang="0">
                <a:pos x="1610" y="3564"/>
              </a:cxn>
              <a:cxn ang="0">
                <a:pos x="1740" y="3552"/>
              </a:cxn>
              <a:cxn ang="0">
                <a:pos x="1870" y="3530"/>
              </a:cxn>
              <a:cxn ang="0">
                <a:pos x="1998" y="3502"/>
              </a:cxn>
              <a:cxn ang="0">
                <a:pos x="2062" y="3486"/>
              </a:cxn>
              <a:cxn ang="0">
                <a:pos x="2262" y="3426"/>
              </a:cxn>
              <a:cxn ang="0">
                <a:pos x="2458" y="3356"/>
              </a:cxn>
              <a:cxn ang="0">
                <a:pos x="2650" y="3276"/>
              </a:cxn>
              <a:cxn ang="0">
                <a:pos x="2840" y="3190"/>
              </a:cxn>
              <a:cxn ang="0">
                <a:pos x="2966" y="3128"/>
              </a:cxn>
              <a:cxn ang="0">
                <a:pos x="3218" y="2996"/>
              </a:cxn>
              <a:cxn ang="0">
                <a:pos x="3464" y="2858"/>
              </a:cxn>
              <a:cxn ang="0">
                <a:pos x="3708" y="2714"/>
              </a:cxn>
              <a:cxn ang="0">
                <a:pos x="3828" y="2640"/>
              </a:cxn>
              <a:cxn ang="0">
                <a:pos x="3974" y="2548"/>
              </a:cxn>
              <a:cxn ang="0">
                <a:pos x="3984" y="2540"/>
              </a:cxn>
              <a:cxn ang="0">
                <a:pos x="3986" y="2526"/>
              </a:cxn>
            </a:cxnLst>
            <a:rect l="0" t="0" r="r" b="b"/>
            <a:pathLst>
              <a:path w="3986" h="3572">
                <a:moveTo>
                  <a:pt x="3986" y="2526"/>
                </a:moveTo>
                <a:lnTo>
                  <a:pt x="3986" y="2526"/>
                </a:lnTo>
                <a:lnTo>
                  <a:pt x="3986" y="2512"/>
                </a:lnTo>
                <a:lnTo>
                  <a:pt x="3986" y="2512"/>
                </a:lnTo>
                <a:lnTo>
                  <a:pt x="3986" y="0"/>
                </a:lnTo>
                <a:lnTo>
                  <a:pt x="3986" y="0"/>
                </a:lnTo>
                <a:lnTo>
                  <a:pt x="648" y="0"/>
                </a:lnTo>
                <a:lnTo>
                  <a:pt x="648" y="0"/>
                </a:lnTo>
                <a:lnTo>
                  <a:pt x="666" y="42"/>
                </a:lnTo>
                <a:lnTo>
                  <a:pt x="682" y="84"/>
                </a:lnTo>
                <a:lnTo>
                  <a:pt x="682" y="84"/>
                </a:lnTo>
                <a:lnTo>
                  <a:pt x="698" y="132"/>
                </a:lnTo>
                <a:lnTo>
                  <a:pt x="712" y="182"/>
                </a:lnTo>
                <a:lnTo>
                  <a:pt x="724" y="230"/>
                </a:lnTo>
                <a:lnTo>
                  <a:pt x="732" y="280"/>
                </a:lnTo>
                <a:lnTo>
                  <a:pt x="738" y="328"/>
                </a:lnTo>
                <a:lnTo>
                  <a:pt x="742" y="378"/>
                </a:lnTo>
                <a:lnTo>
                  <a:pt x="744" y="428"/>
                </a:lnTo>
                <a:lnTo>
                  <a:pt x="744" y="478"/>
                </a:lnTo>
                <a:lnTo>
                  <a:pt x="744" y="478"/>
                </a:lnTo>
                <a:lnTo>
                  <a:pt x="742" y="568"/>
                </a:lnTo>
                <a:lnTo>
                  <a:pt x="734" y="656"/>
                </a:lnTo>
                <a:lnTo>
                  <a:pt x="724" y="742"/>
                </a:lnTo>
                <a:lnTo>
                  <a:pt x="710" y="830"/>
                </a:lnTo>
                <a:lnTo>
                  <a:pt x="694" y="916"/>
                </a:lnTo>
                <a:lnTo>
                  <a:pt x="674" y="1002"/>
                </a:lnTo>
                <a:lnTo>
                  <a:pt x="652" y="1088"/>
                </a:lnTo>
                <a:lnTo>
                  <a:pt x="628" y="1172"/>
                </a:lnTo>
                <a:lnTo>
                  <a:pt x="628" y="1172"/>
                </a:lnTo>
                <a:lnTo>
                  <a:pt x="590" y="1296"/>
                </a:lnTo>
                <a:lnTo>
                  <a:pt x="548" y="1420"/>
                </a:lnTo>
                <a:lnTo>
                  <a:pt x="504" y="1542"/>
                </a:lnTo>
                <a:lnTo>
                  <a:pt x="456" y="1662"/>
                </a:lnTo>
                <a:lnTo>
                  <a:pt x="406" y="1782"/>
                </a:lnTo>
                <a:lnTo>
                  <a:pt x="354" y="1900"/>
                </a:lnTo>
                <a:lnTo>
                  <a:pt x="300" y="2020"/>
                </a:lnTo>
                <a:lnTo>
                  <a:pt x="244" y="2136"/>
                </a:lnTo>
                <a:lnTo>
                  <a:pt x="244" y="2136"/>
                </a:lnTo>
                <a:lnTo>
                  <a:pt x="188" y="2252"/>
                </a:lnTo>
                <a:lnTo>
                  <a:pt x="128" y="2366"/>
                </a:lnTo>
                <a:lnTo>
                  <a:pt x="70" y="2480"/>
                </a:lnTo>
                <a:lnTo>
                  <a:pt x="8" y="2594"/>
                </a:lnTo>
                <a:lnTo>
                  <a:pt x="8" y="2594"/>
                </a:lnTo>
                <a:lnTo>
                  <a:pt x="0" y="2608"/>
                </a:lnTo>
                <a:lnTo>
                  <a:pt x="0" y="2608"/>
                </a:lnTo>
                <a:lnTo>
                  <a:pt x="0" y="2612"/>
                </a:lnTo>
                <a:lnTo>
                  <a:pt x="0" y="2612"/>
                </a:lnTo>
                <a:lnTo>
                  <a:pt x="50" y="2690"/>
                </a:lnTo>
                <a:lnTo>
                  <a:pt x="100" y="2766"/>
                </a:lnTo>
                <a:lnTo>
                  <a:pt x="100" y="2766"/>
                </a:lnTo>
                <a:lnTo>
                  <a:pt x="144" y="2828"/>
                </a:lnTo>
                <a:lnTo>
                  <a:pt x="190" y="2890"/>
                </a:lnTo>
                <a:lnTo>
                  <a:pt x="236" y="2948"/>
                </a:lnTo>
                <a:lnTo>
                  <a:pt x="286" y="3006"/>
                </a:lnTo>
                <a:lnTo>
                  <a:pt x="336" y="3062"/>
                </a:lnTo>
                <a:lnTo>
                  <a:pt x="390" y="3116"/>
                </a:lnTo>
                <a:lnTo>
                  <a:pt x="444" y="3170"/>
                </a:lnTo>
                <a:lnTo>
                  <a:pt x="502" y="3220"/>
                </a:lnTo>
                <a:lnTo>
                  <a:pt x="502" y="3220"/>
                </a:lnTo>
                <a:lnTo>
                  <a:pt x="540" y="3252"/>
                </a:lnTo>
                <a:lnTo>
                  <a:pt x="582" y="3282"/>
                </a:lnTo>
                <a:lnTo>
                  <a:pt x="622" y="3312"/>
                </a:lnTo>
                <a:lnTo>
                  <a:pt x="664" y="3340"/>
                </a:lnTo>
                <a:lnTo>
                  <a:pt x="706" y="3366"/>
                </a:lnTo>
                <a:lnTo>
                  <a:pt x="750" y="3390"/>
                </a:lnTo>
                <a:lnTo>
                  <a:pt x="792" y="3414"/>
                </a:lnTo>
                <a:lnTo>
                  <a:pt x="838" y="3436"/>
                </a:lnTo>
                <a:lnTo>
                  <a:pt x="882" y="3456"/>
                </a:lnTo>
                <a:lnTo>
                  <a:pt x="928" y="3474"/>
                </a:lnTo>
                <a:lnTo>
                  <a:pt x="976" y="3492"/>
                </a:lnTo>
                <a:lnTo>
                  <a:pt x="1022" y="3506"/>
                </a:lnTo>
                <a:lnTo>
                  <a:pt x="1070" y="3520"/>
                </a:lnTo>
                <a:lnTo>
                  <a:pt x="1120" y="3532"/>
                </a:lnTo>
                <a:lnTo>
                  <a:pt x="1170" y="3542"/>
                </a:lnTo>
                <a:lnTo>
                  <a:pt x="1220" y="3552"/>
                </a:lnTo>
                <a:lnTo>
                  <a:pt x="1220" y="3552"/>
                </a:lnTo>
                <a:lnTo>
                  <a:pt x="1296" y="3562"/>
                </a:lnTo>
                <a:lnTo>
                  <a:pt x="1374" y="3568"/>
                </a:lnTo>
                <a:lnTo>
                  <a:pt x="1374" y="3568"/>
                </a:lnTo>
                <a:lnTo>
                  <a:pt x="1382" y="3568"/>
                </a:lnTo>
                <a:lnTo>
                  <a:pt x="1386" y="3568"/>
                </a:lnTo>
                <a:lnTo>
                  <a:pt x="1390" y="3572"/>
                </a:lnTo>
                <a:lnTo>
                  <a:pt x="1390" y="3572"/>
                </a:lnTo>
                <a:lnTo>
                  <a:pt x="1420" y="3572"/>
                </a:lnTo>
                <a:lnTo>
                  <a:pt x="1420" y="3572"/>
                </a:lnTo>
                <a:lnTo>
                  <a:pt x="1544" y="3572"/>
                </a:lnTo>
                <a:lnTo>
                  <a:pt x="1544" y="3572"/>
                </a:lnTo>
                <a:lnTo>
                  <a:pt x="1544" y="3568"/>
                </a:lnTo>
                <a:lnTo>
                  <a:pt x="1544" y="3568"/>
                </a:lnTo>
                <a:lnTo>
                  <a:pt x="1610" y="3564"/>
                </a:lnTo>
                <a:lnTo>
                  <a:pt x="1676" y="3558"/>
                </a:lnTo>
                <a:lnTo>
                  <a:pt x="1740" y="3552"/>
                </a:lnTo>
                <a:lnTo>
                  <a:pt x="1806" y="3542"/>
                </a:lnTo>
                <a:lnTo>
                  <a:pt x="1870" y="3530"/>
                </a:lnTo>
                <a:lnTo>
                  <a:pt x="1934" y="3516"/>
                </a:lnTo>
                <a:lnTo>
                  <a:pt x="1998" y="3502"/>
                </a:lnTo>
                <a:lnTo>
                  <a:pt x="2062" y="3486"/>
                </a:lnTo>
                <a:lnTo>
                  <a:pt x="2062" y="3486"/>
                </a:lnTo>
                <a:lnTo>
                  <a:pt x="2162" y="3458"/>
                </a:lnTo>
                <a:lnTo>
                  <a:pt x="2262" y="3426"/>
                </a:lnTo>
                <a:lnTo>
                  <a:pt x="2360" y="3392"/>
                </a:lnTo>
                <a:lnTo>
                  <a:pt x="2458" y="3356"/>
                </a:lnTo>
                <a:lnTo>
                  <a:pt x="2554" y="3316"/>
                </a:lnTo>
                <a:lnTo>
                  <a:pt x="2650" y="3276"/>
                </a:lnTo>
                <a:lnTo>
                  <a:pt x="2746" y="3234"/>
                </a:lnTo>
                <a:lnTo>
                  <a:pt x="2840" y="3190"/>
                </a:lnTo>
                <a:lnTo>
                  <a:pt x="2840" y="3190"/>
                </a:lnTo>
                <a:lnTo>
                  <a:pt x="2966" y="3128"/>
                </a:lnTo>
                <a:lnTo>
                  <a:pt x="3092" y="3062"/>
                </a:lnTo>
                <a:lnTo>
                  <a:pt x="3218" y="2996"/>
                </a:lnTo>
                <a:lnTo>
                  <a:pt x="3342" y="2928"/>
                </a:lnTo>
                <a:lnTo>
                  <a:pt x="3464" y="2858"/>
                </a:lnTo>
                <a:lnTo>
                  <a:pt x="3586" y="2786"/>
                </a:lnTo>
                <a:lnTo>
                  <a:pt x="3708" y="2714"/>
                </a:lnTo>
                <a:lnTo>
                  <a:pt x="3828" y="2640"/>
                </a:lnTo>
                <a:lnTo>
                  <a:pt x="3828" y="2640"/>
                </a:lnTo>
                <a:lnTo>
                  <a:pt x="3974" y="2548"/>
                </a:lnTo>
                <a:lnTo>
                  <a:pt x="3974" y="2548"/>
                </a:lnTo>
                <a:lnTo>
                  <a:pt x="3980" y="2544"/>
                </a:lnTo>
                <a:lnTo>
                  <a:pt x="3984" y="2540"/>
                </a:lnTo>
                <a:lnTo>
                  <a:pt x="3986" y="2534"/>
                </a:lnTo>
                <a:lnTo>
                  <a:pt x="3986" y="2526"/>
                </a:lnTo>
                <a:lnTo>
                  <a:pt x="3986" y="2526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339788"/>
            <a:ext cx="4967932" cy="144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9325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xmlns="" id="{D4E263B9-5E55-409E-9F7C-2F67A89E06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7200" y="-1588"/>
            <a:ext cx="6654800" cy="685958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  <p:grpSp>
        <p:nvGrpSpPr>
          <p:cNvPr id="17" name="Group 14"/>
          <p:cNvGrpSpPr>
            <a:grpSpLocks noChangeAspect="1"/>
          </p:cNvGrpSpPr>
          <p:nvPr userDrawn="1"/>
        </p:nvGrpSpPr>
        <p:grpSpPr>
          <a:xfrm>
            <a:off x="407988" y="695702"/>
            <a:ext cx="5040000" cy="1123653"/>
            <a:chOff x="728663" y="4465638"/>
            <a:chExt cx="5354637" cy="1193800"/>
          </a:xfrm>
        </p:grpSpPr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728663" y="4483100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077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6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99399" y="12267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399" y="19129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9399" y="25934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99399" y="3276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399" y="39601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99399" y="464788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99399" y="53268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99399" y="6008372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2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xmlns="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xmlns="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7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1934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 userDrawn="1">
          <p15:clr>
            <a:srgbClr val="FBAE40"/>
          </p15:clr>
        </p15:guide>
        <p15:guide id="2" pos="2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slideLayout" Target="../slideLayouts/slideLayout11.xml"/><Relationship Id="rId7" Type="http://schemas.openxmlformats.org/officeDocument/2006/relationships/vmlDrawing" Target="../drawings/vmlDrawing5.v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2.xml"/><Relationship Id="rId9" Type="http://schemas.openxmlformats.org/officeDocument/2006/relationships/oleObject" Target="../embeddings/oleObject5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slideLayout" Target="../slideLayouts/slideLayout16.xml"/><Relationship Id="rId7" Type="http://schemas.openxmlformats.org/officeDocument/2006/relationships/vmlDrawing" Target="../drawings/vmlDrawing11.v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7.xml"/><Relationship Id="rId9" Type="http://schemas.openxmlformats.org/officeDocument/2006/relationships/oleObject" Target="../embeddings/oleObject1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2019.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xmlns="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xmlns="" id="{2B612A8E-B9C0-4A33-BDF0-7B934FC0FA7B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759ABE2-EA66-4C96-A730-7AE70F160C4A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0575D8E-DADC-4A93-90E1-700FFEEB7476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97A0406-0F4B-4D43-9CEA-FDE61975CF1D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D5ADBA43-C200-4485-A4EC-E3C6D0E787EB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23914078-BC81-4D4F-882A-303F25DADB61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804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55" r:id="rId2"/>
    <p:sldLayoutId id="2147483841" r:id="rId3"/>
    <p:sldLayoutId id="2147483880" r:id="rId4"/>
    <p:sldLayoutId id="2147483881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50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2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6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539750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900113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1620838" indent="-1793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06">
          <p15:clr>
            <a:srgbClr val="F26B43"/>
          </p15:clr>
        </p15:guide>
        <p15:guide id="2" pos="25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sap.com/2018/04/10/content-transport-using-cts-cloud-integration-part-1/?preview_id=6441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logs.sap.com/2018/04/23/getting-started-with-sap-transport-management-service-beta-for-sap-cloud-platfor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xmlns="" id="{61B8B409-591E-4F4C-BDA2-E292A2B3E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</a:t>
            </a:r>
            <a:r>
              <a:rPr lang="en-US" dirty="0" smtClean="0"/>
              <a:t>n and Transport management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479E337-09CA-4F50-9067-64D4BC4D4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Bangalore, Rajkumar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815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79749" y="15240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1d.  Manual Export</a:t>
            </a:r>
            <a:endParaRPr lang="en-IN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4326" y="1176900"/>
            <a:ext cx="11700000" cy="812099"/>
          </a:xfrm>
        </p:spPr>
        <p:txBody>
          <a:bodyPr>
            <a:norm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 Manual Exports allows us to export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the integration package to your local file system in the form of a .zip file. </a:t>
            </a:r>
            <a:endParaRPr lang="en-IN" sz="1800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You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can import the same file in the 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target </a:t>
            </a:r>
            <a:r>
              <a:rPr lang="en-IN" sz="1800" kern="0" dirty="0">
                <a:solidFill>
                  <a:srgbClr val="002060"/>
                </a:solidFill>
                <a:latin typeface="Arial"/>
              </a:rPr>
              <a:t>tenant using the Import </a:t>
            </a:r>
            <a:r>
              <a:rPr lang="en-IN" sz="1800" kern="0" dirty="0" smtClean="0">
                <a:solidFill>
                  <a:srgbClr val="002060"/>
                </a:solidFill>
                <a:latin typeface="Arial"/>
              </a:rPr>
              <a:t>option.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1800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8000" y="2061000"/>
            <a:ext cx="11412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kern="0" dirty="0">
                <a:solidFill>
                  <a:srgbClr val="002060"/>
                </a:solidFill>
                <a:latin typeface="Arial"/>
              </a:rPr>
              <a:t>Procedure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integration package that you want to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Choose Export.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.zip file is downloaded to the default browser download location on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Log in to the SAP Cloud Platform Integration web application to which you want to import the content. Choose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Choose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Import.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 new window opens in your file system explorer, allowing you to access your local file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Navigate to the folder path where the .zip file was downloaded in step 3.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file and choose Open.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You see a prompt indicating the successful import of the .zip file. You can see the imported integration package in the Design tab of your target tenant.</a:t>
            </a:r>
          </a:p>
        </p:txBody>
      </p:sp>
    </p:spTree>
    <p:extLst>
      <p:ext uri="{BB962C8B-B14F-4D97-AF65-F5344CB8AC3E}">
        <p14:creationId xmlns:p14="http://schemas.microsoft.com/office/powerpoint/2010/main" val="221088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2.Version Management</a:t>
            </a:r>
            <a:endParaRPr lang="en-IN" b="1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8394" y="893092"/>
            <a:ext cx="11240548" cy="648000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Versioning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is the creation and management of multiple releases of a software/component, all of which have the same general function but are improved, upgraded or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customized.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2677" y="1541092"/>
            <a:ext cx="1015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SAP Cloud Platform Integration, new version is created when a component, which is already shipped and is being used by the customers needs to be improved or updated. 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New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features are offered via the minor version updates and small fixes like label changes or UI alignments are offered via micro version updates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Each component in SAP Cloud Platform Integration has a version and this version is defined using the paradigm &lt;major&gt;.&lt;minor&gt;.&lt;micro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&gt;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Details of the micro versions are not shown in the design time, as these changes doesn’t affect the scenario and are auto migrated after every software update.</a:t>
            </a:r>
          </a:p>
        </p:txBody>
      </p:sp>
      <p:pic>
        <p:nvPicPr>
          <p:cNvPr id="6" name="Picture 5" descr="https://blogs.sap.com/wp-content/uploads/2017/12/Versionin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00" y="4939703"/>
            <a:ext cx="2880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s://blogs.sap.com/wp-content/uploads/2017/12/Types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388" y="4939703"/>
            <a:ext cx="2736000" cy="9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blogs.sap.com/wp-content/uploads/2017/12/ComponentVersion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777" y="3852583"/>
            <a:ext cx="3009900" cy="2174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24000"/>
            <a:ext cx="5256000" cy="3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62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>Table of Contents</a:t>
            </a:r>
            <a:endParaRPr lang="en-GB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899399" y="1504228"/>
            <a:ext cx="3812601" cy="555448"/>
          </a:xfrm>
        </p:spPr>
        <p:txBody>
          <a:bodyPr/>
          <a:lstStyle/>
          <a:p>
            <a:r>
              <a:rPr lang="en-US" dirty="0"/>
              <a:t>Transport </a:t>
            </a:r>
            <a:r>
              <a:rPr lang="en-US" dirty="0" smtClean="0"/>
              <a:t>Management Overview</a:t>
            </a:r>
            <a:endParaRPr lang="en-US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99399" y="2148696"/>
            <a:ext cx="2804601" cy="555448"/>
          </a:xfrm>
        </p:spPr>
        <p:txBody>
          <a:bodyPr/>
          <a:lstStyle/>
          <a:p>
            <a:r>
              <a:rPr lang="en-US" dirty="0" smtClean="0"/>
              <a:t>CTS+ Direct</a:t>
            </a:r>
            <a:endParaRPr 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7899399" y="2854099"/>
            <a:ext cx="3708401" cy="555448"/>
          </a:xfrm>
        </p:spPr>
        <p:txBody>
          <a:bodyPr/>
          <a:lstStyle/>
          <a:p>
            <a:r>
              <a:rPr lang="en-IN" dirty="0" smtClean="0"/>
              <a:t>MTAR Download</a:t>
            </a:r>
            <a:endParaRPr lang="en-IN" dirty="0"/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7899399" y="3526939"/>
            <a:ext cx="3708401" cy="555448"/>
          </a:xfrm>
        </p:spPr>
        <p:txBody>
          <a:bodyPr/>
          <a:lstStyle/>
          <a:p>
            <a:r>
              <a:rPr lang="en-IN" dirty="0" smtClean="0"/>
              <a:t>Transport Management Service</a:t>
            </a:r>
            <a:endParaRPr lang="en-IN" dirty="0"/>
          </a:p>
        </p:txBody>
      </p:sp>
      <p:sp>
        <p:nvSpPr>
          <p:cNvPr id="4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9" y="4220799"/>
            <a:ext cx="3708401" cy="555448"/>
          </a:xfrm>
        </p:spPr>
        <p:txBody>
          <a:bodyPr/>
          <a:lstStyle/>
          <a:p>
            <a:r>
              <a:rPr lang="en-IN" dirty="0" smtClean="0"/>
              <a:t>Manual Export</a:t>
            </a:r>
            <a:endParaRPr lang="en-IN" dirty="0"/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4355C12A-73CF-432A-BF98-DD896761F988}"/>
              </a:ext>
            </a:extLst>
          </p:cNvPr>
          <p:cNvGrpSpPr/>
          <p:nvPr/>
        </p:nvGrpSpPr>
        <p:grpSpPr>
          <a:xfrm>
            <a:off x="7087039" y="1465346"/>
            <a:ext cx="634560" cy="599554"/>
            <a:chOff x="6230532" y="1335315"/>
            <a:chExt cx="1204015" cy="1137596"/>
          </a:xfrm>
        </p:grpSpPr>
        <p:sp>
          <p:nvSpPr>
            <p:cNvPr id="48" name="Oval 20">
              <a:extLst>
                <a:ext uri="{FF2B5EF4-FFF2-40B4-BE49-F238E27FC236}">
                  <a16:creationId xmlns="" xmlns:a16="http://schemas.microsoft.com/office/drawing/2014/main" id="{06AC0EE6-AF4D-4FFC-ADD2-B9AE896BF230}"/>
                </a:ext>
              </a:extLst>
            </p:cNvPr>
            <p:cNvSpPr/>
            <p:nvPr/>
          </p:nvSpPr>
          <p:spPr>
            <a:xfrm>
              <a:off x="6230532" y="1335315"/>
              <a:ext cx="1204015" cy="11375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49" name="Text Placeholder 14">
              <a:extLst>
                <a:ext uri="{FF2B5EF4-FFF2-40B4-BE49-F238E27FC236}">
                  <a16:creationId xmlns="" xmlns:a16="http://schemas.microsoft.com/office/drawing/2014/main" id="{D60C1C9E-EE4C-4D47-992A-F334F34763F0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4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37CE2E9A-D16D-4728-93E9-77D9F10FF84D}"/>
              </a:ext>
            </a:extLst>
          </p:cNvPr>
          <p:cNvGrpSpPr/>
          <p:nvPr/>
        </p:nvGrpSpPr>
        <p:grpSpPr>
          <a:xfrm>
            <a:off x="7087040" y="2148696"/>
            <a:ext cx="634560" cy="599554"/>
            <a:chOff x="6230534" y="1335315"/>
            <a:chExt cx="1204015" cy="1137595"/>
          </a:xfrm>
        </p:grpSpPr>
        <p:sp>
          <p:nvSpPr>
            <p:cNvPr id="51" name="Oval 20">
              <a:extLst>
                <a:ext uri="{FF2B5EF4-FFF2-40B4-BE49-F238E27FC236}">
                  <a16:creationId xmlns="" xmlns:a16="http://schemas.microsoft.com/office/drawing/2014/main" id="{1F4C00B1-EB37-4D8D-B087-B71901408CA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2" name="Text Placeholder 14">
              <a:extLst>
                <a:ext uri="{FF2B5EF4-FFF2-40B4-BE49-F238E27FC236}">
                  <a16:creationId xmlns="" xmlns:a16="http://schemas.microsoft.com/office/drawing/2014/main" id="{C4550218-B999-4F1E-AB75-81E61E844865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1a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BF6695B8-A1F9-4BAF-B035-C9665FAD6B20}"/>
              </a:ext>
            </a:extLst>
          </p:cNvPr>
          <p:cNvGrpSpPr/>
          <p:nvPr/>
        </p:nvGrpSpPr>
        <p:grpSpPr>
          <a:xfrm>
            <a:off x="7087040" y="2832046"/>
            <a:ext cx="634560" cy="599554"/>
            <a:chOff x="6230534" y="1335315"/>
            <a:chExt cx="1204015" cy="1137595"/>
          </a:xfrm>
        </p:grpSpPr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08EBF9D7-5CEF-4192-B663-8C98BC244251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/>
            </a:p>
          </p:txBody>
        </p:sp>
        <p:sp>
          <p:nvSpPr>
            <p:cNvPr id="55" name="Text Placeholder 14">
              <a:extLst>
                <a:ext uri="{FF2B5EF4-FFF2-40B4-BE49-F238E27FC236}">
                  <a16:creationId xmlns="" xmlns:a16="http://schemas.microsoft.com/office/drawing/2014/main" id="{7A7F6C08-9BE8-4609-B27D-D68DDAB76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1b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11EEF4D5-4815-4248-AFF4-A3B0893BA6AE}"/>
              </a:ext>
            </a:extLst>
          </p:cNvPr>
          <p:cNvGrpSpPr/>
          <p:nvPr/>
        </p:nvGrpSpPr>
        <p:grpSpPr>
          <a:xfrm>
            <a:off x="7087040" y="3515396"/>
            <a:ext cx="634560" cy="599554"/>
            <a:chOff x="6230534" y="1335315"/>
            <a:chExt cx="1204015" cy="1137595"/>
          </a:xfrm>
        </p:grpSpPr>
        <p:sp>
          <p:nvSpPr>
            <p:cNvPr id="57" name="Oval 20">
              <a:extLst>
                <a:ext uri="{FF2B5EF4-FFF2-40B4-BE49-F238E27FC236}">
                  <a16:creationId xmlns="" xmlns:a16="http://schemas.microsoft.com/office/drawing/2014/main" id="{65F1E6A8-6715-4312-882B-776264811647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58" name="Text Placeholder 14">
              <a:extLst>
                <a:ext uri="{FF2B5EF4-FFF2-40B4-BE49-F238E27FC236}">
                  <a16:creationId xmlns="" xmlns:a16="http://schemas.microsoft.com/office/drawing/2014/main" id="{B95A5F15-CA62-4E49-8AEF-C1A9A0086C3F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76283"/>
              <a:ext cx="887568" cy="482705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1c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72594B11-398B-4F44-BD01-75E581F8C550}"/>
              </a:ext>
            </a:extLst>
          </p:cNvPr>
          <p:cNvGrpSpPr/>
          <p:nvPr/>
        </p:nvGrpSpPr>
        <p:grpSpPr>
          <a:xfrm>
            <a:off x="7087040" y="4198746"/>
            <a:ext cx="634560" cy="599554"/>
            <a:chOff x="6230534" y="1335315"/>
            <a:chExt cx="1204015" cy="1137595"/>
          </a:xfrm>
        </p:grpSpPr>
        <p:sp>
          <p:nvSpPr>
            <p:cNvPr id="60" name="Oval 20">
              <a:extLst>
                <a:ext uri="{FF2B5EF4-FFF2-40B4-BE49-F238E27FC236}">
                  <a16:creationId xmlns="" xmlns:a16="http://schemas.microsoft.com/office/drawing/2014/main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1" name="Text Placeholder 14">
              <a:extLst>
                <a:ext uri="{FF2B5EF4-FFF2-40B4-BE49-F238E27FC236}">
                  <a16:creationId xmlns="" xmlns:a16="http://schemas.microsoft.com/office/drawing/2014/main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1d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  <p:sp>
        <p:nvSpPr>
          <p:cNvPr id="62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899398" y="4904149"/>
            <a:ext cx="3708401" cy="555448"/>
          </a:xfrm>
        </p:spPr>
        <p:txBody>
          <a:bodyPr/>
          <a:lstStyle/>
          <a:p>
            <a:r>
              <a:rPr lang="en-IN" dirty="0"/>
              <a:t>Version </a:t>
            </a:r>
            <a:r>
              <a:rPr lang="en-IN" dirty="0" smtClean="0"/>
              <a:t>Management</a:t>
            </a:r>
            <a:endParaRPr lang="en-IN" dirty="0"/>
          </a:p>
        </p:txBody>
      </p:sp>
      <p:grpSp>
        <p:nvGrpSpPr>
          <p:cNvPr id="63" name="Group 62">
            <a:extLst>
              <a:ext uri="{FF2B5EF4-FFF2-40B4-BE49-F238E27FC236}">
                <a16:creationId xmlns="" xmlns:a16="http://schemas.microsoft.com/office/drawing/2014/main" id="{72594B11-398B-4F44-BD01-75E581F8C550}"/>
              </a:ext>
            </a:extLst>
          </p:cNvPr>
          <p:cNvGrpSpPr/>
          <p:nvPr/>
        </p:nvGrpSpPr>
        <p:grpSpPr>
          <a:xfrm>
            <a:off x="7087039" y="4882096"/>
            <a:ext cx="634560" cy="599554"/>
            <a:chOff x="6230534" y="1335315"/>
            <a:chExt cx="1204015" cy="1137595"/>
          </a:xfrm>
        </p:grpSpPr>
        <p:sp>
          <p:nvSpPr>
            <p:cNvPr id="64" name="Oval 20">
              <a:extLst>
                <a:ext uri="{FF2B5EF4-FFF2-40B4-BE49-F238E27FC236}">
                  <a16:creationId xmlns="" xmlns:a16="http://schemas.microsoft.com/office/drawing/2014/main" id="{17E8B294-1CC0-4A4C-85F9-C7DB5881222A}"/>
                </a:ext>
              </a:extLst>
            </p:cNvPr>
            <p:cNvSpPr/>
            <p:nvPr/>
          </p:nvSpPr>
          <p:spPr>
            <a:xfrm>
              <a:off x="6230534" y="1335315"/>
              <a:ext cx="1204015" cy="1137595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900" dirty="0"/>
            </a:p>
          </p:txBody>
        </p:sp>
        <p:sp>
          <p:nvSpPr>
            <p:cNvPr id="65" name="Text Placeholder 14">
              <a:extLst>
                <a:ext uri="{FF2B5EF4-FFF2-40B4-BE49-F238E27FC236}">
                  <a16:creationId xmlns="" xmlns:a16="http://schemas.microsoft.com/office/drawing/2014/main" id="{09E1C985-F8CD-41D6-8959-B41A3B9513A3}"/>
                </a:ext>
              </a:extLst>
            </p:cNvPr>
            <p:cNvSpPr txBox="1">
              <a:spLocks/>
            </p:cNvSpPr>
            <p:nvPr/>
          </p:nvSpPr>
          <p:spPr>
            <a:xfrm>
              <a:off x="6369574" y="1662761"/>
              <a:ext cx="887568" cy="482705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sz="1400" b="1" dirty="0" smtClean="0">
                  <a:solidFill>
                    <a:srgbClr val="2C004B"/>
                  </a:solidFill>
                </a:rPr>
                <a:t>2</a:t>
              </a:r>
              <a:endParaRPr lang="pt-PT" sz="1400" b="1" dirty="0">
                <a:solidFill>
                  <a:srgbClr val="2C00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90920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/>
      <p:bldP spid="43" grpId="0" build="p"/>
      <p:bldP spid="44" grpId="0" build="p"/>
      <p:bldP spid="45" grpId="0" build="p"/>
      <p:bldP spid="46" grpId="0" build="p"/>
      <p:bldP spid="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1.Transport Management Overview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4C0A455-9DE7-45F0-8DEB-BB9FBDEA11CF}"/>
              </a:ext>
            </a:extLst>
          </p:cNvPr>
          <p:cNvSpPr/>
          <p:nvPr/>
        </p:nvSpPr>
        <p:spPr>
          <a:xfrm>
            <a:off x="713967" y="1433176"/>
            <a:ext cx="5598033" cy="283154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Content Transport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Management allows us to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reuse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content between multiple tenants by exporting it from one tenant and importing it on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another. 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All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these process has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prerequisites. These setup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the background configuration of Transport systems to the CPI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system</a:t>
            </a: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64A"/>
                </a:solidFill>
                <a:latin typeface="Arial"/>
              </a:rPr>
              <a:t>User needs 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IntegrationContent.Transport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to Transport the components in CPI</a:t>
            </a:r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94" y="693000"/>
            <a:ext cx="5507417" cy="36156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84" y="4308632"/>
            <a:ext cx="7098585" cy="1817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04000" y="4509000"/>
            <a:ext cx="19421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kern="0" dirty="0">
                <a:solidFill>
                  <a:srgbClr val="00264A"/>
                </a:solidFill>
                <a:latin typeface="Arial"/>
              </a:rPr>
              <a:t>Dropdown list provides the Transport modes supported</a:t>
            </a:r>
          </a:p>
        </p:txBody>
      </p:sp>
      <p:sp>
        <p:nvSpPr>
          <p:cNvPr id="9" name="Right Arrow 8"/>
          <p:cNvSpPr/>
          <p:nvPr/>
        </p:nvSpPr>
        <p:spPr>
          <a:xfrm>
            <a:off x="8040000" y="4986868"/>
            <a:ext cx="648000" cy="230303"/>
          </a:xfrm>
          <a:prstGeom prst="rightArrow">
            <a:avLst/>
          </a:prstGeom>
          <a:solidFill>
            <a:srgbClr val="0070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2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1268999"/>
            <a:ext cx="11556652" cy="576001"/>
          </a:xfrm>
        </p:spPr>
        <p:txBody>
          <a:bodyPr/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This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transport feature enables us to transport the integration package from the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Dev/Test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to the production landscape via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Change and Transport System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CTS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+.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48" y="2061000"/>
            <a:ext cx="11556652" cy="3744000"/>
          </a:xfrm>
        </p:spPr>
        <p:txBody>
          <a:bodyPr>
            <a:no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64A"/>
                </a:solidFill>
                <a:latin typeface="Arial"/>
              </a:rPr>
              <a:t>Settings to be done to enable CTS+ based transport</a:t>
            </a:r>
            <a:endParaRPr lang="en-IN" b="1" kern="0" dirty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You should enable transport to CTS+. As a Tenant Admin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you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can do this by accessing Settings Option and choosing the tab Transport Settings. You would have to choose either ‘MTAR Download’ or ‘CTS+ Direct’ from the dropdown list.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Enable the service, Solutions Lifecycle Management in your account. Ensure that you perform this step in all the accounts where you want to use content transport using CTS+. This is a one-time activity. You can do that by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Login to your account in the SAP Cloud Platform.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Services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Solutions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Lifecycle Management  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Choose Enable.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</a:rPr>
              <a:t>Create a new HTTP destination by selecting Configure Destinations. Ensure that the Name of the destination is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Cloud Integration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(case-sensitive) and the URL is the URL of the tenant management 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node</a:t>
            </a: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64A"/>
                </a:solidFill>
                <a:latin typeface="Arial"/>
                <a:hlinkClick r:id="rId2"/>
              </a:rPr>
              <a:t>https://blogs.sap.com/2018/04/10/content-transport-using-cts-cloud-integration-part-1/?</a:t>
            </a:r>
            <a:r>
              <a:rPr lang="en-IN" kern="0" dirty="0" smtClean="0">
                <a:solidFill>
                  <a:srgbClr val="00264A"/>
                </a:solidFill>
                <a:latin typeface="Arial"/>
                <a:hlinkClick r:id="rId2"/>
              </a:rPr>
              <a:t>preview_id=644115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920750" lvl="2" indent="-285750" defTabSz="957756">
              <a:buClr>
                <a:srgbClr val="0070AD"/>
              </a:buClr>
              <a:buFont typeface="Wingdings" panose="05000000000000000000" pitchFamily="2" charset="2"/>
              <a:buChar char="§"/>
            </a:pPr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3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1a.CTS+ Direct</a:t>
            </a:r>
            <a:endParaRPr lang="en-IN" b="1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1053000"/>
            <a:ext cx="11556652" cy="864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err="1">
                <a:solidFill>
                  <a:srgbClr val="002060"/>
                </a:solidFill>
                <a:latin typeface="Arial"/>
              </a:rPr>
              <a:t>CTS+Direct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would push MTAR content to an open Transport request in the configured CTS+ system maintained as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Destination.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Test/Source tenant, select the integration package that you want to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.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060400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Transport.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2550939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the Transport Comments prompt, provide comments and click on Transport.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0000" y="3010461"/>
            <a:ext cx="11556652" cy="432000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Transport id will be displayed as shown above.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3717000"/>
            <a:ext cx="6957677" cy="22874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000" y="4102175"/>
            <a:ext cx="4069425" cy="151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1a.CTS+ Direct</a:t>
            </a:r>
            <a:endParaRPr lang="en-IN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504387" y="1279182"/>
            <a:ext cx="11556652" cy="4341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defTabSz="957756"/>
            <a:r>
              <a:rPr lang="en-IN" kern="0" smtClean="0">
                <a:solidFill>
                  <a:srgbClr val="002060"/>
                </a:solidFill>
                <a:latin typeface="Arial"/>
              </a:rPr>
              <a:t>Navigate to target system and select the transport ID request and click on Import.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2142" y="1845000"/>
            <a:ext cx="11556652" cy="1380314"/>
          </a:xfrm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Confirm Import with Date: Immediate and Import Options as: Leave Transport Requests in Queue for Later Import.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The Integration package is imported into the Production tenant Account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In case of errors, you can check the logs by selecting the Import request and clicking on Logs button.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3225720"/>
            <a:ext cx="9302371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4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154964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Transport Mode has to be set to MTAR Download in Settings tab of CPI.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In the Source/Test tenant, Select the integration package that you want to transport.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Click on Transport.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2205000"/>
            <a:ext cx="10584000" cy="1479927"/>
          </a:xfrm>
          <a:ln>
            <a:noFill/>
          </a:ln>
        </p:spPr>
        <p:txBody>
          <a:bodyPr>
            <a:noAutofit/>
          </a:bodyPr>
          <a:lstStyle/>
          <a:p>
            <a:pPr marL="742950" lvl="1" indent="-285750" defTabSz="957756"/>
            <a:r>
              <a:rPr lang="en-IN" kern="0" dirty="0" smtClean="0">
                <a:solidFill>
                  <a:srgbClr val="00264A"/>
                </a:solidFill>
                <a:latin typeface="Arial"/>
              </a:rPr>
              <a:t>A 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file with extension .</a:t>
            </a:r>
            <a:r>
              <a:rPr lang="en-IN" kern="0" dirty="0" err="1">
                <a:solidFill>
                  <a:srgbClr val="00264A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64A"/>
                </a:solidFill>
                <a:latin typeface="Arial"/>
              </a:rPr>
              <a:t> is downloaded to your local file system in the download path configured in your browser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Ensure that the Integration flows to be transported are not in Draft State</a:t>
            </a:r>
            <a:r>
              <a:rPr lang="en-IN" kern="0" dirty="0" smtClean="0">
                <a:solidFill>
                  <a:srgbClr val="00264A"/>
                </a:solidFill>
                <a:latin typeface="Arial"/>
              </a:rPr>
              <a:t>.</a:t>
            </a:r>
          </a:p>
          <a:p>
            <a:pPr marL="742950" lvl="1" indent="-285750" defTabSz="957756"/>
            <a:r>
              <a:rPr lang="en-IN" kern="0" dirty="0">
                <a:solidFill>
                  <a:srgbClr val="00264A"/>
                </a:solidFill>
                <a:latin typeface="Arial"/>
              </a:rPr>
              <a:t>CTS+ is used to transport applications that are downloaded as MTAR files. Multiple MTA archives can be deployed to your subaccount in one run.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3933000"/>
            <a:ext cx="6765517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1b.  MTAR Download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1442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b="1" kern="0" dirty="0" smtClean="0">
                <a:solidFill>
                  <a:srgbClr val="002060"/>
                </a:solidFill>
                <a:latin typeface="Arial"/>
              </a:rPr>
              <a:t>Steps needed in CTS+ Configuration:</a:t>
            </a:r>
          </a:p>
          <a:p>
            <a:pPr marL="742950" lvl="1" indent="-285750" defTabSz="957756"/>
            <a:r>
              <a:rPr lang="en-IN" kern="0" dirty="0" smtClean="0">
                <a:solidFill>
                  <a:srgbClr val="002060"/>
                </a:solidFill>
                <a:latin typeface="Arial"/>
              </a:rPr>
              <a:t>Transport Source and Target system has to be set in CTS.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Login to the 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WebUI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-&gt; Transport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Organizer</a:t>
            </a:r>
          </a:p>
          <a:p>
            <a:pPr marL="742950" lvl="1" indent="-285750" defTabSz="957756"/>
            <a:r>
              <a:rPr lang="en-IN" kern="0" dirty="0">
                <a:solidFill>
                  <a:srgbClr val="002060"/>
                </a:solidFill>
                <a:latin typeface="Arial"/>
              </a:rPr>
              <a:t>Click on Create Request – a pop up will open with the below details. Enter a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and click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on Create.</a:t>
            </a:r>
          </a:p>
          <a:p>
            <a:pPr marL="742950" lvl="1" indent="-285750" defTabSz="957756"/>
            <a:endParaRPr lang="en-IN" kern="0" dirty="0">
              <a:solidFill>
                <a:srgbClr val="00264A"/>
              </a:solidFill>
              <a:latin typeface="Arial"/>
            </a:endParaRPr>
          </a:p>
          <a:p>
            <a:pPr marL="457200" lvl="1" indent="0" defTabSz="957756">
              <a:buNone/>
            </a:pP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6000" y="2556404"/>
            <a:ext cx="518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In Object List tab, Click on Attach and browse for the .</a:t>
            </a:r>
            <a:r>
              <a:rPr lang="en-IN" kern="0" dirty="0" err="1">
                <a:solidFill>
                  <a:srgbClr val="002060"/>
                </a:solidFill>
                <a:latin typeface="Arial"/>
              </a:rPr>
              <a:t>mtar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 file from your local system.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Select the Application as “CPI – Multi Target Application” and click on “Add to List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”.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Click on Attach. The transport request will be updated. Click on Save Changes in the Object list tab.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After you have added one or more MTA archives in the request. Click on Release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Using CTS the released TR can be imported to the Target system.</a:t>
            </a:r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00" y="2571036"/>
            <a:ext cx="5792675" cy="33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3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27349" y="117000"/>
            <a:ext cx="11125236" cy="93303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/>
              <a:t>1c.  Transport Management Service</a:t>
            </a:r>
            <a:endParaRPr lang="en-IN" b="1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59999" y="1050036"/>
            <a:ext cx="10440000" cy="506964"/>
          </a:xfrm>
          <a:ln>
            <a:noFill/>
          </a:ln>
        </p:spPr>
        <p:txBody>
          <a:bodyPr>
            <a:normAutofit/>
          </a:bodyPr>
          <a:lstStyle/>
          <a:p>
            <a:pPr marL="457200" lvl="1" indent="0" defTabSz="957756">
              <a:buNone/>
            </a:pP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Cloud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Platform Integration customers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can transport </a:t>
            </a:r>
            <a:r>
              <a:rPr lang="en-IN" kern="0" dirty="0">
                <a:solidFill>
                  <a:srgbClr val="002060"/>
                </a:solidFill>
                <a:latin typeface="Arial"/>
              </a:rPr>
              <a:t>Integration Packages across Tenants using Cloud Based Transport Management </a:t>
            </a:r>
            <a:r>
              <a:rPr lang="en-IN" kern="0" dirty="0" smtClean="0">
                <a:solidFill>
                  <a:srgbClr val="002060"/>
                </a:solidFill>
                <a:latin typeface="Arial"/>
              </a:rPr>
              <a:t>Service.</a:t>
            </a:r>
            <a:endParaRPr lang="en-IN" kern="0" dirty="0" smtClean="0">
              <a:solidFill>
                <a:srgbClr val="00264A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8929" y="1629000"/>
            <a:ext cx="518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SAP Cloud Platform Transport Management runs in SAP Cloud Platform Cloud Foundry Environment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 files can be transported in one of the following scenarios: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Directly from within another application</a:t>
            </a:r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They are available on local file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8929" y="3732325"/>
            <a:ext cx="4631071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IN" kern="0" dirty="0">
                <a:solidFill>
                  <a:srgbClr val="002060"/>
                </a:solidFill>
                <a:latin typeface="Arial"/>
              </a:rPr>
              <a:t>Steps needed can be referenced from the below link: </a:t>
            </a:r>
            <a:r>
              <a:rPr lang="en-IN" kern="0" dirty="0" smtClean="0">
                <a:solidFill>
                  <a:srgbClr val="002060"/>
                </a:solidFill>
                <a:latin typeface="Arial"/>
                <a:hlinkClick r:id="rId2"/>
              </a:rPr>
              <a:t>https://blogs.sap.com/2018/04/23/getting-started-with-sap-transport-management-service-beta-for-sap-cloud-platform/</a:t>
            </a:r>
            <a:endParaRPr lang="en-IN" kern="0" dirty="0" smtClean="0">
              <a:solidFill>
                <a:srgbClr val="002060"/>
              </a:solidFill>
              <a:latin typeface="Arial"/>
            </a:endParaRPr>
          </a:p>
          <a:p>
            <a:endParaRPr lang="en-IN" kern="0" dirty="0">
              <a:solidFill>
                <a:srgbClr val="002060"/>
              </a:solidFill>
              <a:latin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084" y="2133000"/>
            <a:ext cx="5942745" cy="272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Cover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060534E-5BA4-45FA-8695-388762625F30}"/>
    </a:ext>
  </a:extLst>
</a:theme>
</file>

<file path=ppt/theme/theme3.xml><?xml version="1.0" encoding="utf-8"?>
<a:theme xmlns:a="http://schemas.openxmlformats.org/drawingml/2006/main" name="Title Slid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8FE7168-D87E-42AB-B386-4F7E19B889AB}" vid="{BBB9F49C-7C56-443B-8448-8AD796982054}"/>
    </a:ext>
  </a:extLst>
</a:theme>
</file>

<file path=ppt/theme/theme4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A54849-2056-48B5-A080-1B8C4B0721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e04b4b45-45c6-4ff8-ab7c-012ed1925f3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F7BCA9-BF66-47A4-9901-B1A57E9826A3}"/>
</file>

<file path=customXml/itemProps3.xml><?xml version="1.0" encoding="utf-8"?>
<ds:datastoreItem xmlns:ds="http://schemas.openxmlformats.org/officeDocument/2006/customXml" ds:itemID="{86A5ED73-CABA-4134-A55B-AD2DA39B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86</TotalTime>
  <Words>1008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Verdana</vt:lpstr>
      <vt:lpstr>Wingdings</vt:lpstr>
      <vt:lpstr>Capgemini Master</vt:lpstr>
      <vt:lpstr>Cover options</vt:lpstr>
      <vt:lpstr>Title Slide</vt:lpstr>
      <vt:lpstr>think-cell Slide</vt:lpstr>
      <vt:lpstr>PowerPoint Presentation</vt:lpstr>
      <vt:lpstr> Table of Contents</vt:lpstr>
      <vt:lpstr>1.Transport Management Overview</vt:lpstr>
      <vt:lpstr>1a.CTS+ Direct</vt:lpstr>
      <vt:lpstr>1a.CTS+ Direct</vt:lpstr>
      <vt:lpstr>1a.CTS+ Direct</vt:lpstr>
      <vt:lpstr>1b.  MTAR Download</vt:lpstr>
      <vt:lpstr>1b.  MTAR Download</vt:lpstr>
      <vt:lpstr>PowerPoint Presentation</vt:lpstr>
      <vt:lpstr>PowerPoint Presentation</vt:lpstr>
      <vt:lpstr>2.Version Management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Chandiran, Suriya</dc:creator>
  <cp:lastModifiedBy>Kumar, Raj</cp:lastModifiedBy>
  <cp:revision>33</cp:revision>
  <dcterms:created xsi:type="dcterms:W3CDTF">2019-06-24T10:07:26Z</dcterms:created>
  <dcterms:modified xsi:type="dcterms:W3CDTF">2019-09-05T10:21:02Z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