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34"/>
  </p:notesMasterIdLst>
  <p:handoutMasterIdLst>
    <p:handoutMasterId r:id="rId35"/>
  </p:handoutMasterIdLst>
  <p:sldIdLst>
    <p:sldId id="256" r:id="rId7"/>
    <p:sldId id="384" r:id="rId8"/>
    <p:sldId id="265" r:id="rId9"/>
    <p:sldId id="389" r:id="rId10"/>
    <p:sldId id="390" r:id="rId11"/>
    <p:sldId id="391" r:id="rId12"/>
    <p:sldId id="392" r:id="rId13"/>
    <p:sldId id="404" r:id="rId14"/>
    <p:sldId id="393" r:id="rId15"/>
    <p:sldId id="394" r:id="rId16"/>
    <p:sldId id="405" r:id="rId17"/>
    <p:sldId id="407" r:id="rId18"/>
    <p:sldId id="408" r:id="rId19"/>
    <p:sldId id="395" r:id="rId20"/>
    <p:sldId id="397" r:id="rId21"/>
    <p:sldId id="396" r:id="rId22"/>
    <p:sldId id="399" r:id="rId23"/>
    <p:sldId id="398" r:id="rId24"/>
    <p:sldId id="400" r:id="rId25"/>
    <p:sldId id="409" r:id="rId26"/>
    <p:sldId id="410" r:id="rId27"/>
    <p:sldId id="411" r:id="rId28"/>
    <p:sldId id="402" r:id="rId29"/>
    <p:sldId id="401" r:id="rId30"/>
    <p:sldId id="403" r:id="rId31"/>
    <p:sldId id="406" r:id="rId32"/>
    <p:sldId id="273" r:id="rId33"/>
  </p:sldIdLst>
  <p:sldSz cx="12192000" cy="6858000"/>
  <p:notesSz cx="6858000" cy="9144000"/>
  <p:custDataLst>
    <p:tags r:id="rId3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22C1E-83C7-4837-8A96-68C2822521B3}" v="174" dt="2021-02-15T07:57:05.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37" autoAdjust="0"/>
  </p:normalViewPr>
  <p:slideViewPr>
    <p:cSldViewPr>
      <p:cViewPr varScale="1">
        <p:scale>
          <a:sx n="67" d="100"/>
          <a:sy n="67" d="100"/>
        </p:scale>
        <p:origin x="528"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orane, Rutika" userId="4b884bc7-47a0-475d-b7cb-4d5a0b7ff7ce" providerId="ADAL" clId="{ABC22C1E-83C7-4837-8A96-68C2822521B3}"/>
    <pc:docChg chg="undo redo custSel addSld modSld sldOrd">
      <pc:chgData name="Raorane, Rutika" userId="4b884bc7-47a0-475d-b7cb-4d5a0b7ff7ce" providerId="ADAL" clId="{ABC22C1E-83C7-4837-8A96-68C2822521B3}" dt="2021-02-15T07:58:51.821" v="388" actId="14100"/>
      <pc:docMkLst>
        <pc:docMk/>
      </pc:docMkLst>
      <pc:sldChg chg="addSp modSp mod modAnim">
        <pc:chgData name="Raorane, Rutika" userId="4b884bc7-47a0-475d-b7cb-4d5a0b7ff7ce" providerId="ADAL" clId="{ABC22C1E-83C7-4837-8A96-68C2822521B3}" dt="2021-02-15T07:24:29.136" v="237" actId="20577"/>
        <pc:sldMkLst>
          <pc:docMk/>
          <pc:sldMk cId="4216701593" sldId="384"/>
        </pc:sldMkLst>
        <pc:spChg chg="mod">
          <ac:chgData name="Raorane, Rutika" userId="4b884bc7-47a0-475d-b7cb-4d5a0b7ff7ce" providerId="ADAL" clId="{ABC22C1E-83C7-4837-8A96-68C2822521B3}" dt="2021-02-15T07:24:00.042" v="226" actId="1076"/>
          <ac:spMkLst>
            <pc:docMk/>
            <pc:sldMk cId="4216701593" sldId="384"/>
            <ac:spMk id="9" creationId="{00000000-0000-0000-0000-000000000000}"/>
          </ac:spMkLst>
        </pc:spChg>
        <pc:spChg chg="mod">
          <ac:chgData name="Raorane, Rutika" userId="4b884bc7-47a0-475d-b7cb-4d5a0b7ff7ce" providerId="ADAL" clId="{ABC22C1E-83C7-4837-8A96-68C2822521B3}" dt="2021-02-15T07:23:53.091" v="224"/>
          <ac:spMkLst>
            <pc:docMk/>
            <pc:sldMk cId="4216701593" sldId="384"/>
            <ac:spMk id="32" creationId="{7F4E2EE9-1B7C-4105-9E84-B7A7AAF19720}"/>
          </ac:spMkLst>
        </pc:spChg>
        <pc:spChg chg="mod">
          <ac:chgData name="Raorane, Rutika" userId="4b884bc7-47a0-475d-b7cb-4d5a0b7ff7ce" providerId="ADAL" clId="{ABC22C1E-83C7-4837-8A96-68C2822521B3}" dt="2021-02-15T07:24:16.681" v="231" actId="20577"/>
          <ac:spMkLst>
            <pc:docMk/>
            <pc:sldMk cId="4216701593" sldId="384"/>
            <ac:spMk id="33" creationId="{05B9032F-4B4A-4346-B387-4FE8478FC91D}"/>
          </ac:spMkLst>
        </pc:spChg>
        <pc:spChg chg="add mod">
          <ac:chgData name="Raorane, Rutika" userId="4b884bc7-47a0-475d-b7cb-4d5a0b7ff7ce" providerId="ADAL" clId="{ABC22C1E-83C7-4837-8A96-68C2822521B3}" dt="2021-02-15T07:24:09.854" v="229" actId="20577"/>
          <ac:spMkLst>
            <pc:docMk/>
            <pc:sldMk cId="4216701593" sldId="384"/>
            <ac:spMk id="34" creationId="{C2E0DA2F-E5CD-44F4-8A1D-757C434EF144}"/>
          </ac:spMkLst>
        </pc:spChg>
        <pc:spChg chg="add mod">
          <ac:chgData name="Raorane, Rutika" userId="4b884bc7-47a0-475d-b7cb-4d5a0b7ff7ce" providerId="ADAL" clId="{ABC22C1E-83C7-4837-8A96-68C2822521B3}" dt="2021-02-15T07:24:29.136" v="237" actId="20577"/>
          <ac:spMkLst>
            <pc:docMk/>
            <pc:sldMk cId="4216701593" sldId="384"/>
            <ac:spMk id="35" creationId="{907854A7-9368-403A-8AD1-BC9029279C61}"/>
          </ac:spMkLst>
        </pc:spChg>
        <pc:grpChg chg="add mod">
          <ac:chgData name="Raorane, Rutika" userId="4b884bc7-47a0-475d-b7cb-4d5a0b7ff7ce" providerId="ADAL" clId="{ABC22C1E-83C7-4837-8A96-68C2822521B3}" dt="2021-02-15T07:23:55.860" v="225" actId="1076"/>
          <ac:grpSpMkLst>
            <pc:docMk/>
            <pc:sldMk cId="4216701593" sldId="384"/>
            <ac:grpSpMk id="31" creationId="{B95E2241-D8D9-459C-A17F-86429A4EB1D6}"/>
          </ac:grpSpMkLst>
        </pc:grpChg>
      </pc:sldChg>
      <pc:sldChg chg="modSp mod">
        <pc:chgData name="Raorane, Rutika" userId="4b884bc7-47a0-475d-b7cb-4d5a0b7ff7ce" providerId="ADAL" clId="{ABC22C1E-83C7-4837-8A96-68C2822521B3}" dt="2021-02-05T14:38:30.556" v="195" actId="14100"/>
        <pc:sldMkLst>
          <pc:docMk/>
          <pc:sldMk cId="2569462756" sldId="390"/>
        </pc:sldMkLst>
        <pc:spChg chg="mod">
          <ac:chgData name="Raorane, Rutika" userId="4b884bc7-47a0-475d-b7cb-4d5a0b7ff7ce" providerId="ADAL" clId="{ABC22C1E-83C7-4837-8A96-68C2822521B3}" dt="2021-02-05T14:38:15.128" v="194" actId="27636"/>
          <ac:spMkLst>
            <pc:docMk/>
            <pc:sldMk cId="2569462756" sldId="390"/>
            <ac:spMk id="3" creationId="{00000000-0000-0000-0000-000000000000}"/>
          </ac:spMkLst>
        </pc:spChg>
        <pc:spChg chg="mod">
          <ac:chgData name="Raorane, Rutika" userId="4b884bc7-47a0-475d-b7cb-4d5a0b7ff7ce" providerId="ADAL" clId="{ABC22C1E-83C7-4837-8A96-68C2822521B3}" dt="2021-02-05T14:38:30.556" v="195" actId="14100"/>
          <ac:spMkLst>
            <pc:docMk/>
            <pc:sldMk cId="2569462756" sldId="390"/>
            <ac:spMk id="7" creationId="{00000000-0000-0000-0000-000000000000}"/>
          </ac:spMkLst>
        </pc:spChg>
        <pc:picChg chg="mod">
          <ac:chgData name="Raorane, Rutika" userId="4b884bc7-47a0-475d-b7cb-4d5a0b7ff7ce" providerId="ADAL" clId="{ABC22C1E-83C7-4837-8A96-68C2822521B3}" dt="2021-02-05T14:37:15.621" v="178" actId="1076"/>
          <ac:picMkLst>
            <pc:docMk/>
            <pc:sldMk cId="2569462756" sldId="390"/>
            <ac:picMk id="5" creationId="{6E964814-6B68-4985-B9F4-09655E1D1448}"/>
          </ac:picMkLst>
        </pc:picChg>
      </pc:sldChg>
      <pc:sldChg chg="addSp delSp modSp mod delAnim">
        <pc:chgData name="Raorane, Rutika" userId="4b884bc7-47a0-475d-b7cb-4d5a0b7ff7ce" providerId="ADAL" clId="{ABC22C1E-83C7-4837-8A96-68C2822521B3}" dt="2021-02-05T14:19:09.504" v="22" actId="1076"/>
        <pc:sldMkLst>
          <pc:docMk/>
          <pc:sldMk cId="2525693862" sldId="396"/>
        </pc:sldMkLst>
        <pc:spChg chg="mod">
          <ac:chgData name="Raorane, Rutika" userId="4b884bc7-47a0-475d-b7cb-4d5a0b7ff7ce" providerId="ADAL" clId="{ABC22C1E-83C7-4837-8A96-68C2822521B3}" dt="2021-02-05T14:19:03.252" v="21" actId="20577"/>
          <ac:spMkLst>
            <pc:docMk/>
            <pc:sldMk cId="2525693862" sldId="396"/>
            <ac:spMk id="22" creationId="{E4C0A455-9DE7-45F0-8DEB-BB9FBDEA11CF}"/>
          </ac:spMkLst>
        </pc:spChg>
        <pc:picChg chg="del">
          <ac:chgData name="Raorane, Rutika" userId="4b884bc7-47a0-475d-b7cb-4d5a0b7ff7ce" providerId="ADAL" clId="{ABC22C1E-83C7-4837-8A96-68C2822521B3}" dt="2021-02-05T14:18:40.705" v="0" actId="478"/>
          <ac:picMkLst>
            <pc:docMk/>
            <pc:sldMk cId="2525693862" sldId="396"/>
            <ac:picMk id="2" creationId="{00000000-0000-0000-0000-000000000000}"/>
          </ac:picMkLst>
        </pc:picChg>
        <pc:picChg chg="add mod">
          <ac:chgData name="Raorane, Rutika" userId="4b884bc7-47a0-475d-b7cb-4d5a0b7ff7ce" providerId="ADAL" clId="{ABC22C1E-83C7-4837-8A96-68C2822521B3}" dt="2021-02-05T14:19:09.504" v="22" actId="1076"/>
          <ac:picMkLst>
            <pc:docMk/>
            <pc:sldMk cId="2525693862" sldId="396"/>
            <ac:picMk id="3" creationId="{0D20BC15-5AA1-498F-BD77-77EFAA26C96D}"/>
          </ac:picMkLst>
        </pc:picChg>
      </pc:sldChg>
      <pc:sldChg chg="addSp delSp modSp mod addAnim delAnim">
        <pc:chgData name="Raorane, Rutika" userId="4b884bc7-47a0-475d-b7cb-4d5a0b7ff7ce" providerId="ADAL" clId="{ABC22C1E-83C7-4837-8A96-68C2822521B3}" dt="2021-02-05T14:24:55.355" v="60" actId="14100"/>
        <pc:sldMkLst>
          <pc:docMk/>
          <pc:sldMk cId="4245808075" sldId="400"/>
        </pc:sldMkLst>
        <pc:picChg chg="add del mod">
          <ac:chgData name="Raorane, Rutika" userId="4b884bc7-47a0-475d-b7cb-4d5a0b7ff7ce" providerId="ADAL" clId="{ABC22C1E-83C7-4837-8A96-68C2822521B3}" dt="2021-02-05T14:23:11.182" v="42"/>
          <ac:picMkLst>
            <pc:docMk/>
            <pc:sldMk cId="4245808075" sldId="400"/>
            <ac:picMk id="2" creationId="{1A05FCF4-90FF-4F95-89D2-60EA09239CE6}"/>
          </ac:picMkLst>
        </pc:picChg>
        <pc:picChg chg="add del mod">
          <ac:chgData name="Raorane, Rutika" userId="4b884bc7-47a0-475d-b7cb-4d5a0b7ff7ce" providerId="ADAL" clId="{ABC22C1E-83C7-4837-8A96-68C2822521B3}" dt="2021-02-05T14:23:08.643" v="38"/>
          <ac:picMkLst>
            <pc:docMk/>
            <pc:sldMk cId="4245808075" sldId="400"/>
            <ac:picMk id="3" creationId="{99615192-A4B5-4A8B-AD26-599ED3A879AF}"/>
          </ac:picMkLst>
        </pc:picChg>
        <pc:picChg chg="add del">
          <ac:chgData name="Raorane, Rutika" userId="4b884bc7-47a0-475d-b7cb-4d5a0b7ff7ce" providerId="ADAL" clId="{ABC22C1E-83C7-4837-8A96-68C2822521B3}" dt="2021-02-05T14:24:00.657" v="48" actId="478"/>
          <ac:picMkLst>
            <pc:docMk/>
            <pc:sldMk cId="4245808075" sldId="400"/>
            <ac:picMk id="5" creationId="{00000000-0000-0000-0000-000000000000}"/>
          </ac:picMkLst>
        </pc:picChg>
        <pc:picChg chg="add mod">
          <ac:chgData name="Raorane, Rutika" userId="4b884bc7-47a0-475d-b7cb-4d5a0b7ff7ce" providerId="ADAL" clId="{ABC22C1E-83C7-4837-8A96-68C2822521B3}" dt="2021-02-05T14:23:56.076" v="47" actId="14100"/>
          <ac:picMkLst>
            <pc:docMk/>
            <pc:sldMk cId="4245808075" sldId="400"/>
            <ac:picMk id="6" creationId="{A127F25B-6A75-479B-BB58-6CA2A04419F7}"/>
          </ac:picMkLst>
        </pc:picChg>
        <pc:picChg chg="add del">
          <ac:chgData name="Raorane, Rutika" userId="4b884bc7-47a0-475d-b7cb-4d5a0b7ff7ce" providerId="ADAL" clId="{ABC22C1E-83C7-4837-8A96-68C2822521B3}" dt="2021-02-05T14:23:49.306" v="43" actId="478"/>
          <ac:picMkLst>
            <pc:docMk/>
            <pc:sldMk cId="4245808075" sldId="400"/>
            <ac:picMk id="7" creationId="{00000000-0000-0000-0000-000000000000}"/>
          </ac:picMkLst>
        </pc:picChg>
        <pc:picChg chg="add del mod">
          <ac:chgData name="Raorane, Rutika" userId="4b884bc7-47a0-475d-b7cb-4d5a0b7ff7ce" providerId="ADAL" clId="{ABC22C1E-83C7-4837-8A96-68C2822521B3}" dt="2021-02-05T14:24:44.634" v="55" actId="478"/>
          <ac:picMkLst>
            <pc:docMk/>
            <pc:sldMk cId="4245808075" sldId="400"/>
            <ac:picMk id="8" creationId="{D11147F7-24B9-4BFC-BDA0-A9BD142C3A94}"/>
          </ac:picMkLst>
        </pc:picChg>
        <pc:picChg chg="add mod">
          <ac:chgData name="Raorane, Rutika" userId="4b884bc7-47a0-475d-b7cb-4d5a0b7ff7ce" providerId="ADAL" clId="{ABC22C1E-83C7-4837-8A96-68C2822521B3}" dt="2021-02-05T14:24:55.355" v="60" actId="14100"/>
          <ac:picMkLst>
            <pc:docMk/>
            <pc:sldMk cId="4245808075" sldId="400"/>
            <ac:picMk id="9" creationId="{B876B303-9CDD-4144-85F5-82306FE583A1}"/>
          </ac:picMkLst>
        </pc:picChg>
      </pc:sldChg>
      <pc:sldChg chg="addSp delSp modSp mod ord addAnim delAnim">
        <pc:chgData name="Raorane, Rutika" userId="4b884bc7-47a0-475d-b7cb-4d5a0b7ff7ce" providerId="ADAL" clId="{ABC22C1E-83C7-4837-8A96-68C2822521B3}" dt="2021-02-15T07:28:38.023" v="244" actId="12"/>
        <pc:sldMkLst>
          <pc:docMk/>
          <pc:sldMk cId="1644048770" sldId="401"/>
        </pc:sldMkLst>
        <pc:spChg chg="mod">
          <ac:chgData name="Raorane, Rutika" userId="4b884bc7-47a0-475d-b7cb-4d5a0b7ff7ce" providerId="ADAL" clId="{ABC22C1E-83C7-4837-8A96-68C2822521B3}" dt="2021-02-15T07:25:02.171" v="240"/>
          <ac:spMkLst>
            <pc:docMk/>
            <pc:sldMk cId="1644048770" sldId="401"/>
            <ac:spMk id="4" creationId="{00000000-0000-0000-0000-000000000000}"/>
          </ac:spMkLst>
        </pc:spChg>
        <pc:spChg chg="mod">
          <ac:chgData name="Raorane, Rutika" userId="4b884bc7-47a0-475d-b7cb-4d5a0b7ff7ce" providerId="ADAL" clId="{ABC22C1E-83C7-4837-8A96-68C2822521B3}" dt="2021-02-15T07:28:38.023" v="244" actId="12"/>
          <ac:spMkLst>
            <pc:docMk/>
            <pc:sldMk cId="1644048770" sldId="401"/>
            <ac:spMk id="8" creationId="{E4C0A455-9DE7-45F0-8DEB-BB9FBDEA11CF}"/>
          </ac:spMkLst>
        </pc:spChg>
        <pc:spChg chg="mod">
          <ac:chgData name="Raorane, Rutika" userId="4b884bc7-47a0-475d-b7cb-4d5a0b7ff7ce" providerId="ADAL" clId="{ABC22C1E-83C7-4837-8A96-68C2822521B3}" dt="2021-02-15T07:25:29.379" v="242" actId="313"/>
          <ac:spMkLst>
            <pc:docMk/>
            <pc:sldMk cId="1644048770" sldId="401"/>
            <ac:spMk id="22" creationId="{E4C0A455-9DE7-45F0-8DEB-BB9FBDEA11CF}"/>
          </ac:spMkLst>
        </pc:spChg>
        <pc:picChg chg="add del mod">
          <ac:chgData name="Raorane, Rutika" userId="4b884bc7-47a0-475d-b7cb-4d5a0b7ff7ce" providerId="ADAL" clId="{ABC22C1E-83C7-4837-8A96-68C2822521B3}" dt="2021-02-05T14:27:32.526" v="84" actId="1076"/>
          <ac:picMkLst>
            <pc:docMk/>
            <pc:sldMk cId="1644048770" sldId="401"/>
            <ac:picMk id="2" creationId="{24EF0767-33B8-40DA-A75A-524FC45DA8BB}"/>
          </ac:picMkLst>
        </pc:picChg>
        <pc:picChg chg="add del">
          <ac:chgData name="Raorane, Rutika" userId="4b884bc7-47a0-475d-b7cb-4d5a0b7ff7ce" providerId="ADAL" clId="{ABC22C1E-83C7-4837-8A96-68C2822521B3}" dt="2021-02-05T14:27:21.160" v="75" actId="478"/>
          <ac:picMkLst>
            <pc:docMk/>
            <pc:sldMk cId="1644048770" sldId="401"/>
            <ac:picMk id="9" creationId="{00000000-0000-0000-0000-000000000000}"/>
          </ac:picMkLst>
        </pc:picChg>
      </pc:sldChg>
      <pc:sldChg chg="modSp mod">
        <pc:chgData name="Raorane, Rutika" userId="4b884bc7-47a0-475d-b7cb-4d5a0b7ff7ce" providerId="ADAL" clId="{ABC22C1E-83C7-4837-8A96-68C2822521B3}" dt="2021-02-15T07:23:24.677" v="202" actId="20577"/>
        <pc:sldMkLst>
          <pc:docMk/>
          <pc:sldMk cId="3655714208" sldId="403"/>
        </pc:sldMkLst>
        <pc:spChg chg="mod">
          <ac:chgData name="Raorane, Rutika" userId="4b884bc7-47a0-475d-b7cb-4d5a0b7ff7ce" providerId="ADAL" clId="{ABC22C1E-83C7-4837-8A96-68C2822521B3}" dt="2021-02-15T07:23:24.677" v="202" actId="20577"/>
          <ac:spMkLst>
            <pc:docMk/>
            <pc:sldMk cId="3655714208" sldId="403"/>
            <ac:spMk id="4" creationId="{00000000-0000-0000-0000-000000000000}"/>
          </ac:spMkLst>
        </pc:spChg>
      </pc:sldChg>
      <pc:sldChg chg="addSp delSp modSp new mod">
        <pc:chgData name="Raorane, Rutika" userId="4b884bc7-47a0-475d-b7cb-4d5a0b7ff7ce" providerId="ADAL" clId="{ABC22C1E-83C7-4837-8A96-68C2822521B3}" dt="2021-02-15T07:46:58.520" v="262" actId="14100"/>
        <pc:sldMkLst>
          <pc:docMk/>
          <pc:sldMk cId="1243619046" sldId="409"/>
        </pc:sldMkLst>
        <pc:spChg chg="mod">
          <ac:chgData name="Raorane, Rutika" userId="4b884bc7-47a0-475d-b7cb-4d5a0b7ff7ce" providerId="ADAL" clId="{ABC22C1E-83C7-4837-8A96-68C2822521B3}" dt="2021-02-15T07:45:58.112" v="252" actId="20577"/>
          <ac:spMkLst>
            <pc:docMk/>
            <pc:sldMk cId="1243619046" sldId="409"/>
            <ac:spMk id="2" creationId="{91EBE52A-A9E2-4F82-86B6-9EE34606E8A0}"/>
          </ac:spMkLst>
        </pc:spChg>
        <pc:spChg chg="del mod">
          <ac:chgData name="Raorane, Rutika" userId="4b884bc7-47a0-475d-b7cb-4d5a0b7ff7ce" providerId="ADAL" clId="{ABC22C1E-83C7-4837-8A96-68C2822521B3}" dt="2021-02-15T07:46:46.670" v="257" actId="21"/>
          <ac:spMkLst>
            <pc:docMk/>
            <pc:sldMk cId="1243619046" sldId="409"/>
            <ac:spMk id="3" creationId="{54D30C86-416D-41E5-AF68-96C9FC0A69DE}"/>
          </ac:spMkLst>
        </pc:spChg>
        <pc:spChg chg="mod">
          <ac:chgData name="Raorane, Rutika" userId="4b884bc7-47a0-475d-b7cb-4d5a0b7ff7ce" providerId="ADAL" clId="{ABC22C1E-83C7-4837-8A96-68C2822521B3}" dt="2021-02-15T07:46:17.226" v="254" actId="27636"/>
          <ac:spMkLst>
            <pc:docMk/>
            <pc:sldMk cId="1243619046" sldId="409"/>
            <ac:spMk id="4" creationId="{63391CC6-B763-40D0-9ADA-F2FD35945AA8}"/>
          </ac:spMkLst>
        </pc:spChg>
        <pc:picChg chg="add mod">
          <ac:chgData name="Raorane, Rutika" userId="4b884bc7-47a0-475d-b7cb-4d5a0b7ff7ce" providerId="ADAL" clId="{ABC22C1E-83C7-4837-8A96-68C2822521B3}" dt="2021-02-15T07:46:58.520" v="262" actId="14100"/>
          <ac:picMkLst>
            <pc:docMk/>
            <pc:sldMk cId="1243619046" sldId="409"/>
            <ac:picMk id="5" creationId="{36B54D6A-8880-434A-99CC-840E03A74980}"/>
          </ac:picMkLst>
        </pc:picChg>
      </pc:sldChg>
      <pc:sldChg chg="addSp delSp modSp new mod">
        <pc:chgData name="Raorane, Rutika" userId="4b884bc7-47a0-475d-b7cb-4d5a0b7ff7ce" providerId="ADAL" clId="{ABC22C1E-83C7-4837-8A96-68C2822521B3}" dt="2021-02-15T07:58:51.821" v="388" actId="14100"/>
        <pc:sldMkLst>
          <pc:docMk/>
          <pc:sldMk cId="4109638741" sldId="410"/>
        </pc:sldMkLst>
        <pc:spChg chg="mod">
          <ac:chgData name="Raorane, Rutika" userId="4b884bc7-47a0-475d-b7cb-4d5a0b7ff7ce" providerId="ADAL" clId="{ABC22C1E-83C7-4837-8A96-68C2822521B3}" dt="2021-02-15T07:48:15.025" v="282" actId="20577"/>
          <ac:spMkLst>
            <pc:docMk/>
            <pc:sldMk cId="4109638741" sldId="410"/>
            <ac:spMk id="2" creationId="{11333C95-77C2-44EC-805F-52B1194D4510}"/>
          </ac:spMkLst>
        </pc:spChg>
        <pc:spChg chg="mod">
          <ac:chgData name="Raorane, Rutika" userId="4b884bc7-47a0-475d-b7cb-4d5a0b7ff7ce" providerId="ADAL" clId="{ABC22C1E-83C7-4837-8A96-68C2822521B3}" dt="2021-02-15T07:58:51.821" v="388" actId="14100"/>
          <ac:spMkLst>
            <pc:docMk/>
            <pc:sldMk cId="4109638741" sldId="410"/>
            <ac:spMk id="3" creationId="{D4D4CEF5-3C4E-4D6A-BB75-7EF18B25555F}"/>
          </ac:spMkLst>
        </pc:spChg>
        <pc:spChg chg="del">
          <ac:chgData name="Raorane, Rutika" userId="4b884bc7-47a0-475d-b7cb-4d5a0b7ff7ce" providerId="ADAL" clId="{ABC22C1E-83C7-4837-8A96-68C2822521B3}" dt="2021-02-15T07:50:31.919" v="310" actId="21"/>
          <ac:spMkLst>
            <pc:docMk/>
            <pc:sldMk cId="4109638741" sldId="410"/>
            <ac:spMk id="4" creationId="{92E2E9D9-26EA-41DA-8D9D-0D1B1F9D6756}"/>
          </ac:spMkLst>
        </pc:spChg>
        <pc:picChg chg="add mod">
          <ac:chgData name="Raorane, Rutika" userId="4b884bc7-47a0-475d-b7cb-4d5a0b7ff7ce" providerId="ADAL" clId="{ABC22C1E-83C7-4837-8A96-68C2822521B3}" dt="2021-02-15T07:51:50.336" v="324" actId="1076"/>
          <ac:picMkLst>
            <pc:docMk/>
            <pc:sldMk cId="4109638741" sldId="410"/>
            <ac:picMk id="5" creationId="{F1C956A4-D366-4BEB-85AF-7B06DDBD1CBD}"/>
          </ac:picMkLst>
        </pc:picChg>
      </pc:sldChg>
      <pc:sldChg chg="addSp delSp modSp new mod">
        <pc:chgData name="Raorane, Rutika" userId="4b884bc7-47a0-475d-b7cb-4d5a0b7ff7ce" providerId="ADAL" clId="{ABC22C1E-83C7-4837-8A96-68C2822521B3}" dt="2021-02-15T07:57:48.846" v="379" actId="1076"/>
        <pc:sldMkLst>
          <pc:docMk/>
          <pc:sldMk cId="2097219685" sldId="411"/>
        </pc:sldMkLst>
        <pc:spChg chg="mod">
          <ac:chgData name="Raorane, Rutika" userId="4b884bc7-47a0-475d-b7cb-4d5a0b7ff7ce" providerId="ADAL" clId="{ABC22C1E-83C7-4837-8A96-68C2822521B3}" dt="2021-02-15T07:53:01.465" v="342" actId="20577"/>
          <ac:spMkLst>
            <pc:docMk/>
            <pc:sldMk cId="2097219685" sldId="411"/>
            <ac:spMk id="2" creationId="{4F34CC29-4D60-43E1-8E77-A0CC9BAFB27F}"/>
          </ac:spMkLst>
        </pc:spChg>
        <pc:spChg chg="mod">
          <ac:chgData name="Raorane, Rutika" userId="4b884bc7-47a0-475d-b7cb-4d5a0b7ff7ce" providerId="ADAL" clId="{ABC22C1E-83C7-4837-8A96-68C2822521B3}" dt="2021-02-15T07:57:41.989" v="377" actId="20577"/>
          <ac:spMkLst>
            <pc:docMk/>
            <pc:sldMk cId="2097219685" sldId="411"/>
            <ac:spMk id="3" creationId="{DDFF2588-DFD8-4DEF-AC7F-5D50B0D6AC1B}"/>
          </ac:spMkLst>
        </pc:spChg>
        <pc:spChg chg="del">
          <ac:chgData name="Raorane, Rutika" userId="4b884bc7-47a0-475d-b7cb-4d5a0b7ff7ce" providerId="ADAL" clId="{ABC22C1E-83C7-4837-8A96-68C2822521B3}" dt="2021-02-15T07:57:37.530" v="375" actId="21"/>
          <ac:spMkLst>
            <pc:docMk/>
            <pc:sldMk cId="2097219685" sldId="411"/>
            <ac:spMk id="4" creationId="{E13A7D6B-DD71-4900-8AA8-EDF9E8959F1A}"/>
          </ac:spMkLst>
        </pc:spChg>
        <pc:picChg chg="add del mod">
          <ac:chgData name="Raorane, Rutika" userId="4b884bc7-47a0-475d-b7cb-4d5a0b7ff7ce" providerId="ADAL" clId="{ABC22C1E-83C7-4837-8A96-68C2822521B3}" dt="2021-02-15T07:55:27.758" v="355" actId="478"/>
          <ac:picMkLst>
            <pc:docMk/>
            <pc:sldMk cId="2097219685" sldId="411"/>
            <ac:picMk id="5" creationId="{0ED9C089-AE75-47FB-8D8B-131D84244491}"/>
          </ac:picMkLst>
        </pc:picChg>
        <pc:picChg chg="add mod">
          <ac:chgData name="Raorane, Rutika" userId="4b884bc7-47a0-475d-b7cb-4d5a0b7ff7ce" providerId="ADAL" clId="{ABC22C1E-83C7-4837-8A96-68C2822521B3}" dt="2021-02-15T07:57:48.846" v="379" actId="1076"/>
          <ac:picMkLst>
            <pc:docMk/>
            <pc:sldMk cId="2097219685" sldId="411"/>
            <ac:picMk id="6" creationId="{07377282-4D9F-4282-AE4B-DF2A8CAAF8BB}"/>
          </ac:picMkLst>
        </pc:picChg>
        <pc:picChg chg="add mod">
          <ac:chgData name="Raorane, Rutika" userId="4b884bc7-47a0-475d-b7cb-4d5a0b7ff7ce" providerId="ADAL" clId="{ABC22C1E-83C7-4837-8A96-68C2822521B3}" dt="2021-02-15T07:57:47.640" v="378" actId="1076"/>
          <ac:picMkLst>
            <pc:docMk/>
            <pc:sldMk cId="2097219685" sldId="411"/>
            <ac:picMk id="7" creationId="{4F13118C-3CD0-4E34-97B5-F719BAA777A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15/02/2021</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15/02/2021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24</a:t>
            </a:fld>
            <a:endParaRPr lang="pt-BR" dirty="0"/>
          </a:p>
        </p:txBody>
      </p:sp>
    </p:spTree>
    <p:extLst>
      <p:ext uri="{BB962C8B-B14F-4D97-AF65-F5344CB8AC3E}">
        <p14:creationId xmlns:p14="http://schemas.microsoft.com/office/powerpoint/2010/main" val="1078183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25</a:t>
            </a:fld>
            <a:endParaRPr lang="pt-BR" dirty="0"/>
          </a:p>
        </p:txBody>
      </p:sp>
    </p:spTree>
    <p:extLst>
      <p:ext uri="{BB962C8B-B14F-4D97-AF65-F5344CB8AC3E}">
        <p14:creationId xmlns:p14="http://schemas.microsoft.com/office/powerpoint/2010/main" val="301817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27</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dirty="0"/>
          </a:p>
        </p:txBody>
      </p:sp>
    </p:spTree>
    <p:extLst>
      <p:ext uri="{BB962C8B-B14F-4D97-AF65-F5344CB8AC3E}">
        <p14:creationId xmlns:p14="http://schemas.microsoft.com/office/powerpoint/2010/main" val="389544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42825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16</a:t>
            </a:fld>
            <a:endParaRPr lang="pt-BR" dirty="0"/>
          </a:p>
        </p:txBody>
      </p:sp>
    </p:spTree>
    <p:extLst>
      <p:ext uri="{BB962C8B-B14F-4D97-AF65-F5344CB8AC3E}">
        <p14:creationId xmlns:p14="http://schemas.microsoft.com/office/powerpoint/2010/main" val="80436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82846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18</a:t>
            </a:fld>
            <a:endParaRPr lang="pt-BR" dirty="0"/>
          </a:p>
        </p:txBody>
      </p:sp>
    </p:spTree>
    <p:extLst>
      <p:ext uri="{BB962C8B-B14F-4D97-AF65-F5344CB8AC3E}">
        <p14:creationId xmlns:p14="http://schemas.microsoft.com/office/powerpoint/2010/main" val="4495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dirty="0"/>
          </a:p>
        </p:txBody>
      </p:sp>
    </p:spTree>
    <p:extLst>
      <p:ext uri="{BB962C8B-B14F-4D97-AF65-F5344CB8AC3E}">
        <p14:creationId xmlns:p14="http://schemas.microsoft.com/office/powerpoint/2010/main" val="270042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23</a:t>
            </a:fld>
            <a:endParaRPr lang="pt-BR" dirty="0"/>
          </a:p>
        </p:txBody>
      </p:sp>
    </p:spTree>
    <p:extLst>
      <p:ext uri="{BB962C8B-B14F-4D97-AF65-F5344CB8AC3E}">
        <p14:creationId xmlns:p14="http://schemas.microsoft.com/office/powerpoint/2010/main" val="399036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sv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transition spd="slow">
    <p:cover dir="u"/>
  </p:transition>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ransition spd="slow">
    <p:cover dir="u"/>
  </p:transition>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978096835"/>
      </p:ext>
    </p:extLst>
  </p:cSld>
  <p:clrMapOvr>
    <a:masterClrMapping/>
  </p:clrMapOvr>
  <p:transition spd="slow">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transition spd="slow">
    <p:cover dir="u"/>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xml"/><Relationship Id="rId3" Type="http://schemas.openxmlformats.org/officeDocument/2006/relationships/slideLayout" Target="../slideLayouts/slideLayout11.xml"/><Relationship Id="rId7" Type="http://schemas.openxmlformats.org/officeDocument/2006/relationships/vmlDrawing" Target="../drawings/vmlDrawing4.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8"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2" r:id="rId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2"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ools.ietf.org/html/rfc6749" TargetMode="Externa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6192012" cy="1475154"/>
          </a:xfrm>
        </p:spPr>
        <p:txBody>
          <a:bodyPr/>
          <a:lstStyle/>
          <a:p>
            <a:r>
              <a:rPr lang="en-US" b="1" dirty="0"/>
              <a:t>Monitoring and Operation’s View</a:t>
            </a:r>
            <a:endParaRPr lang="en-GB" b="1" dirty="0"/>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909001"/>
            <a:ext cx="11196652" cy="3239999"/>
          </a:xfrm>
        </p:spPr>
        <p:txBody>
          <a:bodyPr>
            <a:normAutofit/>
          </a:bodyPr>
          <a:lstStyle/>
          <a:p>
            <a:pPr marL="457200" lvl="1" indent="0" defTabSz="957756">
              <a:buNone/>
            </a:pPr>
            <a:r>
              <a:rPr lang="en-IN" kern="0" dirty="0">
                <a:solidFill>
                  <a:srgbClr val="00264A"/>
                </a:solidFill>
                <a:latin typeface="Arial"/>
              </a:rPr>
              <a:t>Additional status tiles can be added for specific status. While adding, message filter to be set based on 3 factors.</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Status</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Artifact</a:t>
            </a:r>
          </a:p>
          <a:p>
            <a:pPr marL="457200" lvl="1" indent="0" defTabSz="957756">
              <a:buNone/>
            </a:pPr>
            <a:r>
              <a:rPr lang="en-IN" kern="0" dirty="0">
                <a:solidFill>
                  <a:srgbClr val="00264A"/>
                </a:solidFill>
                <a:latin typeface="Arial"/>
              </a:rPr>
              <a:t>Integration Content details are collected based on the status. For each artifact Endpoint, Status details, Artifact details and Log configuration are listed</a:t>
            </a:r>
          </a:p>
          <a:p>
            <a:pPr marL="457200" lvl="1" indent="0" defTabSz="957756">
              <a:buNone/>
            </a:pPr>
            <a:r>
              <a:rPr lang="en-IN" kern="0" dirty="0">
                <a:solidFill>
                  <a:srgbClr val="00264A"/>
                </a:solidFill>
                <a:latin typeface="Arial"/>
              </a:rPr>
              <a:t>Log level can be set with below level</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Info</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Debug</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Trace</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None</a:t>
            </a:r>
          </a:p>
        </p:txBody>
      </p:sp>
      <p:pic>
        <p:nvPicPr>
          <p:cNvPr id="4" name="Picture 3"/>
          <p:cNvPicPr>
            <a:picLocks noChangeAspect="1"/>
          </p:cNvPicPr>
          <p:nvPr/>
        </p:nvPicPr>
        <p:blipFill>
          <a:blip r:embed="rId2"/>
          <a:stretch>
            <a:fillRect/>
          </a:stretch>
        </p:blipFill>
        <p:spPr>
          <a:xfrm>
            <a:off x="4962307" y="4149000"/>
            <a:ext cx="2952000" cy="2219440"/>
          </a:xfrm>
          <a:prstGeom prst="rect">
            <a:avLst/>
          </a:prstGeom>
        </p:spPr>
      </p:pic>
      <p:pic>
        <p:nvPicPr>
          <p:cNvPr id="7" name="Picture 6"/>
          <p:cNvPicPr>
            <a:picLocks noChangeAspect="1"/>
          </p:cNvPicPr>
          <p:nvPr/>
        </p:nvPicPr>
        <p:blipFill>
          <a:blip r:embed="rId3"/>
          <a:stretch>
            <a:fillRect/>
          </a:stretch>
        </p:blipFill>
        <p:spPr>
          <a:xfrm>
            <a:off x="8175172" y="4149702"/>
            <a:ext cx="3280459" cy="2163028"/>
          </a:xfrm>
          <a:prstGeom prst="rect">
            <a:avLst/>
          </a:prstGeom>
        </p:spPr>
      </p:pic>
      <p:pic>
        <p:nvPicPr>
          <p:cNvPr id="8" name="Picture 7"/>
          <p:cNvPicPr>
            <a:picLocks noChangeAspect="1"/>
          </p:cNvPicPr>
          <p:nvPr/>
        </p:nvPicPr>
        <p:blipFill>
          <a:blip r:embed="rId4"/>
          <a:stretch>
            <a:fillRect/>
          </a:stretch>
        </p:blipFill>
        <p:spPr>
          <a:xfrm>
            <a:off x="195717" y="4149000"/>
            <a:ext cx="4536183" cy="1308614"/>
          </a:xfrm>
          <a:prstGeom prst="rect">
            <a:avLst/>
          </a:prstGeom>
        </p:spPr>
      </p:pic>
    </p:spTree>
    <p:extLst>
      <p:ext uri="{BB962C8B-B14F-4D97-AF65-F5344CB8AC3E}">
        <p14:creationId xmlns:p14="http://schemas.microsoft.com/office/powerpoint/2010/main" val="417950813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909001"/>
            <a:ext cx="11196652" cy="2807999"/>
          </a:xfrm>
        </p:spPr>
        <p:txBody>
          <a:bodyPr>
            <a:normAutofit/>
          </a:bodyPr>
          <a:lstStyle/>
          <a:p>
            <a:pPr marL="457200" lvl="1" indent="0" defTabSz="957756">
              <a:buNone/>
            </a:pPr>
            <a:r>
              <a:rPr lang="en-IN" kern="0" dirty="0">
                <a:solidFill>
                  <a:srgbClr val="00264A"/>
                </a:solidFill>
                <a:latin typeface="Arial"/>
              </a:rPr>
              <a:t>The log level for the message processing log specifies the granularity of information collected by the message processing log</a:t>
            </a:r>
            <a:endParaRPr lang="en-IN" b="1" kern="0" dirty="0">
              <a:solidFill>
                <a:srgbClr val="00264A"/>
              </a:solidFill>
              <a:latin typeface="Arial"/>
            </a:endParaRPr>
          </a:p>
          <a:p>
            <a:pPr marL="457200" lvl="1" indent="0" defTabSz="957756">
              <a:buNone/>
            </a:pPr>
            <a:r>
              <a:rPr lang="en-IN" b="1" kern="0" dirty="0">
                <a:solidFill>
                  <a:srgbClr val="00264A"/>
                </a:solidFill>
                <a:latin typeface="Arial"/>
              </a:rPr>
              <a:t>None</a:t>
            </a:r>
            <a:r>
              <a:rPr lang="en-IN" kern="0" dirty="0">
                <a:solidFill>
                  <a:srgbClr val="00264A"/>
                </a:solidFill>
                <a:latin typeface="Arial"/>
              </a:rPr>
              <a:t>: No Data is recorded during message processing and no data is shown in data monitoring.</a:t>
            </a:r>
          </a:p>
          <a:p>
            <a:pPr marL="457200" lvl="1" indent="0" defTabSz="957756">
              <a:buNone/>
            </a:pPr>
            <a:r>
              <a:rPr lang="en-IN" b="1" kern="0" dirty="0">
                <a:solidFill>
                  <a:srgbClr val="00264A"/>
                </a:solidFill>
                <a:latin typeface="Arial"/>
              </a:rPr>
              <a:t>Info</a:t>
            </a:r>
            <a:r>
              <a:rPr lang="en-IN" kern="0" dirty="0">
                <a:solidFill>
                  <a:srgbClr val="00264A"/>
                </a:solidFill>
                <a:latin typeface="Arial"/>
              </a:rPr>
              <a:t>: Basic information is recorded during message processing. The header is always displayed and in case of failed messages.</a:t>
            </a:r>
          </a:p>
          <a:p>
            <a:pPr marL="457200" lvl="1" indent="0" defTabSz="957756">
              <a:buNone/>
            </a:pPr>
            <a:r>
              <a:rPr lang="en-IN" b="1" kern="0" dirty="0">
                <a:solidFill>
                  <a:srgbClr val="00264A"/>
                </a:solidFill>
                <a:latin typeface="Arial"/>
              </a:rPr>
              <a:t>Debug</a:t>
            </a:r>
            <a:r>
              <a:rPr lang="en-IN" kern="0" dirty="0">
                <a:solidFill>
                  <a:srgbClr val="00264A"/>
                </a:solidFill>
                <a:latin typeface="Arial"/>
              </a:rPr>
              <a:t>: Detailed information is recorded for all steps during message processing. The header and additional information about the last 100 steps are displayed in the message processing log..</a:t>
            </a:r>
          </a:p>
          <a:p>
            <a:pPr marL="457200" lvl="1" indent="0" defTabSz="957756">
              <a:buNone/>
            </a:pPr>
            <a:r>
              <a:rPr lang="en-IN" b="1" kern="0" dirty="0">
                <a:solidFill>
                  <a:srgbClr val="00264A"/>
                </a:solidFill>
                <a:latin typeface="Arial"/>
              </a:rPr>
              <a:t>Trace</a:t>
            </a:r>
            <a:r>
              <a:rPr lang="en-IN" kern="0" dirty="0">
                <a:solidFill>
                  <a:srgbClr val="00264A"/>
                </a:solidFill>
                <a:latin typeface="Arial"/>
              </a:rPr>
              <a:t>: Detailed information is recorded for all steps and in addition, the message content is tracked . The trace function expires after a certain time (default value: 10 minutes). The recorded message content is also retained for a certain time (default value: 1 hour).</a:t>
            </a:r>
          </a:p>
        </p:txBody>
      </p:sp>
      <p:pic>
        <p:nvPicPr>
          <p:cNvPr id="5" name="Picture 4"/>
          <p:cNvPicPr>
            <a:picLocks noChangeAspect="1"/>
          </p:cNvPicPr>
          <p:nvPr/>
        </p:nvPicPr>
        <p:blipFill>
          <a:blip r:embed="rId2"/>
          <a:stretch>
            <a:fillRect/>
          </a:stretch>
        </p:blipFill>
        <p:spPr>
          <a:xfrm>
            <a:off x="1992000" y="3728112"/>
            <a:ext cx="7854090" cy="2724888"/>
          </a:xfrm>
          <a:prstGeom prst="rect">
            <a:avLst/>
          </a:prstGeom>
        </p:spPr>
      </p:pic>
    </p:spTree>
    <p:extLst>
      <p:ext uri="{BB962C8B-B14F-4D97-AF65-F5344CB8AC3E}">
        <p14:creationId xmlns:p14="http://schemas.microsoft.com/office/powerpoint/2010/main" val="322789593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pic>
        <p:nvPicPr>
          <p:cNvPr id="4" name="Picture 3"/>
          <p:cNvPicPr>
            <a:picLocks noChangeAspect="1"/>
          </p:cNvPicPr>
          <p:nvPr/>
        </p:nvPicPr>
        <p:blipFill>
          <a:blip r:embed="rId2"/>
          <a:stretch>
            <a:fillRect/>
          </a:stretch>
        </p:blipFill>
        <p:spPr>
          <a:xfrm>
            <a:off x="929967" y="1749232"/>
            <a:ext cx="9720000" cy="2215936"/>
          </a:xfrm>
          <a:prstGeom prst="rect">
            <a:avLst/>
          </a:prstGeom>
        </p:spPr>
      </p:pic>
      <p:pic>
        <p:nvPicPr>
          <p:cNvPr id="6" name="Picture 5"/>
          <p:cNvPicPr>
            <a:picLocks noChangeAspect="1"/>
          </p:cNvPicPr>
          <p:nvPr/>
        </p:nvPicPr>
        <p:blipFill>
          <a:blip r:embed="rId3"/>
          <a:stretch>
            <a:fillRect/>
          </a:stretch>
        </p:blipFill>
        <p:spPr>
          <a:xfrm>
            <a:off x="4944000" y="4199931"/>
            <a:ext cx="6795562" cy="1749069"/>
          </a:xfrm>
          <a:prstGeom prst="rect">
            <a:avLst/>
          </a:prstGeom>
        </p:spPr>
      </p:pic>
      <p:sp>
        <p:nvSpPr>
          <p:cNvPr id="8" name="Text Placeholder 2"/>
          <p:cNvSpPr>
            <a:spLocks noGrp="1"/>
          </p:cNvSpPr>
          <p:nvPr>
            <p:ph type="body" sz="quarter" idx="10"/>
          </p:nvPr>
        </p:nvSpPr>
        <p:spPr>
          <a:xfrm>
            <a:off x="336000" y="1050036"/>
            <a:ext cx="11196652" cy="647999"/>
          </a:xfrm>
        </p:spPr>
        <p:txBody>
          <a:bodyPr>
            <a:normAutofit/>
          </a:bodyPr>
          <a:lstStyle/>
          <a:p>
            <a:pPr marL="457200" lvl="1" indent="0" defTabSz="957756">
              <a:buNone/>
            </a:pPr>
            <a:r>
              <a:rPr lang="en-IN" kern="0" dirty="0">
                <a:solidFill>
                  <a:srgbClr val="00264A"/>
                </a:solidFill>
                <a:latin typeface="Arial"/>
              </a:rPr>
              <a:t>Trace level is activated in Integration content. When the message fails, Integration Flow model shows the step where the message failed.</a:t>
            </a:r>
          </a:p>
        </p:txBody>
      </p:sp>
      <p:sp>
        <p:nvSpPr>
          <p:cNvPr id="9" name="Text Placeholder 2"/>
          <p:cNvSpPr>
            <a:spLocks noGrp="1"/>
          </p:cNvSpPr>
          <p:nvPr>
            <p:ph type="body" sz="quarter" idx="10"/>
          </p:nvPr>
        </p:nvSpPr>
        <p:spPr>
          <a:xfrm>
            <a:off x="768000" y="4509000"/>
            <a:ext cx="3816000" cy="647999"/>
          </a:xfrm>
        </p:spPr>
        <p:txBody>
          <a:bodyPr>
            <a:normAutofit/>
          </a:bodyPr>
          <a:lstStyle/>
          <a:p>
            <a:pPr marL="457200" lvl="1" indent="0" defTabSz="957756">
              <a:buNone/>
            </a:pPr>
            <a:r>
              <a:rPr lang="en-IN" kern="0" dirty="0">
                <a:solidFill>
                  <a:srgbClr val="00264A"/>
                </a:solidFill>
                <a:latin typeface="Arial"/>
              </a:rPr>
              <a:t>Log Content shows the detailed error</a:t>
            </a:r>
          </a:p>
        </p:txBody>
      </p:sp>
    </p:spTree>
    <p:extLst>
      <p:ext uri="{BB962C8B-B14F-4D97-AF65-F5344CB8AC3E}">
        <p14:creationId xmlns:p14="http://schemas.microsoft.com/office/powerpoint/2010/main" val="249170273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pic>
        <p:nvPicPr>
          <p:cNvPr id="3" name="Picture 2"/>
          <p:cNvPicPr>
            <a:picLocks noChangeAspect="1"/>
          </p:cNvPicPr>
          <p:nvPr/>
        </p:nvPicPr>
        <p:blipFill>
          <a:blip r:embed="rId2"/>
          <a:stretch>
            <a:fillRect/>
          </a:stretch>
        </p:blipFill>
        <p:spPr>
          <a:xfrm>
            <a:off x="1920000" y="1701000"/>
            <a:ext cx="8976000" cy="4705262"/>
          </a:xfrm>
          <a:prstGeom prst="rect">
            <a:avLst/>
          </a:prstGeom>
        </p:spPr>
      </p:pic>
      <p:sp>
        <p:nvSpPr>
          <p:cNvPr id="7" name="Text Placeholder 2"/>
          <p:cNvSpPr>
            <a:spLocks noGrp="1"/>
          </p:cNvSpPr>
          <p:nvPr>
            <p:ph type="body" sz="quarter" idx="10"/>
          </p:nvPr>
        </p:nvSpPr>
        <p:spPr>
          <a:xfrm>
            <a:off x="120000" y="1095279"/>
            <a:ext cx="7740652" cy="503999"/>
          </a:xfrm>
        </p:spPr>
        <p:txBody>
          <a:bodyPr>
            <a:normAutofit/>
          </a:bodyPr>
          <a:lstStyle/>
          <a:p>
            <a:pPr marL="457200" lvl="1" indent="0" defTabSz="957756">
              <a:buNone/>
            </a:pPr>
            <a:r>
              <a:rPr lang="en-IN" kern="0" dirty="0">
                <a:solidFill>
                  <a:srgbClr val="00264A"/>
                </a:solidFill>
                <a:latin typeface="Arial"/>
              </a:rPr>
              <a:t>Message Content stores the payload at the steps of message execution</a:t>
            </a:r>
          </a:p>
        </p:txBody>
      </p:sp>
    </p:spTree>
    <p:extLst>
      <p:ext uri="{BB962C8B-B14F-4D97-AF65-F5344CB8AC3E}">
        <p14:creationId xmlns:p14="http://schemas.microsoft.com/office/powerpoint/2010/main" val="155327131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171000"/>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1196999"/>
            <a:ext cx="5580652" cy="5084553"/>
          </a:xfrm>
          <a:ln>
            <a:noFill/>
          </a:ln>
        </p:spPr>
        <p:txBody>
          <a:bodyPr>
            <a:normAutofit/>
          </a:bodyPr>
          <a:lstStyle/>
          <a:p>
            <a:pPr marL="457200" lvl="1" indent="0" defTabSz="957756">
              <a:buNone/>
            </a:pPr>
            <a:r>
              <a:rPr lang="en-IN" b="1" kern="0" dirty="0">
                <a:solidFill>
                  <a:srgbClr val="00264A"/>
                </a:solidFill>
                <a:latin typeface="Arial"/>
              </a:rPr>
              <a:t>Attributes of Integration Content Artifact</a:t>
            </a:r>
          </a:p>
          <a:p>
            <a:pPr marL="457200" lvl="1" indent="0" defTabSz="957756">
              <a:buNone/>
            </a:pPr>
            <a:r>
              <a:rPr lang="en-IN" kern="0" dirty="0">
                <a:solidFill>
                  <a:srgbClr val="00264A"/>
                </a:solidFill>
                <a:latin typeface="Arial"/>
              </a:rPr>
              <a:t>For each Artifact following attributes are displayed. </a:t>
            </a:r>
          </a:p>
          <a:p>
            <a:pPr marL="742950" lvl="1" indent="-285750" defTabSz="957756"/>
            <a:r>
              <a:rPr lang="en-IN" kern="0" dirty="0">
                <a:solidFill>
                  <a:srgbClr val="00264A"/>
                </a:solidFill>
                <a:latin typeface="Arial"/>
              </a:rPr>
              <a:t>Artifact name: It provides the name of the artifact</a:t>
            </a:r>
          </a:p>
          <a:p>
            <a:pPr marL="742950" lvl="1" indent="-285750" defTabSz="957756"/>
            <a:r>
              <a:rPr lang="en-IN" kern="0" dirty="0">
                <a:solidFill>
                  <a:srgbClr val="00264A"/>
                </a:solidFill>
                <a:latin typeface="Arial"/>
              </a:rPr>
              <a:t>Deployed On: Indicates the timestamp of deployment</a:t>
            </a:r>
          </a:p>
          <a:p>
            <a:pPr marL="742950" lvl="1" indent="-285750" defTabSz="957756"/>
            <a:r>
              <a:rPr lang="en-IN" sz="1800" kern="0" dirty="0">
                <a:solidFill>
                  <a:srgbClr val="00264A"/>
                </a:solidFill>
                <a:latin typeface="Arial"/>
              </a:rPr>
              <a:t>Deployed By: Indicates the user who deployed</a:t>
            </a:r>
          </a:p>
          <a:p>
            <a:pPr marL="742950" lvl="1" indent="-285750" defTabSz="957756"/>
            <a:r>
              <a:rPr lang="en-IN" kern="0" dirty="0">
                <a:solidFill>
                  <a:srgbClr val="00264A"/>
                </a:solidFill>
                <a:latin typeface="Arial"/>
              </a:rPr>
              <a:t>Version: It displays the Integration flow version</a:t>
            </a:r>
          </a:p>
          <a:p>
            <a:pPr marL="742950" lvl="1" indent="-285750" defTabSz="957756"/>
            <a:r>
              <a:rPr lang="en-IN" sz="1800" kern="0" dirty="0">
                <a:solidFill>
                  <a:srgbClr val="00264A"/>
                </a:solidFill>
                <a:latin typeface="Arial"/>
              </a:rPr>
              <a:t>Restart: It allows to restart the deployment of the artifact</a:t>
            </a:r>
          </a:p>
          <a:p>
            <a:pPr marL="742950" lvl="1" indent="-285750" defTabSz="957756"/>
            <a:r>
              <a:rPr lang="en-IN" kern="0" dirty="0">
                <a:solidFill>
                  <a:srgbClr val="00264A"/>
                </a:solidFill>
                <a:latin typeface="Arial"/>
              </a:rPr>
              <a:t>Un-Deploy: It allows the deployed artifact to un-deploy to prevent message processing</a:t>
            </a:r>
          </a:p>
          <a:p>
            <a:pPr marL="742950" lvl="1" indent="-285750" defTabSz="957756"/>
            <a:r>
              <a:rPr lang="en-IN" sz="1800" kern="0" dirty="0">
                <a:solidFill>
                  <a:srgbClr val="00264A"/>
                </a:solidFill>
                <a:latin typeface="Arial"/>
              </a:rPr>
              <a:t>Endpoints: URL for Integration flow is generated along with WSDL which can be downloaded</a:t>
            </a:r>
          </a:p>
        </p:txBody>
      </p:sp>
      <p:pic>
        <p:nvPicPr>
          <p:cNvPr id="4" name="Picture 3"/>
          <p:cNvPicPr>
            <a:picLocks noChangeAspect="1"/>
          </p:cNvPicPr>
          <p:nvPr/>
        </p:nvPicPr>
        <p:blipFill>
          <a:blip r:embed="rId2"/>
          <a:stretch>
            <a:fillRect/>
          </a:stretch>
        </p:blipFill>
        <p:spPr>
          <a:xfrm>
            <a:off x="5842606" y="1269000"/>
            <a:ext cx="6189693" cy="3888000"/>
          </a:xfrm>
          <a:prstGeom prst="rect">
            <a:avLst/>
          </a:prstGeom>
        </p:spPr>
      </p:pic>
    </p:spTree>
    <p:extLst>
      <p:ext uri="{BB962C8B-B14F-4D97-AF65-F5344CB8AC3E}">
        <p14:creationId xmlns:p14="http://schemas.microsoft.com/office/powerpoint/2010/main" val="404537232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00" y="0"/>
            <a:ext cx="11088585" cy="819864"/>
          </a:xfrm>
        </p:spPr>
        <p:txBody>
          <a:bodyPr/>
          <a:lstStyle/>
          <a:p>
            <a:r>
              <a:rPr lang="en-GB" b="1" dirty="0"/>
              <a:t>Lifecycle of Data processed in CPI</a:t>
            </a:r>
            <a:endParaRPr lang="en-IN" b="1" dirty="0"/>
          </a:p>
        </p:txBody>
      </p:sp>
      <p:pic>
        <p:nvPicPr>
          <p:cNvPr id="7" name="Picture 6"/>
          <p:cNvPicPr>
            <a:picLocks noChangeAspect="1"/>
          </p:cNvPicPr>
          <p:nvPr/>
        </p:nvPicPr>
        <p:blipFill>
          <a:blip r:embed="rId2"/>
          <a:stretch>
            <a:fillRect/>
          </a:stretch>
        </p:blipFill>
        <p:spPr>
          <a:xfrm>
            <a:off x="552001" y="655544"/>
            <a:ext cx="5400000" cy="6117919"/>
          </a:xfrm>
          <a:prstGeom prst="rect">
            <a:avLst/>
          </a:prstGeom>
        </p:spPr>
      </p:pic>
      <p:pic>
        <p:nvPicPr>
          <p:cNvPr id="8" name="Picture 7"/>
          <p:cNvPicPr>
            <a:picLocks noChangeAspect="1"/>
          </p:cNvPicPr>
          <p:nvPr/>
        </p:nvPicPr>
        <p:blipFill>
          <a:blip r:embed="rId3"/>
          <a:stretch>
            <a:fillRect/>
          </a:stretch>
        </p:blipFill>
        <p:spPr>
          <a:xfrm>
            <a:off x="6024000" y="666776"/>
            <a:ext cx="5493657" cy="5925237"/>
          </a:xfrm>
          <a:prstGeom prst="rect">
            <a:avLst/>
          </a:prstGeom>
        </p:spPr>
      </p:pic>
    </p:spTree>
    <p:extLst>
      <p:ext uri="{BB962C8B-B14F-4D97-AF65-F5344CB8AC3E}">
        <p14:creationId xmlns:p14="http://schemas.microsoft.com/office/powerpoint/2010/main" val="498708540"/>
      </p:ext>
    </p:extLst>
  </p:cSld>
  <p:clrMapOvr>
    <a:masterClrMapping/>
  </p:clrMapOvr>
  <p:transition spd="slow">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4.Manage – Security</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837000"/>
            <a:ext cx="11016585" cy="2585323"/>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US" kern="0" dirty="0">
                <a:solidFill>
                  <a:srgbClr val="00264A"/>
                </a:solidFill>
                <a:latin typeface="Arial"/>
              </a:rPr>
              <a:t>The Manage Security section allows us </a:t>
            </a:r>
            <a:r>
              <a:rPr lang="en-IN" kern="0" dirty="0">
                <a:solidFill>
                  <a:srgbClr val="00264A"/>
                </a:solidFill>
                <a:latin typeface="Arial"/>
              </a:rPr>
              <a:t>manage certain tasks related to the setup of secure connections between your tenant and remote systems.</a:t>
            </a:r>
          </a:p>
          <a:p>
            <a:pPr marL="285750" indent="-285750">
              <a:buClr>
                <a:schemeClr val="accent1"/>
              </a:buClr>
              <a:buFont typeface="Wingdings" panose="05000000000000000000" pitchFamily="2" charset="2"/>
              <a:buChar char="§"/>
            </a:pPr>
            <a:r>
              <a:rPr lang="en-IN" kern="0" dirty="0">
                <a:solidFill>
                  <a:srgbClr val="00264A"/>
                </a:solidFill>
                <a:latin typeface="Arial"/>
              </a:rPr>
              <a:t>Below tiles allows us to deploy and manage artifacts.</a:t>
            </a:r>
            <a:endParaRPr lang="en-IN" dirty="0"/>
          </a:p>
          <a:p>
            <a:pPr marL="742950" lvl="1" indent="-285750">
              <a:buClr>
                <a:schemeClr val="accent1"/>
              </a:buClr>
              <a:buFont typeface="Wingdings" panose="05000000000000000000" pitchFamily="2" charset="2"/>
              <a:buChar char="§"/>
            </a:pPr>
            <a:r>
              <a:rPr lang="en-IN" b="1" kern="0" dirty="0">
                <a:solidFill>
                  <a:srgbClr val="00264A"/>
                </a:solidFill>
                <a:latin typeface="Arial"/>
              </a:rPr>
              <a:t>Security Material</a:t>
            </a:r>
          </a:p>
          <a:p>
            <a:pPr marL="742950" lvl="1" indent="-285750" algn="just">
              <a:buClr>
                <a:schemeClr val="accent1"/>
              </a:buClr>
              <a:buFont typeface="Wingdings" panose="05000000000000000000" pitchFamily="2" charset="2"/>
              <a:buChar char="§"/>
            </a:pPr>
            <a:r>
              <a:rPr lang="en-IN" b="1" kern="0" dirty="0" err="1">
                <a:solidFill>
                  <a:srgbClr val="00264A"/>
                </a:solidFill>
                <a:latin typeface="Arial"/>
              </a:rPr>
              <a:t>Keystore</a:t>
            </a:r>
            <a:endParaRPr lang="en-IN" b="1" kern="0" dirty="0">
              <a:solidFill>
                <a:srgbClr val="00264A"/>
              </a:solidFill>
              <a:latin typeface="Arial"/>
            </a:endParaRP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Certificate-to-User Mappings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Access Policies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JDBC Data stores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Connectivity Tests</a:t>
            </a:r>
          </a:p>
        </p:txBody>
      </p:sp>
      <p:pic>
        <p:nvPicPr>
          <p:cNvPr id="3" name="Picture 2">
            <a:extLst>
              <a:ext uri="{FF2B5EF4-FFF2-40B4-BE49-F238E27FC236}">
                <a16:creationId xmlns:a16="http://schemas.microsoft.com/office/drawing/2014/main" id="{0D20BC15-5AA1-498F-BD77-77EFAA26C96D}"/>
              </a:ext>
            </a:extLst>
          </p:cNvPr>
          <p:cNvPicPr>
            <a:picLocks noChangeAspect="1"/>
          </p:cNvPicPr>
          <p:nvPr/>
        </p:nvPicPr>
        <p:blipFill>
          <a:blip r:embed="rId3"/>
          <a:stretch>
            <a:fillRect/>
          </a:stretch>
        </p:blipFill>
        <p:spPr>
          <a:xfrm>
            <a:off x="552000" y="3470409"/>
            <a:ext cx="11304000" cy="2878851"/>
          </a:xfrm>
          <a:prstGeom prst="rect">
            <a:avLst/>
          </a:prstGeom>
        </p:spPr>
      </p:pic>
    </p:spTree>
    <p:extLst>
      <p:ext uri="{BB962C8B-B14F-4D97-AF65-F5344CB8AC3E}">
        <p14:creationId xmlns:p14="http://schemas.microsoft.com/office/powerpoint/2010/main" val="252569386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4a. Security Material</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408000" y="985733"/>
            <a:ext cx="11448000"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IN" kern="0" dirty="0">
                <a:solidFill>
                  <a:srgbClr val="00264A"/>
                </a:solidFill>
                <a:latin typeface="Arial"/>
              </a:rPr>
              <a:t>Security material provides access to and allows you to deploy security-related artifacts of various types such as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User Credentials</a:t>
            </a:r>
            <a:r>
              <a:rPr lang="en-IN" kern="0" dirty="0">
                <a:solidFill>
                  <a:srgbClr val="00264A"/>
                </a:solidFill>
                <a:latin typeface="Arial"/>
              </a:rPr>
              <a:t>: To store the Username and Password and call it in adapters through Alias.</a:t>
            </a:r>
          </a:p>
        </p:txBody>
      </p:sp>
      <p:pic>
        <p:nvPicPr>
          <p:cNvPr id="7" name="Picture 6"/>
          <p:cNvPicPr>
            <a:picLocks noChangeAspect="1"/>
          </p:cNvPicPr>
          <p:nvPr/>
        </p:nvPicPr>
        <p:blipFill>
          <a:blip r:embed="rId3"/>
          <a:stretch>
            <a:fillRect/>
          </a:stretch>
        </p:blipFill>
        <p:spPr>
          <a:xfrm>
            <a:off x="984000" y="4066551"/>
            <a:ext cx="4608000" cy="2361347"/>
          </a:xfrm>
          <a:prstGeom prst="rect">
            <a:avLst/>
          </a:prstGeom>
        </p:spPr>
      </p:pic>
      <p:pic>
        <p:nvPicPr>
          <p:cNvPr id="8" name="Picture 7"/>
          <p:cNvPicPr>
            <a:picLocks noChangeAspect="1"/>
          </p:cNvPicPr>
          <p:nvPr/>
        </p:nvPicPr>
        <p:blipFill>
          <a:blip r:embed="rId4"/>
          <a:stretch>
            <a:fillRect/>
          </a:stretch>
        </p:blipFill>
        <p:spPr>
          <a:xfrm>
            <a:off x="6302295" y="3213001"/>
            <a:ext cx="4473705" cy="3214898"/>
          </a:xfrm>
          <a:prstGeom prst="rect">
            <a:avLst/>
          </a:prstGeom>
        </p:spPr>
      </p:pic>
      <p:sp>
        <p:nvSpPr>
          <p:cNvPr id="6" name="Rectangle 5">
            <a:extLst>
              <a:ext uri="{FF2B5EF4-FFF2-40B4-BE49-F238E27FC236}">
                <a16:creationId xmlns:a16="http://schemas.microsoft.com/office/drawing/2014/main" id="{E4C0A455-9DE7-45F0-8DEB-BB9FBDEA11CF}"/>
              </a:ext>
            </a:extLst>
          </p:cNvPr>
          <p:cNvSpPr/>
          <p:nvPr/>
        </p:nvSpPr>
        <p:spPr>
          <a:xfrm>
            <a:off x="408000" y="1701540"/>
            <a:ext cx="11448000" cy="147732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OAuth2 Credentials</a:t>
            </a:r>
            <a:r>
              <a:rPr lang="en-IN" kern="0" dirty="0">
                <a:solidFill>
                  <a:srgbClr val="00264A"/>
                </a:solidFill>
                <a:latin typeface="Arial"/>
              </a:rPr>
              <a:t>: </a:t>
            </a:r>
            <a:r>
              <a:rPr lang="en-US" kern="0" dirty="0">
                <a:solidFill>
                  <a:srgbClr val="00264A"/>
                </a:solidFill>
                <a:latin typeface="Arial"/>
              </a:rPr>
              <a:t>F</a:t>
            </a:r>
            <a:r>
              <a:rPr lang="en-US" altLang="en-US" kern="0" dirty="0">
                <a:solidFill>
                  <a:srgbClr val="00264A"/>
                </a:solidFill>
                <a:latin typeface="Arial"/>
              </a:rPr>
              <a:t>ramework that enables a third-party application to obtain limited access to an HTTP service, either on behalf of a resource owner by orchestrating an approval interaction between the resource owner and the HTTP service.</a:t>
            </a:r>
            <a:endParaRPr lang="en-IN" altLang="en-US" kern="0" dirty="0">
              <a:solidFill>
                <a:srgbClr val="00264A"/>
              </a:solidFill>
              <a:latin typeface="Arial"/>
            </a:endParaRPr>
          </a:p>
          <a:p>
            <a:pPr lvl="1" algn="just"/>
            <a:r>
              <a:rPr lang="en-IN" altLang="en-US" kern="0" dirty="0">
                <a:solidFill>
                  <a:srgbClr val="00264A"/>
                </a:solidFill>
                <a:latin typeface="Arial"/>
              </a:rPr>
              <a:t>    More details on </a:t>
            </a:r>
            <a:r>
              <a:rPr lang="en-IN" altLang="en-US" kern="0" dirty="0" err="1">
                <a:solidFill>
                  <a:srgbClr val="00264A"/>
                </a:solidFill>
                <a:latin typeface="Arial"/>
              </a:rPr>
              <a:t>Oauth</a:t>
            </a:r>
            <a:r>
              <a:rPr lang="en-IN" altLang="en-US" kern="0" dirty="0">
                <a:solidFill>
                  <a:srgbClr val="00264A"/>
                </a:solidFill>
                <a:latin typeface="Arial"/>
              </a:rPr>
              <a:t> is available in </a:t>
            </a:r>
            <a:r>
              <a:rPr lang="en-IN" altLang="en-US" kern="0" dirty="0">
                <a:solidFill>
                  <a:srgbClr val="00264A"/>
                </a:solidFill>
                <a:latin typeface="Arial"/>
                <a:hlinkClick r:id="rId5"/>
              </a:rPr>
              <a:t>https://tools.ietf.org/html/rfc6749</a:t>
            </a:r>
            <a:endParaRPr lang="en-IN" altLang="en-US" kern="0" dirty="0">
              <a:solidFill>
                <a:srgbClr val="00264A"/>
              </a:solidFill>
              <a:latin typeface="Arial"/>
            </a:endParaRPr>
          </a:p>
          <a:p>
            <a:pPr marL="742950" lvl="1" indent="-285750" algn="just">
              <a:buFont typeface="Arial" panose="020B0604020202020204" pitchFamily="34" charset="0"/>
              <a:buChar char="•"/>
            </a:pPr>
            <a:endParaRPr lang="en-US" altLang="en-US" kern="0" dirty="0">
              <a:solidFill>
                <a:srgbClr val="00264A"/>
              </a:solidFill>
              <a:latin typeface="Arial"/>
            </a:endParaRPr>
          </a:p>
        </p:txBody>
      </p:sp>
    </p:spTree>
    <p:extLst>
      <p:ext uri="{BB962C8B-B14F-4D97-AF65-F5344CB8AC3E}">
        <p14:creationId xmlns:p14="http://schemas.microsoft.com/office/powerpoint/2010/main" val="240953866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4a. Security Material</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1075944"/>
            <a:ext cx="11520000"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PGP Public and Secret </a:t>
            </a:r>
            <a:r>
              <a:rPr lang="en-IN" b="1" kern="0" dirty="0" err="1">
                <a:solidFill>
                  <a:srgbClr val="00264A"/>
                </a:solidFill>
                <a:latin typeface="Arial"/>
              </a:rPr>
              <a:t>Keyring</a:t>
            </a:r>
            <a:r>
              <a:rPr lang="en-IN" b="1" kern="0" dirty="0">
                <a:solidFill>
                  <a:srgbClr val="00264A"/>
                </a:solidFill>
                <a:latin typeface="Arial"/>
              </a:rPr>
              <a:t>: </a:t>
            </a:r>
            <a:r>
              <a:rPr lang="en-IN" kern="0" dirty="0">
                <a:solidFill>
                  <a:srgbClr val="00264A"/>
                </a:solidFill>
                <a:latin typeface="Arial"/>
              </a:rPr>
              <a:t>It allows to store public and private key pair for the usage of Open Pretty Good Privacy (PGP). These keys enables the tenant to Encrypt/decrypt or sign messages.</a:t>
            </a:r>
          </a:p>
          <a:p>
            <a:pPr marL="742950" lvl="1" indent="-285750" algn="just">
              <a:buClr>
                <a:schemeClr val="accent1"/>
              </a:buClr>
              <a:buFont typeface="Wingdings" panose="05000000000000000000" pitchFamily="2" charset="2"/>
              <a:buChar char="§"/>
            </a:pPr>
            <a:r>
              <a:rPr lang="en-IN" kern="0" dirty="0">
                <a:solidFill>
                  <a:srgbClr val="00264A"/>
                </a:solidFill>
                <a:latin typeface="Arial"/>
              </a:rPr>
              <a:t>Private/Secret </a:t>
            </a:r>
            <a:r>
              <a:rPr lang="en-IN" kern="0" dirty="0" err="1">
                <a:solidFill>
                  <a:srgbClr val="00264A"/>
                </a:solidFill>
                <a:latin typeface="Arial"/>
              </a:rPr>
              <a:t>Keyring</a:t>
            </a:r>
            <a:r>
              <a:rPr lang="en-IN" kern="0" dirty="0">
                <a:solidFill>
                  <a:srgbClr val="00264A"/>
                </a:solidFill>
                <a:latin typeface="Arial"/>
              </a:rPr>
              <a:t> requires passphrase that was used during generation of the </a:t>
            </a:r>
            <a:r>
              <a:rPr lang="en-IN" kern="0" dirty="0" err="1">
                <a:solidFill>
                  <a:srgbClr val="00264A"/>
                </a:solidFill>
                <a:latin typeface="Arial"/>
              </a:rPr>
              <a:t>keyring</a:t>
            </a:r>
            <a:r>
              <a:rPr lang="en-IN" kern="0" dirty="0">
                <a:solidFill>
                  <a:srgbClr val="00264A"/>
                </a:solidFill>
                <a:latin typeface="Arial"/>
              </a:rPr>
              <a:t> during deployment</a:t>
            </a:r>
          </a:p>
        </p:txBody>
      </p:sp>
      <p:pic>
        <p:nvPicPr>
          <p:cNvPr id="10" name="Picture 9"/>
          <p:cNvPicPr>
            <a:picLocks noChangeAspect="1"/>
          </p:cNvPicPr>
          <p:nvPr/>
        </p:nvPicPr>
        <p:blipFill>
          <a:blip r:embed="rId3"/>
          <a:stretch>
            <a:fillRect/>
          </a:stretch>
        </p:blipFill>
        <p:spPr>
          <a:xfrm>
            <a:off x="4351572" y="3788640"/>
            <a:ext cx="3704599" cy="2093427"/>
          </a:xfrm>
          <a:prstGeom prst="rect">
            <a:avLst/>
          </a:prstGeom>
        </p:spPr>
      </p:pic>
      <p:pic>
        <p:nvPicPr>
          <p:cNvPr id="11" name="Picture 10"/>
          <p:cNvPicPr>
            <a:picLocks noChangeAspect="1"/>
          </p:cNvPicPr>
          <p:nvPr/>
        </p:nvPicPr>
        <p:blipFill>
          <a:blip r:embed="rId4"/>
          <a:stretch>
            <a:fillRect/>
          </a:stretch>
        </p:blipFill>
        <p:spPr>
          <a:xfrm>
            <a:off x="552000" y="3789000"/>
            <a:ext cx="3672000" cy="2092059"/>
          </a:xfrm>
          <a:prstGeom prst="rect">
            <a:avLst/>
          </a:prstGeom>
        </p:spPr>
      </p:pic>
      <p:pic>
        <p:nvPicPr>
          <p:cNvPr id="12" name="Picture 11"/>
          <p:cNvPicPr>
            <a:picLocks noChangeAspect="1"/>
          </p:cNvPicPr>
          <p:nvPr/>
        </p:nvPicPr>
        <p:blipFill>
          <a:blip r:embed="rId5"/>
          <a:stretch>
            <a:fillRect/>
          </a:stretch>
        </p:blipFill>
        <p:spPr>
          <a:xfrm>
            <a:off x="8183743" y="3787632"/>
            <a:ext cx="3682678" cy="2093427"/>
          </a:xfrm>
          <a:prstGeom prst="rect">
            <a:avLst/>
          </a:prstGeom>
        </p:spPr>
      </p:pic>
      <p:sp>
        <p:nvSpPr>
          <p:cNvPr id="14" name="Rectangle 13">
            <a:extLst>
              <a:ext uri="{FF2B5EF4-FFF2-40B4-BE49-F238E27FC236}">
                <a16:creationId xmlns:a16="http://schemas.microsoft.com/office/drawing/2014/main" id="{E4C0A455-9DE7-45F0-8DEB-BB9FBDEA11CF}"/>
              </a:ext>
            </a:extLst>
          </p:cNvPr>
          <p:cNvSpPr/>
          <p:nvPr/>
        </p:nvSpPr>
        <p:spPr>
          <a:xfrm>
            <a:off x="346421" y="2349000"/>
            <a:ext cx="11520000"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Known Hosts(SSH): </a:t>
            </a:r>
            <a:r>
              <a:rPr lang="en-US" kern="0" dirty="0">
                <a:solidFill>
                  <a:srgbClr val="00264A"/>
                </a:solidFill>
                <a:latin typeface="Arial"/>
              </a:rPr>
              <a:t>This artifact type specifies the known hosts file used when configuring secure connectivity based on SSH File Transfer Protocol (SFTP).</a:t>
            </a:r>
          </a:p>
          <a:p>
            <a:pPr marL="742950" lvl="1" indent="-285750" algn="just">
              <a:buFont typeface="Arial" panose="020B0604020202020204" pitchFamily="34" charset="0"/>
              <a:buChar char="•"/>
            </a:pPr>
            <a:endParaRPr lang="en-IN" kern="0" dirty="0">
              <a:solidFill>
                <a:srgbClr val="00264A"/>
              </a:solidFill>
              <a:latin typeface="Arial"/>
            </a:endParaRPr>
          </a:p>
        </p:txBody>
      </p:sp>
    </p:spTree>
    <p:extLst>
      <p:ext uri="{BB962C8B-B14F-4D97-AF65-F5344CB8AC3E}">
        <p14:creationId xmlns:p14="http://schemas.microsoft.com/office/powerpoint/2010/main" val="318529206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par>
                                <p:cTn id="19" presetID="16" presetClass="entr" presetSubtype="2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4b. Key Store</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1075944"/>
            <a:ext cx="11520000" cy="230832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err="1">
                <a:solidFill>
                  <a:srgbClr val="00264A"/>
                </a:solidFill>
                <a:latin typeface="Arial"/>
              </a:rPr>
              <a:t>Keystore</a:t>
            </a:r>
            <a:r>
              <a:rPr lang="en-IN" kern="0" dirty="0">
                <a:solidFill>
                  <a:srgbClr val="00264A"/>
                </a:solidFill>
                <a:latin typeface="Arial"/>
              </a:rPr>
              <a:t> provides access to the content of the tenant </a:t>
            </a:r>
            <a:r>
              <a:rPr lang="en-IN" kern="0" dirty="0" err="1">
                <a:solidFill>
                  <a:srgbClr val="00264A"/>
                </a:solidFill>
                <a:latin typeface="Arial"/>
              </a:rPr>
              <a:t>keystore</a:t>
            </a:r>
            <a:r>
              <a:rPr lang="en-IN" kern="0" dirty="0">
                <a:solidFill>
                  <a:srgbClr val="00264A"/>
                </a:solidFill>
                <a:latin typeface="Arial"/>
              </a:rPr>
              <a:t> and allows you to manage its content and also the lifecycle of keys and certificates</a:t>
            </a:r>
            <a:r>
              <a:rPr lang="en-IN" dirty="0"/>
              <a:t>.</a:t>
            </a:r>
          </a:p>
          <a:p>
            <a:pPr marL="285750" indent="-285750">
              <a:buClr>
                <a:schemeClr val="accent1"/>
              </a:buClr>
              <a:buFont typeface="Wingdings" panose="05000000000000000000" pitchFamily="2" charset="2"/>
              <a:buChar char="§"/>
            </a:pPr>
            <a:r>
              <a:rPr lang="en-IN" kern="0" dirty="0">
                <a:solidFill>
                  <a:srgbClr val="00264A"/>
                </a:solidFill>
                <a:latin typeface="Arial"/>
              </a:rPr>
              <a:t>Key pairs and SSH key’s can be created using </a:t>
            </a:r>
            <a:r>
              <a:rPr lang="en-IN" kern="0" dirty="0" err="1">
                <a:solidFill>
                  <a:srgbClr val="00264A"/>
                </a:solidFill>
                <a:latin typeface="Arial"/>
              </a:rPr>
              <a:t>keystore</a:t>
            </a:r>
            <a:r>
              <a:rPr lang="en-IN" kern="0" dirty="0">
                <a:solidFill>
                  <a:srgbClr val="00264A"/>
                </a:solidFill>
                <a:latin typeface="Arial"/>
              </a:rPr>
              <a:t> in CPI</a:t>
            </a:r>
          </a:p>
          <a:p>
            <a:pPr marL="285750" indent="-285750">
              <a:buClr>
                <a:schemeClr val="accent1"/>
              </a:buClr>
              <a:buFont typeface="Wingdings" panose="05000000000000000000" pitchFamily="2" charset="2"/>
              <a:buChar char="§"/>
            </a:pPr>
            <a:r>
              <a:rPr lang="en-IN" kern="0" dirty="0">
                <a:solidFill>
                  <a:srgbClr val="00264A"/>
                </a:solidFill>
                <a:latin typeface="Arial"/>
              </a:rPr>
              <a:t>We can add </a:t>
            </a:r>
            <a:r>
              <a:rPr lang="en-IN" kern="0" dirty="0" err="1">
                <a:solidFill>
                  <a:srgbClr val="00264A"/>
                </a:solidFill>
                <a:latin typeface="Arial"/>
              </a:rPr>
              <a:t>Keystore</a:t>
            </a:r>
            <a:r>
              <a:rPr lang="en-IN" kern="0" dirty="0">
                <a:solidFill>
                  <a:srgbClr val="00264A"/>
                </a:solidFill>
                <a:latin typeface="Arial"/>
              </a:rPr>
              <a:t> view and import </a:t>
            </a:r>
            <a:r>
              <a:rPr lang="en-IN" kern="0" dirty="0" err="1">
                <a:solidFill>
                  <a:srgbClr val="00264A"/>
                </a:solidFill>
                <a:latin typeface="Arial"/>
              </a:rPr>
              <a:t>Keypair’s</a:t>
            </a:r>
            <a:r>
              <a:rPr lang="en-IN" kern="0" dirty="0">
                <a:solidFill>
                  <a:srgbClr val="00264A"/>
                </a:solidFill>
                <a:latin typeface="Arial"/>
              </a:rPr>
              <a:t> and Certificate’s into the view added.</a:t>
            </a:r>
          </a:p>
          <a:p>
            <a:pPr marL="285750" indent="-285750">
              <a:buClr>
                <a:schemeClr val="accent1"/>
              </a:buClr>
              <a:buFont typeface="Wingdings" panose="05000000000000000000" pitchFamily="2" charset="2"/>
              <a:buChar char="§"/>
            </a:pPr>
            <a:r>
              <a:rPr lang="en-IN" kern="0" dirty="0">
                <a:solidFill>
                  <a:srgbClr val="00264A"/>
                </a:solidFill>
                <a:latin typeface="Arial"/>
              </a:rPr>
              <a:t>Various actions can be performed in the existing Certificates/</a:t>
            </a:r>
            <a:r>
              <a:rPr lang="en-IN" kern="0" dirty="0" err="1">
                <a:solidFill>
                  <a:srgbClr val="00264A"/>
                </a:solidFill>
                <a:latin typeface="Arial"/>
              </a:rPr>
              <a:t>Keypair</a:t>
            </a:r>
            <a:r>
              <a:rPr lang="en-IN" kern="0" dirty="0">
                <a:solidFill>
                  <a:srgbClr val="00264A"/>
                </a:solidFill>
                <a:latin typeface="Arial"/>
              </a:rPr>
              <a:t> such as Update, Rename, Download and Delete.</a:t>
            </a:r>
          </a:p>
          <a:p>
            <a:pPr marL="285750" indent="-285750">
              <a:buClr>
                <a:schemeClr val="accent1"/>
              </a:buClr>
              <a:buFont typeface="Wingdings" panose="05000000000000000000" pitchFamily="2" charset="2"/>
              <a:buChar char="§"/>
            </a:pPr>
            <a:r>
              <a:rPr lang="en-IN" kern="0" dirty="0">
                <a:solidFill>
                  <a:srgbClr val="00264A"/>
                </a:solidFill>
                <a:latin typeface="Arial"/>
              </a:rPr>
              <a:t>Backup of all the entries within the </a:t>
            </a:r>
            <a:r>
              <a:rPr lang="en-IN" kern="0" dirty="0" err="1">
                <a:solidFill>
                  <a:srgbClr val="00264A"/>
                </a:solidFill>
                <a:latin typeface="Arial"/>
              </a:rPr>
              <a:t>keystore</a:t>
            </a:r>
            <a:r>
              <a:rPr lang="en-IN" kern="0" dirty="0">
                <a:solidFill>
                  <a:srgbClr val="00264A"/>
                </a:solidFill>
                <a:latin typeface="Arial"/>
              </a:rPr>
              <a:t> of a tenant can be created.</a:t>
            </a:r>
            <a:endParaRPr lang="en-IN" dirty="0"/>
          </a:p>
          <a:p>
            <a:pPr marL="742950" lvl="1" indent="-285750" algn="just">
              <a:buFont typeface="Arial" panose="020B0604020202020204" pitchFamily="34" charset="0"/>
              <a:buChar char="•"/>
            </a:pPr>
            <a:endParaRPr lang="en-IN" kern="0" dirty="0">
              <a:solidFill>
                <a:srgbClr val="00264A"/>
              </a:solidFill>
              <a:latin typeface="Arial"/>
            </a:endParaRPr>
          </a:p>
        </p:txBody>
      </p:sp>
      <p:pic>
        <p:nvPicPr>
          <p:cNvPr id="6" name="Picture 5">
            <a:extLst>
              <a:ext uri="{FF2B5EF4-FFF2-40B4-BE49-F238E27FC236}">
                <a16:creationId xmlns:a16="http://schemas.microsoft.com/office/drawing/2014/main" id="{A127F25B-6A75-479B-BB58-6CA2A04419F7}"/>
              </a:ext>
            </a:extLst>
          </p:cNvPr>
          <p:cNvPicPr>
            <a:picLocks noChangeAspect="1"/>
          </p:cNvPicPr>
          <p:nvPr/>
        </p:nvPicPr>
        <p:blipFill>
          <a:blip r:embed="rId3"/>
          <a:stretch>
            <a:fillRect/>
          </a:stretch>
        </p:blipFill>
        <p:spPr>
          <a:xfrm>
            <a:off x="414924" y="3565818"/>
            <a:ext cx="5520000" cy="2308324"/>
          </a:xfrm>
          <a:prstGeom prst="rect">
            <a:avLst/>
          </a:prstGeom>
        </p:spPr>
      </p:pic>
      <p:pic>
        <p:nvPicPr>
          <p:cNvPr id="9" name="Picture 8">
            <a:extLst>
              <a:ext uri="{FF2B5EF4-FFF2-40B4-BE49-F238E27FC236}">
                <a16:creationId xmlns:a16="http://schemas.microsoft.com/office/drawing/2014/main" id="{B876B303-9CDD-4144-85F5-82306FE583A1}"/>
              </a:ext>
            </a:extLst>
          </p:cNvPr>
          <p:cNvPicPr>
            <a:picLocks noChangeAspect="1"/>
          </p:cNvPicPr>
          <p:nvPr/>
        </p:nvPicPr>
        <p:blipFill>
          <a:blip r:embed="rId4"/>
          <a:stretch>
            <a:fillRect/>
          </a:stretch>
        </p:blipFill>
        <p:spPr>
          <a:xfrm>
            <a:off x="6348750" y="3565818"/>
            <a:ext cx="5507250" cy="2308324"/>
          </a:xfrm>
          <a:prstGeom prst="rect">
            <a:avLst/>
          </a:prstGeom>
        </p:spPr>
      </p:pic>
    </p:spTree>
    <p:extLst>
      <p:ext uri="{BB962C8B-B14F-4D97-AF65-F5344CB8AC3E}">
        <p14:creationId xmlns:p14="http://schemas.microsoft.com/office/powerpoint/2010/main" val="424580807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4" name="Text Placeholder 3"/>
          <p:cNvSpPr>
            <a:spLocks noGrp="1"/>
          </p:cNvSpPr>
          <p:nvPr>
            <p:ph type="body" sz="quarter" idx="11"/>
          </p:nvPr>
        </p:nvSpPr>
        <p:spPr>
          <a:xfrm>
            <a:off x="7899399" y="1504228"/>
            <a:ext cx="2084601" cy="555448"/>
          </a:xfrm>
        </p:spPr>
        <p:txBody>
          <a:bodyPr/>
          <a:lstStyle/>
          <a:p>
            <a:r>
              <a:rPr lang="en-US" dirty="0"/>
              <a:t>Overview</a:t>
            </a:r>
          </a:p>
        </p:txBody>
      </p:sp>
      <p:sp>
        <p:nvSpPr>
          <p:cNvPr id="5" name="Text Placeholder 4"/>
          <p:cNvSpPr>
            <a:spLocks noGrp="1"/>
          </p:cNvSpPr>
          <p:nvPr>
            <p:ph type="body" sz="quarter" idx="12"/>
          </p:nvPr>
        </p:nvSpPr>
        <p:spPr>
          <a:xfrm>
            <a:off x="7899399" y="2173647"/>
            <a:ext cx="2804601" cy="555448"/>
          </a:xfrm>
        </p:spPr>
        <p:txBody>
          <a:bodyPr/>
          <a:lstStyle/>
          <a:p>
            <a:r>
              <a:rPr lang="en-US" dirty="0"/>
              <a:t>Monitor Message Processing</a:t>
            </a:r>
          </a:p>
        </p:txBody>
      </p:sp>
      <p:sp>
        <p:nvSpPr>
          <p:cNvPr id="6" name="Text Placeholder 5"/>
          <p:cNvSpPr>
            <a:spLocks noGrp="1"/>
          </p:cNvSpPr>
          <p:nvPr>
            <p:ph type="body" sz="quarter" idx="13"/>
          </p:nvPr>
        </p:nvSpPr>
        <p:spPr>
          <a:xfrm>
            <a:off x="7899399" y="2854099"/>
            <a:ext cx="3708401" cy="555448"/>
          </a:xfrm>
        </p:spPr>
        <p:txBody>
          <a:bodyPr/>
          <a:lstStyle/>
          <a:p>
            <a:r>
              <a:rPr lang="en-IN" dirty="0"/>
              <a:t>Manage Integration Content</a:t>
            </a:r>
          </a:p>
        </p:txBody>
      </p:sp>
      <p:sp>
        <p:nvSpPr>
          <p:cNvPr id="7" name="Text Placeholder 6"/>
          <p:cNvSpPr>
            <a:spLocks noGrp="1"/>
          </p:cNvSpPr>
          <p:nvPr>
            <p:ph type="body" sz="quarter" idx="14"/>
          </p:nvPr>
        </p:nvSpPr>
        <p:spPr>
          <a:xfrm>
            <a:off x="7899399" y="3537449"/>
            <a:ext cx="3708401" cy="555448"/>
          </a:xfrm>
        </p:spPr>
        <p:txBody>
          <a:bodyPr/>
          <a:lstStyle/>
          <a:p>
            <a:r>
              <a:rPr lang="en-IN" dirty="0"/>
              <a:t>Manage Security</a:t>
            </a:r>
          </a:p>
        </p:txBody>
      </p:sp>
      <p:sp>
        <p:nvSpPr>
          <p:cNvPr id="8" name="Text Placeholder 7"/>
          <p:cNvSpPr>
            <a:spLocks noGrp="1"/>
          </p:cNvSpPr>
          <p:nvPr>
            <p:ph type="body" sz="quarter" idx="15"/>
          </p:nvPr>
        </p:nvSpPr>
        <p:spPr>
          <a:xfrm>
            <a:off x="7899399" y="4220799"/>
            <a:ext cx="3708401" cy="555448"/>
          </a:xfrm>
        </p:spPr>
        <p:txBody>
          <a:bodyPr/>
          <a:lstStyle/>
          <a:p>
            <a:r>
              <a:rPr lang="pt-PT" dirty="0">
                <a:solidFill>
                  <a:srgbClr val="2B0A3D"/>
                </a:solidFill>
              </a:rPr>
              <a:t>Manage Stores</a:t>
            </a:r>
          </a:p>
        </p:txBody>
      </p:sp>
      <p:sp>
        <p:nvSpPr>
          <p:cNvPr id="9" name="Text Placeholder 8"/>
          <p:cNvSpPr>
            <a:spLocks noGrp="1"/>
          </p:cNvSpPr>
          <p:nvPr>
            <p:ph type="body" sz="quarter" idx="16"/>
          </p:nvPr>
        </p:nvSpPr>
        <p:spPr>
          <a:xfrm>
            <a:off x="7915149" y="4926202"/>
            <a:ext cx="3708401" cy="555448"/>
          </a:xfrm>
        </p:spPr>
        <p:txBody>
          <a:bodyPr/>
          <a:lstStyle/>
          <a:p>
            <a:r>
              <a:rPr lang="en-US" dirty="0"/>
              <a:t>Test Connectivity</a:t>
            </a: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7087039" y="1465346"/>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7087040" y="2148696"/>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7087040" y="2832046"/>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22" name="Group 21">
            <a:extLst>
              <a:ext uri="{FF2B5EF4-FFF2-40B4-BE49-F238E27FC236}">
                <a16:creationId xmlns:a16="http://schemas.microsoft.com/office/drawing/2014/main" id="{11EEF4D5-4815-4248-AFF4-A3B0893BA6AE}"/>
              </a:ext>
            </a:extLst>
          </p:cNvPr>
          <p:cNvGrpSpPr/>
          <p:nvPr/>
        </p:nvGrpSpPr>
        <p:grpSpPr>
          <a:xfrm>
            <a:off x="7087040" y="3515396"/>
            <a:ext cx="634560" cy="599554"/>
            <a:chOff x="6230534" y="1335315"/>
            <a:chExt cx="1204015" cy="1137595"/>
          </a:xfrm>
        </p:grpSpPr>
        <p:sp>
          <p:nvSpPr>
            <p:cNvPr id="23" name="Oval 20">
              <a:extLst>
                <a:ext uri="{FF2B5EF4-FFF2-40B4-BE49-F238E27FC236}">
                  <a16:creationId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4" name="Text Placeholder 14">
              <a:extLst>
                <a:ext uri="{FF2B5EF4-FFF2-40B4-BE49-F238E27FC236}">
                  <a16:creationId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5" name="Group 24">
            <a:extLst>
              <a:ext uri="{FF2B5EF4-FFF2-40B4-BE49-F238E27FC236}">
                <a16:creationId xmlns:a16="http://schemas.microsoft.com/office/drawing/2014/main" id="{72594B11-398B-4F44-BD01-75E581F8C550}"/>
              </a:ext>
            </a:extLst>
          </p:cNvPr>
          <p:cNvGrpSpPr/>
          <p:nvPr/>
        </p:nvGrpSpPr>
        <p:grpSpPr>
          <a:xfrm>
            <a:off x="7087040" y="4198746"/>
            <a:ext cx="634560" cy="599554"/>
            <a:chOff x="6230534" y="1335315"/>
            <a:chExt cx="1204015" cy="1137595"/>
          </a:xfrm>
        </p:grpSpPr>
        <p:sp>
          <p:nvSpPr>
            <p:cNvPr id="26" name="Oval 20">
              <a:extLst>
                <a:ext uri="{FF2B5EF4-FFF2-40B4-BE49-F238E27FC236}">
                  <a16:creationId xmlns:a16="http://schemas.microsoft.com/office/drawing/2014/main" id="{17E8B294-1CC0-4A4C-85F9-C7DB5881222A}"/>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7" name="Text Placeholder 14">
              <a:extLst>
                <a:ext uri="{FF2B5EF4-FFF2-40B4-BE49-F238E27FC236}">
                  <a16:creationId xmlns:a16="http://schemas.microsoft.com/office/drawing/2014/main" id="{09E1C985-F8CD-41D6-8959-B41A3B9513A3}"/>
                </a:ext>
              </a:extLst>
            </p:cNvPr>
            <p:cNvSpPr txBox="1">
              <a:spLocks/>
            </p:cNvSpPr>
            <p:nvPr/>
          </p:nvSpPr>
          <p:spPr>
            <a:xfrm>
              <a:off x="6369574" y="1662761"/>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28" name="Group 27">
            <a:extLst>
              <a:ext uri="{FF2B5EF4-FFF2-40B4-BE49-F238E27FC236}">
                <a16:creationId xmlns:a16="http://schemas.microsoft.com/office/drawing/2014/main" id="{4BD570E1-278A-405C-87FB-5B84C24FB095}"/>
              </a:ext>
            </a:extLst>
          </p:cNvPr>
          <p:cNvGrpSpPr/>
          <p:nvPr/>
        </p:nvGrpSpPr>
        <p:grpSpPr>
          <a:xfrm>
            <a:off x="7087040" y="4882096"/>
            <a:ext cx="634560" cy="599554"/>
            <a:chOff x="6230534" y="1335315"/>
            <a:chExt cx="1204015" cy="1137595"/>
          </a:xfrm>
        </p:grpSpPr>
        <p:sp>
          <p:nvSpPr>
            <p:cNvPr id="29" name="Oval 20">
              <a:extLst>
                <a:ext uri="{FF2B5EF4-FFF2-40B4-BE49-F238E27FC236}">
                  <a16:creationId xmlns:a16="http://schemas.microsoft.com/office/drawing/2014/main" id="{D0AE255E-C288-43BF-AE52-2647828320B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0" name="Text Placeholder 14">
              <a:extLst>
                <a:ext uri="{FF2B5EF4-FFF2-40B4-BE49-F238E27FC236}">
                  <a16:creationId xmlns:a16="http://schemas.microsoft.com/office/drawing/2014/main" id="{03DFDE39-148C-4885-818F-2927D7807DFE}"/>
                </a:ext>
              </a:extLst>
            </p:cNvPr>
            <p:cNvSpPr txBox="1">
              <a:spLocks/>
            </p:cNvSpPr>
            <p:nvPr/>
          </p:nvSpPr>
          <p:spPr>
            <a:xfrm>
              <a:off x="6369574" y="1676283"/>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grpSp>
        <p:nvGrpSpPr>
          <p:cNvPr id="31" name="Group 30">
            <a:extLst>
              <a:ext uri="{FF2B5EF4-FFF2-40B4-BE49-F238E27FC236}">
                <a16:creationId xmlns:a16="http://schemas.microsoft.com/office/drawing/2014/main" id="{B95E2241-D8D9-459C-A17F-86429A4EB1D6}"/>
              </a:ext>
            </a:extLst>
          </p:cNvPr>
          <p:cNvGrpSpPr/>
          <p:nvPr/>
        </p:nvGrpSpPr>
        <p:grpSpPr>
          <a:xfrm>
            <a:off x="7087039" y="5661353"/>
            <a:ext cx="634560" cy="599554"/>
            <a:chOff x="6230534" y="1335315"/>
            <a:chExt cx="1204015" cy="1137595"/>
          </a:xfrm>
        </p:grpSpPr>
        <p:sp>
          <p:nvSpPr>
            <p:cNvPr id="32" name="Oval 20">
              <a:extLst>
                <a:ext uri="{FF2B5EF4-FFF2-40B4-BE49-F238E27FC236}">
                  <a16:creationId xmlns:a16="http://schemas.microsoft.com/office/drawing/2014/main" id="{7F4E2EE9-1B7C-4105-9E84-B7A7AAF19720}"/>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3" name="Text Placeholder 14">
              <a:extLst>
                <a:ext uri="{FF2B5EF4-FFF2-40B4-BE49-F238E27FC236}">
                  <a16:creationId xmlns:a16="http://schemas.microsoft.com/office/drawing/2014/main" id="{05B9032F-4B4A-4346-B387-4FE8478FC91D}"/>
                </a:ext>
              </a:extLst>
            </p:cNvPr>
            <p:cNvSpPr txBox="1">
              <a:spLocks/>
            </p:cNvSpPr>
            <p:nvPr/>
          </p:nvSpPr>
          <p:spPr>
            <a:xfrm>
              <a:off x="6369574" y="1676283"/>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7</a:t>
              </a:r>
            </a:p>
          </p:txBody>
        </p:sp>
      </p:grpSp>
      <p:sp>
        <p:nvSpPr>
          <p:cNvPr id="34" name="Text Placeholder 8">
            <a:extLst>
              <a:ext uri="{FF2B5EF4-FFF2-40B4-BE49-F238E27FC236}">
                <a16:creationId xmlns:a16="http://schemas.microsoft.com/office/drawing/2014/main" id="{C2E0DA2F-E5CD-44F4-8A1D-757C434EF144}"/>
              </a:ext>
            </a:extLst>
          </p:cNvPr>
          <p:cNvSpPr txBox="1">
            <a:spLocks/>
          </p:cNvSpPr>
          <p:nvPr/>
        </p:nvSpPr>
        <p:spPr>
          <a:xfrm>
            <a:off x="7915149" y="5690533"/>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5" name="Text Placeholder 8">
            <a:extLst>
              <a:ext uri="{FF2B5EF4-FFF2-40B4-BE49-F238E27FC236}">
                <a16:creationId xmlns:a16="http://schemas.microsoft.com/office/drawing/2014/main" id="{907854A7-9368-403A-8AD1-BC9029279C61}"/>
              </a:ext>
            </a:extLst>
          </p:cNvPr>
          <p:cNvSpPr txBox="1">
            <a:spLocks/>
          </p:cNvSpPr>
          <p:nvPr/>
        </p:nvSpPr>
        <p:spPr>
          <a:xfrm>
            <a:off x="7899398" y="5690433"/>
            <a:ext cx="3708401" cy="555448"/>
          </a:xfrm>
          <a:prstGeom prst="rect">
            <a:avLst/>
          </a:prstGeom>
        </p:spPr>
        <p:txBody>
          <a:bodyPr anchor="ctr">
            <a:noAutofit/>
          </a:bodyPr>
          <a:lstStyle>
            <a:lvl1pPr marL="0" indent="0" algn="l" defTabSz="914400" rtl="0" eaLnBrk="1" latinLnBrk="0" hangingPunct="1">
              <a:lnSpc>
                <a:spcPct val="100000"/>
              </a:lnSpc>
              <a:spcBef>
                <a:spcPts val="1000"/>
              </a:spcBef>
              <a:buFont typeface="Arial" panose="020B0604020202020204" pitchFamily="34" charset="0"/>
              <a:buNone/>
              <a:defRPr sz="1300" kern="1200">
                <a:solidFill>
                  <a:schemeClr val="tx1"/>
                </a:solidFill>
                <a:latin typeface="+mj-lt"/>
                <a:ea typeface="+mn-ea"/>
                <a:cs typeface="+mn-cs"/>
              </a:defRPr>
            </a:lvl1pPr>
            <a:lvl2pPr marL="539750" indent="-179388"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j-lt"/>
                <a:ea typeface="+mn-ea"/>
                <a:cs typeface="+mn-cs"/>
              </a:defRPr>
            </a:lvl2pPr>
            <a:lvl3pPr marL="900113" indent="-179388" algn="l" defTabSz="914400" rtl="0" eaLnBrk="1" latinLnBrk="0" hangingPunct="1">
              <a:lnSpc>
                <a:spcPct val="100000"/>
              </a:lnSpc>
              <a:spcBef>
                <a:spcPts val="500"/>
              </a:spcBef>
              <a:buClr>
                <a:schemeClr val="accent2"/>
              </a:buClr>
              <a:buFont typeface="Arial" panose="020B0604020202020204" pitchFamily="34" charset="0"/>
              <a:buChar char="•"/>
              <a:defRPr sz="1400" kern="1200">
                <a:solidFill>
                  <a:schemeClr val="tx1"/>
                </a:solidFill>
                <a:latin typeface="+mj-lt"/>
                <a:ea typeface="+mn-ea"/>
                <a:cs typeface="+mn-cs"/>
              </a:defRPr>
            </a:lvl3pPr>
            <a:lvl4pPr marL="1260475" indent="-179388" algn="l" defTabSz="914400" rtl="0" eaLnBrk="1" latinLnBrk="0" hangingPunct="1">
              <a:lnSpc>
                <a:spcPct val="10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10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Logs</a:t>
            </a:r>
          </a:p>
        </p:txBody>
      </p:sp>
    </p:spTree>
    <p:extLst>
      <p:ext uri="{BB962C8B-B14F-4D97-AF65-F5344CB8AC3E}">
        <p14:creationId xmlns:p14="http://schemas.microsoft.com/office/powerpoint/2010/main" val="421670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down)">
                                      <p:cBhvr>
                                        <p:cTn id="31" dur="500"/>
                                        <p:tgtEl>
                                          <p:spTgt spid="7">
                                            <p:txEl>
                                              <p:pRg st="0" end="0"/>
                                            </p:txEl>
                                          </p:spTgt>
                                        </p:tgtEl>
                                      </p:cBhvr>
                                    </p:animEffect>
                                  </p:childTnLst>
                                </p:cTn>
                              </p:par>
                            </p:childTnLst>
                          </p:cTn>
                        </p:par>
                        <p:par>
                          <p:cTn id="32" fill="hold">
                            <p:stCondLst>
                              <p:cond delay="2000"/>
                            </p:stCondLst>
                            <p:childTnLst>
                              <p:par>
                                <p:cTn id="33" presetID="22" presetClass="entr" presetSubtype="4"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wipe(down)">
                                      <p:cBhvr>
                                        <p:cTn id="38" dur="500"/>
                                        <p:tgtEl>
                                          <p:spTgt spid="8">
                                            <p:txEl>
                                              <p:pRg st="0" end="0"/>
                                            </p:txEl>
                                          </p:spTgt>
                                        </p:tgtEl>
                                      </p:cBhvr>
                                    </p:animEffect>
                                  </p:childTnLst>
                                </p:cTn>
                              </p:par>
                            </p:childTnLst>
                          </p:cTn>
                        </p:par>
                        <p:par>
                          <p:cTn id="39" fill="hold">
                            <p:stCondLst>
                              <p:cond delay="2500"/>
                            </p:stCondLst>
                            <p:childTnLst>
                              <p:par>
                                <p:cTn id="40" presetID="22" presetClass="entr" presetSubtype="4"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wipe(down)">
                                      <p:cBhvr>
                                        <p:cTn id="45" dur="500"/>
                                        <p:tgtEl>
                                          <p:spTgt spid="9">
                                            <p:txEl>
                                              <p:pRg st="0" end="0"/>
                                            </p:txEl>
                                          </p:spTgt>
                                        </p:tgtEl>
                                      </p:cBhvr>
                                    </p:animEffect>
                                  </p:childTnLst>
                                </p:cTn>
                              </p:par>
                            </p:childTnLst>
                          </p:cTn>
                        </p:par>
                        <p:par>
                          <p:cTn id="46" fill="hold">
                            <p:stCondLst>
                              <p:cond delay="3000"/>
                            </p:stCondLst>
                            <p:childTnLst>
                              <p:par>
                                <p:cTn id="47" presetID="22" presetClass="entr" presetSubtype="4" fill="hold"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down)">
                                      <p:cBhvr>
                                        <p:cTn id="49" dur="500"/>
                                        <p:tgtEl>
                                          <p:spTgt spid="31"/>
                                        </p:tgtEl>
                                      </p:cBhvr>
                                    </p:animEffect>
                                  </p:childTnLst>
                                </p:cTn>
                              </p:par>
                              <p:par>
                                <p:cTn id="50" presetID="22" presetClass="entr" presetSubtype="4" fill="hold" grpId="0" nodeType="withEffect" nodePh="1">
                                  <p:stCondLst>
                                    <p:cond delay="0"/>
                                  </p:stCondLst>
                                  <p:endCondLst>
                                    <p:cond evt="begin" delay="0">
                                      <p:tn val="50"/>
                                    </p:cond>
                                  </p:endCondLst>
                                  <p:childTnLst>
                                    <p:set>
                                      <p:cBhvr>
                                        <p:cTn id="51" dur="1" fill="hold">
                                          <p:stCondLst>
                                            <p:cond delay="0"/>
                                          </p:stCondLst>
                                        </p:cTn>
                                        <p:tgtEl>
                                          <p:spTgt spid="34">
                                            <p:txEl>
                                              <p:pRg st="0" end="0"/>
                                            </p:txEl>
                                          </p:spTgt>
                                        </p:tgtEl>
                                        <p:attrNameLst>
                                          <p:attrName>style.visibility</p:attrName>
                                        </p:attrNameLst>
                                      </p:cBhvr>
                                      <p:to>
                                        <p:strVal val="visible"/>
                                      </p:to>
                                    </p:set>
                                    <p:animEffect transition="in" filter="wipe(down)">
                                      <p:cBhvr>
                                        <p:cTn id="52" dur="500"/>
                                        <p:tgtEl>
                                          <p:spTgt spid="34">
                                            <p:txEl>
                                              <p:pRg st="0" end="0"/>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wipe(down)">
                                      <p:cBhvr>
                                        <p:cTn id="55"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P spid="34" grpId="0" build="p"/>
      <p:bldP spid="3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E52A-A9E2-4F82-86B6-9EE34606E8A0}"/>
              </a:ext>
            </a:extLst>
          </p:cNvPr>
          <p:cNvSpPr>
            <a:spLocks noGrp="1"/>
          </p:cNvSpPr>
          <p:nvPr>
            <p:ph type="title"/>
          </p:nvPr>
        </p:nvSpPr>
        <p:spPr/>
        <p:txBody>
          <a:bodyPr/>
          <a:lstStyle/>
          <a:p>
            <a:r>
              <a:rPr lang="en-IN" b="1" dirty="0"/>
              <a:t>4c. Certificate-to-User Mapping</a:t>
            </a:r>
            <a:br>
              <a:rPr lang="en-IN" b="1" dirty="0"/>
            </a:br>
            <a:endParaRPr lang="en-IN" dirty="0"/>
          </a:p>
        </p:txBody>
      </p:sp>
      <p:pic>
        <p:nvPicPr>
          <p:cNvPr id="5" name="Picture 4">
            <a:extLst>
              <a:ext uri="{FF2B5EF4-FFF2-40B4-BE49-F238E27FC236}">
                <a16:creationId xmlns:a16="http://schemas.microsoft.com/office/drawing/2014/main" id="{36B54D6A-8880-434A-99CC-840E03A74980}"/>
              </a:ext>
            </a:extLst>
          </p:cNvPr>
          <p:cNvPicPr>
            <a:picLocks noChangeAspect="1"/>
          </p:cNvPicPr>
          <p:nvPr/>
        </p:nvPicPr>
        <p:blipFill>
          <a:blip r:embed="rId2"/>
          <a:stretch>
            <a:fillRect/>
          </a:stretch>
        </p:blipFill>
        <p:spPr>
          <a:xfrm>
            <a:off x="227348" y="1845000"/>
            <a:ext cx="11340652" cy="4248000"/>
          </a:xfrm>
          <a:prstGeom prst="rect">
            <a:avLst/>
          </a:prstGeom>
        </p:spPr>
      </p:pic>
      <p:sp>
        <p:nvSpPr>
          <p:cNvPr id="4" name="Text Placeholder 3">
            <a:extLst>
              <a:ext uri="{FF2B5EF4-FFF2-40B4-BE49-F238E27FC236}">
                <a16:creationId xmlns:a16="http://schemas.microsoft.com/office/drawing/2014/main" id="{63391CC6-B763-40D0-9ADA-F2FD35945AA8}"/>
              </a:ext>
            </a:extLst>
          </p:cNvPr>
          <p:cNvSpPr>
            <a:spLocks noGrp="1"/>
          </p:cNvSpPr>
          <p:nvPr>
            <p:ph type="body" sz="quarter" idx="11"/>
          </p:nvPr>
        </p:nvSpPr>
        <p:spPr/>
        <p:txBody>
          <a:bodyPr>
            <a:normAutofit lnSpcReduction="10000"/>
          </a:bodyPr>
          <a:lstStyle/>
          <a:p>
            <a:r>
              <a:rPr lang="en-IN" dirty="0"/>
              <a:t>A list of certificate-to-user mappings is displayed in a table. For each artifact, the following attributes are displayed:</a:t>
            </a:r>
          </a:p>
        </p:txBody>
      </p:sp>
    </p:spTree>
    <p:extLst>
      <p:ext uri="{BB962C8B-B14F-4D97-AF65-F5344CB8AC3E}">
        <p14:creationId xmlns:p14="http://schemas.microsoft.com/office/powerpoint/2010/main" val="1243619046"/>
      </p:ext>
    </p:extLst>
  </p:cSld>
  <p:clrMapOvr>
    <a:masterClrMapping/>
  </p:clrMapOvr>
  <p:transition spd="slow">
    <p:cover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C95-77C2-44EC-805F-52B1194D4510}"/>
              </a:ext>
            </a:extLst>
          </p:cNvPr>
          <p:cNvSpPr>
            <a:spLocks noGrp="1"/>
          </p:cNvSpPr>
          <p:nvPr>
            <p:ph type="title"/>
          </p:nvPr>
        </p:nvSpPr>
        <p:spPr/>
        <p:txBody>
          <a:bodyPr/>
          <a:lstStyle/>
          <a:p>
            <a:r>
              <a:rPr lang="en-IN" dirty="0"/>
              <a:t>4d. Access policies</a:t>
            </a:r>
          </a:p>
        </p:txBody>
      </p:sp>
      <p:sp>
        <p:nvSpPr>
          <p:cNvPr id="3" name="Text Placeholder 2">
            <a:extLst>
              <a:ext uri="{FF2B5EF4-FFF2-40B4-BE49-F238E27FC236}">
                <a16:creationId xmlns:a16="http://schemas.microsoft.com/office/drawing/2014/main" id="{D4D4CEF5-3C4E-4D6A-BB75-7EF18B25555F}"/>
              </a:ext>
            </a:extLst>
          </p:cNvPr>
          <p:cNvSpPr>
            <a:spLocks noGrp="1"/>
          </p:cNvSpPr>
          <p:nvPr>
            <p:ph type="body" sz="quarter" idx="10"/>
          </p:nvPr>
        </p:nvSpPr>
        <p:spPr>
          <a:xfrm>
            <a:off x="335999" y="1053001"/>
            <a:ext cx="11304001" cy="5256000"/>
          </a:xfrm>
        </p:spPr>
        <p:txBody>
          <a:bodyPr>
            <a:normAutofit/>
          </a:bodyPr>
          <a:lstStyle/>
          <a:p>
            <a:pPr marL="342900" indent="-342900">
              <a:buFont typeface="Arial" panose="020B0604020202020204" pitchFamily="34" charset="0"/>
              <a:buChar char="•"/>
            </a:pPr>
            <a:r>
              <a:rPr lang="en-IN" sz="1600" dirty="0"/>
              <a:t>The Access Policies monitor allows you to show and maintain access policies.</a:t>
            </a:r>
          </a:p>
          <a:p>
            <a:pPr marL="342900" indent="-342900">
              <a:buFont typeface="Arial" panose="020B0604020202020204" pitchFamily="34" charset="0"/>
              <a:buChar char="•"/>
            </a:pPr>
            <a:r>
              <a:rPr lang="en-IN" sz="1600" dirty="0"/>
              <a:t>In SAP Cloud Integration, user permissions are granted based on tasks that can be performed on all artifacts and data. Access policies provide a way to additionally protect a subset of artifacts and data.</a:t>
            </a:r>
          </a:p>
          <a:p>
            <a:endParaRPr lang="en-IN" sz="1600" dirty="0"/>
          </a:p>
          <a:p>
            <a:r>
              <a:rPr lang="en-IN" sz="1600" dirty="0"/>
              <a:t>Access policies are coupled with custom user roles. Thus, per group of integration flows that are to be accessible only for a specific group of users, you’ve to</a:t>
            </a:r>
          </a:p>
          <a:p>
            <a:pPr marL="342900" indent="-342900">
              <a:buFont typeface="Arial" panose="020B0604020202020204" pitchFamily="34" charset="0"/>
              <a:buChar char="•"/>
            </a:pPr>
            <a:r>
              <a:rPr lang="en-IN" sz="1600" dirty="0"/>
              <a:t>Using SAP BTP cockpit, create a </a:t>
            </a:r>
            <a:r>
              <a:rPr lang="en-IN" sz="1600" i="1" dirty="0"/>
              <a:t>Custom Role</a:t>
            </a:r>
            <a:r>
              <a:rPr lang="en-IN" sz="1600" dirty="0"/>
              <a:t> for your TMN application.</a:t>
            </a:r>
          </a:p>
          <a:p>
            <a:pPr marL="342900" indent="-342900">
              <a:buFont typeface="Arial" panose="020B0604020202020204" pitchFamily="34" charset="0"/>
              <a:buChar char="•"/>
            </a:pPr>
            <a:r>
              <a:rPr lang="en-IN" sz="1600" dirty="0"/>
              <a:t>You have to be an Administrator for your subaccount to maintain custom </a:t>
            </a:r>
            <a:r>
              <a:rPr lang="en-IN" sz="1600" dirty="0" err="1"/>
              <a:t>roles.Assign</a:t>
            </a:r>
            <a:r>
              <a:rPr lang="en-IN" sz="1600" dirty="0"/>
              <a:t> the role to users who are to get access once the access policies are active</a:t>
            </a:r>
          </a:p>
          <a:p>
            <a:pPr marL="342900" indent="-342900">
              <a:buFont typeface="Arial" panose="020B0604020202020204" pitchFamily="34" charset="0"/>
              <a:buChar char="•"/>
            </a:pPr>
            <a:r>
              <a:rPr lang="en-IN" sz="1600" dirty="0"/>
              <a:t>Create an access policy containing references to all integration flows of the group.</a:t>
            </a:r>
          </a:p>
          <a:p>
            <a:endParaRPr lang="en-IN" sz="1600" dirty="0"/>
          </a:p>
          <a:p>
            <a:br>
              <a:rPr lang="en-IN" dirty="0"/>
            </a:br>
            <a:endParaRPr lang="en-IN" dirty="0"/>
          </a:p>
        </p:txBody>
      </p:sp>
      <p:pic>
        <p:nvPicPr>
          <p:cNvPr id="5" name="Picture 4">
            <a:extLst>
              <a:ext uri="{FF2B5EF4-FFF2-40B4-BE49-F238E27FC236}">
                <a16:creationId xmlns:a16="http://schemas.microsoft.com/office/drawing/2014/main" id="{F1C956A4-D366-4BEB-85AF-7B06DDBD1CBD}"/>
              </a:ext>
            </a:extLst>
          </p:cNvPr>
          <p:cNvPicPr>
            <a:picLocks noChangeAspect="1"/>
          </p:cNvPicPr>
          <p:nvPr/>
        </p:nvPicPr>
        <p:blipFill>
          <a:blip r:embed="rId2"/>
          <a:stretch>
            <a:fillRect/>
          </a:stretch>
        </p:blipFill>
        <p:spPr>
          <a:xfrm>
            <a:off x="551999" y="4463871"/>
            <a:ext cx="4389337" cy="1824730"/>
          </a:xfrm>
          <a:prstGeom prst="rect">
            <a:avLst/>
          </a:prstGeom>
        </p:spPr>
      </p:pic>
    </p:spTree>
    <p:extLst>
      <p:ext uri="{BB962C8B-B14F-4D97-AF65-F5344CB8AC3E}">
        <p14:creationId xmlns:p14="http://schemas.microsoft.com/office/powerpoint/2010/main" val="4109638741"/>
      </p:ext>
    </p:extLst>
  </p:cSld>
  <p:clrMapOvr>
    <a:masterClrMapping/>
  </p:clrMapOvr>
  <p:transition spd="slow">
    <p:cover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CC29-4D60-43E1-8E77-A0CC9BAFB27F}"/>
              </a:ext>
            </a:extLst>
          </p:cNvPr>
          <p:cNvSpPr>
            <a:spLocks noGrp="1"/>
          </p:cNvSpPr>
          <p:nvPr>
            <p:ph type="title"/>
          </p:nvPr>
        </p:nvSpPr>
        <p:spPr/>
        <p:txBody>
          <a:bodyPr/>
          <a:lstStyle/>
          <a:p>
            <a:r>
              <a:rPr lang="en-IN" dirty="0"/>
              <a:t>4e. JDBC Material</a:t>
            </a:r>
          </a:p>
        </p:txBody>
      </p:sp>
      <p:sp>
        <p:nvSpPr>
          <p:cNvPr id="3" name="Text Placeholder 2">
            <a:extLst>
              <a:ext uri="{FF2B5EF4-FFF2-40B4-BE49-F238E27FC236}">
                <a16:creationId xmlns:a16="http://schemas.microsoft.com/office/drawing/2014/main" id="{DDFF2588-DFD8-4DEF-AC7F-5D50B0D6AC1B}"/>
              </a:ext>
            </a:extLst>
          </p:cNvPr>
          <p:cNvSpPr>
            <a:spLocks noGrp="1"/>
          </p:cNvSpPr>
          <p:nvPr>
            <p:ph type="body" sz="quarter" idx="10"/>
          </p:nvPr>
        </p:nvSpPr>
        <p:spPr>
          <a:xfrm>
            <a:off x="226673" y="1104901"/>
            <a:ext cx="11700675" cy="5176652"/>
          </a:xfrm>
        </p:spPr>
        <p:txBody>
          <a:bodyPr/>
          <a:lstStyle/>
          <a:p>
            <a:r>
              <a:rPr lang="en-IN" sz="1600" dirty="0"/>
              <a:t>Use JDBC Data Source to establish connection with databases and JDBC Drivers helps you to upload and install third-party compliant JDBC type-4 drivers to connect with third-party databases.</a:t>
            </a:r>
          </a:p>
          <a:p>
            <a:endParaRPr lang="en-IN" sz="1600" dirty="0"/>
          </a:p>
          <a:p>
            <a:r>
              <a:rPr lang="en-IN" sz="1600" dirty="0"/>
              <a:t>The </a:t>
            </a:r>
            <a:r>
              <a:rPr lang="en-IN" sz="1600" b="1" dirty="0"/>
              <a:t>JDBC Data Sources</a:t>
            </a:r>
            <a:r>
              <a:rPr lang="en-IN" sz="1600" dirty="0"/>
              <a:t> allows you to create and manage a cluster of artifact connections to interact with a database</a:t>
            </a:r>
          </a:p>
          <a:p>
            <a:r>
              <a:rPr lang="en-IN" sz="1600" dirty="0"/>
              <a:t>The tenant administrator configures </a:t>
            </a:r>
            <a:r>
              <a:rPr lang="en-IN" sz="1600" b="1" dirty="0"/>
              <a:t>JDBC drivers </a:t>
            </a:r>
            <a:r>
              <a:rPr lang="en-IN" sz="1600" dirty="0"/>
              <a:t>on your Cloud Integration tenant to enable you to establish connection to a database managed by a third-party vendor</a:t>
            </a:r>
            <a:r>
              <a:rPr lang="en-IN" dirty="0"/>
              <a:t>. </a:t>
            </a:r>
          </a:p>
        </p:txBody>
      </p:sp>
      <p:pic>
        <p:nvPicPr>
          <p:cNvPr id="6" name="Picture 5">
            <a:extLst>
              <a:ext uri="{FF2B5EF4-FFF2-40B4-BE49-F238E27FC236}">
                <a16:creationId xmlns:a16="http://schemas.microsoft.com/office/drawing/2014/main" id="{07377282-4D9F-4282-AE4B-DF2A8CAAF8BB}"/>
              </a:ext>
            </a:extLst>
          </p:cNvPr>
          <p:cNvPicPr>
            <a:picLocks noChangeAspect="1"/>
          </p:cNvPicPr>
          <p:nvPr/>
        </p:nvPicPr>
        <p:blipFill>
          <a:blip r:embed="rId2"/>
          <a:stretch>
            <a:fillRect/>
          </a:stretch>
        </p:blipFill>
        <p:spPr>
          <a:xfrm>
            <a:off x="5826169" y="3890258"/>
            <a:ext cx="5722334" cy="2170154"/>
          </a:xfrm>
          <a:prstGeom prst="rect">
            <a:avLst/>
          </a:prstGeom>
        </p:spPr>
      </p:pic>
      <p:pic>
        <p:nvPicPr>
          <p:cNvPr id="7" name="Picture 6">
            <a:extLst>
              <a:ext uri="{FF2B5EF4-FFF2-40B4-BE49-F238E27FC236}">
                <a16:creationId xmlns:a16="http://schemas.microsoft.com/office/drawing/2014/main" id="{4F13118C-3CD0-4E34-97B5-F719BAA777AF}"/>
              </a:ext>
            </a:extLst>
          </p:cNvPr>
          <p:cNvPicPr>
            <a:picLocks noChangeAspect="1"/>
          </p:cNvPicPr>
          <p:nvPr/>
        </p:nvPicPr>
        <p:blipFill>
          <a:blip r:embed="rId3"/>
          <a:stretch>
            <a:fillRect/>
          </a:stretch>
        </p:blipFill>
        <p:spPr>
          <a:xfrm>
            <a:off x="226673" y="3645000"/>
            <a:ext cx="5220651" cy="2415412"/>
          </a:xfrm>
          <a:prstGeom prst="rect">
            <a:avLst/>
          </a:prstGeom>
        </p:spPr>
      </p:pic>
    </p:spTree>
    <p:extLst>
      <p:ext uri="{BB962C8B-B14F-4D97-AF65-F5344CB8AC3E}">
        <p14:creationId xmlns:p14="http://schemas.microsoft.com/office/powerpoint/2010/main" val="2097219685"/>
      </p:ext>
    </p:extLst>
  </p:cSld>
  <p:clrMapOvr>
    <a:masterClrMapping/>
  </p:clrMapOvr>
  <p:transition spd="slow">
    <p:cover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5.Manage Stores</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1104900"/>
            <a:ext cx="11448001"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Manage Stores allows us to manage temporary data storages on the tenant.</a:t>
            </a:r>
          </a:p>
          <a:p>
            <a:pPr marL="285750" indent="-285750">
              <a:buClr>
                <a:schemeClr val="accent1"/>
              </a:buClr>
              <a:buFont typeface="Wingdings" panose="05000000000000000000" pitchFamily="2" charset="2"/>
              <a:buChar char="§"/>
            </a:pPr>
            <a:r>
              <a:rPr lang="en-IN" kern="0" dirty="0">
                <a:solidFill>
                  <a:srgbClr val="00264A"/>
                </a:solidFill>
                <a:latin typeface="Arial"/>
              </a:rPr>
              <a:t>Data Stores provides an overview of storages on the tenant, which are temporarily used to persist data of different kind during message processing (when using the Data Store Operations step type from </a:t>
            </a:r>
            <a:r>
              <a:rPr lang="en-IN" kern="0" dirty="0" err="1">
                <a:solidFill>
                  <a:srgbClr val="00264A"/>
                </a:solidFill>
                <a:latin typeface="Arial"/>
              </a:rPr>
              <a:t>pallete</a:t>
            </a:r>
            <a:r>
              <a:rPr lang="en-IN" kern="0" dirty="0">
                <a:solidFill>
                  <a:srgbClr val="00264A"/>
                </a:solidFill>
                <a:latin typeface="Arial"/>
              </a:rPr>
              <a:t>).</a:t>
            </a:r>
          </a:p>
          <a:p>
            <a:pPr marL="285750" indent="-285750">
              <a:buClr>
                <a:schemeClr val="accent1"/>
              </a:buClr>
              <a:buFont typeface="Wingdings" panose="05000000000000000000" pitchFamily="2" charset="2"/>
              <a:buChar char="§"/>
            </a:pPr>
            <a:r>
              <a:rPr lang="en-IN" kern="0" dirty="0">
                <a:solidFill>
                  <a:srgbClr val="00264A"/>
                </a:solidFill>
                <a:latin typeface="Arial"/>
              </a:rPr>
              <a:t>The Variables tile allows you to monitor variables used in integration flows.</a:t>
            </a:r>
          </a:p>
          <a:p>
            <a:pPr marL="285750" indent="-285750">
              <a:buClr>
                <a:schemeClr val="accent1"/>
              </a:buClr>
              <a:buFont typeface="Wingdings" panose="05000000000000000000" pitchFamily="2" charset="2"/>
              <a:buChar char="§"/>
            </a:pPr>
            <a:r>
              <a:rPr lang="en-IN" kern="0" dirty="0">
                <a:solidFill>
                  <a:srgbClr val="00264A"/>
                </a:solidFill>
                <a:latin typeface="Arial"/>
              </a:rPr>
              <a:t>The Number Ranges tile provides an overview of number ranges that are used in business-to-business scenarios.</a:t>
            </a:r>
          </a:p>
        </p:txBody>
      </p:sp>
      <p:pic>
        <p:nvPicPr>
          <p:cNvPr id="5" name="Picture 4"/>
          <p:cNvPicPr>
            <a:picLocks noChangeAspect="1"/>
          </p:cNvPicPr>
          <p:nvPr/>
        </p:nvPicPr>
        <p:blipFill>
          <a:blip r:embed="rId3"/>
          <a:stretch>
            <a:fillRect/>
          </a:stretch>
        </p:blipFill>
        <p:spPr>
          <a:xfrm>
            <a:off x="480000" y="3604851"/>
            <a:ext cx="4757829" cy="2344149"/>
          </a:xfrm>
          <a:prstGeom prst="rect">
            <a:avLst/>
          </a:prstGeom>
        </p:spPr>
      </p:pic>
      <p:pic>
        <p:nvPicPr>
          <p:cNvPr id="6" name="Picture 5"/>
          <p:cNvPicPr>
            <a:picLocks noChangeAspect="1"/>
          </p:cNvPicPr>
          <p:nvPr/>
        </p:nvPicPr>
        <p:blipFill>
          <a:blip r:embed="rId4"/>
          <a:stretch>
            <a:fillRect/>
          </a:stretch>
        </p:blipFill>
        <p:spPr>
          <a:xfrm>
            <a:off x="5376000" y="3016714"/>
            <a:ext cx="4248000" cy="2969314"/>
          </a:xfrm>
          <a:prstGeom prst="rect">
            <a:avLst/>
          </a:prstGeom>
        </p:spPr>
      </p:pic>
      <p:sp>
        <p:nvSpPr>
          <p:cNvPr id="7" name="TextBox 6"/>
          <p:cNvSpPr txBox="1"/>
          <p:nvPr/>
        </p:nvSpPr>
        <p:spPr>
          <a:xfrm>
            <a:off x="10344000" y="3762707"/>
            <a:ext cx="1656000" cy="1477328"/>
          </a:xfrm>
          <a:prstGeom prst="rect">
            <a:avLst/>
          </a:prstGeom>
          <a:noFill/>
          <a:ln>
            <a:solidFill>
              <a:schemeClr val="tx1"/>
            </a:solidFill>
          </a:ln>
        </p:spPr>
        <p:txBody>
          <a:bodyPr wrap="square" rtlCol="0">
            <a:spAutoFit/>
          </a:bodyPr>
          <a:lstStyle/>
          <a:p>
            <a:r>
              <a:rPr lang="en-IN" kern="0" dirty="0">
                <a:solidFill>
                  <a:srgbClr val="00264A"/>
                </a:solidFill>
                <a:latin typeface="Arial"/>
              </a:rPr>
              <a:t>Data’s stored using the data store operation in </a:t>
            </a:r>
            <a:r>
              <a:rPr lang="en-IN" kern="0" dirty="0" err="1">
                <a:solidFill>
                  <a:srgbClr val="00264A"/>
                </a:solidFill>
                <a:latin typeface="Arial"/>
              </a:rPr>
              <a:t>Iflow</a:t>
            </a:r>
            <a:r>
              <a:rPr lang="en-IN" kern="0" dirty="0">
                <a:solidFill>
                  <a:srgbClr val="00264A"/>
                </a:solidFill>
                <a:latin typeface="Arial"/>
              </a:rPr>
              <a:t>.</a:t>
            </a:r>
          </a:p>
        </p:txBody>
      </p:sp>
      <p:sp>
        <p:nvSpPr>
          <p:cNvPr id="2" name="Left Arrow 1"/>
          <p:cNvSpPr/>
          <p:nvPr/>
        </p:nvSpPr>
        <p:spPr>
          <a:xfrm>
            <a:off x="9729859" y="4428044"/>
            <a:ext cx="509829" cy="1466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742596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7349" y="-115503"/>
            <a:ext cx="11125236" cy="1104900"/>
          </a:xfrm>
        </p:spPr>
        <p:txBody>
          <a:bodyPr/>
          <a:lstStyle/>
          <a:p>
            <a:r>
              <a:rPr lang="en-US" b="1" dirty="0"/>
              <a:t>6. Test Connectivity</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408000" y="837000"/>
            <a:ext cx="11520000"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The Connectivity Tests allows us to test the connectivity to a receiver system to find if the receiver (host) is reachable for the tenant using various types TLS, SSH, FTP,SMTP,IMAP, POP3,AMQP,Cloud Connector.</a:t>
            </a:r>
          </a:p>
          <a:p>
            <a:pPr marL="285750" indent="-285750">
              <a:buClr>
                <a:schemeClr val="accent1"/>
              </a:buClr>
              <a:buFont typeface="Wingdings" panose="05000000000000000000" pitchFamily="2" charset="2"/>
              <a:buChar char="§"/>
            </a:pPr>
            <a:r>
              <a:rPr lang="en-IN" kern="0" dirty="0">
                <a:solidFill>
                  <a:srgbClr val="00264A"/>
                </a:solidFill>
                <a:latin typeface="Arial"/>
              </a:rPr>
              <a:t>Prerequisites are KeyStore should be deployed correctly with necessary Keys/Certificate based on Authentication that are required for during TLS handshake.</a:t>
            </a:r>
          </a:p>
        </p:txBody>
      </p:sp>
      <p:sp>
        <p:nvSpPr>
          <p:cNvPr id="8" name="Rectangle 7">
            <a:extLst>
              <a:ext uri="{FF2B5EF4-FFF2-40B4-BE49-F238E27FC236}">
                <a16:creationId xmlns:a16="http://schemas.microsoft.com/office/drawing/2014/main" id="{E4C0A455-9DE7-45F0-8DEB-BB9FBDEA11CF}"/>
              </a:ext>
            </a:extLst>
          </p:cNvPr>
          <p:cNvSpPr/>
          <p:nvPr/>
        </p:nvSpPr>
        <p:spPr>
          <a:xfrm>
            <a:off x="435375" y="2194454"/>
            <a:ext cx="5652651" cy="397031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lvl="0" eaLnBrk="0" fontAlgn="base" hangingPunct="0">
              <a:spcBef>
                <a:spcPct val="0"/>
              </a:spcBef>
              <a:spcAft>
                <a:spcPct val="0"/>
              </a:spcAft>
            </a:pPr>
            <a:r>
              <a:rPr lang="en-IN" b="1" kern="0" dirty="0">
                <a:solidFill>
                  <a:srgbClr val="00264A"/>
                </a:solidFill>
                <a:latin typeface="Arial"/>
              </a:rPr>
              <a:t>Host</a:t>
            </a:r>
            <a:r>
              <a:rPr lang="en-IN" kern="0" dirty="0">
                <a:solidFill>
                  <a:srgbClr val="00264A"/>
                </a:solidFill>
                <a:latin typeface="Arial"/>
              </a:rPr>
              <a:t>: </a:t>
            </a:r>
            <a:r>
              <a:rPr lang="en-US" altLang="en-US" kern="0" dirty="0">
                <a:solidFill>
                  <a:srgbClr val="00264A"/>
                </a:solidFill>
                <a:latin typeface="Arial"/>
              </a:rPr>
              <a:t>Enter the host name of the receiver.</a:t>
            </a:r>
          </a:p>
          <a:p>
            <a:pPr lvl="0" eaLnBrk="0" fontAlgn="base" hangingPunct="0">
              <a:spcBef>
                <a:spcPct val="0"/>
              </a:spcBef>
              <a:spcAft>
                <a:spcPct val="0"/>
              </a:spcAft>
            </a:pPr>
            <a:r>
              <a:rPr lang="en-US" altLang="en-US" kern="0" dirty="0">
                <a:solidFill>
                  <a:srgbClr val="00264A"/>
                </a:solidFill>
                <a:latin typeface="Arial"/>
              </a:rPr>
              <a:t>The host name must not contain any path or schema</a:t>
            </a:r>
          </a:p>
          <a:p>
            <a:pPr lvl="0" eaLnBrk="0" fontAlgn="base" hangingPunct="0">
              <a:spcBef>
                <a:spcPct val="0"/>
              </a:spcBef>
              <a:spcAft>
                <a:spcPct val="0"/>
              </a:spcAft>
            </a:pPr>
            <a:r>
              <a:rPr lang="en-US" altLang="en-US" b="1" kern="0" dirty="0">
                <a:solidFill>
                  <a:srgbClr val="00264A"/>
                </a:solidFill>
                <a:latin typeface="Arial"/>
              </a:rPr>
              <a:t>Port</a:t>
            </a:r>
            <a:r>
              <a:rPr lang="en-US" altLang="en-US" kern="0" dirty="0">
                <a:solidFill>
                  <a:srgbClr val="00264A"/>
                </a:solidFill>
                <a:latin typeface="Arial"/>
              </a:rPr>
              <a:t>:</a:t>
            </a:r>
            <a:r>
              <a:rPr lang="en-IN" altLang="en-US" kern="0" dirty="0">
                <a:solidFill>
                  <a:srgbClr val="00264A"/>
                </a:solidFill>
                <a:latin typeface="Arial"/>
              </a:rPr>
              <a:t>Enter the port that is to be used for outbound communication</a:t>
            </a:r>
          </a:p>
          <a:p>
            <a:pPr lvl="0" eaLnBrk="0" fontAlgn="base" hangingPunct="0">
              <a:spcBef>
                <a:spcPct val="0"/>
              </a:spcBef>
              <a:spcAft>
                <a:spcPct val="0"/>
              </a:spcAft>
            </a:pPr>
            <a:r>
              <a:rPr lang="en-US" altLang="en-US" b="1" kern="0" dirty="0">
                <a:solidFill>
                  <a:srgbClr val="00264A"/>
                </a:solidFill>
                <a:latin typeface="Arial"/>
              </a:rPr>
              <a:t>Authenticate with Client Certificate(Optional)</a:t>
            </a:r>
            <a:r>
              <a:rPr lang="en-US" altLang="en-US" kern="0" dirty="0">
                <a:solidFill>
                  <a:srgbClr val="00264A"/>
                </a:solidFill>
                <a:latin typeface="Arial"/>
              </a:rPr>
              <a:t>: If </a:t>
            </a:r>
            <a:r>
              <a:rPr lang="en-IN" kern="0" dirty="0">
                <a:solidFill>
                  <a:srgbClr val="00264A"/>
                </a:solidFill>
                <a:latin typeface="Arial"/>
              </a:rPr>
              <a:t>client is to be authenticated against the receiver (server) during the TLS handshake(a mutual authentication)</a:t>
            </a:r>
          </a:p>
          <a:p>
            <a:pPr lvl="0" eaLnBrk="0" fontAlgn="base" hangingPunct="0">
              <a:spcBef>
                <a:spcPct val="0"/>
              </a:spcBef>
              <a:spcAft>
                <a:spcPct val="0"/>
              </a:spcAft>
            </a:pPr>
            <a:r>
              <a:rPr lang="en-IN" b="1" kern="0" dirty="0">
                <a:solidFill>
                  <a:srgbClr val="00264A"/>
                </a:solidFill>
                <a:latin typeface="Arial"/>
              </a:rPr>
              <a:t>Validate Server Certificate: </a:t>
            </a:r>
            <a:r>
              <a:rPr lang="en-IN" kern="0" dirty="0">
                <a:solidFill>
                  <a:srgbClr val="00264A"/>
                </a:solidFill>
                <a:latin typeface="Arial"/>
              </a:rPr>
              <a:t>Validates two parameters,</a:t>
            </a:r>
          </a:p>
          <a:p>
            <a:pPr marL="285750" lvl="0" indent="-285750" eaLnBrk="0" fontAlgn="base" hangingPunct="0">
              <a:spcBef>
                <a:spcPct val="0"/>
              </a:spcBef>
              <a:spcAft>
                <a:spcPct val="0"/>
              </a:spcAft>
              <a:buFont typeface="Arial" panose="020B0604020202020204" pitchFamily="34" charset="0"/>
              <a:buChar char="•"/>
            </a:pPr>
            <a:r>
              <a:rPr lang="en-IN" kern="0" dirty="0">
                <a:solidFill>
                  <a:srgbClr val="00264A"/>
                </a:solidFill>
                <a:latin typeface="Arial"/>
              </a:rPr>
              <a:t>If the server certificate belongs to the server the client connects to</a:t>
            </a:r>
          </a:p>
          <a:p>
            <a:pPr marL="285750" indent="-285750">
              <a:buFont typeface="Arial" panose="020B0604020202020204" pitchFamily="34" charset="0"/>
              <a:buChar char="•"/>
            </a:pPr>
            <a:r>
              <a:rPr lang="en-IN" kern="0" dirty="0">
                <a:solidFill>
                  <a:srgbClr val="00264A"/>
                </a:solidFill>
                <a:latin typeface="Arial"/>
              </a:rPr>
              <a:t>If the certificate is signed by an instance the client trusts</a:t>
            </a:r>
            <a:endParaRPr lang="en-US" altLang="en-US" b="1" kern="0" dirty="0">
              <a:solidFill>
                <a:srgbClr val="00264A"/>
              </a:solidFill>
              <a:latin typeface="Arial"/>
            </a:endParaRPr>
          </a:p>
        </p:txBody>
      </p:sp>
      <p:sp>
        <p:nvSpPr>
          <p:cNvPr id="11" name="Rectangle 10">
            <a:extLst>
              <a:ext uri="{FF2B5EF4-FFF2-40B4-BE49-F238E27FC236}">
                <a16:creationId xmlns:a16="http://schemas.microsoft.com/office/drawing/2014/main" id="{E4C0A455-9DE7-45F0-8DEB-BB9FBDEA11CF}"/>
              </a:ext>
            </a:extLst>
          </p:cNvPr>
          <p:cNvSpPr/>
          <p:nvPr/>
        </p:nvSpPr>
        <p:spPr>
          <a:xfrm>
            <a:off x="6168000" y="2205000"/>
            <a:ext cx="3240000" cy="36933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b="1" kern="0" dirty="0">
                <a:solidFill>
                  <a:srgbClr val="00264A"/>
                </a:solidFill>
                <a:latin typeface="Arial"/>
              </a:rPr>
              <a:t>TLS CONNECTIVITY TEST</a:t>
            </a:r>
          </a:p>
        </p:txBody>
      </p:sp>
      <p:pic>
        <p:nvPicPr>
          <p:cNvPr id="2" name="Picture 1">
            <a:extLst>
              <a:ext uri="{FF2B5EF4-FFF2-40B4-BE49-F238E27FC236}">
                <a16:creationId xmlns:a16="http://schemas.microsoft.com/office/drawing/2014/main" id="{24EF0767-33B8-40DA-A75A-524FC45DA8BB}"/>
              </a:ext>
            </a:extLst>
          </p:cNvPr>
          <p:cNvPicPr>
            <a:picLocks noChangeAspect="1"/>
          </p:cNvPicPr>
          <p:nvPr/>
        </p:nvPicPr>
        <p:blipFill>
          <a:blip r:embed="rId3"/>
          <a:stretch>
            <a:fillRect/>
          </a:stretch>
        </p:blipFill>
        <p:spPr>
          <a:xfrm>
            <a:off x="6282683" y="2685737"/>
            <a:ext cx="5472000" cy="3335263"/>
          </a:xfrm>
          <a:prstGeom prst="rect">
            <a:avLst/>
          </a:prstGeom>
        </p:spPr>
      </p:pic>
    </p:spTree>
    <p:extLst>
      <p:ext uri="{BB962C8B-B14F-4D97-AF65-F5344CB8AC3E}">
        <p14:creationId xmlns:p14="http://schemas.microsoft.com/office/powerpoint/2010/main" val="164404877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7.Logs</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23070" y="807246"/>
            <a:ext cx="114480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b="1" kern="0" dirty="0">
                <a:solidFill>
                  <a:srgbClr val="00264A"/>
                </a:solidFill>
                <a:latin typeface="Arial"/>
              </a:rPr>
              <a:t>Audit Log: </a:t>
            </a:r>
            <a:r>
              <a:rPr lang="en-IN" kern="0" dirty="0">
                <a:solidFill>
                  <a:srgbClr val="00264A"/>
                </a:solidFill>
                <a:latin typeface="Arial"/>
              </a:rPr>
              <a:t>Allow you to monitor audit logs (resulting from system changes) and to analyse errors that occurred during inbound HTTP processing (and documented in system log files).</a:t>
            </a:r>
          </a:p>
        </p:txBody>
      </p:sp>
      <p:pic>
        <p:nvPicPr>
          <p:cNvPr id="2" name="Picture 1"/>
          <p:cNvPicPr>
            <a:picLocks noChangeAspect="1"/>
          </p:cNvPicPr>
          <p:nvPr/>
        </p:nvPicPr>
        <p:blipFill>
          <a:blip r:embed="rId3"/>
          <a:stretch>
            <a:fillRect/>
          </a:stretch>
        </p:blipFill>
        <p:spPr>
          <a:xfrm>
            <a:off x="323070" y="2421001"/>
            <a:ext cx="2820930" cy="1437800"/>
          </a:xfrm>
          <a:prstGeom prst="rect">
            <a:avLst/>
          </a:prstGeom>
        </p:spPr>
      </p:pic>
      <p:pic>
        <p:nvPicPr>
          <p:cNvPr id="5" name="Picture 4"/>
          <p:cNvPicPr>
            <a:picLocks noChangeAspect="1"/>
          </p:cNvPicPr>
          <p:nvPr/>
        </p:nvPicPr>
        <p:blipFill>
          <a:blip r:embed="rId4"/>
          <a:stretch>
            <a:fillRect/>
          </a:stretch>
        </p:blipFill>
        <p:spPr>
          <a:xfrm>
            <a:off x="6854788" y="3332607"/>
            <a:ext cx="4905289" cy="2444550"/>
          </a:xfrm>
          <a:prstGeom prst="rect">
            <a:avLst/>
          </a:prstGeom>
        </p:spPr>
      </p:pic>
      <p:pic>
        <p:nvPicPr>
          <p:cNvPr id="7" name="Picture 6"/>
          <p:cNvPicPr>
            <a:picLocks noChangeAspect="1"/>
          </p:cNvPicPr>
          <p:nvPr/>
        </p:nvPicPr>
        <p:blipFill>
          <a:blip r:embed="rId5"/>
          <a:stretch>
            <a:fillRect/>
          </a:stretch>
        </p:blipFill>
        <p:spPr>
          <a:xfrm>
            <a:off x="327405" y="3925332"/>
            <a:ext cx="6388504" cy="1902704"/>
          </a:xfrm>
          <a:prstGeom prst="rect">
            <a:avLst/>
          </a:prstGeom>
        </p:spPr>
      </p:pic>
      <p:sp>
        <p:nvSpPr>
          <p:cNvPr id="9" name="Rectangle 8">
            <a:extLst>
              <a:ext uri="{FF2B5EF4-FFF2-40B4-BE49-F238E27FC236}">
                <a16:creationId xmlns:a16="http://schemas.microsoft.com/office/drawing/2014/main" id="{E4C0A455-9DE7-45F0-8DEB-BB9FBDEA11CF}"/>
              </a:ext>
            </a:extLst>
          </p:cNvPr>
          <p:cNvSpPr/>
          <p:nvPr/>
        </p:nvSpPr>
        <p:spPr>
          <a:xfrm>
            <a:off x="323070" y="1485000"/>
            <a:ext cx="11448001"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b="1" kern="0" dirty="0">
                <a:solidFill>
                  <a:srgbClr val="00264A"/>
                </a:solidFill>
                <a:latin typeface="Arial"/>
              </a:rPr>
              <a:t>System Log Files: </a:t>
            </a:r>
            <a:r>
              <a:rPr lang="en-IN" kern="0" dirty="0">
                <a:solidFill>
                  <a:srgbClr val="00264A"/>
                </a:solidFill>
                <a:latin typeface="Arial"/>
              </a:rPr>
              <a:t>Allows you to display and manage lock entries that are created (in the in-progress repository) to avoid the same message being processed several times in parallel.</a:t>
            </a:r>
          </a:p>
          <a:p>
            <a:pPr marL="742950" lvl="1" indent="-285750">
              <a:buFont typeface="Arial" panose="020B0604020202020204" pitchFamily="34" charset="0"/>
              <a:buChar char="•"/>
            </a:pPr>
            <a:r>
              <a:rPr lang="en-IN" kern="0" dirty="0">
                <a:solidFill>
                  <a:srgbClr val="00264A"/>
                </a:solidFill>
                <a:latin typeface="Arial"/>
              </a:rPr>
              <a:t>These log files can be either HTTP access files or Cloud Platform default trace files.</a:t>
            </a:r>
          </a:p>
        </p:txBody>
      </p:sp>
    </p:spTree>
    <p:extLst>
      <p:ext uri="{BB962C8B-B14F-4D97-AF65-F5344CB8AC3E}">
        <p14:creationId xmlns:p14="http://schemas.microsoft.com/office/powerpoint/2010/main" val="365571420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4000" y="1701000"/>
            <a:ext cx="5256000" cy="3505095"/>
          </a:xfrm>
          <a:prstGeom prst="rect">
            <a:avLst/>
          </a:prstGeom>
        </p:spPr>
      </p:pic>
    </p:spTree>
    <p:extLst>
      <p:ext uri="{BB962C8B-B14F-4D97-AF65-F5344CB8AC3E}">
        <p14:creationId xmlns:p14="http://schemas.microsoft.com/office/powerpoint/2010/main" val="2365163418"/>
      </p:ext>
    </p:extLst>
  </p:cSld>
  <p:clrMapOvr>
    <a:masterClrMapping/>
  </p:clrMapOvr>
  <p:transition spd="slow">
    <p:cover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39329"/>
            <a:ext cx="11125236" cy="1104900"/>
          </a:xfrm>
        </p:spPr>
        <p:txBody>
          <a:bodyPr/>
          <a:lstStyle/>
          <a:p>
            <a:r>
              <a:rPr lang="en-US" b="1" dirty="0"/>
              <a:t>1.Monitoring – Overview</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408000" y="1227777"/>
            <a:ext cx="4680000" cy="477053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Clr>
                <a:schemeClr val="accent1"/>
              </a:buClr>
              <a:buFont typeface="Wingdings" panose="05000000000000000000" pitchFamily="2" charset="2"/>
              <a:buChar char="§"/>
            </a:pPr>
            <a:r>
              <a:rPr lang="en-IN" kern="0" dirty="0">
                <a:solidFill>
                  <a:srgbClr val="00264A"/>
                </a:solidFill>
                <a:latin typeface="Arial"/>
              </a:rPr>
              <a:t>Main aspects of monitoring are </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Monitor Message Processing </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Manage Integration content</a:t>
            </a:r>
          </a:p>
          <a:p>
            <a:pPr marL="285750" indent="-285750" algn="just">
              <a:buClr>
                <a:schemeClr val="accent1"/>
              </a:buClr>
              <a:buFont typeface="Wingdings" panose="05000000000000000000" pitchFamily="2" charset="2"/>
              <a:buChar char="§"/>
            </a:pPr>
            <a:r>
              <a:rPr lang="en-IN" kern="0" dirty="0">
                <a:solidFill>
                  <a:srgbClr val="00264A"/>
                </a:solidFill>
                <a:latin typeface="Arial"/>
              </a:rPr>
              <a:t>Message Processing allows us to check the status of messages </a:t>
            </a:r>
          </a:p>
          <a:p>
            <a:pPr marL="285750" indent="-285750" algn="just">
              <a:buClr>
                <a:schemeClr val="accent1"/>
              </a:buClr>
              <a:buFont typeface="Wingdings" panose="05000000000000000000" pitchFamily="2" charset="2"/>
              <a:buChar char="§"/>
            </a:pPr>
            <a:r>
              <a:rPr lang="en-IN" kern="0" dirty="0">
                <a:solidFill>
                  <a:srgbClr val="00264A"/>
                </a:solidFill>
                <a:latin typeface="Arial"/>
              </a:rPr>
              <a:t>Manage Integration Content allows us to monitor the </a:t>
            </a:r>
            <a:r>
              <a:rPr lang="en-IN" kern="0" dirty="0" err="1">
                <a:solidFill>
                  <a:srgbClr val="00264A"/>
                </a:solidFill>
                <a:latin typeface="Arial"/>
              </a:rPr>
              <a:t>Iflow’s</a:t>
            </a:r>
            <a:r>
              <a:rPr lang="en-IN" kern="0" dirty="0">
                <a:solidFill>
                  <a:srgbClr val="00264A"/>
                </a:solidFill>
                <a:latin typeface="Arial"/>
              </a:rPr>
              <a:t> for a tenant</a:t>
            </a:r>
          </a:p>
          <a:p>
            <a:pPr marL="285750" indent="-285750" algn="just">
              <a:buClr>
                <a:schemeClr val="accent1"/>
              </a:buClr>
              <a:buFont typeface="Wingdings" panose="05000000000000000000" pitchFamily="2" charset="2"/>
              <a:buChar char="§"/>
            </a:pPr>
            <a:r>
              <a:rPr lang="en-IN" kern="0" dirty="0">
                <a:solidFill>
                  <a:srgbClr val="00264A"/>
                </a:solidFill>
                <a:latin typeface="Arial"/>
              </a:rPr>
              <a:t>Each aspects contains various status within the components.</a:t>
            </a:r>
          </a:p>
          <a:p>
            <a:pPr marL="285750" indent="-285750" algn="just">
              <a:buClr>
                <a:schemeClr val="accent1"/>
              </a:buClr>
              <a:buFont typeface="Wingdings" panose="05000000000000000000" pitchFamily="2" charset="2"/>
              <a:buChar char="§"/>
            </a:pPr>
            <a:r>
              <a:rPr lang="en-IN" kern="0" dirty="0">
                <a:solidFill>
                  <a:srgbClr val="00264A"/>
                </a:solidFill>
                <a:latin typeface="Arial"/>
              </a:rPr>
              <a:t>Additional tile can be added based on the Artifacts</a:t>
            </a:r>
          </a:p>
          <a:p>
            <a:pPr marL="285750" indent="-285750" algn="just">
              <a:buClr>
                <a:schemeClr val="accent1"/>
              </a:buClr>
              <a:buFont typeface="Wingdings" panose="05000000000000000000" pitchFamily="2" charset="2"/>
              <a:buChar char="§"/>
            </a:pPr>
            <a:r>
              <a:rPr lang="en-IN" kern="0" dirty="0">
                <a:solidFill>
                  <a:srgbClr val="00264A"/>
                </a:solidFill>
                <a:latin typeface="Arial"/>
              </a:rPr>
              <a:t>These tiles can be edited/ deleted based on the user</a:t>
            </a:r>
          </a:p>
          <a:p>
            <a:pPr marL="285750" indent="-285750" algn="just">
              <a:buClr>
                <a:schemeClr val="accent1"/>
              </a:buClr>
              <a:buFont typeface="Wingdings" panose="05000000000000000000" pitchFamily="2" charset="2"/>
              <a:buChar char="§"/>
            </a:pPr>
            <a:r>
              <a:rPr lang="en-IN" kern="0" dirty="0">
                <a:solidFill>
                  <a:srgbClr val="00264A"/>
                </a:solidFill>
                <a:latin typeface="Arial"/>
              </a:rPr>
              <a:t>CPI monitoring has the capability that lists the step where message failed in an Ilfow via graphical view.</a:t>
            </a:r>
          </a:p>
          <a:p>
            <a:pPr marL="285750" indent="-285750">
              <a:buFont typeface="Wingdings" panose="05000000000000000000" pitchFamily="2" charset="2"/>
              <a:buChar char="§"/>
            </a:pPr>
            <a:endParaRPr lang="en-IN" sz="1600" dirty="0"/>
          </a:p>
        </p:txBody>
      </p:sp>
      <p:pic>
        <p:nvPicPr>
          <p:cNvPr id="2" name="Picture 1"/>
          <p:cNvPicPr>
            <a:picLocks noChangeAspect="1"/>
          </p:cNvPicPr>
          <p:nvPr/>
        </p:nvPicPr>
        <p:blipFill>
          <a:blip r:embed="rId3"/>
          <a:stretch>
            <a:fillRect/>
          </a:stretch>
        </p:blipFill>
        <p:spPr>
          <a:xfrm>
            <a:off x="5304000" y="1341000"/>
            <a:ext cx="5759999" cy="4552493"/>
          </a:xfrm>
          <a:prstGeom prst="rect">
            <a:avLst/>
          </a:prstGeom>
        </p:spPr>
      </p:pic>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227348" y="909001"/>
            <a:ext cx="4716652" cy="5372552"/>
          </a:xfrm>
        </p:spPr>
        <p:txBody>
          <a:bodyPr/>
          <a:lstStyle/>
          <a:p>
            <a:pPr marL="742950" lvl="1" indent="-285750" defTabSz="957756"/>
            <a:r>
              <a:rPr lang="en-IN" kern="0" dirty="0">
                <a:solidFill>
                  <a:srgbClr val="00264A"/>
                </a:solidFill>
                <a:latin typeface="Arial"/>
              </a:rPr>
              <a:t>It provides number and status of processed messages within a specified time.</a:t>
            </a:r>
          </a:p>
          <a:p>
            <a:pPr marL="742950" lvl="1" indent="-285750" defTabSz="957756"/>
            <a:r>
              <a:rPr lang="en-IN" kern="0" dirty="0">
                <a:solidFill>
                  <a:srgbClr val="00264A"/>
                </a:solidFill>
                <a:latin typeface="Arial"/>
              </a:rPr>
              <a:t>Various Status of messages are </a:t>
            </a:r>
          </a:p>
          <a:p>
            <a:pPr marL="920750" lvl="2" indent="-285750" defTabSz="957756"/>
            <a:r>
              <a:rPr lang="en-IN" kern="0" dirty="0">
                <a:solidFill>
                  <a:srgbClr val="00264A"/>
                </a:solidFill>
                <a:latin typeface="Arial"/>
              </a:rPr>
              <a:t>Failed</a:t>
            </a:r>
          </a:p>
          <a:p>
            <a:pPr marL="920750" lvl="2" indent="-285750" defTabSz="957756"/>
            <a:r>
              <a:rPr lang="en-IN" kern="0" dirty="0">
                <a:solidFill>
                  <a:srgbClr val="00264A"/>
                </a:solidFill>
                <a:latin typeface="Arial"/>
              </a:rPr>
              <a:t>Retry</a:t>
            </a:r>
          </a:p>
          <a:p>
            <a:pPr marL="920750" lvl="2" indent="-285750" defTabSz="957756"/>
            <a:r>
              <a:rPr lang="en-IN" kern="0" dirty="0">
                <a:solidFill>
                  <a:srgbClr val="00264A"/>
                </a:solidFill>
                <a:latin typeface="Arial"/>
              </a:rPr>
              <a:t>Completed</a:t>
            </a:r>
          </a:p>
          <a:p>
            <a:pPr marL="920750" lvl="2" indent="-285750" defTabSz="957756"/>
            <a:r>
              <a:rPr lang="en-IN" kern="0" dirty="0">
                <a:solidFill>
                  <a:srgbClr val="00264A"/>
                </a:solidFill>
                <a:latin typeface="Arial"/>
              </a:rPr>
              <a:t>Processing</a:t>
            </a:r>
          </a:p>
          <a:p>
            <a:pPr marL="920750" lvl="2" indent="-285750" defTabSz="957756"/>
            <a:r>
              <a:rPr lang="en-IN" kern="0" dirty="0">
                <a:solidFill>
                  <a:srgbClr val="00264A"/>
                </a:solidFill>
                <a:latin typeface="Arial"/>
              </a:rPr>
              <a:t>Escalated</a:t>
            </a:r>
          </a:p>
          <a:p>
            <a:pPr marL="742950" lvl="1" indent="-285750" defTabSz="957756"/>
            <a:r>
              <a:rPr lang="en-IN" kern="0" dirty="0">
                <a:solidFill>
                  <a:srgbClr val="00264A"/>
                </a:solidFill>
                <a:latin typeface="Arial"/>
              </a:rPr>
              <a:t>Each tile collects the messages processed in CPI based on the status. </a:t>
            </a:r>
          </a:p>
          <a:p>
            <a:pPr marL="742950" lvl="1" indent="-285750" defTabSz="957756"/>
            <a:r>
              <a:rPr lang="en-IN" kern="0" dirty="0">
                <a:solidFill>
                  <a:srgbClr val="00264A"/>
                </a:solidFill>
                <a:latin typeface="Arial"/>
              </a:rPr>
              <a:t>We can add more tiles as per requirement and set the filtering conditions as per our requirement. </a:t>
            </a:r>
          </a:p>
          <a:p>
            <a:pPr marL="742950" lvl="1" indent="-285750" defTabSz="957756"/>
            <a:r>
              <a:rPr lang="en-IN" kern="0" dirty="0">
                <a:solidFill>
                  <a:srgbClr val="00264A"/>
                </a:solidFill>
                <a:latin typeface="Arial"/>
              </a:rPr>
              <a:t>Standard packages have to copied to Own workspace and deployed by providing connectivity details</a:t>
            </a:r>
          </a:p>
          <a:p>
            <a:pPr marL="457200" lvl="1" indent="0" defTabSz="957756">
              <a:buNone/>
            </a:pPr>
            <a:endParaRPr lang="en-IN" kern="0" dirty="0">
              <a:solidFill>
                <a:srgbClr val="00264A"/>
              </a:solidFill>
              <a:latin typeface="Arial"/>
            </a:endParaRPr>
          </a:p>
        </p:txBody>
      </p:sp>
      <p:pic>
        <p:nvPicPr>
          <p:cNvPr id="7" name="Picture 6"/>
          <p:cNvPicPr>
            <a:picLocks noChangeAspect="1"/>
          </p:cNvPicPr>
          <p:nvPr/>
        </p:nvPicPr>
        <p:blipFill>
          <a:blip r:embed="rId2"/>
          <a:stretch>
            <a:fillRect/>
          </a:stretch>
        </p:blipFill>
        <p:spPr>
          <a:xfrm>
            <a:off x="5375998" y="3162372"/>
            <a:ext cx="5976585" cy="2524067"/>
          </a:xfrm>
          <a:prstGeom prst="rect">
            <a:avLst/>
          </a:prstGeom>
        </p:spPr>
      </p:pic>
      <p:pic>
        <p:nvPicPr>
          <p:cNvPr id="8" name="Picture 7"/>
          <p:cNvPicPr>
            <a:picLocks noChangeAspect="1"/>
          </p:cNvPicPr>
          <p:nvPr/>
        </p:nvPicPr>
        <p:blipFill>
          <a:blip r:embed="rId3"/>
          <a:stretch>
            <a:fillRect/>
          </a:stretch>
        </p:blipFill>
        <p:spPr>
          <a:xfrm>
            <a:off x="5375999" y="909001"/>
            <a:ext cx="5976584" cy="2050587"/>
          </a:xfrm>
          <a:prstGeom prst="rect">
            <a:avLst/>
          </a:prstGeom>
        </p:spPr>
      </p:pic>
    </p:spTree>
    <p:extLst>
      <p:ext uri="{BB962C8B-B14F-4D97-AF65-F5344CB8AC3E}">
        <p14:creationId xmlns:p14="http://schemas.microsoft.com/office/powerpoint/2010/main" val="327009693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298762" y="909001"/>
            <a:ext cx="11053823" cy="2087999"/>
          </a:xfrm>
        </p:spPr>
        <p:txBody>
          <a:bodyPr>
            <a:normAutofit fontScale="85000" lnSpcReduction="20000"/>
          </a:bodyPr>
          <a:lstStyle/>
          <a:p>
            <a:pPr marL="457200" lvl="1" indent="0" defTabSz="957756">
              <a:buNone/>
            </a:pPr>
            <a:r>
              <a:rPr lang="en-IN" kern="0" dirty="0">
                <a:solidFill>
                  <a:srgbClr val="00264A"/>
                </a:solidFill>
                <a:latin typeface="Arial"/>
              </a:rPr>
              <a:t>Message Status</a:t>
            </a:r>
          </a:p>
          <a:p>
            <a:pPr marL="742950" lvl="1" indent="-285750" defTabSz="957756"/>
            <a:r>
              <a:rPr lang="en-IN" b="1" kern="0" dirty="0">
                <a:solidFill>
                  <a:srgbClr val="00264A"/>
                </a:solidFill>
                <a:latin typeface="Arial"/>
              </a:rPr>
              <a:t>Completed:</a:t>
            </a:r>
            <a:r>
              <a:rPr lang="en-IN" kern="0" dirty="0">
                <a:solidFill>
                  <a:srgbClr val="00264A"/>
                </a:solidFill>
                <a:latin typeface="Arial"/>
              </a:rPr>
              <a:t> Message Processing completed and the message delivered to the receiver successfully</a:t>
            </a:r>
          </a:p>
          <a:p>
            <a:pPr marL="742950" lvl="1" indent="-285750" defTabSz="957756"/>
            <a:r>
              <a:rPr lang="en-IN" b="1" kern="0" dirty="0">
                <a:solidFill>
                  <a:srgbClr val="00264A"/>
                </a:solidFill>
                <a:latin typeface="Arial"/>
              </a:rPr>
              <a:t>Failed:</a:t>
            </a:r>
            <a:r>
              <a:rPr lang="en-IN" kern="0" dirty="0">
                <a:solidFill>
                  <a:srgbClr val="00264A"/>
                </a:solidFill>
                <a:latin typeface="Arial"/>
              </a:rPr>
              <a:t> Message Processing failed, re-try not possible</a:t>
            </a:r>
          </a:p>
          <a:p>
            <a:pPr marL="742950" lvl="1" indent="-285750" defTabSz="957756"/>
            <a:r>
              <a:rPr lang="en-IN" b="1" kern="0" dirty="0">
                <a:solidFill>
                  <a:srgbClr val="00264A"/>
                </a:solidFill>
                <a:latin typeface="Arial"/>
              </a:rPr>
              <a:t>Retry:</a:t>
            </a:r>
            <a:r>
              <a:rPr lang="en-IN" kern="0" dirty="0">
                <a:solidFill>
                  <a:srgbClr val="00264A"/>
                </a:solidFill>
                <a:latin typeface="Arial"/>
              </a:rPr>
              <a:t> Error Occurred –during message processing and retry started automatically.</a:t>
            </a:r>
          </a:p>
          <a:p>
            <a:pPr marL="742950" lvl="1" indent="-285750" defTabSz="957756"/>
            <a:r>
              <a:rPr lang="en-IN" b="1" kern="0" dirty="0">
                <a:solidFill>
                  <a:srgbClr val="00264A"/>
                </a:solidFill>
                <a:latin typeface="Arial"/>
              </a:rPr>
              <a:t>Processing: </a:t>
            </a:r>
            <a:r>
              <a:rPr lang="en-IN" kern="0" dirty="0">
                <a:solidFill>
                  <a:srgbClr val="00264A"/>
                </a:solidFill>
                <a:latin typeface="Arial"/>
              </a:rPr>
              <a:t>Message is currently being processed</a:t>
            </a:r>
          </a:p>
          <a:p>
            <a:pPr marL="742950" lvl="1" indent="-285750" defTabSz="957756"/>
            <a:r>
              <a:rPr lang="en-IN" b="1" kern="0" dirty="0">
                <a:solidFill>
                  <a:srgbClr val="00264A"/>
                </a:solidFill>
                <a:latin typeface="Arial"/>
              </a:rPr>
              <a:t>Escalated:</a:t>
            </a:r>
            <a:r>
              <a:rPr lang="en-IN" kern="0" dirty="0">
                <a:solidFill>
                  <a:srgbClr val="00264A"/>
                </a:solidFill>
                <a:latin typeface="Arial"/>
              </a:rPr>
              <a:t> Error occurred during the message processing but message retry not started automatically. For synchronous interfaces error message is sent to the sender.</a:t>
            </a:r>
          </a:p>
          <a:p>
            <a:pPr marL="742950" lvl="1" indent="-285750" defTabSz="957756"/>
            <a:r>
              <a:rPr lang="en-IN" b="1" kern="0" dirty="0">
                <a:solidFill>
                  <a:srgbClr val="00264A"/>
                </a:solidFill>
                <a:latin typeface="Arial"/>
              </a:rPr>
              <a:t>Cancelled: </a:t>
            </a:r>
            <a:r>
              <a:rPr lang="en-IN" kern="0" dirty="0">
                <a:solidFill>
                  <a:srgbClr val="00264A"/>
                </a:solidFill>
                <a:latin typeface="Arial"/>
              </a:rPr>
              <a:t>Manual cancellation of entries in the JMS queue - MPL is set to status cancelled.</a:t>
            </a:r>
          </a:p>
          <a:p>
            <a:pPr marL="742950" lvl="1" indent="-285750" defTabSz="957756"/>
            <a:r>
              <a:rPr lang="en-IN" b="1" kern="0" dirty="0">
                <a:solidFill>
                  <a:srgbClr val="00264A"/>
                </a:solidFill>
                <a:latin typeface="Arial"/>
              </a:rPr>
              <a:t>Discarded: </a:t>
            </a:r>
            <a:r>
              <a:rPr lang="en-IN" kern="0" dirty="0">
                <a:solidFill>
                  <a:srgbClr val="00264A"/>
                </a:solidFill>
                <a:latin typeface="Arial"/>
              </a:rPr>
              <a:t>For scheduler triggered integration flows, the MPL is shown on the worker node where the message processing started first. For all subsequent message processing starts, the message status is set to Discarded.</a:t>
            </a:r>
          </a:p>
        </p:txBody>
      </p:sp>
      <p:pic>
        <p:nvPicPr>
          <p:cNvPr id="6" name="Picture 5"/>
          <p:cNvPicPr>
            <a:picLocks noChangeAspect="1"/>
          </p:cNvPicPr>
          <p:nvPr/>
        </p:nvPicPr>
        <p:blipFill>
          <a:blip r:embed="rId2"/>
          <a:stretch>
            <a:fillRect/>
          </a:stretch>
        </p:blipFill>
        <p:spPr>
          <a:xfrm>
            <a:off x="408001" y="4306229"/>
            <a:ext cx="6049982" cy="1498771"/>
          </a:xfrm>
          <a:prstGeom prst="rect">
            <a:avLst/>
          </a:prstGeom>
        </p:spPr>
      </p:pic>
      <p:sp>
        <p:nvSpPr>
          <p:cNvPr id="7" name="Text Placeholder 2"/>
          <p:cNvSpPr>
            <a:spLocks noGrp="1"/>
          </p:cNvSpPr>
          <p:nvPr>
            <p:ph type="body" sz="quarter" idx="10"/>
          </p:nvPr>
        </p:nvSpPr>
        <p:spPr>
          <a:xfrm>
            <a:off x="408001" y="3285000"/>
            <a:ext cx="11327099" cy="811532"/>
          </a:xfrm>
        </p:spPr>
        <p:txBody>
          <a:bodyPr>
            <a:normAutofit fontScale="77500" lnSpcReduction="20000"/>
          </a:bodyPr>
          <a:lstStyle/>
          <a:p>
            <a:pPr marL="457200" lvl="1" indent="0" defTabSz="957756">
              <a:buNone/>
            </a:pPr>
            <a:r>
              <a:rPr lang="en-IN" kern="0" dirty="0">
                <a:solidFill>
                  <a:srgbClr val="00264A"/>
                </a:solidFill>
                <a:latin typeface="Arial"/>
              </a:rPr>
              <a:t>Additional status tiles can be added for specific status. Filter to be set based on 3 factors.</a:t>
            </a:r>
          </a:p>
          <a:p>
            <a:pPr marL="742950" lvl="1" indent="-285750" defTabSz="957756"/>
            <a:r>
              <a:rPr lang="en-IN" kern="0" dirty="0">
                <a:solidFill>
                  <a:srgbClr val="00264A"/>
                </a:solidFill>
                <a:latin typeface="Arial"/>
              </a:rPr>
              <a:t>Status</a:t>
            </a:r>
          </a:p>
          <a:p>
            <a:pPr marL="742950" lvl="1" indent="-285750" defTabSz="957756"/>
            <a:r>
              <a:rPr lang="en-IN" kern="0" dirty="0">
                <a:solidFill>
                  <a:srgbClr val="00264A"/>
                </a:solidFill>
                <a:latin typeface="Arial"/>
              </a:rPr>
              <a:t>Time</a:t>
            </a:r>
          </a:p>
          <a:p>
            <a:pPr marL="742950" lvl="1" indent="-285750" defTabSz="957756"/>
            <a:r>
              <a:rPr lang="en-IN" kern="0" dirty="0">
                <a:solidFill>
                  <a:srgbClr val="00264A"/>
                </a:solidFill>
                <a:latin typeface="Arial"/>
              </a:rPr>
              <a:t>Artifact</a:t>
            </a:r>
          </a:p>
        </p:txBody>
      </p:sp>
      <p:pic>
        <p:nvPicPr>
          <p:cNvPr id="5" name="Picture 4">
            <a:extLst>
              <a:ext uri="{FF2B5EF4-FFF2-40B4-BE49-F238E27FC236}">
                <a16:creationId xmlns:a16="http://schemas.microsoft.com/office/drawing/2014/main" id="{6E964814-6B68-4985-B9F4-09655E1D1448}"/>
              </a:ext>
            </a:extLst>
          </p:cNvPr>
          <p:cNvPicPr>
            <a:picLocks noChangeAspect="1"/>
          </p:cNvPicPr>
          <p:nvPr/>
        </p:nvPicPr>
        <p:blipFill>
          <a:blip r:embed="rId3"/>
          <a:stretch>
            <a:fillRect/>
          </a:stretch>
        </p:blipFill>
        <p:spPr>
          <a:xfrm>
            <a:off x="6600000" y="4096532"/>
            <a:ext cx="5051269" cy="2223449"/>
          </a:xfrm>
          <a:prstGeom prst="rect">
            <a:avLst/>
          </a:prstGeom>
        </p:spPr>
      </p:pic>
    </p:spTree>
    <p:extLst>
      <p:ext uri="{BB962C8B-B14F-4D97-AF65-F5344CB8AC3E}">
        <p14:creationId xmlns:p14="http://schemas.microsoft.com/office/powerpoint/2010/main" val="256946275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childTnLst>
                                </p:cTn>
                              </p:par>
                              <p:par>
                                <p:cTn id="18" presetID="16" presetClass="entr" presetSubtype="2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408000" y="1197000"/>
            <a:ext cx="4068652" cy="4608001"/>
          </a:xfrm>
          <a:ln>
            <a:noFill/>
          </a:ln>
        </p:spPr>
        <p:txBody>
          <a:bodyPr>
            <a:normAutofit/>
          </a:bodyPr>
          <a:lstStyle/>
          <a:p>
            <a:pPr marL="742950" lvl="1" indent="-285750" defTabSz="957756"/>
            <a:r>
              <a:rPr lang="en-IN" b="1" kern="0" dirty="0">
                <a:solidFill>
                  <a:srgbClr val="00264A"/>
                </a:solidFill>
                <a:latin typeface="Arial"/>
              </a:rPr>
              <a:t>Status Attributes</a:t>
            </a:r>
          </a:p>
          <a:p>
            <a:pPr marL="457200" lvl="1" indent="0" defTabSz="957756">
              <a:buNone/>
            </a:pPr>
            <a:r>
              <a:rPr lang="en-IN" b="1" kern="0" dirty="0">
                <a:solidFill>
                  <a:srgbClr val="00264A"/>
                </a:solidFill>
                <a:latin typeface="Arial"/>
              </a:rPr>
              <a:t>   </a:t>
            </a:r>
            <a:r>
              <a:rPr lang="en-IN" kern="0" dirty="0">
                <a:solidFill>
                  <a:srgbClr val="00264A"/>
                </a:solidFill>
                <a:latin typeface="Arial"/>
              </a:rPr>
              <a:t>It allows to filter message by status. </a:t>
            </a:r>
          </a:p>
          <a:p>
            <a:pPr marL="742950" lvl="1" indent="-285750" defTabSz="957756"/>
            <a:r>
              <a:rPr lang="en-IN" b="1" kern="0" dirty="0">
                <a:solidFill>
                  <a:srgbClr val="00264A"/>
                </a:solidFill>
                <a:latin typeface="Arial"/>
              </a:rPr>
              <a:t>Time Attribute</a:t>
            </a:r>
          </a:p>
          <a:p>
            <a:pPr marL="457200" lvl="1" indent="0" defTabSz="957756">
              <a:buNone/>
            </a:pPr>
            <a:r>
              <a:rPr lang="en-IN" kern="0" dirty="0">
                <a:solidFill>
                  <a:srgbClr val="00264A"/>
                </a:solidFill>
                <a:latin typeface="Arial"/>
              </a:rPr>
              <a:t>   It allows to select the status of     messages at predefined intervals.</a:t>
            </a:r>
          </a:p>
          <a:p>
            <a:pPr marL="742950" lvl="1" indent="-285750" defTabSz="957756"/>
            <a:r>
              <a:rPr lang="en-IN" b="1" kern="0" dirty="0">
                <a:solidFill>
                  <a:srgbClr val="00264A"/>
                </a:solidFill>
                <a:latin typeface="Arial"/>
              </a:rPr>
              <a:t>Artifact Attribute</a:t>
            </a:r>
          </a:p>
          <a:p>
            <a:pPr marL="635000" lvl="2" indent="0" defTabSz="957756">
              <a:buNone/>
            </a:pPr>
            <a:r>
              <a:rPr lang="en-IN" sz="1800" kern="0" dirty="0">
                <a:solidFill>
                  <a:srgbClr val="00264A"/>
                </a:solidFill>
                <a:latin typeface="Arial"/>
              </a:rPr>
              <a:t>It allows to search messages associated with specific artifacts.</a:t>
            </a:r>
          </a:p>
          <a:p>
            <a:pPr marL="635000" lvl="2" indent="0" defTabSz="957756">
              <a:buNone/>
            </a:pPr>
            <a:r>
              <a:rPr lang="en-IN" sz="1800" kern="0" dirty="0">
                <a:solidFill>
                  <a:srgbClr val="00264A"/>
                </a:solidFill>
                <a:latin typeface="Arial"/>
              </a:rPr>
              <a:t>Dropdown list display the artifacts deployed on the tenant.</a:t>
            </a:r>
          </a:p>
          <a:p>
            <a:pPr marL="635000" lvl="2" indent="0" defTabSz="957756">
              <a:buNone/>
            </a:pPr>
            <a:r>
              <a:rPr lang="en-IN" sz="1800" kern="0" dirty="0">
                <a:solidFill>
                  <a:srgbClr val="00264A"/>
                </a:solidFill>
                <a:latin typeface="Arial"/>
              </a:rPr>
              <a:t>Integration Flow</a:t>
            </a:r>
          </a:p>
          <a:p>
            <a:pPr marL="635000" lvl="2" indent="0" defTabSz="957756">
              <a:buNone/>
            </a:pPr>
            <a:r>
              <a:rPr lang="en-IN" sz="1800" kern="0" dirty="0" err="1">
                <a:solidFill>
                  <a:srgbClr val="00264A"/>
                </a:solidFill>
                <a:latin typeface="Arial"/>
              </a:rPr>
              <a:t>Odata</a:t>
            </a:r>
            <a:r>
              <a:rPr lang="en-IN" sz="1800" kern="0" dirty="0">
                <a:solidFill>
                  <a:srgbClr val="00264A"/>
                </a:solidFill>
                <a:latin typeface="Arial"/>
              </a:rPr>
              <a:t> Services</a:t>
            </a:r>
          </a:p>
          <a:p>
            <a:pPr marL="635000" lvl="2" indent="0" defTabSz="957756">
              <a:buNone/>
            </a:pPr>
            <a:r>
              <a:rPr lang="en-IN" sz="1800" kern="0" dirty="0">
                <a:solidFill>
                  <a:srgbClr val="00264A"/>
                </a:solidFill>
                <a:latin typeface="Arial"/>
              </a:rPr>
              <a:t>Account Overview</a:t>
            </a:r>
          </a:p>
          <a:p>
            <a:pPr marL="635000" lvl="2" indent="0" defTabSz="957756">
              <a:buNone/>
            </a:pPr>
            <a:r>
              <a:rPr lang="en-IN" sz="1800" kern="0" dirty="0">
                <a:solidFill>
                  <a:srgbClr val="00264A"/>
                </a:solidFill>
                <a:latin typeface="Arial"/>
              </a:rPr>
              <a:t>Account Search</a:t>
            </a:r>
          </a:p>
        </p:txBody>
      </p:sp>
      <p:pic>
        <p:nvPicPr>
          <p:cNvPr id="6" name="Picture 5"/>
          <p:cNvPicPr>
            <a:picLocks noChangeAspect="1"/>
          </p:cNvPicPr>
          <p:nvPr/>
        </p:nvPicPr>
        <p:blipFill>
          <a:blip r:embed="rId2"/>
          <a:stretch>
            <a:fillRect/>
          </a:stretch>
        </p:blipFill>
        <p:spPr>
          <a:xfrm>
            <a:off x="4985838" y="2997000"/>
            <a:ext cx="6510161" cy="3523192"/>
          </a:xfrm>
          <a:prstGeom prst="rect">
            <a:avLst/>
          </a:prstGeom>
        </p:spPr>
      </p:pic>
      <p:pic>
        <p:nvPicPr>
          <p:cNvPr id="7" name="Picture 6">
            <a:extLst>
              <a:ext uri="{FF2B5EF4-FFF2-40B4-BE49-F238E27FC236}">
                <a16:creationId xmlns:a16="http://schemas.microsoft.com/office/drawing/2014/main" id="{8A68CE89-4134-4D86-9148-5238D871AF46}"/>
              </a:ext>
            </a:extLst>
          </p:cNvPr>
          <p:cNvPicPr>
            <a:picLocks noChangeAspect="1"/>
          </p:cNvPicPr>
          <p:nvPr/>
        </p:nvPicPr>
        <p:blipFill>
          <a:blip r:embed="rId3"/>
          <a:stretch>
            <a:fillRect/>
          </a:stretch>
        </p:blipFill>
        <p:spPr>
          <a:xfrm>
            <a:off x="4985838" y="730706"/>
            <a:ext cx="6510161" cy="2122293"/>
          </a:xfrm>
          <a:prstGeom prst="rect">
            <a:avLst/>
          </a:prstGeom>
        </p:spPr>
      </p:pic>
    </p:spTree>
    <p:extLst>
      <p:ext uri="{BB962C8B-B14F-4D97-AF65-F5344CB8AC3E}">
        <p14:creationId xmlns:p14="http://schemas.microsoft.com/office/powerpoint/2010/main" val="231793028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Log</a:t>
            </a:r>
          </a:p>
        </p:txBody>
      </p:sp>
      <p:sp>
        <p:nvSpPr>
          <p:cNvPr id="3" name="Text Placeholder 2"/>
          <p:cNvSpPr>
            <a:spLocks noGrp="1"/>
          </p:cNvSpPr>
          <p:nvPr>
            <p:ph type="body" sz="quarter" idx="10"/>
          </p:nvPr>
        </p:nvSpPr>
        <p:spPr>
          <a:xfrm>
            <a:off x="255452" y="1341000"/>
            <a:ext cx="4680000" cy="4319999"/>
          </a:xfrm>
          <a:ln>
            <a:noFill/>
          </a:ln>
        </p:spPr>
        <p:txBody>
          <a:bodyPr>
            <a:normAutofit/>
          </a:bodyPr>
          <a:lstStyle/>
          <a:p>
            <a:pPr marL="742950" lvl="1" indent="-285750" defTabSz="957756"/>
            <a:r>
              <a:rPr lang="en-IN" kern="0" dirty="0">
                <a:solidFill>
                  <a:srgbClr val="00264A"/>
                </a:solidFill>
                <a:latin typeface="Arial"/>
              </a:rPr>
              <a:t>Every message processing contains lists Status, Properties and Logs.</a:t>
            </a:r>
          </a:p>
          <a:p>
            <a:pPr marL="742950" lvl="1" indent="-285750" defTabSz="957756"/>
            <a:r>
              <a:rPr lang="en-IN" kern="0" dirty="0">
                <a:solidFill>
                  <a:srgbClr val="00264A"/>
                </a:solidFill>
                <a:latin typeface="Arial"/>
              </a:rPr>
              <a:t>Properties contains the Artifact details, Message ID and Correlation ID.</a:t>
            </a:r>
          </a:p>
          <a:p>
            <a:pPr marL="742950" lvl="1" indent="-285750" defTabSz="957756"/>
            <a:r>
              <a:rPr lang="en-IN" kern="0" dirty="0">
                <a:solidFill>
                  <a:srgbClr val="00264A"/>
                </a:solidFill>
                <a:latin typeface="Arial"/>
              </a:rPr>
              <a:t>Log stores the structured information related to the message processed end to end by an artifact such as Integration flow.</a:t>
            </a:r>
          </a:p>
          <a:p>
            <a:pPr marL="742950" lvl="1" indent="-285750" defTabSz="957756"/>
            <a:r>
              <a:rPr lang="en-IN" kern="0" dirty="0">
                <a:solidFill>
                  <a:srgbClr val="00264A"/>
                </a:solidFill>
                <a:latin typeface="Arial"/>
              </a:rPr>
              <a:t>Logs are stored based on the mode set in Manage Integration content specific to the Artifact.</a:t>
            </a:r>
          </a:p>
          <a:p>
            <a:pPr marL="742950" lvl="1" indent="-285750" defTabSz="957756"/>
            <a:r>
              <a:rPr lang="en-IN" kern="0" dirty="0">
                <a:solidFill>
                  <a:srgbClr val="00264A"/>
                </a:solidFill>
                <a:latin typeface="Arial"/>
              </a:rPr>
              <a:t>Message processing logs can be download as a file.</a:t>
            </a:r>
          </a:p>
        </p:txBody>
      </p:sp>
      <p:pic>
        <p:nvPicPr>
          <p:cNvPr id="6" name="Picture 5"/>
          <p:cNvPicPr>
            <a:picLocks noChangeAspect="1"/>
          </p:cNvPicPr>
          <p:nvPr/>
        </p:nvPicPr>
        <p:blipFill>
          <a:blip r:embed="rId2"/>
          <a:stretch>
            <a:fillRect/>
          </a:stretch>
        </p:blipFill>
        <p:spPr>
          <a:xfrm>
            <a:off x="5088000" y="765000"/>
            <a:ext cx="6624000" cy="2628000"/>
          </a:xfrm>
          <a:prstGeom prst="rect">
            <a:avLst/>
          </a:prstGeom>
        </p:spPr>
      </p:pic>
      <p:pic>
        <p:nvPicPr>
          <p:cNvPr id="9" name="Picture 8"/>
          <p:cNvPicPr>
            <a:picLocks noChangeAspect="1"/>
          </p:cNvPicPr>
          <p:nvPr/>
        </p:nvPicPr>
        <p:blipFill>
          <a:blip r:embed="rId3"/>
          <a:stretch>
            <a:fillRect/>
          </a:stretch>
        </p:blipFill>
        <p:spPr>
          <a:xfrm>
            <a:off x="5088000" y="3501000"/>
            <a:ext cx="7010831" cy="3024000"/>
          </a:xfrm>
          <a:prstGeom prst="rect">
            <a:avLst/>
          </a:prstGeom>
        </p:spPr>
      </p:pic>
    </p:spTree>
    <p:extLst>
      <p:ext uri="{BB962C8B-B14F-4D97-AF65-F5344CB8AC3E}">
        <p14:creationId xmlns:p14="http://schemas.microsoft.com/office/powerpoint/2010/main" val="385999381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2.Monitor Message ID’s</a:t>
            </a:r>
            <a:endParaRPr lang="en-IN" dirty="0"/>
          </a:p>
        </p:txBody>
      </p:sp>
      <p:sp>
        <p:nvSpPr>
          <p:cNvPr id="3" name="Text Placeholder 2"/>
          <p:cNvSpPr>
            <a:spLocks noGrp="1"/>
          </p:cNvSpPr>
          <p:nvPr>
            <p:ph type="body" sz="quarter" idx="10"/>
          </p:nvPr>
        </p:nvSpPr>
        <p:spPr>
          <a:xfrm>
            <a:off x="233707" y="931603"/>
            <a:ext cx="5220653" cy="1114947"/>
          </a:xfrm>
        </p:spPr>
        <p:txBody>
          <a:bodyPr>
            <a:normAutofit/>
          </a:bodyPr>
          <a:lstStyle/>
          <a:p>
            <a:r>
              <a:rPr lang="en-IN" sz="1800" kern="0" dirty="0">
                <a:solidFill>
                  <a:srgbClr val="00264A"/>
                </a:solidFill>
                <a:latin typeface="Arial" panose="020B0604020202020204" pitchFamily="34" charset="0"/>
                <a:cs typeface="Arial" panose="020B0604020202020204" pitchFamily="34" charset="0"/>
              </a:rPr>
              <a:t>ID’s allows display/ filter messages associated with a specific unique value.</a:t>
            </a:r>
            <a:r>
              <a:rPr lang="en-IN" sz="1800" dirty="0">
                <a:latin typeface="Arial" panose="020B0604020202020204" pitchFamily="34" charset="0"/>
                <a:cs typeface="Arial" panose="020B0604020202020204" pitchFamily="34" charset="0"/>
              </a:rPr>
              <a:t> </a:t>
            </a:r>
            <a:r>
              <a:rPr lang="en-IN" sz="1800" kern="0" dirty="0">
                <a:solidFill>
                  <a:srgbClr val="00264A"/>
                </a:solidFill>
                <a:latin typeface="Arial" panose="020B0604020202020204" pitchFamily="34" charset="0"/>
                <a:cs typeface="Arial" panose="020B0604020202020204" pitchFamily="34" charset="0"/>
              </a:rPr>
              <a:t>Filtering messages by this attribute is helpful for support use cases (to do root cause analysis).</a:t>
            </a:r>
          </a:p>
        </p:txBody>
      </p:sp>
      <p:sp>
        <p:nvSpPr>
          <p:cNvPr id="5" name="Text Placeholder 2"/>
          <p:cNvSpPr>
            <a:spLocks noGrp="1"/>
          </p:cNvSpPr>
          <p:nvPr>
            <p:ph type="body" sz="quarter" idx="10"/>
          </p:nvPr>
        </p:nvSpPr>
        <p:spPr>
          <a:xfrm>
            <a:off x="230083" y="1997108"/>
            <a:ext cx="5132909" cy="431999"/>
          </a:xfrm>
        </p:spPr>
        <p:txBody>
          <a:bodyPr>
            <a:normAutofit fontScale="25000" lnSpcReduction="20000"/>
          </a:bodyPr>
          <a:lstStyle/>
          <a:p>
            <a:endParaRPr lang="en-IN" dirty="0"/>
          </a:p>
          <a:p>
            <a:r>
              <a:rPr lang="en-IN" sz="7200" b="1" kern="0" dirty="0">
                <a:solidFill>
                  <a:srgbClr val="00264A"/>
                </a:solidFill>
                <a:latin typeface="Arial"/>
              </a:rPr>
              <a:t>Message ID</a:t>
            </a:r>
            <a:r>
              <a:rPr lang="en-IN" sz="7200" kern="0" dirty="0">
                <a:solidFill>
                  <a:srgbClr val="00264A"/>
                </a:solidFill>
                <a:latin typeface="Arial"/>
              </a:rPr>
              <a:t>: Identifies the message uniquely.</a:t>
            </a:r>
          </a:p>
        </p:txBody>
      </p:sp>
      <p:sp>
        <p:nvSpPr>
          <p:cNvPr id="7" name="Text Placeholder 2"/>
          <p:cNvSpPr>
            <a:spLocks noGrp="1"/>
          </p:cNvSpPr>
          <p:nvPr>
            <p:ph type="body" sz="quarter" idx="10"/>
          </p:nvPr>
        </p:nvSpPr>
        <p:spPr>
          <a:xfrm>
            <a:off x="233707" y="2444493"/>
            <a:ext cx="5220653" cy="494265"/>
          </a:xfrm>
        </p:spPr>
        <p:txBody>
          <a:bodyPr>
            <a:noAutofit/>
          </a:bodyPr>
          <a:lstStyle/>
          <a:p>
            <a:pPr>
              <a:lnSpc>
                <a:spcPct val="100000"/>
              </a:lnSpc>
            </a:pPr>
            <a:r>
              <a:rPr lang="en-IN" sz="1800" b="1" kern="0" dirty="0">
                <a:solidFill>
                  <a:srgbClr val="00264A"/>
                </a:solidFill>
                <a:latin typeface="Arial" panose="020B0604020202020204" pitchFamily="34" charset="0"/>
                <a:cs typeface="Arial" panose="020B0604020202020204" pitchFamily="34" charset="0"/>
              </a:rPr>
              <a:t>Correlation ID</a:t>
            </a:r>
            <a:r>
              <a:rPr lang="en-IN" sz="1800" kern="0" dirty="0">
                <a:solidFill>
                  <a:srgbClr val="00264A"/>
                </a:solidFill>
                <a:latin typeface="Arial" panose="020B0604020202020204" pitchFamily="34" charset="0"/>
                <a:cs typeface="Arial" panose="020B0604020202020204" pitchFamily="34" charset="0"/>
              </a:rPr>
              <a:t>: Identifies correlated messages.</a:t>
            </a:r>
            <a:r>
              <a:rPr lang="en-IN" sz="1800" dirty="0">
                <a:latin typeface="Arial" panose="020B0604020202020204" pitchFamily="34" charset="0"/>
                <a:cs typeface="Arial" panose="020B0604020202020204" pitchFamily="34" charset="0"/>
              </a:rPr>
              <a:t> </a:t>
            </a:r>
          </a:p>
        </p:txBody>
      </p:sp>
      <p:sp>
        <p:nvSpPr>
          <p:cNvPr id="8" name="Text Placeholder 2"/>
          <p:cNvSpPr>
            <a:spLocks noGrp="1"/>
          </p:cNvSpPr>
          <p:nvPr>
            <p:ph type="body" sz="quarter" idx="10"/>
          </p:nvPr>
        </p:nvSpPr>
        <p:spPr>
          <a:xfrm>
            <a:off x="227347" y="2849539"/>
            <a:ext cx="5220653" cy="1299461"/>
          </a:xfrm>
        </p:spPr>
        <p:txBody>
          <a:bodyPr>
            <a:noAutofit/>
          </a:bodyPr>
          <a:lstStyle/>
          <a:p>
            <a:r>
              <a:rPr lang="en-IN" sz="1800" b="1" kern="0" dirty="0">
                <a:solidFill>
                  <a:srgbClr val="00264A"/>
                </a:solidFill>
                <a:latin typeface="Arial" panose="020B0604020202020204" pitchFamily="34" charset="0"/>
                <a:cs typeface="Arial" panose="020B0604020202020204" pitchFamily="34" charset="0"/>
              </a:rPr>
              <a:t>Application ID</a:t>
            </a:r>
            <a:r>
              <a:rPr lang="en-IN" sz="1800" kern="0" dirty="0">
                <a:solidFill>
                  <a:srgbClr val="00264A"/>
                </a:solidFill>
                <a:latin typeface="Arial" panose="020B0604020202020204" pitchFamily="34" charset="0"/>
                <a:cs typeface="Arial" panose="020B0604020202020204" pitchFamily="34" charset="0"/>
              </a:rPr>
              <a:t>: Identifier sent from SAP Example IDOC Number. </a:t>
            </a:r>
          </a:p>
          <a:p>
            <a:r>
              <a:rPr lang="en-IN" sz="1800" kern="0" dirty="0">
                <a:solidFill>
                  <a:srgbClr val="00264A"/>
                </a:solidFill>
                <a:latin typeface="Arial" panose="020B0604020202020204" pitchFamily="34" charset="0"/>
                <a:cs typeface="Arial" panose="020B0604020202020204" pitchFamily="34" charset="0"/>
              </a:rPr>
              <a:t>Is set when an </a:t>
            </a:r>
            <a:r>
              <a:rPr lang="en-IN" sz="1800" kern="0" dirty="0" err="1">
                <a:solidFill>
                  <a:srgbClr val="00264A"/>
                </a:solidFill>
                <a:latin typeface="Arial" panose="020B0604020202020204" pitchFamily="34" charset="0"/>
                <a:cs typeface="Arial" panose="020B0604020202020204" pitchFamily="34" charset="0"/>
              </a:rPr>
              <a:t>SAP_ApplicationID</a:t>
            </a:r>
            <a:r>
              <a:rPr lang="en-IN" sz="1800" kern="0" dirty="0">
                <a:solidFill>
                  <a:srgbClr val="00264A"/>
                </a:solidFill>
                <a:latin typeface="Arial" panose="020B0604020202020204" pitchFamily="34" charset="0"/>
                <a:cs typeface="Arial" panose="020B0604020202020204" pitchFamily="34" charset="0"/>
              </a:rPr>
              <a:t> header element is specified in the associated integration flow in the Content Modifier step.</a:t>
            </a:r>
          </a:p>
        </p:txBody>
      </p:sp>
      <p:pic>
        <p:nvPicPr>
          <p:cNvPr id="9" name="Picture 8"/>
          <p:cNvPicPr>
            <a:picLocks noChangeAspect="1"/>
          </p:cNvPicPr>
          <p:nvPr/>
        </p:nvPicPr>
        <p:blipFill>
          <a:blip r:embed="rId2"/>
          <a:stretch>
            <a:fillRect/>
          </a:stretch>
        </p:blipFill>
        <p:spPr>
          <a:xfrm>
            <a:off x="5782271" y="840392"/>
            <a:ext cx="5615998" cy="2412315"/>
          </a:xfrm>
          <a:prstGeom prst="rect">
            <a:avLst/>
          </a:prstGeom>
        </p:spPr>
      </p:pic>
      <p:pic>
        <p:nvPicPr>
          <p:cNvPr id="10" name="Picture 9"/>
          <p:cNvPicPr>
            <a:picLocks noChangeAspect="1"/>
          </p:cNvPicPr>
          <p:nvPr/>
        </p:nvPicPr>
        <p:blipFill>
          <a:blip r:embed="rId3"/>
          <a:stretch>
            <a:fillRect/>
          </a:stretch>
        </p:blipFill>
        <p:spPr>
          <a:xfrm>
            <a:off x="5763485" y="3544123"/>
            <a:ext cx="5621855" cy="2890231"/>
          </a:xfrm>
          <a:prstGeom prst="rect">
            <a:avLst/>
          </a:prstGeom>
        </p:spPr>
      </p:pic>
      <p:pic>
        <p:nvPicPr>
          <p:cNvPr id="11" name="Picture 10"/>
          <p:cNvPicPr>
            <a:picLocks noChangeAspect="1"/>
          </p:cNvPicPr>
          <p:nvPr/>
        </p:nvPicPr>
        <p:blipFill>
          <a:blip r:embed="rId4"/>
          <a:stretch>
            <a:fillRect/>
          </a:stretch>
        </p:blipFill>
        <p:spPr>
          <a:xfrm>
            <a:off x="1488000" y="4200243"/>
            <a:ext cx="3960000" cy="2376487"/>
          </a:xfrm>
          <a:prstGeom prst="rect">
            <a:avLst/>
          </a:prstGeom>
        </p:spPr>
      </p:pic>
    </p:spTree>
    <p:extLst>
      <p:ext uri="{BB962C8B-B14F-4D97-AF65-F5344CB8AC3E}">
        <p14:creationId xmlns:p14="http://schemas.microsoft.com/office/powerpoint/2010/main" val="126972120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500"/>
                            </p:stCondLst>
                            <p:childTnLst>
                              <p:par>
                                <p:cTn id="25" presetID="16" presetClass="entr" presetSubtype="2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uiExpand="1"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3.Manage Integration Content</a:t>
            </a:r>
          </a:p>
        </p:txBody>
      </p:sp>
      <p:sp>
        <p:nvSpPr>
          <p:cNvPr id="22" name="Rectangle 21">
            <a:extLst>
              <a:ext uri="{FF2B5EF4-FFF2-40B4-BE49-F238E27FC236}">
                <a16:creationId xmlns:a16="http://schemas.microsoft.com/office/drawing/2014/main" id="{E4C0A455-9DE7-45F0-8DEB-BB9FBDEA11CF}"/>
              </a:ext>
            </a:extLst>
          </p:cNvPr>
          <p:cNvSpPr/>
          <p:nvPr/>
        </p:nvSpPr>
        <p:spPr>
          <a:xfrm>
            <a:off x="480000" y="1336800"/>
            <a:ext cx="51840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It provides overview of the integration artifacts such as Integration flows and Security related artifacts such as ODATA service, Value Mapping deployed on the tenant</a:t>
            </a:r>
          </a:p>
          <a:p>
            <a:pPr marL="285750" indent="-285750">
              <a:buClr>
                <a:schemeClr val="accent1"/>
              </a:buClr>
              <a:buFont typeface="Wingdings" panose="05000000000000000000" pitchFamily="2" charset="2"/>
              <a:buChar char="§"/>
            </a:pPr>
            <a:r>
              <a:rPr lang="en-IN" kern="0" dirty="0">
                <a:solidFill>
                  <a:srgbClr val="00264A"/>
                </a:solidFill>
                <a:latin typeface="Arial"/>
              </a:rPr>
              <a:t>It display’s status of the Individual artifacts</a:t>
            </a:r>
          </a:p>
          <a:p>
            <a:pPr marL="285750" indent="-285750">
              <a:buClr>
                <a:schemeClr val="accent1"/>
              </a:buClr>
              <a:buFont typeface="Wingdings" panose="05000000000000000000" pitchFamily="2" charset="2"/>
              <a:buChar char="§"/>
            </a:pPr>
            <a:r>
              <a:rPr lang="en-IN" kern="0" dirty="0">
                <a:solidFill>
                  <a:srgbClr val="00264A"/>
                </a:solidFill>
                <a:latin typeface="Arial"/>
              </a:rPr>
              <a:t>Various status with Integration content monitor are</a:t>
            </a:r>
          </a:p>
          <a:p>
            <a:pPr marL="742950" lvl="1" indent="-285750">
              <a:buClr>
                <a:schemeClr val="accent1"/>
              </a:buClr>
              <a:buFont typeface="Wingdings" panose="05000000000000000000" pitchFamily="2" charset="2"/>
              <a:buChar char="§"/>
            </a:pPr>
            <a:r>
              <a:rPr lang="en-IN" b="1" kern="0" dirty="0">
                <a:solidFill>
                  <a:srgbClr val="00264A"/>
                </a:solidFill>
                <a:latin typeface="Arial"/>
              </a:rPr>
              <a:t>Starting</a:t>
            </a:r>
            <a:r>
              <a:rPr lang="en-IN" kern="0" dirty="0">
                <a:solidFill>
                  <a:srgbClr val="00264A"/>
                </a:solidFill>
                <a:latin typeface="Arial"/>
              </a:rPr>
              <a:t>: Component is currently being starting. For a deployable component this means: the component is deployed.</a:t>
            </a:r>
          </a:p>
          <a:p>
            <a:pPr marL="742950" lvl="1" indent="-285750">
              <a:buClr>
                <a:schemeClr val="accent1"/>
              </a:buClr>
              <a:buFont typeface="Wingdings" panose="05000000000000000000" pitchFamily="2" charset="2"/>
              <a:buChar char="§"/>
            </a:pPr>
            <a:r>
              <a:rPr lang="en-IN" b="1" kern="0" dirty="0">
                <a:solidFill>
                  <a:srgbClr val="00264A"/>
                </a:solidFill>
                <a:latin typeface="Arial"/>
              </a:rPr>
              <a:t>Started</a:t>
            </a:r>
            <a:r>
              <a:rPr lang="en-IN" kern="0" dirty="0">
                <a:solidFill>
                  <a:srgbClr val="00264A"/>
                </a:solidFill>
                <a:latin typeface="Arial"/>
              </a:rPr>
              <a:t>: Component is started on selected runtime Node</a:t>
            </a:r>
          </a:p>
          <a:p>
            <a:pPr marL="742950" lvl="1" indent="-285750">
              <a:buClr>
                <a:schemeClr val="accent1"/>
              </a:buClr>
              <a:buFont typeface="Wingdings" panose="05000000000000000000" pitchFamily="2" charset="2"/>
              <a:buChar char="§"/>
            </a:pPr>
            <a:r>
              <a:rPr lang="en-IN" b="1" kern="0" dirty="0">
                <a:solidFill>
                  <a:srgbClr val="00264A"/>
                </a:solidFill>
                <a:latin typeface="Arial"/>
              </a:rPr>
              <a:t>Stopping</a:t>
            </a:r>
            <a:r>
              <a:rPr lang="en-IN" kern="0" dirty="0">
                <a:solidFill>
                  <a:srgbClr val="00264A"/>
                </a:solidFill>
                <a:latin typeface="Arial"/>
              </a:rPr>
              <a:t>: Component is currently being stopped</a:t>
            </a:r>
          </a:p>
          <a:p>
            <a:pPr marL="742950" lvl="1" indent="-285750">
              <a:buClr>
                <a:schemeClr val="accent1"/>
              </a:buClr>
              <a:buFont typeface="Wingdings" panose="05000000000000000000" pitchFamily="2" charset="2"/>
              <a:buChar char="§"/>
            </a:pPr>
            <a:r>
              <a:rPr lang="en-IN" b="1" kern="0" dirty="0">
                <a:solidFill>
                  <a:srgbClr val="00264A"/>
                </a:solidFill>
                <a:latin typeface="Arial"/>
              </a:rPr>
              <a:t>Error</a:t>
            </a:r>
            <a:r>
              <a:rPr lang="en-IN" kern="0" dirty="0">
                <a:solidFill>
                  <a:srgbClr val="00264A"/>
                </a:solidFill>
                <a:latin typeface="Arial"/>
              </a:rPr>
              <a:t>: Component ended with error and displayed with error description</a:t>
            </a:r>
          </a:p>
        </p:txBody>
      </p:sp>
      <p:pic>
        <p:nvPicPr>
          <p:cNvPr id="3" name="Picture 2"/>
          <p:cNvPicPr>
            <a:picLocks noChangeAspect="1"/>
          </p:cNvPicPr>
          <p:nvPr/>
        </p:nvPicPr>
        <p:blipFill>
          <a:blip r:embed="rId3"/>
          <a:stretch>
            <a:fillRect/>
          </a:stretch>
        </p:blipFill>
        <p:spPr>
          <a:xfrm>
            <a:off x="5807999" y="1336800"/>
            <a:ext cx="5472001" cy="1876199"/>
          </a:xfrm>
          <a:prstGeom prst="rect">
            <a:avLst/>
          </a:prstGeom>
        </p:spPr>
      </p:pic>
      <p:pic>
        <p:nvPicPr>
          <p:cNvPr id="6" name="Picture 5"/>
          <p:cNvPicPr>
            <a:picLocks noChangeAspect="1"/>
          </p:cNvPicPr>
          <p:nvPr/>
        </p:nvPicPr>
        <p:blipFill>
          <a:blip r:embed="rId4"/>
          <a:stretch>
            <a:fillRect/>
          </a:stretch>
        </p:blipFill>
        <p:spPr>
          <a:xfrm>
            <a:off x="5827127" y="3243815"/>
            <a:ext cx="5452873" cy="2459094"/>
          </a:xfrm>
          <a:prstGeom prst="rect">
            <a:avLst/>
          </a:prstGeom>
        </p:spPr>
      </p:pic>
    </p:spTree>
    <p:extLst>
      <p:ext uri="{BB962C8B-B14F-4D97-AF65-F5344CB8AC3E}">
        <p14:creationId xmlns:p14="http://schemas.microsoft.com/office/powerpoint/2010/main" val="1126942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E4208B-D844-4AEC-A191-4ADE42637474}"/>
</file>

<file path=customXml/itemProps2.xml><?xml version="1.0" encoding="utf-8"?>
<ds:datastoreItem xmlns:ds="http://schemas.openxmlformats.org/officeDocument/2006/customXml" ds:itemID="{8BB58AE4-68E9-494B-B1E4-082B2F5A61C7}">
  <ds:schemaRefs>
    <ds:schemaRef ds:uri="http://schemas.microsoft.com/sharepoint/v3/contenttype/forms"/>
  </ds:schemaRefs>
</ds:datastoreItem>
</file>

<file path=customXml/itemProps3.xml><?xml version="1.0" encoding="utf-8"?>
<ds:datastoreItem xmlns:ds="http://schemas.openxmlformats.org/officeDocument/2006/customXml" ds:itemID="{7BD703D5-5948-410C-A8B6-9DE9DEF7B0A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4351</TotalTime>
  <Words>1948</Words>
  <Application>Microsoft Office PowerPoint</Application>
  <PresentationFormat>Widescreen</PresentationFormat>
  <Paragraphs>189</Paragraphs>
  <Slides>27</Slides>
  <Notes>12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4" baseType="lpstr">
      <vt:lpstr>Arial</vt:lpstr>
      <vt:lpstr>Verdana</vt:lpstr>
      <vt:lpstr>Wingdings</vt:lpstr>
      <vt:lpstr>Capgemini Master</vt:lpstr>
      <vt:lpstr>Title Slide</vt:lpstr>
      <vt:lpstr>Final slides</vt:lpstr>
      <vt:lpstr>think-cell Slide</vt:lpstr>
      <vt:lpstr>Monitoring and Operation’s View</vt:lpstr>
      <vt:lpstr> Table of Contents</vt:lpstr>
      <vt:lpstr>1.Monitoring – Overview</vt:lpstr>
      <vt:lpstr>2.Monitor Message Processing</vt:lpstr>
      <vt:lpstr>2.Monitor Message Processing</vt:lpstr>
      <vt:lpstr>2.Monitor Message Processing</vt:lpstr>
      <vt:lpstr>2.Monitor Message Log</vt:lpstr>
      <vt:lpstr>2.Monitor Message ID’s</vt:lpstr>
      <vt:lpstr>3.Manage Integration Content</vt:lpstr>
      <vt:lpstr>3.Manage Integration Content</vt:lpstr>
      <vt:lpstr>3.Manage Integration Content</vt:lpstr>
      <vt:lpstr>3.Manage Integration Content</vt:lpstr>
      <vt:lpstr>3.Manage Integration Content</vt:lpstr>
      <vt:lpstr>3.Manage Integration Content</vt:lpstr>
      <vt:lpstr>Lifecycle of Data processed in CPI</vt:lpstr>
      <vt:lpstr>4.Manage – Security</vt:lpstr>
      <vt:lpstr>4a. Security Material</vt:lpstr>
      <vt:lpstr>4a. Security Material</vt:lpstr>
      <vt:lpstr>4b. Key Store</vt:lpstr>
      <vt:lpstr>4c. Certificate-to-User Mapping </vt:lpstr>
      <vt:lpstr>4d. Access policies</vt:lpstr>
      <vt:lpstr>4e. JDBC Material</vt:lpstr>
      <vt:lpstr>5.Manage Stores</vt:lpstr>
      <vt:lpstr>6. Test Connectivity</vt:lpstr>
      <vt:lpstr>7.Logs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Raorane, Rutika</cp:lastModifiedBy>
  <cp:revision>404</cp:revision>
  <dcterms:created xsi:type="dcterms:W3CDTF">2017-11-02T14:01:05Z</dcterms:created>
  <dcterms:modified xsi:type="dcterms:W3CDTF">2021-02-15T07:58:58Z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