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25"/>
  </p:notesMasterIdLst>
  <p:handoutMasterIdLst>
    <p:handoutMasterId r:id="rId26"/>
  </p:handoutMasterIdLst>
  <p:sldIdLst>
    <p:sldId id="256" r:id="rId5"/>
    <p:sldId id="384" r:id="rId6"/>
    <p:sldId id="417" r:id="rId7"/>
    <p:sldId id="418" r:id="rId8"/>
    <p:sldId id="419" r:id="rId9"/>
    <p:sldId id="420" r:id="rId10"/>
    <p:sldId id="421" r:id="rId11"/>
    <p:sldId id="422" r:id="rId12"/>
    <p:sldId id="423" r:id="rId13"/>
    <p:sldId id="424" r:id="rId14"/>
    <p:sldId id="425" r:id="rId15"/>
    <p:sldId id="409" r:id="rId16"/>
    <p:sldId id="416" r:id="rId17"/>
    <p:sldId id="410" r:id="rId18"/>
    <p:sldId id="411" r:id="rId19"/>
    <p:sldId id="412" r:id="rId20"/>
    <p:sldId id="413" r:id="rId21"/>
    <p:sldId id="414" r:id="rId22"/>
    <p:sldId id="415" r:id="rId23"/>
    <p:sldId id="273" r:id="rId24"/>
  </p:sldIdLst>
  <p:sldSz cx="12192000" cy="6858000"/>
  <p:notesSz cx="6858000" cy="9144000"/>
  <p:custDataLst>
    <p:tags r:id="rId2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88D5ED"/>
    <a:srgbClr val="80B8D6"/>
    <a:srgbClr val="FF7E83"/>
    <a:srgbClr val="FF6327"/>
    <a:srgbClr val="01D1D0"/>
    <a:srgbClr val="E6E7E7"/>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2937" autoAdjust="0"/>
  </p:normalViewPr>
  <p:slideViewPr>
    <p:cSldViewPr>
      <p:cViewPr varScale="1">
        <p:scale>
          <a:sx n="70" d="100"/>
          <a:sy n="70" d="100"/>
        </p:scale>
        <p:origin x="42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14/02/2021</a:t>
            </a:fld>
            <a:endParaRPr lang="pt-PT" sz="10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14/02/2021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921447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20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1397088348"/>
      </p:ext>
    </p:extLst>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789631971"/>
      </p:ext>
    </p:extLst>
  </p:cSld>
  <p:clrMapOvr>
    <a:masterClrMapping/>
  </p:clrMapOvr>
  <p:transition spd="slow">
    <p:cover dir="u"/>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48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transition spd="slow">
    <p:cover dir="u"/>
  </p:transition>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44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transition spd="slow">
    <p:cover dir="u"/>
  </p:transition>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46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ransition spd="slow">
    <p:cover dir="u"/>
  </p:transition>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014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dirty="0"/>
          </a:p>
        </p:txBody>
      </p:sp>
    </p:spTree>
    <p:extLst>
      <p:ext uri="{BB962C8B-B14F-4D97-AF65-F5344CB8AC3E}">
        <p14:creationId xmlns:p14="http://schemas.microsoft.com/office/powerpoint/2010/main" val="136054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32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03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98126420"/>
      </p:ext>
    </p:extLst>
  </p:cSld>
  <p:clrMapOvr>
    <a:masterClrMapping/>
  </p:clrMapOvr>
  <p:transition spd="slow">
    <p:cover dir="u"/>
  </p:transition>
  <p:extLst>
    <p:ext uri="{DCECCB84-F9BA-43D5-87BE-67443E8EF086}">
      <p15:sldGuideLst xmlns:p15="http://schemas.microsoft.com/office/powerpoint/2012/main">
        <p15:guide id="1" orient="horz" pos="33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917" name="think-cell Slide" r:id="rId19" imgW="270" imgH="270" progId="TCLayout.ActiveDocument.1">
                  <p:embed/>
                </p:oleObj>
              </mc:Choice>
              <mc:Fallback>
                <p:oleObj name="think-cell Slide" r:id="rId19" imgW="270" imgH="270" progId="TCLayout.ActiveDocument.1">
                  <p:embed/>
                  <p:pic>
                    <p:nvPicPr>
                      <p:cNvPr id="0"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 id="2147483934" r:id="rId9"/>
    <p:sldLayoutId id="2147483935" r:id="rId10"/>
    <p:sldLayoutId id="2147483936" r:id="rId11"/>
    <p:sldLayoutId id="2147483855" r:id="rId12"/>
    <p:sldLayoutId id="2147483841" r:id="rId13"/>
    <p:sldLayoutId id="2147483842" r:id="rId14"/>
    <p:sldLayoutId id="2147483933" r:id="rId1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xebia.com/blog/why-and-when-to-use-groovy/" TargetMode="External"/><Relationship Id="rId2" Type="http://schemas.openxmlformats.org/officeDocument/2006/relationships/hyperlink" Target="https://groovy-lang.org/documentation.html"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484999"/>
            <a:ext cx="5688012" cy="1348307"/>
          </a:xfrm>
        </p:spPr>
        <p:txBody>
          <a:bodyPr/>
          <a:lstStyle/>
          <a:p>
            <a:r>
              <a:rPr lang="en-US" b="1" dirty="0"/>
              <a:t>SAP CPI Groovy Scripts</a:t>
            </a:r>
            <a:br>
              <a:rPr lang="en-US" b="1" dirty="0"/>
            </a:br>
            <a:endParaRPr lang="en-GB" b="1" dirty="0"/>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a:stretch>
            <a:fillRect/>
          </a:stretch>
        </p:blipFill>
        <p:spPr>
          <a:xfrm>
            <a:off x="6168105" y="1011450"/>
            <a:ext cx="5832000" cy="2618982"/>
          </a:xfrm>
          <a:prstGeom prst="rect">
            <a:avLst/>
          </a:prstGeom>
        </p:spPr>
      </p:pic>
      <p:pic>
        <p:nvPicPr>
          <p:cNvPr id="12" name="Picture 11"/>
          <p:cNvPicPr/>
          <p:nvPr/>
        </p:nvPicPr>
        <p:blipFill>
          <a:blip r:embed="rId3"/>
          <a:stretch>
            <a:fillRect/>
          </a:stretch>
        </p:blipFill>
        <p:spPr>
          <a:xfrm>
            <a:off x="6168105" y="3880999"/>
            <a:ext cx="5831999" cy="2572001"/>
          </a:xfrm>
          <a:prstGeom prst="rect">
            <a:avLst/>
          </a:prstGeom>
        </p:spPr>
      </p:pic>
      <p:sp>
        <p:nvSpPr>
          <p:cNvPr id="6" name="TextBox 5"/>
          <p:cNvSpPr txBox="1"/>
          <p:nvPr/>
        </p:nvSpPr>
        <p:spPr>
          <a:xfrm>
            <a:off x="1192928" y="1888543"/>
            <a:ext cx="4752000"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IN" sz="1600" kern="0" dirty="0">
                <a:solidFill>
                  <a:srgbClr val="002060"/>
                </a:solidFill>
                <a:latin typeface="Arial"/>
              </a:rPr>
              <a:t>Get Property in Groovy</a:t>
            </a:r>
          </a:p>
          <a:p>
            <a:pPr marL="285750" indent="-285750" algn="just">
              <a:buFont typeface="Wingdings" panose="05000000000000000000" pitchFamily="2" charset="2"/>
              <a:buChar char="q"/>
            </a:pPr>
            <a:endParaRPr lang="en-IN" sz="1600" kern="0" dirty="0">
              <a:solidFill>
                <a:srgbClr val="002060"/>
              </a:solidFill>
              <a:latin typeface="Arial"/>
            </a:endParaRPr>
          </a:p>
          <a:p>
            <a:pPr algn="just"/>
            <a:r>
              <a:rPr lang="en-IN" sz="1600" kern="0" dirty="0">
                <a:solidFill>
                  <a:srgbClr val="002060"/>
                </a:solidFill>
                <a:latin typeface="Arial"/>
              </a:rPr>
              <a:t>Here “ENABLE_DEBUG_LOGGING”, is property and the value as “TRUE”</a:t>
            </a:r>
          </a:p>
          <a:p>
            <a:pPr algn="just"/>
            <a:endParaRPr lang="en-IN" sz="1600" kern="0" dirty="0">
              <a:solidFill>
                <a:srgbClr val="002060"/>
              </a:solidFill>
              <a:latin typeface="Arial"/>
            </a:endParaRPr>
          </a:p>
          <a:p>
            <a:pPr algn="just"/>
            <a:r>
              <a:rPr lang="en-IN" sz="1600" kern="0" dirty="0">
                <a:solidFill>
                  <a:srgbClr val="002060"/>
                </a:solidFill>
                <a:latin typeface="Arial"/>
              </a:rPr>
              <a:t>In below we have used the property in configuration </a:t>
            </a:r>
          </a:p>
        </p:txBody>
      </p:sp>
      <p:sp>
        <p:nvSpPr>
          <p:cNvPr id="7" name="Text Placeholder 2"/>
          <p:cNvSpPr txBox="1">
            <a:spLocks/>
          </p:cNvSpPr>
          <p:nvPr/>
        </p:nvSpPr>
        <p:spPr>
          <a:xfrm>
            <a:off x="635348" y="1187260"/>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
        <p:nvSpPr>
          <p:cNvPr id="8"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389033884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634B5CAC-D8E2-4CC0-8A96-BE4E50BE7A38}"/>
              </a:ext>
            </a:extLst>
          </p:cNvPr>
          <p:cNvSpPr/>
          <p:nvPr/>
        </p:nvSpPr>
        <p:spPr>
          <a:xfrm>
            <a:off x="973129" y="1989000"/>
            <a:ext cx="9936000" cy="1200329"/>
          </a:xfrm>
          <a:prstGeom prst="rect">
            <a:avLst/>
          </a:prstGeom>
        </p:spPr>
        <p:txBody>
          <a:bodyPr wrap="square">
            <a:spAutoFit/>
          </a:bodyPr>
          <a:lstStyle/>
          <a:p>
            <a:pPr marL="285750" indent="-285750">
              <a:buFontTx/>
              <a:buChar char="-"/>
            </a:pPr>
            <a:r>
              <a:rPr lang="en-US" dirty="0" smtClean="0">
                <a:hlinkClick r:id="rId2"/>
              </a:rPr>
              <a:t>https</a:t>
            </a:r>
            <a:r>
              <a:rPr lang="en-US" dirty="0">
                <a:hlinkClick r:id="rId2"/>
              </a:rPr>
              <a:t>://</a:t>
            </a:r>
            <a:r>
              <a:rPr lang="en-US" dirty="0" smtClean="0">
                <a:hlinkClick r:id="rId2"/>
              </a:rPr>
              <a:t>groovy-lang.org/documentation.html</a:t>
            </a:r>
            <a:endParaRPr lang="en-US" dirty="0" smtClean="0"/>
          </a:p>
          <a:p>
            <a:pPr marL="285750" indent="-285750">
              <a:buFontTx/>
              <a:buChar char="-"/>
            </a:pPr>
            <a:endParaRPr lang="en-US" dirty="0"/>
          </a:p>
          <a:p>
            <a:pPr marL="285750" indent="-285750">
              <a:buFontTx/>
              <a:buChar char="-"/>
            </a:pPr>
            <a:r>
              <a:rPr lang="en-US" dirty="0">
                <a:hlinkClick r:id="rId3"/>
              </a:rPr>
              <a:t>https://xebia.com/blog/why-and-when-to-use-groovy/</a:t>
            </a:r>
            <a:endParaRPr lang="en-IN" dirty="0" smtClean="0"/>
          </a:p>
          <a:p>
            <a:pPr marL="285750" indent="-285750">
              <a:buFontTx/>
              <a:buChar char="-"/>
            </a:pPr>
            <a:endParaRPr lang="en-IN" dirty="0"/>
          </a:p>
        </p:txBody>
      </p:sp>
      <p:sp>
        <p:nvSpPr>
          <p:cNvPr id="4" name="Text Placeholder 2"/>
          <p:cNvSpPr txBox="1">
            <a:spLocks/>
          </p:cNvSpPr>
          <p:nvPr/>
        </p:nvSpPr>
        <p:spPr>
          <a:xfrm>
            <a:off x="645922" y="1101450"/>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References</a:t>
            </a:r>
            <a:endParaRPr lang="en-IN" kern="0" dirty="0">
              <a:solidFill>
                <a:srgbClr val="002060"/>
              </a:solidFill>
              <a:latin typeface="Arial"/>
            </a:endParaRPr>
          </a:p>
        </p:txBody>
      </p:sp>
      <p:sp>
        <p:nvSpPr>
          <p:cNvPr id="8"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104776650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44999"/>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
        <p:nvSpPr>
          <p:cNvPr id="7" name="Text Placeholder 2"/>
          <p:cNvSpPr>
            <a:spLocks noGrp="1"/>
          </p:cNvSpPr>
          <p:nvPr>
            <p:ph type="body" sz="quarter" idx="10"/>
          </p:nvPr>
        </p:nvSpPr>
        <p:spPr>
          <a:xfrm>
            <a:off x="480000" y="1053000"/>
            <a:ext cx="11556652" cy="864000"/>
          </a:xfrm>
        </p:spPr>
        <p:txBody>
          <a:bodyPr>
            <a:noAutofit/>
          </a:bodyPr>
          <a:lstStyle/>
          <a:p>
            <a:pPr marL="742950" lvl="1" indent="-285750" defTabSz="957756"/>
            <a:r>
              <a:rPr lang="en-IN" kern="0" dirty="0" smtClean="0">
                <a:solidFill>
                  <a:srgbClr val="002060"/>
                </a:solidFill>
                <a:latin typeface="Arial"/>
              </a:rPr>
              <a:t>Below are the few key groovy functions</a:t>
            </a:r>
            <a:endParaRPr lang="en-IN" kern="0" dirty="0">
              <a:solidFill>
                <a:srgbClr val="002060"/>
              </a:solidFill>
              <a:latin typeface="Arial"/>
            </a:endParaRPr>
          </a:p>
        </p:txBody>
      </p:sp>
      <p:sp>
        <p:nvSpPr>
          <p:cNvPr id="6" name="Text Placeholder 5">
            <a:extLst>
              <a:ext uri="{FF2B5EF4-FFF2-40B4-BE49-F238E27FC236}">
                <a16:creationId xmlns="" xmlns:a16="http://schemas.microsoft.com/office/drawing/2014/main" id="{7F49EC2C-4FEA-4274-8840-D38FA013C2C5}"/>
              </a:ext>
            </a:extLst>
          </p:cNvPr>
          <p:cNvSpPr>
            <a:spLocks noGrp="1"/>
          </p:cNvSpPr>
          <p:nvPr>
            <p:ph type="body" sz="quarter" idx="11"/>
          </p:nvPr>
        </p:nvSpPr>
        <p:spPr>
          <a:xfrm>
            <a:off x="1344000" y="1773000"/>
            <a:ext cx="10296000" cy="4607999"/>
          </a:xfrm>
        </p:spPr>
        <p:txBody>
          <a:bodyPr/>
          <a:lstStyle/>
          <a:p>
            <a:r>
              <a:rPr lang="en-US" b="1" kern="0" dirty="0">
                <a:solidFill>
                  <a:srgbClr val="002060"/>
                </a:solidFill>
                <a:latin typeface="Arial"/>
              </a:rPr>
              <a:t>Date Function :</a:t>
            </a:r>
          </a:p>
          <a:p>
            <a:r>
              <a:rPr lang="en-US" sz="1800" kern="0" dirty="0">
                <a:solidFill>
                  <a:srgbClr val="002060"/>
                </a:solidFill>
                <a:latin typeface="Arial"/>
              </a:rPr>
              <a:t>	</a:t>
            </a:r>
            <a:r>
              <a:rPr lang="en-IN" sz="1800" kern="0" dirty="0">
                <a:solidFill>
                  <a:srgbClr val="002060"/>
                </a:solidFill>
                <a:latin typeface="Arial"/>
              </a:rPr>
              <a:t>Date and time functions are scalar functions that perform an operation on a date 	and time input value and returns either a string, numeric, or date and time value.</a:t>
            </a:r>
          </a:p>
          <a:p>
            <a:endParaRPr lang="en-IN" dirty="0" smtClean="0"/>
          </a:p>
          <a:p>
            <a:r>
              <a:rPr lang="en-IN" sz="1800" kern="0" dirty="0">
                <a:solidFill>
                  <a:srgbClr val="002060"/>
                </a:solidFill>
                <a:latin typeface="Arial"/>
              </a:rPr>
              <a:t>Follow the below mentioned blog and do practice your self in your system land scape.</a:t>
            </a:r>
          </a:p>
          <a:p>
            <a:r>
              <a:rPr lang="en-IN" sz="1800" kern="0" dirty="0">
                <a:solidFill>
                  <a:srgbClr val="002060"/>
                </a:solidFill>
                <a:latin typeface="Arial"/>
              </a:rPr>
              <a:t>Blog : Example 1 </a:t>
            </a:r>
          </a:p>
          <a:p>
            <a:r>
              <a:rPr lang="en-IN" sz="1800" kern="0" dirty="0">
                <a:solidFill>
                  <a:srgbClr val="002060"/>
                </a:solidFill>
                <a:latin typeface="Arial"/>
              </a:rPr>
              <a:t>	Date Function use case in CPI with </a:t>
            </a:r>
            <a:r>
              <a:rPr lang="en-IN" sz="1800" kern="0" dirty="0" smtClean="0">
                <a:solidFill>
                  <a:srgbClr val="002060"/>
                </a:solidFill>
                <a:latin typeface="Arial"/>
              </a:rPr>
              <a:t>Date Function_Groovy.docx</a:t>
            </a:r>
            <a:endParaRPr lang="en-IN" sz="1800" kern="0" dirty="0">
              <a:solidFill>
                <a:srgbClr val="002060"/>
              </a:solidFill>
              <a:latin typeface="Arial"/>
            </a:endParaRPr>
          </a:p>
          <a:p>
            <a:r>
              <a:rPr lang="en-IN" dirty="0"/>
              <a:t>	</a:t>
            </a:r>
          </a:p>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836125862"/>
              </p:ext>
            </p:extLst>
          </p:nvPr>
        </p:nvGraphicFramePr>
        <p:xfrm>
          <a:off x="8184000" y="3933000"/>
          <a:ext cx="914400" cy="806450"/>
        </p:xfrm>
        <a:graphic>
          <a:graphicData uri="http://schemas.openxmlformats.org/presentationml/2006/ole">
            <mc:AlternateContent xmlns:mc="http://schemas.openxmlformats.org/markup-compatibility/2006">
              <mc:Choice xmlns:v="urn:schemas-microsoft-com:vml" Requires="v">
                <p:oleObj spid="_x0000_s88100" name="Document" showAsIcon="1" r:id="rId3" imgW="914400" imgH="806400" progId="Word.Document.12">
                  <p:embed/>
                </p:oleObj>
              </mc:Choice>
              <mc:Fallback>
                <p:oleObj name="Document" showAsIcon="1" r:id="rId3" imgW="914400" imgH="806400" progId="Word.Document.12">
                  <p:embed/>
                  <p:pic>
                    <p:nvPicPr>
                      <p:cNvPr id="0" name=""/>
                      <p:cNvPicPr/>
                      <p:nvPr/>
                    </p:nvPicPr>
                    <p:blipFill>
                      <a:blip r:embed="rId4"/>
                      <a:stretch>
                        <a:fillRect/>
                      </a:stretch>
                    </p:blipFill>
                    <p:spPr>
                      <a:xfrm>
                        <a:off x="8184000" y="393300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47120721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44999"/>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
        <p:nvSpPr>
          <p:cNvPr id="7" name="Text Placeholder 2"/>
          <p:cNvSpPr>
            <a:spLocks noGrp="1"/>
          </p:cNvSpPr>
          <p:nvPr>
            <p:ph type="body" sz="quarter" idx="10"/>
          </p:nvPr>
        </p:nvSpPr>
        <p:spPr>
          <a:xfrm>
            <a:off x="480000" y="1053000"/>
            <a:ext cx="11556652" cy="864000"/>
          </a:xfrm>
        </p:spPr>
        <p:txBody>
          <a:bodyPr>
            <a:noAutofit/>
          </a:bodyPr>
          <a:lstStyle/>
          <a:p>
            <a:pPr marL="742950" lvl="1" indent="-285750" defTabSz="957756"/>
            <a:r>
              <a:rPr lang="en-IN" kern="0" dirty="0" smtClean="0">
                <a:solidFill>
                  <a:srgbClr val="002060"/>
                </a:solidFill>
                <a:latin typeface="Arial"/>
              </a:rPr>
              <a:t>Below are the few key groovy functions</a:t>
            </a:r>
            <a:endParaRPr lang="en-IN" kern="0" dirty="0">
              <a:solidFill>
                <a:srgbClr val="002060"/>
              </a:solidFill>
              <a:latin typeface="Arial"/>
            </a:endParaRPr>
          </a:p>
        </p:txBody>
      </p:sp>
      <p:sp>
        <p:nvSpPr>
          <p:cNvPr id="6" name="Text Placeholder 5">
            <a:extLst>
              <a:ext uri="{FF2B5EF4-FFF2-40B4-BE49-F238E27FC236}">
                <a16:creationId xmlns="" xmlns:a16="http://schemas.microsoft.com/office/drawing/2014/main" id="{7F49EC2C-4FEA-4274-8840-D38FA013C2C5}"/>
              </a:ext>
            </a:extLst>
          </p:cNvPr>
          <p:cNvSpPr>
            <a:spLocks noGrp="1"/>
          </p:cNvSpPr>
          <p:nvPr>
            <p:ph type="body" sz="quarter" idx="11"/>
          </p:nvPr>
        </p:nvSpPr>
        <p:spPr>
          <a:xfrm>
            <a:off x="1416000" y="1701000"/>
            <a:ext cx="10152000" cy="4032000"/>
          </a:xfrm>
        </p:spPr>
        <p:txBody>
          <a:bodyPr/>
          <a:lstStyle/>
          <a:p>
            <a:r>
              <a:rPr lang="en-US" b="1" kern="0" dirty="0">
                <a:solidFill>
                  <a:srgbClr val="002060"/>
                </a:solidFill>
                <a:latin typeface="Arial"/>
              </a:rPr>
              <a:t>Text Function :</a:t>
            </a:r>
          </a:p>
          <a:p>
            <a:r>
              <a:rPr lang="en-US" dirty="0">
                <a:latin typeface="Arial" panose="020B0604020202020204" pitchFamily="34" charset="0"/>
                <a:cs typeface="Arial" panose="020B0604020202020204" pitchFamily="34" charset="0"/>
              </a:rPr>
              <a:t>	</a:t>
            </a:r>
            <a:r>
              <a:rPr lang="en-IN" sz="1800" kern="0" dirty="0">
                <a:solidFill>
                  <a:srgbClr val="002060"/>
                </a:solidFill>
                <a:latin typeface="Arial"/>
              </a:rPr>
              <a:t>A String literal is constructed in Groovy by enclosing the string text in </a:t>
            </a:r>
            <a:r>
              <a:rPr lang="en-IN" sz="1800" kern="0" dirty="0" err="1">
                <a:solidFill>
                  <a:srgbClr val="002060"/>
                </a:solidFill>
                <a:latin typeface="Arial"/>
              </a:rPr>
              <a:t>quotations.Groovy</a:t>
            </a:r>
            <a:r>
              <a:rPr lang="en-IN" sz="1800" kern="0" dirty="0">
                <a:solidFill>
                  <a:srgbClr val="002060"/>
                </a:solidFill>
                <a:latin typeface="Arial"/>
              </a:rPr>
              <a:t> offers a variety of ways to denote a String literal. Strings in Groovy can be enclosed in single quotes (’), double quotes (“), or triple quotes (“””). Further, a Groovy String enclosed by triple quotes may span multiple lines.</a:t>
            </a:r>
          </a:p>
          <a:p>
            <a:endParaRPr lang="en-IN" sz="1800" kern="0" dirty="0">
              <a:solidFill>
                <a:srgbClr val="002060"/>
              </a:solidFill>
              <a:latin typeface="Arial"/>
            </a:endParaRPr>
          </a:p>
          <a:p>
            <a:r>
              <a:rPr lang="en-IN" sz="1800" kern="0" dirty="0">
                <a:solidFill>
                  <a:srgbClr val="002060"/>
                </a:solidFill>
                <a:latin typeface="Arial"/>
              </a:rPr>
              <a:t>Follow the below mentioned blog and do practice your self in your system land scape.</a:t>
            </a:r>
          </a:p>
          <a:p>
            <a:r>
              <a:rPr lang="en-IN" sz="1800" kern="0" dirty="0">
                <a:solidFill>
                  <a:srgbClr val="002060"/>
                </a:solidFill>
                <a:latin typeface="Arial"/>
              </a:rPr>
              <a:t>Blog : Example 1 </a:t>
            </a:r>
          </a:p>
          <a:p>
            <a:r>
              <a:rPr lang="en-IN" sz="1800" kern="0" dirty="0">
                <a:solidFill>
                  <a:srgbClr val="002060"/>
                </a:solidFill>
                <a:latin typeface="Arial"/>
              </a:rPr>
              <a:t>	</a:t>
            </a:r>
            <a:r>
              <a:rPr lang="en-IN" sz="1800" kern="0" dirty="0" smtClean="0">
                <a:solidFill>
                  <a:srgbClr val="002060"/>
                </a:solidFill>
                <a:latin typeface="Arial"/>
              </a:rPr>
              <a:t>Text </a:t>
            </a:r>
            <a:r>
              <a:rPr lang="en-IN" sz="1800" kern="0" dirty="0">
                <a:solidFill>
                  <a:srgbClr val="002060"/>
                </a:solidFill>
                <a:latin typeface="Arial"/>
              </a:rPr>
              <a:t>Function use case in CPI with </a:t>
            </a:r>
            <a:r>
              <a:rPr lang="en-IN" sz="1800" kern="0" dirty="0" smtClean="0">
                <a:solidFill>
                  <a:srgbClr val="002060"/>
                </a:solidFill>
                <a:latin typeface="Arial"/>
              </a:rPr>
              <a:t>Text Function_Groovy.docx</a:t>
            </a:r>
            <a:endParaRPr lang="en-IN" sz="1800" kern="0" dirty="0">
              <a:solidFill>
                <a:srgbClr val="002060"/>
              </a:solidFill>
              <a:latin typeface="Arial"/>
            </a:endParaRPr>
          </a:p>
          <a:p>
            <a:r>
              <a:rPr lang="en-IN" dirty="0"/>
              <a:t>	</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13073002"/>
              </p:ext>
            </p:extLst>
          </p:nvPr>
        </p:nvGraphicFramePr>
        <p:xfrm>
          <a:off x="8616000" y="4149000"/>
          <a:ext cx="914400" cy="806450"/>
        </p:xfrm>
        <a:graphic>
          <a:graphicData uri="http://schemas.openxmlformats.org/presentationml/2006/ole">
            <mc:AlternateContent xmlns:mc="http://schemas.openxmlformats.org/markup-compatibility/2006">
              <mc:Choice xmlns:v="urn:schemas-microsoft-com:vml" Requires="v">
                <p:oleObj spid="_x0000_s89122" name="Document" showAsIcon="1" r:id="rId3" imgW="914400" imgH="806400" progId="Word.Document.12">
                  <p:embed/>
                </p:oleObj>
              </mc:Choice>
              <mc:Fallback>
                <p:oleObj name="Document" showAsIcon="1" r:id="rId3" imgW="914400" imgH="806400" progId="Word.Document.12">
                  <p:embed/>
                  <p:pic>
                    <p:nvPicPr>
                      <p:cNvPr id="0" name=""/>
                      <p:cNvPicPr/>
                      <p:nvPr/>
                    </p:nvPicPr>
                    <p:blipFill>
                      <a:blip r:embed="rId4"/>
                      <a:stretch>
                        <a:fillRect/>
                      </a:stretch>
                    </p:blipFill>
                    <p:spPr>
                      <a:xfrm>
                        <a:off x="8616000" y="4149000"/>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278390398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1361843"/>
          </a:xfrm>
        </p:spPr>
        <p:txBody>
          <a:bodyPr>
            <a:noAutofit/>
          </a:bodyPr>
          <a:lstStyle/>
          <a:p>
            <a:pPr marL="742950" lvl="1" indent="-285750" defTabSz="957756"/>
            <a:r>
              <a:rPr lang="en-IN" kern="0" dirty="0" smtClean="0">
                <a:solidFill>
                  <a:srgbClr val="002060"/>
                </a:solidFill>
                <a:latin typeface="Arial"/>
              </a:rPr>
              <a:t>Get/ Set the properties of variables in groovy.</a:t>
            </a:r>
          </a:p>
          <a:p>
            <a:pPr marL="742950" lvl="1" indent="-285750" defTabSz="957756"/>
            <a:r>
              <a:rPr lang="en-IN" kern="0" dirty="0" smtClean="0">
                <a:solidFill>
                  <a:srgbClr val="002060"/>
                </a:solidFill>
                <a:latin typeface="Arial"/>
              </a:rPr>
              <a:t>Logging payload.</a:t>
            </a:r>
          </a:p>
          <a:p>
            <a:pPr marL="742950" lvl="1" indent="-285750" defTabSz="957756"/>
            <a:r>
              <a:rPr lang="en-IN" kern="0" dirty="0" smtClean="0">
                <a:solidFill>
                  <a:srgbClr val="002060"/>
                </a:solidFill>
                <a:latin typeface="Arial"/>
              </a:rPr>
              <a:t>Calling properties in Mappings.</a:t>
            </a:r>
          </a:p>
          <a:p>
            <a:pPr marL="742950" lvl="1" indent="-285750" defTabSz="957756"/>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2277000"/>
            <a:ext cx="11556652" cy="4032000"/>
          </a:xfrm>
        </p:spPr>
        <p:txBody>
          <a:bodyPr>
            <a:noAutofit/>
          </a:bodyPr>
          <a:lstStyle/>
          <a:p>
            <a:pPr marL="742950" lvl="1" indent="-285750" defTabSz="957756"/>
            <a:r>
              <a:rPr lang="en-IN" b="1" kern="0" dirty="0">
                <a:solidFill>
                  <a:srgbClr val="002060"/>
                </a:solidFill>
                <a:latin typeface="Arial"/>
              </a:rPr>
              <a:t>Get/ Set the properties of variables in </a:t>
            </a:r>
            <a:r>
              <a:rPr lang="en-IN" b="1" kern="0" dirty="0" smtClean="0">
                <a:solidFill>
                  <a:srgbClr val="002060"/>
                </a:solidFill>
                <a:latin typeface="Arial"/>
              </a:rPr>
              <a:t>groovy:</a:t>
            </a:r>
          </a:p>
          <a:p>
            <a:pPr marL="457200" lvl="1" indent="0" defTabSz="957756">
              <a:buNone/>
            </a:pPr>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r>
              <a:rPr lang="en-IN" sz="1600" kern="0" dirty="0">
                <a:solidFill>
                  <a:srgbClr val="002060"/>
                </a:solidFill>
                <a:latin typeface="Arial"/>
              </a:rPr>
              <a:t>We can create External parameters in Content modifier and we can Get/Set the parameters </a:t>
            </a:r>
            <a:r>
              <a:rPr lang="en-IN" sz="1600" kern="0" dirty="0" smtClean="0">
                <a:solidFill>
                  <a:srgbClr val="002060"/>
                </a:solidFill>
                <a:latin typeface="Arial"/>
              </a:rPr>
              <a:t>in groovy.</a:t>
            </a:r>
          </a:p>
          <a:p>
            <a:pPr marL="457200" lvl="1" indent="0" defTabSz="957756">
              <a:buNone/>
            </a:pPr>
            <a:r>
              <a:rPr lang="en-IN" kern="0" dirty="0">
                <a:solidFill>
                  <a:srgbClr val="002060"/>
                </a:solidFill>
                <a:latin typeface="Arial"/>
              </a:rPr>
              <a:t> </a:t>
            </a:r>
            <a:r>
              <a:rPr lang="en-IN" kern="0" dirty="0" smtClean="0">
                <a:solidFill>
                  <a:srgbClr val="002060"/>
                </a:solidFill>
                <a:latin typeface="Arial"/>
              </a:rPr>
              <a:t>  </a:t>
            </a:r>
            <a:r>
              <a:rPr lang="en-US" sz="1600" dirty="0" smtClean="0">
                <a:solidFill>
                  <a:schemeClr val="accent1">
                    <a:lumMod val="50000"/>
                  </a:schemeClr>
                </a:solidFill>
                <a:latin typeface="Arial" panose="020B0604020202020204" pitchFamily="34" charset="0"/>
                <a:cs typeface="Arial" panose="020B0604020202020204" pitchFamily="34" charset="0"/>
              </a:rPr>
              <a:t>In </a:t>
            </a:r>
            <a:r>
              <a:rPr lang="en-US" sz="1600" dirty="0">
                <a:solidFill>
                  <a:schemeClr val="accent1">
                    <a:lumMod val="50000"/>
                  </a:schemeClr>
                </a:solidFill>
                <a:latin typeface="Arial" panose="020B0604020202020204" pitchFamily="34" charset="0"/>
                <a:cs typeface="Arial" panose="020B0604020202020204" pitchFamily="34" charset="0"/>
              </a:rPr>
              <a:t>Web GUI, </a:t>
            </a:r>
            <a:r>
              <a:rPr lang="en-US" sz="1600" dirty="0" smtClean="0">
                <a:solidFill>
                  <a:schemeClr val="accent1">
                    <a:lumMod val="50000"/>
                  </a:schemeClr>
                </a:solidFill>
                <a:latin typeface="Arial" panose="020B0604020202020204" pitchFamily="34" charset="0"/>
                <a:cs typeface="Arial" panose="020B0604020202020204" pitchFamily="34" charset="0"/>
              </a:rPr>
              <a:t>now a days external </a:t>
            </a:r>
            <a:r>
              <a:rPr lang="en-US" sz="1600" dirty="0">
                <a:solidFill>
                  <a:schemeClr val="accent1">
                    <a:lumMod val="50000"/>
                  </a:schemeClr>
                </a:solidFill>
                <a:latin typeface="Arial" panose="020B0604020202020204" pitchFamily="34" charset="0"/>
                <a:cs typeface="Arial" panose="020B0604020202020204" pitchFamily="34" charset="0"/>
              </a:rPr>
              <a:t>parameter type is </a:t>
            </a:r>
            <a:r>
              <a:rPr lang="en-US" sz="1600" dirty="0" smtClean="0">
                <a:solidFill>
                  <a:schemeClr val="accent1">
                    <a:lumMod val="50000"/>
                  </a:schemeClr>
                </a:solidFill>
                <a:latin typeface="Arial" panose="020B0604020202020204" pitchFamily="34" charset="0"/>
                <a:cs typeface="Arial" panose="020B0604020202020204" pitchFamily="34" charset="0"/>
              </a:rPr>
              <a:t>disabled.</a:t>
            </a:r>
          </a:p>
          <a:p>
            <a:pPr marL="457200" lvl="1" indent="0" defTabSz="957756">
              <a:buNone/>
            </a:pPr>
            <a:endParaRPr lang="en-US" sz="1600" dirty="0" smtClean="0">
              <a:latin typeface="Arial" panose="020B0604020202020204" pitchFamily="34" charset="0"/>
              <a:cs typeface="Arial" panose="020B0604020202020204" pitchFamily="34" charset="0"/>
            </a:endParaRPr>
          </a:p>
          <a:p>
            <a:pPr marL="457200" lvl="1" indent="0" defTabSz="957756">
              <a:buNone/>
            </a:pPr>
            <a:r>
              <a:rPr lang="en-US" kern="0" dirty="0">
                <a:solidFill>
                  <a:srgbClr val="002060"/>
                </a:solidFill>
                <a:latin typeface="Arial"/>
              </a:rPr>
              <a:t> </a:t>
            </a:r>
            <a:r>
              <a:rPr lang="en-US" kern="0" dirty="0" smtClean="0">
                <a:solidFill>
                  <a:srgbClr val="002060"/>
                </a:solidFill>
                <a:latin typeface="Arial"/>
              </a:rPr>
              <a:t>    </a:t>
            </a:r>
            <a:endParaRPr lang="en-IN" kern="0" dirty="0">
              <a:solidFill>
                <a:srgbClr val="002060"/>
              </a:solidFill>
              <a:latin typeface="Arial"/>
            </a:endParaRPr>
          </a:p>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pic>
        <p:nvPicPr>
          <p:cNvPr id="3" name="Picture 2"/>
          <p:cNvPicPr>
            <a:picLocks noChangeAspect="1"/>
          </p:cNvPicPr>
          <p:nvPr/>
        </p:nvPicPr>
        <p:blipFill>
          <a:blip r:embed="rId2"/>
          <a:stretch>
            <a:fillRect/>
          </a:stretch>
        </p:blipFill>
        <p:spPr>
          <a:xfrm>
            <a:off x="912000" y="3717000"/>
            <a:ext cx="9792000" cy="2592000"/>
          </a:xfrm>
          <a:prstGeom prst="rect">
            <a:avLst/>
          </a:prstGeom>
        </p:spPr>
      </p:pic>
    </p:spTree>
    <p:extLst>
      <p:ext uri="{BB962C8B-B14F-4D97-AF65-F5344CB8AC3E}">
        <p14:creationId xmlns:p14="http://schemas.microsoft.com/office/powerpoint/2010/main" val="115880993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5509200"/>
          </a:xfrm>
          <a:prstGeom prst="rect">
            <a:avLst/>
          </a:prstGeom>
        </p:spPr>
        <p:txBody>
          <a:bodyPr wrap="square">
            <a:spAutoFit/>
          </a:bodyPr>
          <a:lstStyle/>
          <a:p>
            <a:pPr marL="742950" lvl="1" indent="-285750" defTabSz="957756"/>
            <a:r>
              <a:rPr lang="en-US" sz="1600" dirty="0">
                <a:solidFill>
                  <a:schemeClr val="accent1">
                    <a:lumMod val="50000"/>
                  </a:schemeClr>
                </a:solidFill>
                <a:latin typeface="Arial" panose="020B0604020202020204" pitchFamily="34" charset="0"/>
                <a:cs typeface="Arial" panose="020B0604020202020204" pitchFamily="34" charset="0"/>
              </a:rPr>
              <a:t>Instead of using an external parameter type, use either “Constant” or “Expression” type within content modifier.</a:t>
            </a:r>
            <a:br>
              <a:rPr lang="en-US" sz="1600" dirty="0">
                <a:solidFill>
                  <a:schemeClr val="accent1">
                    <a:lumMod val="50000"/>
                  </a:schemeClr>
                </a:solidFill>
                <a:latin typeface="Arial" panose="020B0604020202020204" pitchFamily="34" charset="0"/>
                <a:cs typeface="Arial" panose="020B0604020202020204" pitchFamily="34" charset="0"/>
              </a:rPr>
            </a:br>
            <a:r>
              <a:rPr lang="en-US" sz="1600" dirty="0">
                <a:solidFill>
                  <a:schemeClr val="accent1">
                    <a:lumMod val="50000"/>
                  </a:schemeClr>
                </a:solidFill>
                <a:latin typeface="Arial" panose="020B0604020202020204" pitchFamily="34" charset="0"/>
                <a:cs typeface="Arial" panose="020B0604020202020204" pitchFamily="34" charset="0"/>
              </a:rPr>
              <a:t>And in the value column, define the external parameter.</a:t>
            </a:r>
            <a:endParaRPr lang="en-IN" sz="1600" kern="0" dirty="0" smtClean="0">
              <a:solidFill>
                <a:schemeClr val="accent1">
                  <a:lumMod val="50000"/>
                </a:schemeClr>
              </a:solidFill>
              <a:latin typeface="Arial" panose="020B0604020202020204" pitchFamily="34" charset="0"/>
              <a:cs typeface="Arial" panose="020B0604020202020204" pitchFamily="34" charset="0"/>
            </a:endParaRPr>
          </a:p>
          <a:p>
            <a:pPr marL="742950" lvl="1" indent="-285750" defTabSz="957756"/>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r>
              <a:rPr lang="en-US" sz="1600" dirty="0">
                <a:solidFill>
                  <a:schemeClr val="accent1">
                    <a:lumMod val="50000"/>
                  </a:schemeClr>
                </a:solidFill>
              </a:rPr>
              <a:t>Once you have externalized, you can refer the same within the groovy script just as a normal property variable</a:t>
            </a:r>
            <a:r>
              <a:rPr lang="en-US" sz="1600" dirty="0" smtClean="0">
                <a:solidFill>
                  <a:schemeClr val="accent1">
                    <a:lumMod val="50000"/>
                  </a:schemeClr>
                </a:solidFill>
              </a:rPr>
              <a:t>.</a:t>
            </a:r>
            <a:endParaRPr lang="en-IN" kern="0" dirty="0">
              <a:solidFill>
                <a:schemeClr val="accent1">
                  <a:lumMod val="50000"/>
                </a:schemeClr>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smtClean="0">
                <a:solidFill>
                  <a:srgbClr val="002060"/>
                </a:solidFill>
                <a:latin typeface="Arial"/>
              </a:rPr>
              <a:t>“map” is the variable we declaring, </a:t>
            </a:r>
            <a:r>
              <a:rPr lang="en-IN" kern="0" dirty="0" err="1" smtClean="0">
                <a:solidFill>
                  <a:srgbClr val="002060"/>
                </a:solidFill>
                <a:latin typeface="Arial"/>
              </a:rPr>
              <a:t>message.getProperties</a:t>
            </a:r>
            <a:r>
              <a:rPr lang="en-IN" kern="0" dirty="0" smtClean="0">
                <a:solidFill>
                  <a:srgbClr val="002060"/>
                </a:solidFill>
                <a:latin typeface="Arial"/>
              </a:rPr>
              <a:t>(); is used to get the properties of message to map variable.</a:t>
            </a:r>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4" name="Picture 3"/>
          <p:cNvPicPr>
            <a:picLocks noChangeAspect="1"/>
          </p:cNvPicPr>
          <p:nvPr/>
        </p:nvPicPr>
        <p:blipFill>
          <a:blip r:embed="rId2"/>
          <a:stretch>
            <a:fillRect/>
          </a:stretch>
        </p:blipFill>
        <p:spPr>
          <a:xfrm>
            <a:off x="1128584" y="1557000"/>
            <a:ext cx="9576000" cy="1800000"/>
          </a:xfrm>
          <a:prstGeom prst="rect">
            <a:avLst/>
          </a:prstGeom>
        </p:spPr>
      </p:pic>
      <p:pic>
        <p:nvPicPr>
          <p:cNvPr id="5" name="Picture 4"/>
          <p:cNvPicPr>
            <a:picLocks noChangeAspect="1"/>
          </p:cNvPicPr>
          <p:nvPr/>
        </p:nvPicPr>
        <p:blipFill>
          <a:blip r:embed="rId3"/>
          <a:stretch>
            <a:fillRect/>
          </a:stretch>
        </p:blipFill>
        <p:spPr>
          <a:xfrm>
            <a:off x="1488000" y="4365000"/>
            <a:ext cx="7696200" cy="1028700"/>
          </a:xfrm>
          <a:prstGeom prst="rect">
            <a:avLst/>
          </a:prstGeom>
        </p:spPr>
      </p:pic>
    </p:spTree>
    <p:extLst>
      <p:ext uri="{BB962C8B-B14F-4D97-AF65-F5344CB8AC3E}">
        <p14:creationId xmlns:p14="http://schemas.microsoft.com/office/powerpoint/2010/main" val="366639780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5755422"/>
          </a:xfrm>
          <a:prstGeom prst="rect">
            <a:avLst/>
          </a:prstGeom>
        </p:spPr>
        <p:txBody>
          <a:bodyPr wrap="square">
            <a:spAutoFit/>
          </a:bodyPr>
          <a:lstStyle/>
          <a:p>
            <a:pPr marL="742950" lvl="1" indent="-285750" defTabSz="957756"/>
            <a:r>
              <a:rPr lang="en-US" sz="1600" dirty="0" smtClean="0">
                <a:solidFill>
                  <a:schemeClr val="accent1">
                    <a:lumMod val="50000"/>
                  </a:schemeClr>
                </a:solidFill>
              </a:rPr>
              <a:t>String </a:t>
            </a:r>
            <a:r>
              <a:rPr lang="en-US" sz="1600" dirty="0" err="1" smtClean="0">
                <a:solidFill>
                  <a:schemeClr val="accent1">
                    <a:lumMod val="50000"/>
                  </a:schemeClr>
                </a:solidFill>
              </a:rPr>
              <a:t>External_Param_Value</a:t>
            </a:r>
            <a:r>
              <a:rPr lang="en-US" sz="1600" dirty="0" smtClean="0">
                <a:solidFill>
                  <a:schemeClr val="accent1">
                    <a:lumMod val="50000"/>
                  </a:schemeClr>
                </a:solidFill>
              </a:rPr>
              <a:t> = </a:t>
            </a:r>
            <a:r>
              <a:rPr lang="en-US" sz="1600" dirty="0" err="1" smtClean="0">
                <a:solidFill>
                  <a:schemeClr val="accent1">
                    <a:lumMod val="50000"/>
                  </a:schemeClr>
                </a:solidFill>
              </a:rPr>
              <a:t>map.get</a:t>
            </a:r>
            <a:r>
              <a:rPr lang="en-US" sz="1600" dirty="0" smtClean="0">
                <a:solidFill>
                  <a:schemeClr val="accent1">
                    <a:lumMod val="50000"/>
                  </a:schemeClr>
                </a:solidFill>
              </a:rPr>
              <a:t>(“</a:t>
            </a:r>
            <a:r>
              <a:rPr lang="en-US" sz="1600" dirty="0" err="1" smtClean="0">
                <a:solidFill>
                  <a:schemeClr val="accent1">
                    <a:lumMod val="50000"/>
                  </a:schemeClr>
                </a:solidFill>
              </a:rPr>
              <a:t>External_Param_Property</a:t>
            </a:r>
            <a:r>
              <a:rPr lang="en-US" sz="1600" dirty="0" smtClean="0">
                <a:solidFill>
                  <a:schemeClr val="accent1">
                    <a:lumMod val="50000"/>
                  </a:schemeClr>
                </a:solidFill>
              </a:rPr>
              <a:t>”);</a:t>
            </a:r>
          </a:p>
          <a:p>
            <a:pPr marL="742950" lvl="1" indent="-285750" defTabSz="957756"/>
            <a:endParaRPr lang="en-US" sz="1600" dirty="0">
              <a:solidFill>
                <a:schemeClr val="accent1">
                  <a:lumMod val="50000"/>
                </a:schemeClr>
              </a:solidFill>
            </a:endParaRPr>
          </a:p>
          <a:p>
            <a:pPr marL="742950" lvl="1" indent="-285750" defTabSz="957756"/>
            <a:r>
              <a:rPr lang="en-US" sz="1600" dirty="0" smtClean="0">
                <a:solidFill>
                  <a:schemeClr val="accent1">
                    <a:lumMod val="50000"/>
                  </a:schemeClr>
                </a:solidFill>
              </a:rPr>
              <a:t>We creating “</a:t>
            </a:r>
            <a:r>
              <a:rPr lang="en-US" sz="1600" dirty="0" err="1">
                <a:solidFill>
                  <a:schemeClr val="accent1">
                    <a:lumMod val="50000"/>
                  </a:schemeClr>
                </a:solidFill>
              </a:rPr>
              <a:t>External_Param_Value</a:t>
            </a:r>
            <a:r>
              <a:rPr lang="en-US" sz="1600" dirty="0" smtClean="0">
                <a:solidFill>
                  <a:schemeClr val="accent1">
                    <a:lumMod val="50000"/>
                  </a:schemeClr>
                </a:solidFill>
              </a:rPr>
              <a:t>” and getting the value from properties of Content modifier(</a:t>
            </a:r>
            <a:r>
              <a:rPr lang="en-US" sz="1600" dirty="0" err="1" smtClean="0">
                <a:solidFill>
                  <a:schemeClr val="accent1">
                    <a:lumMod val="50000"/>
                  </a:schemeClr>
                </a:solidFill>
              </a:rPr>
              <a:t>External_Param_Property</a:t>
            </a:r>
            <a:r>
              <a:rPr lang="en-US" sz="1600" dirty="0" smtClean="0">
                <a:solidFill>
                  <a:schemeClr val="accent1">
                    <a:lumMod val="50000"/>
                  </a:schemeClr>
                </a:solidFill>
              </a:rPr>
              <a:t>).</a:t>
            </a:r>
            <a:endParaRPr lang="en-US" sz="1600" dirty="0">
              <a:solidFill>
                <a:schemeClr val="accent1">
                  <a:lumMod val="50000"/>
                </a:schemeClr>
              </a:solidFill>
            </a:endParaRPr>
          </a:p>
          <a:p>
            <a:pPr marL="742950" lvl="1" indent="-285750" defTabSz="957756"/>
            <a:r>
              <a:rPr lang="en-US" sz="1600" kern="0" dirty="0" smtClean="0">
                <a:solidFill>
                  <a:srgbClr val="002060"/>
                </a:solidFill>
                <a:latin typeface="Arial"/>
              </a:rPr>
              <a:t>    </a:t>
            </a:r>
            <a:endParaRPr lang="en-IN" sz="1600" kern="0" dirty="0">
              <a:solidFill>
                <a:srgbClr val="002060"/>
              </a:solidFill>
              <a:latin typeface="Arial"/>
            </a:endParaRPr>
          </a:p>
          <a:p>
            <a:pPr marL="742950" lvl="1" indent="-285750" defTabSz="957756"/>
            <a:r>
              <a:rPr lang="en-US" dirty="0">
                <a:solidFill>
                  <a:schemeClr val="accent1">
                    <a:lumMod val="50000"/>
                  </a:schemeClr>
                </a:solidFill>
              </a:rPr>
              <a:t>String </a:t>
            </a:r>
            <a:r>
              <a:rPr lang="en-US" dirty="0" err="1">
                <a:solidFill>
                  <a:schemeClr val="accent1">
                    <a:lumMod val="50000"/>
                  </a:schemeClr>
                </a:solidFill>
              </a:rPr>
              <a:t>External_Param_Value</a:t>
            </a:r>
            <a:r>
              <a:rPr lang="en-US" dirty="0">
                <a:solidFill>
                  <a:schemeClr val="accent1">
                    <a:lumMod val="50000"/>
                  </a:schemeClr>
                </a:solidFill>
              </a:rPr>
              <a:t> = </a:t>
            </a:r>
            <a:r>
              <a:rPr lang="en-US" dirty="0" err="1" smtClean="0">
                <a:solidFill>
                  <a:schemeClr val="accent1">
                    <a:lumMod val="50000"/>
                  </a:schemeClr>
                </a:solidFill>
              </a:rPr>
              <a:t>map.setProperty</a:t>
            </a:r>
            <a:r>
              <a:rPr lang="en-US" dirty="0" smtClean="0">
                <a:solidFill>
                  <a:schemeClr val="accent1">
                    <a:lumMod val="50000"/>
                  </a:schemeClr>
                </a:solidFill>
              </a:rPr>
              <a:t>(“</a:t>
            </a:r>
            <a:r>
              <a:rPr lang="en-US" dirty="0" err="1">
                <a:solidFill>
                  <a:schemeClr val="accent1">
                    <a:lumMod val="50000"/>
                  </a:schemeClr>
                </a:solidFill>
              </a:rPr>
              <a:t>External_Param_Property</a:t>
            </a:r>
            <a:r>
              <a:rPr lang="en-US" dirty="0" err="1" smtClean="0">
                <a:solidFill>
                  <a:schemeClr val="accent1">
                    <a:lumMod val="50000"/>
                  </a:schemeClr>
                </a:solidFill>
              </a:rPr>
              <a:t>”,”True</a:t>
            </a:r>
            <a:r>
              <a:rPr lang="en-US" dirty="0" smtClean="0">
                <a:solidFill>
                  <a:schemeClr val="accent1">
                    <a:lumMod val="50000"/>
                  </a:schemeClr>
                </a:solidFill>
              </a:rPr>
              <a:t>”);</a:t>
            </a:r>
          </a:p>
          <a:p>
            <a:pPr lvl="1" defTabSz="957756"/>
            <a:r>
              <a:rPr lang="en-US" kern="0" dirty="0" err="1" smtClean="0">
                <a:solidFill>
                  <a:schemeClr val="accent1">
                    <a:lumMod val="50000"/>
                  </a:schemeClr>
                </a:solidFill>
                <a:latin typeface="Arial"/>
              </a:rPr>
              <a:t>setProperty</a:t>
            </a:r>
            <a:r>
              <a:rPr lang="en-US" kern="0" dirty="0" smtClean="0">
                <a:solidFill>
                  <a:schemeClr val="accent1">
                    <a:lumMod val="50000"/>
                  </a:schemeClr>
                </a:solidFill>
                <a:latin typeface="Arial"/>
              </a:rPr>
              <a:t>()--is used to set the value of the property parameter declared in exchange property.</a:t>
            </a:r>
          </a:p>
          <a:p>
            <a:pPr lvl="1" defTabSz="957756"/>
            <a:r>
              <a:rPr lang="en-US" kern="0" dirty="0" err="1" smtClean="0">
                <a:solidFill>
                  <a:schemeClr val="accent1">
                    <a:lumMod val="50000"/>
                  </a:schemeClr>
                </a:solidFill>
                <a:latin typeface="Arial"/>
              </a:rPr>
              <a:t>setHeader</a:t>
            </a:r>
            <a:r>
              <a:rPr lang="en-US" kern="0" dirty="0" smtClean="0">
                <a:solidFill>
                  <a:schemeClr val="accent1">
                    <a:lumMod val="50000"/>
                  </a:schemeClr>
                </a:solidFill>
                <a:latin typeface="Arial"/>
              </a:rPr>
              <a:t>()--</a:t>
            </a:r>
            <a:r>
              <a:rPr lang="en-US" kern="0" dirty="0">
                <a:solidFill>
                  <a:schemeClr val="accent1">
                    <a:lumMod val="50000"/>
                  </a:schemeClr>
                </a:solidFill>
                <a:latin typeface="Arial"/>
              </a:rPr>
              <a:t> is used to set the value of the </a:t>
            </a:r>
            <a:r>
              <a:rPr lang="en-US" kern="0" dirty="0" smtClean="0">
                <a:solidFill>
                  <a:schemeClr val="accent1">
                    <a:lumMod val="50000"/>
                  </a:schemeClr>
                </a:solidFill>
                <a:latin typeface="Arial"/>
              </a:rPr>
              <a:t>header </a:t>
            </a:r>
            <a:r>
              <a:rPr lang="en-US" kern="0" dirty="0">
                <a:solidFill>
                  <a:schemeClr val="accent1">
                    <a:lumMod val="50000"/>
                  </a:schemeClr>
                </a:solidFill>
                <a:latin typeface="Arial"/>
              </a:rPr>
              <a:t>parameter declared in </a:t>
            </a:r>
            <a:r>
              <a:rPr lang="en-US" kern="0" dirty="0" smtClean="0">
                <a:solidFill>
                  <a:schemeClr val="accent1">
                    <a:lumMod val="50000"/>
                  </a:schemeClr>
                </a:solidFill>
                <a:latin typeface="Arial"/>
              </a:rPr>
              <a:t>header of </a:t>
            </a:r>
            <a:r>
              <a:rPr lang="en-US" kern="0" dirty="0" err="1" smtClean="0">
                <a:solidFill>
                  <a:schemeClr val="accent1">
                    <a:lumMod val="50000"/>
                  </a:schemeClr>
                </a:solidFill>
                <a:latin typeface="Arial"/>
              </a:rPr>
              <a:t>Content.M</a:t>
            </a:r>
            <a:r>
              <a:rPr lang="en-IN" kern="0" dirty="0" smtClean="0">
                <a:solidFill>
                  <a:srgbClr val="002060"/>
                </a:solidFill>
                <a:latin typeface="Arial"/>
              </a:rPr>
              <a:t>    </a:t>
            </a: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r>
              <a:rPr lang="en-IN" b="1" kern="0" dirty="0" smtClean="0">
                <a:solidFill>
                  <a:srgbClr val="002060"/>
                </a:solidFill>
                <a:latin typeface="Arial"/>
              </a:rPr>
              <a:t>Calling </a:t>
            </a:r>
            <a:r>
              <a:rPr lang="en-IN" b="1" kern="0" dirty="0">
                <a:solidFill>
                  <a:srgbClr val="002060"/>
                </a:solidFill>
                <a:latin typeface="Arial"/>
              </a:rPr>
              <a:t>properties in Mappings</a:t>
            </a:r>
            <a:r>
              <a:rPr lang="en-IN" b="1" kern="0" dirty="0" smtClean="0">
                <a:solidFill>
                  <a:srgbClr val="002060"/>
                </a:solidFill>
                <a:latin typeface="Arial"/>
              </a:rPr>
              <a:t>:</a:t>
            </a:r>
            <a:endParaRPr lang="en-IN" b="1" kern="0" dirty="0">
              <a:solidFill>
                <a:srgbClr val="002060"/>
              </a:solidFill>
              <a:latin typeface="Arial"/>
            </a:endParaRPr>
          </a:p>
          <a:p>
            <a:pPr lvl="1" defTabSz="957756"/>
            <a:r>
              <a:rPr lang="en-IN" kern="0" dirty="0">
                <a:solidFill>
                  <a:srgbClr val="002060"/>
                </a:solidFill>
                <a:latin typeface="Arial"/>
              </a:rPr>
              <a:t>         We can declare the parameters in Content Modifier, we can call them directly in Message Mapping.</a:t>
            </a:r>
          </a:p>
          <a:p>
            <a:pPr lvl="1" defTabSz="957756"/>
            <a:r>
              <a:rPr lang="en-IN" kern="0" dirty="0">
                <a:solidFill>
                  <a:srgbClr val="002060"/>
                </a:solidFill>
                <a:latin typeface="Arial"/>
              </a:rPr>
              <a:t>             Ex: </a:t>
            </a:r>
            <a:r>
              <a:rPr lang="en-IN" kern="0" dirty="0" smtClean="0">
                <a:solidFill>
                  <a:srgbClr val="002060"/>
                </a:solidFill>
                <a:latin typeface="Arial"/>
              </a:rPr>
              <a:t>We created one variable in Content modifier called “Location” in header</a:t>
            </a:r>
          </a:p>
          <a:p>
            <a:pPr lvl="1" defTabSz="957756"/>
            <a:endParaRPr lang="en-IN" kern="0" dirty="0" smtClean="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6" name="Picture 5"/>
          <p:cNvPicPr>
            <a:picLocks noChangeAspect="1"/>
          </p:cNvPicPr>
          <p:nvPr/>
        </p:nvPicPr>
        <p:blipFill>
          <a:blip r:embed="rId2"/>
          <a:stretch>
            <a:fillRect/>
          </a:stretch>
        </p:blipFill>
        <p:spPr>
          <a:xfrm>
            <a:off x="780584" y="4357132"/>
            <a:ext cx="10272000" cy="1951868"/>
          </a:xfrm>
          <a:prstGeom prst="rect">
            <a:avLst/>
          </a:prstGeom>
        </p:spPr>
      </p:pic>
    </p:spTree>
    <p:extLst>
      <p:ext uri="{BB962C8B-B14F-4D97-AF65-F5344CB8AC3E}">
        <p14:creationId xmlns:p14="http://schemas.microsoft.com/office/powerpoint/2010/main" val="235287910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5632311"/>
          </a:xfrm>
          <a:prstGeom prst="rect">
            <a:avLst/>
          </a:prstGeom>
        </p:spPr>
        <p:txBody>
          <a:bodyPr wrap="square">
            <a:spAutoFit/>
          </a:bodyPr>
          <a:lstStyle/>
          <a:p>
            <a:pPr lvl="1" defTabSz="957756"/>
            <a:r>
              <a:rPr lang="en-IN" kern="0" dirty="0" smtClean="0">
                <a:solidFill>
                  <a:srgbClr val="002060"/>
                </a:solidFill>
                <a:latin typeface="Arial"/>
              </a:rPr>
              <a:t>We are trying to access that from message mapping with groovy code as below.</a:t>
            </a: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err="1" smtClean="0">
                <a:solidFill>
                  <a:srgbClr val="002060"/>
                </a:solidFill>
                <a:latin typeface="Arial"/>
              </a:rPr>
              <a:t>getLocation</a:t>
            </a:r>
            <a:r>
              <a:rPr lang="en-IN" kern="0" dirty="0" smtClean="0">
                <a:solidFill>
                  <a:srgbClr val="002060"/>
                </a:solidFill>
                <a:latin typeface="Arial"/>
              </a:rPr>
              <a:t>- is the custom groovy function taking “location”(constant as input)</a:t>
            </a:r>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err="1" smtClean="0">
                <a:solidFill>
                  <a:srgbClr val="002060"/>
                </a:solidFill>
                <a:latin typeface="Arial"/>
              </a:rPr>
              <a:t>context.getHeader</a:t>
            </a:r>
            <a:r>
              <a:rPr lang="en-IN" kern="0" dirty="0" smtClean="0">
                <a:solidFill>
                  <a:srgbClr val="002060"/>
                </a:solidFill>
                <a:latin typeface="Arial"/>
              </a:rPr>
              <a:t>()---is used to get values from the header of content modifier in MM.</a:t>
            </a:r>
          </a:p>
          <a:p>
            <a:pPr lvl="1" defTabSz="957756"/>
            <a:endParaRPr lang="en-IN" kern="0" dirty="0" smtClean="0">
              <a:solidFill>
                <a:srgbClr val="002060"/>
              </a:solidFill>
              <a:latin typeface="Arial"/>
            </a:endParaRPr>
          </a:p>
          <a:p>
            <a:pPr lvl="1" defTabSz="957756"/>
            <a:r>
              <a:rPr lang="en-IN" kern="0" dirty="0" err="1" smtClean="0">
                <a:solidFill>
                  <a:srgbClr val="002060"/>
                </a:solidFill>
                <a:latin typeface="Arial"/>
              </a:rPr>
              <a:t>context.getProperty</a:t>
            </a:r>
            <a:r>
              <a:rPr lang="en-IN" kern="0" dirty="0" smtClean="0">
                <a:solidFill>
                  <a:srgbClr val="002060"/>
                </a:solidFill>
                <a:latin typeface="Arial"/>
              </a:rPr>
              <a:t>()---</a:t>
            </a:r>
            <a:r>
              <a:rPr lang="en-IN" kern="0" dirty="0">
                <a:solidFill>
                  <a:srgbClr val="002060"/>
                </a:solidFill>
                <a:latin typeface="Arial"/>
              </a:rPr>
              <a:t>is used to get values from </a:t>
            </a:r>
            <a:r>
              <a:rPr lang="en-IN" kern="0" dirty="0" smtClean="0">
                <a:solidFill>
                  <a:srgbClr val="002060"/>
                </a:solidFill>
                <a:latin typeface="Arial"/>
              </a:rPr>
              <a:t>the exchange property </a:t>
            </a:r>
            <a:r>
              <a:rPr lang="en-IN" kern="0" dirty="0">
                <a:solidFill>
                  <a:srgbClr val="002060"/>
                </a:solidFill>
                <a:latin typeface="Arial"/>
              </a:rPr>
              <a:t>of content </a:t>
            </a:r>
            <a:r>
              <a:rPr lang="en-IN" kern="0" dirty="0" smtClean="0">
                <a:solidFill>
                  <a:srgbClr val="002060"/>
                </a:solidFill>
                <a:latin typeface="Arial"/>
              </a:rPr>
              <a:t>modifier in MM.</a:t>
            </a:r>
            <a:endParaRPr lang="en-IN" kern="0" dirty="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4" name="Picture 3"/>
          <p:cNvPicPr>
            <a:picLocks noChangeAspect="1"/>
          </p:cNvPicPr>
          <p:nvPr/>
        </p:nvPicPr>
        <p:blipFill>
          <a:blip r:embed="rId2"/>
          <a:stretch>
            <a:fillRect/>
          </a:stretch>
        </p:blipFill>
        <p:spPr>
          <a:xfrm>
            <a:off x="1199999" y="1296943"/>
            <a:ext cx="8937919" cy="1412057"/>
          </a:xfrm>
          <a:prstGeom prst="rect">
            <a:avLst/>
          </a:prstGeom>
        </p:spPr>
      </p:pic>
      <p:pic>
        <p:nvPicPr>
          <p:cNvPr id="5" name="Picture 4"/>
          <p:cNvPicPr>
            <a:picLocks noChangeAspect="1"/>
          </p:cNvPicPr>
          <p:nvPr/>
        </p:nvPicPr>
        <p:blipFill>
          <a:blip r:embed="rId3"/>
          <a:stretch>
            <a:fillRect/>
          </a:stretch>
        </p:blipFill>
        <p:spPr>
          <a:xfrm>
            <a:off x="2064000" y="3426685"/>
            <a:ext cx="5419725" cy="794315"/>
          </a:xfrm>
          <a:prstGeom prst="rect">
            <a:avLst/>
          </a:prstGeom>
        </p:spPr>
      </p:pic>
    </p:spTree>
    <p:extLst>
      <p:ext uri="{BB962C8B-B14F-4D97-AF65-F5344CB8AC3E}">
        <p14:creationId xmlns:p14="http://schemas.microsoft.com/office/powerpoint/2010/main" val="356309084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3970318"/>
          </a:xfrm>
          <a:prstGeom prst="rect">
            <a:avLst/>
          </a:prstGeom>
        </p:spPr>
        <p:txBody>
          <a:bodyPr wrap="square">
            <a:spAutoFit/>
          </a:bodyPr>
          <a:lstStyle/>
          <a:p>
            <a:pPr marL="742950" lvl="1" indent="-285750" defTabSz="957756">
              <a:buFont typeface="Wingdings" panose="05000000000000000000" pitchFamily="2" charset="2"/>
              <a:buChar char="§"/>
            </a:pPr>
            <a:r>
              <a:rPr lang="en-IN" b="1" kern="0" dirty="0">
                <a:solidFill>
                  <a:srgbClr val="002060"/>
                </a:solidFill>
                <a:latin typeface="Arial"/>
              </a:rPr>
              <a:t>Logging </a:t>
            </a:r>
            <a:r>
              <a:rPr lang="en-IN" b="1" kern="0" dirty="0" smtClean="0">
                <a:solidFill>
                  <a:srgbClr val="002060"/>
                </a:solidFill>
                <a:latin typeface="Arial"/>
              </a:rPr>
              <a:t>payload:</a:t>
            </a:r>
          </a:p>
          <a:p>
            <a:pPr lvl="1" defTabSz="957756"/>
            <a:endParaRPr lang="en-IN" b="1" kern="0" dirty="0">
              <a:solidFill>
                <a:srgbClr val="002060"/>
              </a:solidFill>
              <a:latin typeface="Arial"/>
            </a:endParaRPr>
          </a:p>
          <a:p>
            <a:pPr lvl="1" defTabSz="957756"/>
            <a:r>
              <a:rPr lang="en-IN" kern="0" dirty="0" smtClean="0">
                <a:solidFill>
                  <a:srgbClr val="002060"/>
                </a:solidFill>
                <a:latin typeface="Arial"/>
              </a:rPr>
              <a:t>    </a:t>
            </a:r>
            <a:r>
              <a:rPr lang="en-IN" sz="1600" kern="0" dirty="0" smtClean="0">
                <a:solidFill>
                  <a:srgbClr val="002060"/>
                </a:solidFill>
                <a:latin typeface="Arial"/>
              </a:rPr>
              <a:t>In CPI, we can check the payload step to step in 2 ways.</a:t>
            </a:r>
          </a:p>
          <a:p>
            <a:pPr lvl="1" defTabSz="957756"/>
            <a:r>
              <a:rPr lang="en-IN" sz="1600" kern="0" dirty="0">
                <a:solidFill>
                  <a:srgbClr val="002060"/>
                </a:solidFill>
                <a:latin typeface="Arial"/>
              </a:rPr>
              <a:t> </a:t>
            </a:r>
            <a:r>
              <a:rPr lang="en-IN" sz="1600" kern="0" dirty="0" smtClean="0">
                <a:solidFill>
                  <a:srgbClr val="002060"/>
                </a:solidFill>
                <a:latin typeface="Arial"/>
              </a:rPr>
              <a:t>  </a:t>
            </a:r>
          </a:p>
          <a:p>
            <a:pPr lvl="1" defTabSz="957756"/>
            <a:r>
              <a:rPr lang="en-IN" sz="1600" kern="0" dirty="0">
                <a:solidFill>
                  <a:srgbClr val="002060"/>
                </a:solidFill>
                <a:latin typeface="Arial"/>
              </a:rPr>
              <a:t> </a:t>
            </a:r>
            <a:r>
              <a:rPr lang="en-IN" sz="1600" kern="0" dirty="0" smtClean="0">
                <a:solidFill>
                  <a:srgbClr val="002060"/>
                </a:solidFill>
                <a:latin typeface="Arial"/>
              </a:rPr>
              <a:t>    1) Changing the log level to “TRACE” mode.</a:t>
            </a:r>
          </a:p>
          <a:p>
            <a:pPr lvl="1" defTabSz="957756"/>
            <a:r>
              <a:rPr lang="en-IN" sz="1600" kern="0" dirty="0">
                <a:solidFill>
                  <a:srgbClr val="002060"/>
                </a:solidFill>
                <a:latin typeface="Arial"/>
              </a:rPr>
              <a:t> </a:t>
            </a:r>
            <a:r>
              <a:rPr lang="en-IN" sz="1600" kern="0" dirty="0" smtClean="0">
                <a:solidFill>
                  <a:srgbClr val="002060"/>
                </a:solidFill>
                <a:latin typeface="Arial"/>
              </a:rPr>
              <a:t>    2)By logging the payload at each step. Standard script we are using this to get payload as     </a:t>
            </a:r>
          </a:p>
          <a:p>
            <a:pPr lvl="1" defTabSz="957756"/>
            <a:r>
              <a:rPr lang="en-IN" sz="1600" kern="0" dirty="0">
                <a:solidFill>
                  <a:srgbClr val="002060"/>
                </a:solidFill>
                <a:latin typeface="Arial"/>
              </a:rPr>
              <a:t> </a:t>
            </a:r>
            <a:r>
              <a:rPr lang="en-IN" sz="1600" kern="0" dirty="0" smtClean="0">
                <a:solidFill>
                  <a:srgbClr val="002060"/>
                </a:solidFill>
                <a:latin typeface="Arial"/>
              </a:rPr>
              <a:t>         attachment.</a:t>
            </a:r>
          </a:p>
          <a:p>
            <a:pPr lvl="1" defTabSz="957756"/>
            <a:r>
              <a:rPr lang="en-IN" kern="0" dirty="0">
                <a:solidFill>
                  <a:srgbClr val="002060"/>
                </a:solidFill>
                <a:latin typeface="Arial"/>
              </a:rPr>
              <a:t> </a:t>
            </a:r>
            <a:r>
              <a:rPr lang="en-IN" kern="0" dirty="0" smtClean="0">
                <a:solidFill>
                  <a:srgbClr val="002060"/>
                </a:solidFill>
                <a:latin typeface="Arial"/>
              </a:rPr>
              <a:t>        </a:t>
            </a: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endParaRPr lang="en-IN" kern="0" dirty="0" smtClean="0">
              <a:solidFill>
                <a:srgbClr val="002060"/>
              </a:solidFill>
              <a:latin typeface="Arial"/>
            </a:endParaRPr>
          </a:p>
          <a:p>
            <a:pPr lvl="1" defTabSz="957756"/>
            <a:endParaRPr lang="en-IN" kern="0" dirty="0">
              <a:solidFill>
                <a:srgbClr val="002060"/>
              </a:solidFill>
              <a:latin typeface="Arial"/>
            </a:endParaRPr>
          </a:p>
          <a:p>
            <a:pPr lvl="1" defTabSz="957756"/>
            <a:r>
              <a:rPr lang="en-IN" kern="0" dirty="0">
                <a:solidFill>
                  <a:srgbClr val="002060"/>
                </a:solidFill>
                <a:latin typeface="Arial"/>
              </a:rPr>
              <a:t>            </a:t>
            </a:r>
          </a:p>
        </p:txBody>
      </p:sp>
      <p:pic>
        <p:nvPicPr>
          <p:cNvPr id="6" name="Picture 5"/>
          <p:cNvPicPr>
            <a:picLocks noChangeAspect="1"/>
          </p:cNvPicPr>
          <p:nvPr/>
        </p:nvPicPr>
        <p:blipFill>
          <a:blip r:embed="rId2"/>
          <a:stretch>
            <a:fillRect/>
          </a:stretch>
        </p:blipFill>
        <p:spPr>
          <a:xfrm>
            <a:off x="1627541" y="2900316"/>
            <a:ext cx="8324850" cy="2952225"/>
          </a:xfrm>
          <a:prstGeom prst="rect">
            <a:avLst/>
          </a:prstGeom>
        </p:spPr>
      </p:pic>
    </p:spTree>
    <p:extLst>
      <p:ext uri="{BB962C8B-B14F-4D97-AF65-F5344CB8AC3E}">
        <p14:creationId xmlns:p14="http://schemas.microsoft.com/office/powerpoint/2010/main" val="21779851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51156"/>
            <a:ext cx="11125236" cy="864001"/>
          </a:xfrm>
        </p:spPr>
        <p:txBody>
          <a:bodyPr/>
          <a:lstStyle/>
          <a:p>
            <a:r>
              <a:rPr lang="en-IN" b="1" dirty="0"/>
              <a:t>3.</a:t>
            </a:r>
            <a:r>
              <a:rPr lang="en-IN" dirty="0"/>
              <a:t> </a:t>
            </a:r>
            <a:r>
              <a:rPr lang="en-IN" b="1" dirty="0"/>
              <a:t>Use Cases in CPI </a:t>
            </a:r>
          </a:p>
        </p:txBody>
      </p:sp>
      <p:sp>
        <p:nvSpPr>
          <p:cNvPr id="7" name="Text Placeholder 2"/>
          <p:cNvSpPr>
            <a:spLocks noGrp="1"/>
          </p:cNvSpPr>
          <p:nvPr>
            <p:ph type="body" sz="quarter" idx="10"/>
          </p:nvPr>
        </p:nvSpPr>
        <p:spPr>
          <a:xfrm>
            <a:off x="504387" y="915157"/>
            <a:ext cx="11556652" cy="5105843"/>
          </a:xfrm>
        </p:spPr>
        <p:txBody>
          <a:bodyPr>
            <a:noAutofit/>
          </a:bodyPr>
          <a:lstStyle/>
          <a:p>
            <a:pPr marL="457200" lvl="1" indent="0" defTabSz="957756">
              <a:buNone/>
            </a:pPr>
            <a:endParaRPr lang="en-IN" kern="0" dirty="0" smtClean="0">
              <a:solidFill>
                <a:srgbClr val="002060"/>
              </a:solidFill>
              <a:latin typeface="Arial"/>
            </a:endParaRPr>
          </a:p>
          <a:p>
            <a:pPr marL="742950" lvl="1" indent="-285750" defTabSz="957756"/>
            <a:endParaRPr lang="en-IN" kern="0" dirty="0" smtClean="0">
              <a:solidFill>
                <a:srgbClr val="002060"/>
              </a:solidFill>
              <a:latin typeface="Arial"/>
            </a:endParaRPr>
          </a:p>
          <a:p>
            <a:pPr marL="742950" lvl="1" indent="-285750" defTabSz="957756"/>
            <a:endParaRPr lang="en-IN" kern="0" dirty="0">
              <a:solidFill>
                <a:srgbClr val="002060"/>
              </a:solidFill>
              <a:latin typeface="Arial"/>
            </a:endParaRPr>
          </a:p>
        </p:txBody>
      </p:sp>
      <p:sp>
        <p:nvSpPr>
          <p:cNvPr id="10" name="Text Placeholder 2"/>
          <p:cNvSpPr>
            <a:spLocks noGrp="1"/>
          </p:cNvSpPr>
          <p:nvPr>
            <p:ph type="body" sz="quarter" idx="11"/>
          </p:nvPr>
        </p:nvSpPr>
        <p:spPr>
          <a:xfrm>
            <a:off x="502142" y="915157"/>
            <a:ext cx="11556652" cy="5393843"/>
          </a:xfrm>
        </p:spPr>
        <p:txBody>
          <a:bodyPr>
            <a:noAutofit/>
          </a:bodyPr>
          <a:lstStyle/>
          <a:p>
            <a:pPr marL="457200" lvl="1" indent="0" defTabSz="957756">
              <a:buNone/>
            </a:pPr>
            <a:endParaRPr lang="en-IN" kern="0" dirty="0">
              <a:solidFill>
                <a:srgbClr val="002060"/>
              </a:solidFill>
              <a:latin typeface="Arial"/>
            </a:endParaRPr>
          </a:p>
          <a:p>
            <a:pPr marL="742950" lvl="1" indent="-285750" defTabSz="957756"/>
            <a:endParaRPr lang="en-IN" kern="0" dirty="0" smtClean="0">
              <a:solidFill>
                <a:srgbClr val="002060"/>
              </a:solidFill>
              <a:latin typeface="Arial"/>
            </a:endParaRPr>
          </a:p>
          <a:p>
            <a:pPr marL="457200" lvl="1" indent="0" defTabSz="957756">
              <a:buNone/>
            </a:pPr>
            <a:r>
              <a:rPr lang="en-IN" kern="0" dirty="0" smtClean="0">
                <a:solidFill>
                  <a:srgbClr val="002060"/>
                </a:solidFill>
                <a:latin typeface="Arial"/>
              </a:rPr>
              <a:t> </a:t>
            </a:r>
          </a:p>
          <a:p>
            <a:pPr marL="457200" lvl="1" indent="0" defTabSz="957756">
              <a:buNone/>
            </a:pPr>
            <a:r>
              <a:rPr lang="en-IN" kern="0" dirty="0" smtClean="0">
                <a:solidFill>
                  <a:srgbClr val="002060"/>
                </a:solidFill>
                <a:latin typeface="Arial"/>
              </a:rPr>
              <a:t> </a:t>
            </a:r>
            <a:endParaRPr lang="en-IN" kern="0" dirty="0">
              <a:solidFill>
                <a:srgbClr val="002060"/>
              </a:solidFill>
              <a:latin typeface="Arial"/>
            </a:endParaRPr>
          </a:p>
        </p:txBody>
      </p:sp>
      <p:sp>
        <p:nvSpPr>
          <p:cNvPr id="3" name="Rectangle 2"/>
          <p:cNvSpPr/>
          <p:nvPr/>
        </p:nvSpPr>
        <p:spPr>
          <a:xfrm>
            <a:off x="480584" y="915157"/>
            <a:ext cx="10872000" cy="4431983"/>
          </a:xfrm>
          <a:prstGeom prst="rect">
            <a:avLst/>
          </a:prstGeom>
        </p:spPr>
        <p:txBody>
          <a:bodyPr wrap="square">
            <a:spAutoFit/>
          </a:bodyPr>
          <a:lstStyle/>
          <a:p>
            <a:pPr marL="742950" lvl="1" indent="-285750" defTabSz="957756">
              <a:buFont typeface="Wingdings" panose="05000000000000000000" pitchFamily="2" charset="2"/>
              <a:buChar char="§"/>
            </a:pPr>
            <a:r>
              <a:rPr lang="en-IN" b="1" kern="0" dirty="0">
                <a:solidFill>
                  <a:srgbClr val="002060"/>
                </a:solidFill>
                <a:latin typeface="Arial"/>
              </a:rPr>
              <a:t>Logging </a:t>
            </a:r>
            <a:r>
              <a:rPr lang="en-IN" b="1" kern="0" dirty="0" smtClean="0">
                <a:solidFill>
                  <a:srgbClr val="002060"/>
                </a:solidFill>
                <a:latin typeface="Arial"/>
              </a:rPr>
              <a:t>payload:</a:t>
            </a:r>
          </a:p>
          <a:p>
            <a:pPr lvl="1" defTabSz="957756"/>
            <a:endParaRPr lang="en-IN" sz="1600" b="1" kern="0" dirty="0">
              <a:solidFill>
                <a:srgbClr val="002060"/>
              </a:solidFill>
              <a:latin typeface="Arial"/>
            </a:endParaRPr>
          </a:p>
          <a:p>
            <a:pPr marL="742950" lvl="1" indent="-285750" defTabSz="957756">
              <a:buFont typeface="Wingdings" panose="05000000000000000000" pitchFamily="2" charset="2"/>
              <a:buChar char="v"/>
            </a:pPr>
            <a:r>
              <a:rPr lang="en-IN" sz="1600" kern="0" dirty="0" smtClean="0">
                <a:solidFill>
                  <a:srgbClr val="002060"/>
                </a:solidFill>
                <a:latin typeface="Arial"/>
              </a:rPr>
              <a:t>    </a:t>
            </a:r>
            <a:r>
              <a:rPr lang="en-US" sz="1600" dirty="0" err="1">
                <a:solidFill>
                  <a:schemeClr val="accent1">
                    <a:lumMod val="50000"/>
                  </a:schemeClr>
                </a:solidFill>
              </a:rPr>
              <a:t>messageLog.addAttachmentAsString</a:t>
            </a:r>
            <a:r>
              <a:rPr lang="en-US" sz="1600" dirty="0">
                <a:solidFill>
                  <a:schemeClr val="accent1">
                    <a:lumMod val="50000"/>
                  </a:schemeClr>
                </a:solidFill>
              </a:rPr>
              <a:t>(“</a:t>
            </a:r>
            <a:r>
              <a:rPr lang="en-US" sz="1600" dirty="0" err="1">
                <a:solidFill>
                  <a:schemeClr val="accent1">
                    <a:lumMod val="50000"/>
                  </a:schemeClr>
                </a:solidFill>
              </a:rPr>
              <a:t>ResponsePayload</a:t>
            </a:r>
            <a:r>
              <a:rPr lang="en-US" sz="1600" dirty="0">
                <a:solidFill>
                  <a:schemeClr val="accent1">
                    <a:lumMod val="50000"/>
                  </a:schemeClr>
                </a:solidFill>
              </a:rPr>
              <a:t>:”, body, “text/plain”);</a:t>
            </a:r>
            <a:endParaRPr lang="en-IN" sz="1600" kern="0" dirty="0" smtClean="0">
              <a:solidFill>
                <a:schemeClr val="accent1">
                  <a:lumMod val="50000"/>
                </a:schemeClr>
              </a:solidFill>
              <a:latin typeface="Arial"/>
            </a:endParaRPr>
          </a:p>
          <a:p>
            <a:pPr lvl="1" defTabSz="957756"/>
            <a:endParaRPr lang="en-IN" sz="1600" kern="0" dirty="0">
              <a:solidFill>
                <a:srgbClr val="002060"/>
              </a:solidFill>
              <a:latin typeface="Arial"/>
            </a:endParaRPr>
          </a:p>
          <a:p>
            <a:pPr lvl="1" defTabSz="957756"/>
            <a:r>
              <a:rPr lang="en-IN" sz="1600" kern="0" dirty="0" smtClean="0">
                <a:solidFill>
                  <a:schemeClr val="accent1">
                    <a:lumMod val="50000"/>
                  </a:schemeClr>
                </a:solidFill>
                <a:latin typeface="Arial"/>
              </a:rPr>
              <a:t>  </a:t>
            </a:r>
            <a:r>
              <a:rPr lang="en-US" sz="1600" dirty="0">
                <a:solidFill>
                  <a:schemeClr val="accent1">
                    <a:lumMod val="50000"/>
                  </a:schemeClr>
                </a:solidFill>
              </a:rPr>
              <a:t>The input message payload is inserted as an attachment into the Message Processing Log.</a:t>
            </a:r>
            <a:endParaRPr lang="en-IN" sz="1600" kern="0" dirty="0" smtClean="0">
              <a:solidFill>
                <a:schemeClr val="accent1">
                  <a:lumMod val="50000"/>
                </a:schemeClr>
              </a:solidFill>
              <a:latin typeface="Arial"/>
            </a:endParaRPr>
          </a:p>
          <a:p>
            <a:pPr lvl="1" defTabSz="957756"/>
            <a:endParaRPr lang="en-IN" sz="1600" kern="0" dirty="0">
              <a:solidFill>
                <a:srgbClr val="002060"/>
              </a:solidFill>
              <a:latin typeface="Arial"/>
            </a:endParaRPr>
          </a:p>
          <a:p>
            <a:pPr marL="742950" lvl="1" indent="-285750" defTabSz="957756">
              <a:buFont typeface="Wingdings" panose="05000000000000000000" pitchFamily="2" charset="2"/>
              <a:buChar char="v"/>
            </a:pPr>
            <a:r>
              <a:rPr lang="en-US" sz="1600" dirty="0" err="1">
                <a:solidFill>
                  <a:schemeClr val="accent1">
                    <a:lumMod val="50000"/>
                  </a:schemeClr>
                </a:solidFill>
              </a:rPr>
              <a:t>def</a:t>
            </a:r>
            <a:r>
              <a:rPr lang="en-US" sz="1600" dirty="0">
                <a:solidFill>
                  <a:schemeClr val="accent1">
                    <a:lumMod val="50000"/>
                  </a:schemeClr>
                </a:solidFill>
              </a:rPr>
              <a:t> </a:t>
            </a:r>
            <a:r>
              <a:rPr lang="en-US" sz="1600" dirty="0" err="1">
                <a:solidFill>
                  <a:schemeClr val="accent1">
                    <a:lumMod val="50000"/>
                  </a:schemeClr>
                </a:solidFill>
              </a:rPr>
              <a:t>messageLog</a:t>
            </a:r>
            <a:r>
              <a:rPr lang="en-US" sz="1600" dirty="0">
                <a:solidFill>
                  <a:schemeClr val="accent1">
                    <a:lumMod val="50000"/>
                  </a:schemeClr>
                </a:solidFill>
              </a:rPr>
              <a:t> = </a:t>
            </a:r>
            <a:r>
              <a:rPr lang="en-US" sz="1600" dirty="0" err="1">
                <a:solidFill>
                  <a:schemeClr val="accent1">
                    <a:lumMod val="50000"/>
                  </a:schemeClr>
                </a:solidFill>
              </a:rPr>
              <a:t>messageLogFactory.getMessageLog</a:t>
            </a:r>
            <a:r>
              <a:rPr lang="en-US" sz="1600" dirty="0">
                <a:solidFill>
                  <a:schemeClr val="accent1">
                    <a:lumMod val="50000"/>
                  </a:schemeClr>
                </a:solidFill>
              </a:rPr>
              <a:t>(message</a:t>
            </a:r>
            <a:r>
              <a:rPr lang="en-US" sz="1600" dirty="0" smtClean="0">
                <a:solidFill>
                  <a:schemeClr val="accent1">
                    <a:lumMod val="50000"/>
                  </a:schemeClr>
                </a:solidFill>
              </a:rPr>
              <a:t>);</a:t>
            </a:r>
          </a:p>
          <a:p>
            <a:pPr lvl="1" defTabSz="957756"/>
            <a:r>
              <a:rPr lang="en-US" sz="1600" kern="0" dirty="0">
                <a:solidFill>
                  <a:schemeClr val="accent1">
                    <a:lumMod val="50000"/>
                  </a:schemeClr>
                </a:solidFill>
                <a:latin typeface="Arial"/>
              </a:rPr>
              <a:t> </a:t>
            </a:r>
            <a:r>
              <a:rPr lang="en-US" sz="1600" kern="0" dirty="0" smtClean="0">
                <a:solidFill>
                  <a:schemeClr val="accent1">
                    <a:lumMod val="50000"/>
                  </a:schemeClr>
                </a:solidFill>
                <a:latin typeface="Arial"/>
              </a:rPr>
              <a:t> </a:t>
            </a:r>
          </a:p>
          <a:p>
            <a:pPr lvl="1" defTabSz="957756"/>
            <a:r>
              <a:rPr lang="en-US" sz="1600" dirty="0" smtClean="0">
                <a:solidFill>
                  <a:schemeClr val="accent1">
                    <a:lumMod val="50000"/>
                  </a:schemeClr>
                </a:solidFill>
              </a:rPr>
              <a:t>  Get </a:t>
            </a:r>
            <a:r>
              <a:rPr lang="en-US" sz="1600" dirty="0">
                <a:solidFill>
                  <a:schemeClr val="accent1">
                    <a:lumMod val="50000"/>
                  </a:schemeClr>
                </a:solidFill>
              </a:rPr>
              <a:t>access to the Message Processing </a:t>
            </a:r>
            <a:r>
              <a:rPr lang="en-US" sz="1600" dirty="0" smtClean="0">
                <a:solidFill>
                  <a:schemeClr val="accent1">
                    <a:lumMod val="50000"/>
                  </a:schemeClr>
                </a:solidFill>
              </a:rPr>
              <a:t>Log</a:t>
            </a:r>
          </a:p>
          <a:p>
            <a:pPr lvl="1" defTabSz="957756"/>
            <a:endParaRPr lang="en-IN" sz="1600" kern="0" dirty="0" smtClean="0">
              <a:solidFill>
                <a:schemeClr val="accent1">
                  <a:lumMod val="50000"/>
                </a:schemeClr>
              </a:solidFill>
              <a:latin typeface="Arial"/>
            </a:endParaRPr>
          </a:p>
          <a:p>
            <a:pPr marL="742950" lvl="1" indent="-285750" defTabSz="957756">
              <a:buFont typeface="Wingdings" panose="05000000000000000000" pitchFamily="2" charset="2"/>
              <a:buChar char="v"/>
            </a:pPr>
            <a:r>
              <a:rPr lang="en-US" sz="1600" dirty="0" err="1">
                <a:solidFill>
                  <a:schemeClr val="accent1">
                    <a:lumMod val="50000"/>
                  </a:schemeClr>
                </a:solidFill>
              </a:rPr>
              <a:t>messageLog.setStringProperty</a:t>
            </a:r>
            <a:r>
              <a:rPr lang="en-US" sz="1600" dirty="0">
                <a:solidFill>
                  <a:schemeClr val="accent1">
                    <a:lumMod val="50000"/>
                  </a:schemeClr>
                </a:solidFill>
              </a:rPr>
              <a:t>(“Logging#1”, “Printing Payload As Attachment</a:t>
            </a:r>
            <a:r>
              <a:rPr lang="en-US" sz="1600" dirty="0" smtClean="0">
                <a:solidFill>
                  <a:schemeClr val="accent1">
                    <a:lumMod val="50000"/>
                  </a:schemeClr>
                </a:solidFill>
              </a:rPr>
              <a:t>”)</a:t>
            </a:r>
          </a:p>
          <a:p>
            <a:pPr lvl="1" defTabSz="957756"/>
            <a:endParaRPr lang="en-US" kern="0" dirty="0">
              <a:solidFill>
                <a:schemeClr val="accent1">
                  <a:lumMod val="50000"/>
                </a:schemeClr>
              </a:solidFill>
              <a:latin typeface="Arial"/>
            </a:endParaRPr>
          </a:p>
          <a:p>
            <a:r>
              <a:rPr lang="en-US" kern="0" dirty="0" smtClean="0">
                <a:solidFill>
                  <a:schemeClr val="accent1">
                    <a:lumMod val="50000"/>
                  </a:schemeClr>
                </a:solidFill>
                <a:latin typeface="Arial"/>
              </a:rPr>
              <a:t>           </a:t>
            </a:r>
            <a:r>
              <a:rPr lang="en-US" sz="1600" dirty="0" smtClean="0">
                <a:solidFill>
                  <a:schemeClr val="accent1">
                    <a:lumMod val="50000"/>
                  </a:schemeClr>
                </a:solidFill>
              </a:rPr>
              <a:t>Write </a:t>
            </a:r>
            <a:r>
              <a:rPr lang="en-US" sz="1600" dirty="0">
                <a:solidFill>
                  <a:schemeClr val="accent1">
                    <a:lumMod val="50000"/>
                  </a:schemeClr>
                </a:solidFill>
              </a:rPr>
              <a:t>a String Property to the Message Processing </a:t>
            </a:r>
            <a:r>
              <a:rPr lang="en-US" sz="1600" dirty="0" smtClean="0">
                <a:solidFill>
                  <a:schemeClr val="accent1">
                    <a:lumMod val="50000"/>
                  </a:schemeClr>
                </a:solidFill>
              </a:rPr>
              <a:t>Log</a:t>
            </a:r>
          </a:p>
          <a:p>
            <a:r>
              <a:rPr lang="en-US" sz="1600" dirty="0">
                <a:solidFill>
                  <a:schemeClr val="accent1">
                    <a:lumMod val="50000"/>
                  </a:schemeClr>
                </a:solidFill>
              </a:rPr>
              <a:t> </a:t>
            </a:r>
            <a:r>
              <a:rPr lang="en-US" sz="1600" dirty="0" smtClean="0">
                <a:solidFill>
                  <a:schemeClr val="accent1">
                    <a:lumMod val="50000"/>
                  </a:schemeClr>
                </a:solidFill>
              </a:rPr>
              <a:t>        In </a:t>
            </a:r>
            <a:r>
              <a:rPr lang="en-US" sz="1600" dirty="0">
                <a:solidFill>
                  <a:schemeClr val="accent1">
                    <a:lumMod val="50000"/>
                  </a:schemeClr>
                </a:solidFill>
              </a:rPr>
              <a:t>the message processing Log, the property Logging#1 is written with the </a:t>
            </a:r>
            <a:r>
              <a:rPr lang="en-US" sz="1600" dirty="0" smtClean="0">
                <a:solidFill>
                  <a:schemeClr val="accent1">
                    <a:lumMod val="50000"/>
                  </a:schemeClr>
                </a:solidFill>
              </a:rPr>
              <a:t>content “Printing       Payload </a:t>
            </a:r>
            <a:r>
              <a:rPr lang="en-US" sz="1600" dirty="0">
                <a:solidFill>
                  <a:schemeClr val="accent1">
                    <a:lumMod val="50000"/>
                  </a:schemeClr>
                </a:solidFill>
              </a:rPr>
              <a:t>as Attachment”</a:t>
            </a:r>
          </a:p>
          <a:p>
            <a:pPr lvl="1" defTabSz="957756"/>
            <a:endParaRPr lang="en-IN" kern="0" dirty="0">
              <a:solidFill>
                <a:schemeClr val="accent1">
                  <a:lumMod val="50000"/>
                </a:schemeClr>
              </a:solidFill>
              <a:latin typeface="Arial"/>
            </a:endParaRPr>
          </a:p>
          <a:p>
            <a:pPr lvl="1" defTabSz="957756"/>
            <a:r>
              <a:rPr lang="en-IN" kern="0" dirty="0">
                <a:solidFill>
                  <a:srgbClr val="002060"/>
                </a:solidFill>
                <a:latin typeface="Arial"/>
              </a:rPr>
              <a:t>            </a:t>
            </a:r>
          </a:p>
        </p:txBody>
      </p:sp>
    </p:spTree>
    <p:extLst>
      <p:ext uri="{BB962C8B-B14F-4D97-AF65-F5344CB8AC3E}">
        <p14:creationId xmlns:p14="http://schemas.microsoft.com/office/powerpoint/2010/main" val="240349893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mn-lt"/>
                <a:ea typeface="+mn-ea"/>
                <a:cs typeface="+mn-cs"/>
              </a:rPr>
              <a:t/>
            </a:r>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4" name="Text Placeholder 3"/>
          <p:cNvSpPr>
            <a:spLocks noGrp="1"/>
          </p:cNvSpPr>
          <p:nvPr>
            <p:ph type="body" sz="quarter" idx="11"/>
          </p:nvPr>
        </p:nvSpPr>
        <p:spPr>
          <a:xfrm>
            <a:off x="7899399" y="1504228"/>
            <a:ext cx="3812601" cy="555448"/>
          </a:xfrm>
        </p:spPr>
        <p:txBody>
          <a:bodyPr/>
          <a:lstStyle/>
          <a:p>
            <a:r>
              <a:rPr lang="en-US" dirty="0" smtClean="0"/>
              <a:t>Groovy </a:t>
            </a:r>
            <a:r>
              <a:rPr lang="en-US" dirty="0"/>
              <a:t>&amp; </a:t>
            </a:r>
            <a:r>
              <a:rPr lang="en-US" dirty="0" smtClean="0"/>
              <a:t>Java Script</a:t>
            </a:r>
            <a:endParaRPr lang="en-US" dirty="0"/>
          </a:p>
        </p:txBody>
      </p:sp>
      <p:sp>
        <p:nvSpPr>
          <p:cNvPr id="5" name="Text Placeholder 4"/>
          <p:cNvSpPr>
            <a:spLocks noGrp="1"/>
          </p:cNvSpPr>
          <p:nvPr>
            <p:ph type="body" sz="quarter" idx="12"/>
          </p:nvPr>
        </p:nvSpPr>
        <p:spPr>
          <a:xfrm>
            <a:off x="7899399" y="2148696"/>
            <a:ext cx="2804601" cy="555448"/>
          </a:xfrm>
        </p:spPr>
        <p:txBody>
          <a:bodyPr/>
          <a:lstStyle/>
          <a:p>
            <a:r>
              <a:rPr lang="en-US" dirty="0"/>
              <a:t>Key Groovy Functions &amp; examples</a:t>
            </a:r>
          </a:p>
        </p:txBody>
      </p:sp>
      <p:sp>
        <p:nvSpPr>
          <p:cNvPr id="6" name="Text Placeholder 5"/>
          <p:cNvSpPr>
            <a:spLocks noGrp="1"/>
          </p:cNvSpPr>
          <p:nvPr>
            <p:ph type="body" sz="quarter" idx="13"/>
          </p:nvPr>
        </p:nvSpPr>
        <p:spPr>
          <a:xfrm>
            <a:off x="7899399" y="2854099"/>
            <a:ext cx="3708401" cy="555448"/>
          </a:xfrm>
        </p:spPr>
        <p:txBody>
          <a:bodyPr/>
          <a:lstStyle/>
          <a:p>
            <a:r>
              <a:rPr lang="en-IN" dirty="0"/>
              <a:t>Use Cases in CPI</a:t>
            </a:r>
          </a:p>
        </p:txBody>
      </p:sp>
      <p:sp>
        <p:nvSpPr>
          <p:cNvPr id="7" name="Text Placeholder 6"/>
          <p:cNvSpPr>
            <a:spLocks noGrp="1"/>
          </p:cNvSpPr>
          <p:nvPr>
            <p:ph type="body" sz="quarter" idx="14"/>
          </p:nvPr>
        </p:nvSpPr>
        <p:spPr>
          <a:xfrm>
            <a:off x="7899399" y="3526939"/>
            <a:ext cx="3708401" cy="555448"/>
          </a:xfrm>
        </p:spPr>
        <p:txBody>
          <a:bodyPr/>
          <a:lstStyle/>
          <a:p>
            <a:endParaRPr lang="en-US" dirty="0"/>
          </a:p>
          <a:p>
            <a:r>
              <a:rPr lang="en-US" dirty="0"/>
              <a:t>Advanced Groovy scripting Techniques</a:t>
            </a:r>
          </a:p>
          <a:p>
            <a:endParaRPr lang="en-IN" dirty="0"/>
          </a:p>
        </p:txBody>
      </p:sp>
      <p:grpSp>
        <p:nvGrpSpPr>
          <p:cNvPr id="13" name="Group 12">
            <a:extLst>
              <a:ext uri="{FF2B5EF4-FFF2-40B4-BE49-F238E27FC236}">
                <a16:creationId xmlns="" xmlns:a16="http://schemas.microsoft.com/office/drawing/2014/main" id="{4355C12A-73CF-432A-BF98-DD896761F988}"/>
              </a:ext>
            </a:extLst>
          </p:cNvPr>
          <p:cNvGrpSpPr/>
          <p:nvPr/>
        </p:nvGrpSpPr>
        <p:grpSpPr>
          <a:xfrm>
            <a:off x="7087039" y="1465346"/>
            <a:ext cx="634560" cy="599554"/>
            <a:chOff x="6230532" y="1335315"/>
            <a:chExt cx="1204015" cy="1137596"/>
          </a:xfrm>
        </p:grpSpPr>
        <p:sp>
          <p:nvSpPr>
            <p:cNvPr id="14"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 xmlns:a16="http://schemas.microsoft.com/office/drawing/2014/main" id="{37CE2E9A-D16D-4728-93E9-77D9F10FF84D}"/>
              </a:ext>
            </a:extLst>
          </p:cNvPr>
          <p:cNvGrpSpPr/>
          <p:nvPr/>
        </p:nvGrpSpPr>
        <p:grpSpPr>
          <a:xfrm>
            <a:off x="7087040" y="2148696"/>
            <a:ext cx="634560" cy="599554"/>
            <a:chOff x="6230534" y="1335315"/>
            <a:chExt cx="1204015" cy="1137595"/>
          </a:xfrm>
        </p:grpSpPr>
        <p:sp>
          <p:nvSpPr>
            <p:cNvPr id="17" name="Oval 20">
              <a:extLst>
                <a:ext uri="{FF2B5EF4-FFF2-40B4-BE49-F238E27FC236}">
                  <a16:creationId xmlns=""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 xmlns:a16="http://schemas.microsoft.com/office/drawing/2014/main" id="{BF6695B8-A1F9-4BAF-B035-C9665FAD6B20}"/>
              </a:ext>
            </a:extLst>
          </p:cNvPr>
          <p:cNvGrpSpPr/>
          <p:nvPr/>
        </p:nvGrpSpPr>
        <p:grpSpPr>
          <a:xfrm>
            <a:off x="7087040" y="2832046"/>
            <a:ext cx="634560" cy="599554"/>
            <a:chOff x="6230534" y="1335315"/>
            <a:chExt cx="1204015" cy="1137595"/>
          </a:xfrm>
        </p:grpSpPr>
        <p:sp>
          <p:nvSpPr>
            <p:cNvPr id="20" name="Oval 20">
              <a:extLst>
                <a:ext uri="{FF2B5EF4-FFF2-40B4-BE49-F238E27FC236}">
                  <a16:creationId xmlns=""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 xmlns:a16="http://schemas.microsoft.com/office/drawing/2014/main" id="{7A7F6C08-9BE8-4609-B27D-D68DDAB763A3}"/>
                </a:ext>
              </a:extLst>
            </p:cNvPr>
            <p:cNvSpPr txBox="1">
              <a:spLocks/>
            </p:cNvSpPr>
            <p:nvPr/>
          </p:nvSpPr>
          <p:spPr>
            <a:xfrm>
              <a:off x="6388755" y="1729730"/>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sp>
        <p:nvSpPr>
          <p:cNvPr id="23" name="Oval 20">
            <a:extLst>
              <a:ext uri="{FF2B5EF4-FFF2-40B4-BE49-F238E27FC236}">
                <a16:creationId xmlns="" xmlns:a16="http://schemas.microsoft.com/office/drawing/2014/main" id="{65F1E6A8-6715-4312-882B-776264811647}"/>
              </a:ext>
            </a:extLst>
          </p:cNvPr>
          <p:cNvSpPr/>
          <p:nvPr/>
        </p:nvSpPr>
        <p:spPr>
          <a:xfrm>
            <a:off x="7087040" y="3515396"/>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b="1" dirty="0">
                <a:solidFill>
                  <a:schemeClr val="tx1"/>
                </a:solidFill>
              </a:rPr>
              <a:t>4</a:t>
            </a:r>
          </a:p>
        </p:txBody>
      </p:sp>
    </p:spTree>
    <p:extLst>
      <p:ext uri="{BB962C8B-B14F-4D97-AF65-F5344CB8AC3E}">
        <p14:creationId xmlns:p14="http://schemas.microsoft.com/office/powerpoint/2010/main" val="421670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00" y="209100"/>
            <a:ext cx="10404651" cy="843900"/>
          </a:xfrm>
        </p:spPr>
        <p:txBody>
          <a:bodyPr/>
          <a:lstStyle/>
          <a:p>
            <a:r>
              <a:rPr lang="en-GB" b="1" dirty="0" smtClean="0"/>
              <a:t>1. </a:t>
            </a:r>
            <a:r>
              <a:rPr lang="en-GB" b="1" dirty="0" smtClean="0"/>
              <a:t>Groovy &amp; Java Script</a:t>
            </a:r>
            <a:endParaRPr lang="en-GB" b="1" dirty="0"/>
          </a:p>
        </p:txBody>
      </p:sp>
      <p:sp>
        <p:nvSpPr>
          <p:cNvPr id="6" name="TextBox 5"/>
          <p:cNvSpPr txBox="1"/>
          <p:nvPr/>
        </p:nvSpPr>
        <p:spPr>
          <a:xfrm>
            <a:off x="1056000" y="1634863"/>
            <a:ext cx="10872000" cy="5293757"/>
          </a:xfrm>
          <a:prstGeom prst="rect">
            <a:avLst/>
          </a:prstGeom>
          <a:noFill/>
        </p:spPr>
        <p:txBody>
          <a:bodyPr wrap="square" rtlCol="0">
            <a:spAutoFit/>
          </a:bodyPr>
          <a:lstStyle/>
          <a:p>
            <a:pPr marL="285750" indent="-285750">
              <a:buFont typeface="Wingdings" panose="05000000000000000000" pitchFamily="2" charset="2"/>
              <a:buChar char="§"/>
            </a:pPr>
            <a:r>
              <a:rPr lang="en-US" sz="1600" kern="0" dirty="0">
                <a:solidFill>
                  <a:srgbClr val="002060"/>
                </a:solidFill>
                <a:latin typeface="Arial"/>
              </a:rPr>
              <a:t>Groovy is an object-oriented dynamic programming language.</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Groovy is a Java enhancer, it provides great flexibility and introduces special features to applications.</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Groovy is simple, because it does not need all the elements that Java needs.</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Groovy source code gets compiled in Java </a:t>
            </a:r>
            <a:r>
              <a:rPr lang="en-US" sz="1600" kern="0" dirty="0" err="1">
                <a:solidFill>
                  <a:srgbClr val="002060"/>
                </a:solidFill>
                <a:latin typeface="Arial"/>
              </a:rPr>
              <a:t>Bytecode</a:t>
            </a:r>
            <a:r>
              <a:rPr lang="en-US" sz="1600" kern="0" dirty="0">
                <a:solidFill>
                  <a:srgbClr val="002060"/>
                </a:solidFill>
                <a:latin typeface="Arial"/>
              </a:rPr>
              <a:t>, it can run on any platform if JRE is installed on that operating system.</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In Groovy you don’t need to end statement with semicolon</a:t>
            </a:r>
            <a:r>
              <a:rPr lang="en-US" sz="1600" kern="0" dirty="0" smtClean="0">
                <a:solidFill>
                  <a:srgbClr val="002060"/>
                </a:solidFill>
                <a:latin typeface="Arial"/>
              </a:rPr>
              <a:t>.</a:t>
            </a:r>
            <a:endParaRPr lang="en-US" dirty="0"/>
          </a:p>
          <a:p>
            <a:endParaRPr lang="en-US" sz="1600" dirty="0" smtClean="0">
              <a:solidFill>
                <a:schemeClr val="accent1">
                  <a:lumMod val="50000"/>
                </a:schemeClr>
              </a:solidFill>
              <a:latin typeface="Arial" panose="020B0604020202020204" pitchFamily="34" charset="0"/>
              <a:cs typeface="Arial" panose="020B0604020202020204" pitchFamily="34" charset="0"/>
            </a:endParaRPr>
          </a:p>
          <a:p>
            <a:r>
              <a:rPr lang="en-US" sz="1600" dirty="0" smtClean="0">
                <a:solidFill>
                  <a:srgbClr val="002060"/>
                </a:solidFill>
                <a:latin typeface="Arial" panose="020B0604020202020204" pitchFamily="34" charset="0"/>
                <a:cs typeface="Arial" panose="020B0604020202020204" pitchFamily="34" charset="0"/>
              </a:rPr>
              <a:t>What is </a:t>
            </a:r>
            <a:r>
              <a:rPr lang="en-US" sz="1600" dirty="0" err="1" smtClean="0">
                <a:solidFill>
                  <a:srgbClr val="002060"/>
                </a:solidFill>
                <a:latin typeface="Arial" panose="020B0604020202020204" pitchFamily="34" charset="0"/>
                <a:cs typeface="Arial" panose="020B0604020202020204" pitchFamily="34" charset="0"/>
              </a:rPr>
              <a:t>Javascript</a:t>
            </a:r>
            <a:r>
              <a:rPr lang="en-US" sz="1600" dirty="0" smtClean="0">
                <a:solidFill>
                  <a:srgbClr val="002060"/>
                </a:solidFill>
                <a:latin typeface="Arial" panose="020B0604020202020204" pitchFamily="34" charset="0"/>
                <a:cs typeface="Arial" panose="020B0604020202020204" pitchFamily="34" charset="0"/>
              </a:rPr>
              <a:t>?</a:t>
            </a:r>
          </a:p>
          <a:p>
            <a:endParaRPr lang="en-US" sz="1600" dirty="0" smtClean="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JavaScript is the </a:t>
            </a:r>
            <a:r>
              <a:rPr lang="en-US" sz="1600" b="1" dirty="0">
                <a:solidFill>
                  <a:srgbClr val="002060"/>
                </a:solidFill>
                <a:latin typeface="Arial" panose="020B0604020202020204" pitchFamily="34" charset="0"/>
                <a:cs typeface="Arial" panose="020B0604020202020204" pitchFamily="34" charset="0"/>
              </a:rPr>
              <a:t>Programming Language</a:t>
            </a:r>
            <a:r>
              <a:rPr lang="en-US" sz="1600" dirty="0">
                <a:solidFill>
                  <a:srgbClr val="002060"/>
                </a:solidFill>
                <a:latin typeface="Arial" panose="020B0604020202020204" pitchFamily="34" charset="0"/>
                <a:cs typeface="Arial" panose="020B0604020202020204" pitchFamily="34" charset="0"/>
              </a:rPr>
              <a:t> for the Web</a:t>
            </a:r>
            <a:r>
              <a:rPr lang="en-US" sz="1600" dirty="0" smtClean="0">
                <a:solidFill>
                  <a:srgbClr val="002060"/>
                </a:solidFill>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JavaScript can update and change both </a:t>
            </a:r>
            <a:r>
              <a:rPr lang="en-US" sz="1600" b="1" dirty="0">
                <a:solidFill>
                  <a:srgbClr val="002060"/>
                </a:solidFill>
                <a:latin typeface="Arial" panose="020B0604020202020204" pitchFamily="34" charset="0"/>
                <a:cs typeface="Arial" panose="020B0604020202020204" pitchFamily="34" charset="0"/>
              </a:rPr>
              <a:t>HTML</a:t>
            </a:r>
            <a:r>
              <a:rPr lang="en-US" sz="1600" dirty="0">
                <a:solidFill>
                  <a:srgbClr val="002060"/>
                </a:solidFill>
                <a:latin typeface="Arial" panose="020B0604020202020204" pitchFamily="34" charset="0"/>
                <a:cs typeface="Arial" panose="020B0604020202020204" pitchFamily="34" charset="0"/>
              </a:rPr>
              <a:t> and </a:t>
            </a:r>
            <a:r>
              <a:rPr lang="en-US" sz="1600" b="1" dirty="0" smtClean="0">
                <a:solidFill>
                  <a:srgbClr val="002060"/>
                </a:solidFill>
                <a:latin typeface="Arial" panose="020B0604020202020204" pitchFamily="34" charset="0"/>
                <a:cs typeface="Arial" panose="020B0604020202020204" pitchFamily="34" charset="0"/>
              </a:rPr>
              <a:t>CSS.</a:t>
            </a:r>
            <a:endParaRPr lang="en-US" sz="1600" dirty="0" smtClean="0">
              <a:solidFill>
                <a:srgbClr val="002060"/>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JavaScript </a:t>
            </a:r>
            <a:r>
              <a:rPr lang="en-US" sz="1600" dirty="0">
                <a:solidFill>
                  <a:srgbClr val="002060"/>
                </a:solidFill>
                <a:latin typeface="Arial" panose="020B0604020202020204" pitchFamily="34" charset="0"/>
                <a:cs typeface="Arial" panose="020B0604020202020204" pitchFamily="34" charset="0"/>
              </a:rPr>
              <a:t>can </a:t>
            </a:r>
            <a:r>
              <a:rPr lang="en-US" sz="1600" b="1" dirty="0">
                <a:solidFill>
                  <a:srgbClr val="002060"/>
                </a:solidFill>
                <a:latin typeface="Arial" panose="020B0604020202020204" pitchFamily="34" charset="0"/>
                <a:cs typeface="Arial" panose="020B0604020202020204" pitchFamily="34" charset="0"/>
              </a:rPr>
              <a:t>calculate</a:t>
            </a:r>
            <a:r>
              <a:rPr lang="en-US" sz="1600" dirty="0">
                <a:solidFill>
                  <a:srgbClr val="002060"/>
                </a:solidFill>
                <a:latin typeface="Arial" panose="020B0604020202020204" pitchFamily="34" charset="0"/>
                <a:cs typeface="Arial" panose="020B0604020202020204" pitchFamily="34" charset="0"/>
              </a:rPr>
              <a:t>, </a:t>
            </a:r>
            <a:r>
              <a:rPr lang="en-US" sz="1600" b="1" dirty="0">
                <a:solidFill>
                  <a:srgbClr val="002060"/>
                </a:solidFill>
                <a:latin typeface="Arial" panose="020B0604020202020204" pitchFamily="34" charset="0"/>
                <a:cs typeface="Arial" panose="020B0604020202020204" pitchFamily="34" charset="0"/>
              </a:rPr>
              <a:t>manipulate</a:t>
            </a:r>
            <a:r>
              <a:rPr lang="en-US" sz="1600" dirty="0">
                <a:solidFill>
                  <a:srgbClr val="002060"/>
                </a:solidFill>
                <a:latin typeface="Arial" panose="020B0604020202020204" pitchFamily="34" charset="0"/>
                <a:cs typeface="Arial" panose="020B0604020202020204" pitchFamily="34" charset="0"/>
              </a:rPr>
              <a:t> and </a:t>
            </a:r>
            <a:r>
              <a:rPr lang="en-US" sz="1600" b="1" dirty="0">
                <a:solidFill>
                  <a:srgbClr val="002060"/>
                </a:solidFill>
                <a:latin typeface="Arial" panose="020B0604020202020204" pitchFamily="34" charset="0"/>
                <a:cs typeface="Arial" panose="020B0604020202020204" pitchFamily="34" charset="0"/>
              </a:rPr>
              <a:t>validate</a:t>
            </a:r>
            <a:r>
              <a:rPr lang="en-US" sz="1600" dirty="0">
                <a:solidFill>
                  <a:srgbClr val="002060"/>
                </a:solidFill>
                <a:latin typeface="Arial" panose="020B0604020202020204" pitchFamily="34" charset="0"/>
                <a:cs typeface="Arial" panose="020B0604020202020204" pitchFamily="34" charset="0"/>
              </a:rPr>
              <a:t> data</a:t>
            </a:r>
            <a:r>
              <a:rPr lang="en-US" sz="1600" dirty="0" smtClean="0">
                <a:solidFill>
                  <a:srgbClr val="002060"/>
                </a:solidFill>
                <a:latin typeface="Arial" panose="020B0604020202020204" pitchFamily="34" charset="0"/>
                <a:cs typeface="Arial" panose="020B0604020202020204" pitchFamily="34" charset="0"/>
              </a:rPr>
              <a:t>.</a:t>
            </a:r>
          </a:p>
          <a:p>
            <a:pPr>
              <a:lnSpc>
                <a:spcPct val="150000"/>
              </a:lnSpc>
            </a:pPr>
            <a:r>
              <a:rPr lang="en-US" sz="1600" dirty="0">
                <a:solidFill>
                  <a:srgbClr val="002060"/>
                </a:solidFill>
                <a:latin typeface="Arial" panose="020B0604020202020204" pitchFamily="34" charset="0"/>
                <a:cs typeface="Arial" panose="020B0604020202020204" pitchFamily="34" charset="0"/>
              </a:rPr>
              <a:t> </a:t>
            </a:r>
            <a:r>
              <a:rPr lang="en-US" sz="1600" dirty="0" smtClean="0">
                <a:solidFill>
                  <a:srgbClr val="002060"/>
                </a:solidFill>
                <a:latin typeface="Arial" panose="020B0604020202020204" pitchFamily="34" charset="0"/>
                <a:cs typeface="Arial" panose="020B0604020202020204" pitchFamily="34" charset="0"/>
              </a:rPr>
              <a:t> </a:t>
            </a:r>
            <a:endParaRPr lang="en-US" sz="1600"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1600" dirty="0" smtClean="0">
              <a:solidFill>
                <a:schemeClr val="accent1">
                  <a:lumMod val="75000"/>
                </a:schemeClr>
              </a:solidFill>
              <a:latin typeface="Arial" panose="020B0604020202020204" pitchFamily="34" charset="0"/>
              <a:cs typeface="Arial" panose="020B0604020202020204" pitchFamily="34" charset="0"/>
            </a:endParaRPr>
          </a:p>
          <a:p>
            <a:endParaRPr lang="en-US" dirty="0"/>
          </a:p>
        </p:txBody>
      </p:sp>
      <p:sp>
        <p:nvSpPr>
          <p:cNvPr id="4" name="Text Placeholder 2"/>
          <p:cNvSpPr txBox="1">
            <a:spLocks/>
          </p:cNvSpPr>
          <p:nvPr/>
        </p:nvSpPr>
        <p:spPr>
          <a:xfrm>
            <a:off x="480000" y="1053000"/>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What is Groovy ?</a:t>
            </a:r>
          </a:p>
          <a:p>
            <a:pPr marL="457200" lvl="1" indent="0" defTabSz="957756">
              <a:buNone/>
            </a:pPr>
            <a:endParaRPr lang="en-IN" kern="0" dirty="0">
              <a:solidFill>
                <a:srgbClr val="002060"/>
              </a:solidFill>
              <a:latin typeface="Arial"/>
            </a:endParaRPr>
          </a:p>
        </p:txBody>
      </p:sp>
    </p:spTree>
    <p:extLst>
      <p:ext uri="{BB962C8B-B14F-4D97-AF65-F5344CB8AC3E}">
        <p14:creationId xmlns:p14="http://schemas.microsoft.com/office/powerpoint/2010/main" val="320492797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4001" y="1541923"/>
            <a:ext cx="10908652" cy="5078313"/>
          </a:xfrm>
          <a:prstGeom prst="rect">
            <a:avLst/>
          </a:prstGeom>
          <a:noFill/>
        </p:spPr>
        <p:txBody>
          <a:bodyPr wrap="square" rtlCol="0">
            <a:spAutoFit/>
          </a:bodyPr>
          <a:lstStyle/>
          <a:p>
            <a:pPr marL="285750" indent="-285750">
              <a:buFont typeface="Wingdings" panose="05000000000000000000" pitchFamily="2" charset="2"/>
              <a:buChar char="§"/>
            </a:pPr>
            <a:r>
              <a:rPr lang="en-US" sz="1600" kern="0" dirty="0">
                <a:solidFill>
                  <a:srgbClr val="002060"/>
                </a:solidFill>
                <a:latin typeface="Arial"/>
              </a:rPr>
              <a:t>Handling huge text files (which are csv or fixed length) is a challenge in CPI (SAP Cloud Platform Integration) </a:t>
            </a:r>
            <a:endParaRPr lang="en-US" sz="1600" kern="0" dirty="0" smtClean="0">
              <a:solidFill>
                <a:srgbClr val="002060"/>
              </a:solidFill>
              <a:latin typeface="Arial"/>
            </a:endParaRPr>
          </a:p>
          <a:p>
            <a:r>
              <a:rPr lang="en-US" sz="1600" kern="0" dirty="0" smtClean="0">
                <a:solidFill>
                  <a:srgbClr val="002060"/>
                </a:solidFill>
                <a:latin typeface="Arial"/>
              </a:rPr>
              <a:t>     which </a:t>
            </a:r>
            <a:r>
              <a:rPr lang="en-US" sz="1600" kern="0" dirty="0">
                <a:solidFill>
                  <a:srgbClr val="002060"/>
                </a:solidFill>
                <a:latin typeface="Arial"/>
              </a:rPr>
              <a:t>is time and memory intensive.</a:t>
            </a:r>
          </a:p>
          <a:p>
            <a:pPr marL="285750" indent="-285750">
              <a:buFont typeface="Wingdings" panose="05000000000000000000" pitchFamily="2" charset="2"/>
              <a:buChar char="§"/>
            </a:pPr>
            <a:endParaRPr lang="en-US" sz="1600" kern="0" dirty="0">
              <a:solidFill>
                <a:srgbClr val="002060"/>
              </a:solidFill>
              <a:latin typeface="Arial"/>
            </a:endParaRPr>
          </a:p>
          <a:p>
            <a:pPr marL="285750" indent="-285750">
              <a:buFont typeface="Wingdings" panose="05000000000000000000" pitchFamily="2" charset="2"/>
              <a:buChar char="§"/>
            </a:pPr>
            <a:r>
              <a:rPr lang="en-US" sz="1600" kern="0" dirty="0">
                <a:solidFill>
                  <a:srgbClr val="002060"/>
                </a:solidFill>
                <a:latin typeface="Arial"/>
              </a:rPr>
              <a:t>All those cases can be done with required Groovy script quickly. </a:t>
            </a:r>
          </a:p>
          <a:p>
            <a:pPr marL="285750" indent="-285750">
              <a:lnSpc>
                <a:spcPct val="200000"/>
              </a:lnSpc>
              <a:buFont typeface="Wingdings" panose="05000000000000000000" pitchFamily="2" charset="2"/>
              <a:buChar char="§"/>
            </a:pPr>
            <a:r>
              <a:rPr lang="en-US" sz="1600" kern="0" dirty="0">
                <a:solidFill>
                  <a:srgbClr val="002060"/>
                </a:solidFill>
                <a:latin typeface="Arial"/>
              </a:rPr>
              <a:t>Groovy syntax is simple and easy.</a:t>
            </a:r>
          </a:p>
          <a:p>
            <a:pPr marL="285750" indent="-285750">
              <a:lnSpc>
                <a:spcPct val="200000"/>
              </a:lnSpc>
              <a:buFont typeface="Wingdings" panose="05000000000000000000" pitchFamily="2" charset="2"/>
              <a:buChar char="§"/>
            </a:pPr>
            <a:r>
              <a:rPr lang="en-US" sz="1600" kern="0" dirty="0">
                <a:solidFill>
                  <a:srgbClr val="002060"/>
                </a:solidFill>
                <a:latin typeface="Arial"/>
              </a:rPr>
              <a:t>It saves a lot of code and effort thus increasing the productivity of developer.</a:t>
            </a:r>
          </a:p>
          <a:p>
            <a:pPr marL="285750" lvl="0" indent="-285750">
              <a:lnSpc>
                <a:spcPct val="200000"/>
              </a:lnSpc>
              <a:buFont typeface="Wingdings" panose="05000000000000000000" pitchFamily="2" charset="2"/>
              <a:buChar char="§"/>
            </a:pPr>
            <a:r>
              <a:rPr lang="en-US" sz="1600" kern="0" dirty="0">
                <a:solidFill>
                  <a:srgbClr val="002060"/>
                </a:solidFill>
                <a:latin typeface="Arial"/>
              </a:rPr>
              <a:t>Groovy is dynamic language.</a:t>
            </a:r>
          </a:p>
          <a:p>
            <a:pPr marL="285750" lvl="0" indent="-285750">
              <a:lnSpc>
                <a:spcPct val="200000"/>
              </a:lnSpc>
              <a:buFont typeface="Wingdings" panose="05000000000000000000" pitchFamily="2" charset="2"/>
              <a:buChar char="§"/>
            </a:pPr>
            <a:r>
              <a:rPr lang="en-US" sz="1600" kern="0" dirty="0">
                <a:solidFill>
                  <a:srgbClr val="002060"/>
                </a:solidFill>
                <a:latin typeface="Arial"/>
              </a:rPr>
              <a:t>Seamless integration with all existing Java objects and libraries.</a:t>
            </a:r>
          </a:p>
          <a:p>
            <a:pPr marL="285750" indent="-285750">
              <a:lnSpc>
                <a:spcPct val="200000"/>
              </a:lnSpc>
              <a:buFont typeface="Wingdings" panose="05000000000000000000" pitchFamily="2" charset="2"/>
              <a:buChar char="§"/>
            </a:pPr>
            <a:r>
              <a:rPr lang="en-US" sz="1600" kern="0" dirty="0">
                <a:solidFill>
                  <a:srgbClr val="002060"/>
                </a:solidFill>
                <a:latin typeface="Arial"/>
              </a:rPr>
              <a:t>You can use it as much or as little as you like with Java apps.</a:t>
            </a:r>
          </a:p>
          <a:p>
            <a:pPr marL="285750" lvl="0" indent="-285750">
              <a:lnSpc>
                <a:spcPct val="200000"/>
              </a:lnSpc>
              <a:buFont typeface="Wingdings" panose="05000000000000000000" pitchFamily="2" charset="2"/>
              <a:buChar char="§"/>
            </a:pPr>
            <a:r>
              <a:rPr lang="en-US" sz="1600" kern="0" dirty="0">
                <a:solidFill>
                  <a:srgbClr val="002060"/>
                </a:solidFill>
                <a:latin typeface="Arial"/>
              </a:rPr>
              <a:t>Feels easy and natural to develop.</a:t>
            </a:r>
          </a:p>
          <a:p>
            <a:pPr marL="285750" lvl="0" indent="-285750">
              <a:lnSpc>
                <a:spcPct val="200000"/>
              </a:lnSpc>
              <a:buFont typeface="Wingdings" panose="05000000000000000000" pitchFamily="2" charset="2"/>
              <a:buChar char="§"/>
            </a:pPr>
            <a:r>
              <a:rPr lang="en-US" sz="1600" kern="0" dirty="0">
                <a:solidFill>
                  <a:srgbClr val="002060"/>
                </a:solidFill>
                <a:latin typeface="Arial"/>
              </a:rPr>
              <a:t>More concise and meaningful code compares to Java.</a:t>
            </a:r>
          </a:p>
          <a:p>
            <a:endParaRPr lang="en-US" dirty="0" smtClean="0"/>
          </a:p>
          <a:p>
            <a:endParaRPr lang="en-US" dirty="0"/>
          </a:p>
        </p:txBody>
      </p:sp>
      <p:sp>
        <p:nvSpPr>
          <p:cNvPr id="6" name="Text Placeholder 2"/>
          <p:cNvSpPr txBox="1">
            <a:spLocks/>
          </p:cNvSpPr>
          <p:nvPr/>
        </p:nvSpPr>
        <p:spPr>
          <a:xfrm>
            <a:off x="336000" y="965923"/>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a:solidFill>
                  <a:srgbClr val="002060"/>
                </a:solidFill>
                <a:latin typeface="Arial"/>
              </a:rPr>
              <a:t>Importance of Groovy in SAP CPI</a:t>
            </a:r>
          </a:p>
        </p:txBody>
      </p:sp>
      <p:sp>
        <p:nvSpPr>
          <p:cNvPr id="8" name="Title 1"/>
          <p:cNvSpPr>
            <a:spLocks noGrp="1"/>
          </p:cNvSpPr>
          <p:nvPr>
            <p:ph type="title"/>
          </p:nvPr>
        </p:nvSpPr>
        <p:spPr>
          <a:xfrm>
            <a:off x="624000" y="209100"/>
            <a:ext cx="10404651" cy="843900"/>
          </a:xfrm>
        </p:spPr>
        <p:txBody>
          <a:bodyPr/>
          <a:lstStyle/>
          <a:p>
            <a:r>
              <a:rPr lang="en-GB" b="1" dirty="0" smtClean="0"/>
              <a:t>1. </a:t>
            </a:r>
            <a:r>
              <a:rPr lang="en-GB" b="1" dirty="0" smtClean="0"/>
              <a:t>Groovy </a:t>
            </a:r>
            <a:r>
              <a:rPr lang="en-GB" b="1" dirty="0"/>
              <a:t>&amp; </a:t>
            </a:r>
            <a:r>
              <a:rPr lang="en-GB" b="1" dirty="0" smtClean="0"/>
              <a:t>Java Script</a:t>
            </a:r>
            <a:endParaRPr lang="en-GB" b="1" dirty="0"/>
          </a:p>
        </p:txBody>
      </p:sp>
    </p:spTree>
    <p:extLst>
      <p:ext uri="{BB962C8B-B14F-4D97-AF65-F5344CB8AC3E}">
        <p14:creationId xmlns:p14="http://schemas.microsoft.com/office/powerpoint/2010/main" val="142343816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2BF6132-D4C4-44A1-81B1-49FEE130648A}"/>
              </a:ext>
            </a:extLst>
          </p:cNvPr>
          <p:cNvSpPr/>
          <p:nvPr/>
        </p:nvSpPr>
        <p:spPr>
          <a:xfrm>
            <a:off x="912000" y="1773000"/>
            <a:ext cx="4197054" cy="2492990"/>
          </a:xfrm>
          <a:prstGeom prst="rect">
            <a:avLst/>
          </a:prstGeom>
        </p:spPr>
        <p:txBody>
          <a:bodyPr wrap="square">
            <a:spAutoFit/>
          </a:bodyPr>
          <a:lstStyle/>
          <a:p>
            <a:pPr marL="457200" indent="-457200" algn="just">
              <a:buFont typeface="+mj-lt"/>
              <a:buAutoNum type="alphaUcPeriod"/>
            </a:pPr>
            <a:r>
              <a:rPr lang="en-IN" sz="2000" b="1" dirty="0" smtClean="0">
                <a:solidFill>
                  <a:schemeClr val="accent1">
                    <a:lumMod val="75000"/>
                  </a:schemeClr>
                </a:solidFill>
              </a:rPr>
              <a:t>Status –</a:t>
            </a:r>
          </a:p>
          <a:p>
            <a:pPr algn="just"/>
            <a:endParaRPr lang="en-IN" sz="2000" b="1" dirty="0" smtClean="0">
              <a:solidFill>
                <a:schemeClr val="accent1">
                  <a:lumMod val="75000"/>
                </a:schemeClr>
              </a:solidFill>
            </a:endParaRPr>
          </a:p>
          <a:p>
            <a:pPr algn="just"/>
            <a:r>
              <a:rPr lang="en-IN" sz="1600" kern="0" dirty="0">
                <a:solidFill>
                  <a:srgbClr val="002060"/>
                </a:solidFill>
                <a:latin typeface="Arial"/>
              </a:rPr>
              <a:t>In SAP Cloud Platform Integration we have  Status parameter were we can see the message status, either failed or success.</a:t>
            </a:r>
          </a:p>
          <a:p>
            <a:pPr algn="just"/>
            <a:endParaRPr lang="en-IN" dirty="0"/>
          </a:p>
          <a:p>
            <a:pPr algn="just"/>
            <a:endParaRPr lang="en-IN" dirty="0"/>
          </a:p>
          <a:p>
            <a:pPr algn="just"/>
            <a:r>
              <a:rPr lang="en-IN" sz="1600" kern="0" dirty="0">
                <a:solidFill>
                  <a:srgbClr val="002060"/>
                </a:solidFill>
                <a:latin typeface="Arial"/>
              </a:rPr>
              <a:t>In Status the Processing Time represents, time to process a message.</a:t>
            </a:r>
          </a:p>
        </p:txBody>
      </p:sp>
      <p:pic>
        <p:nvPicPr>
          <p:cNvPr id="5" name="Picture 4"/>
          <p:cNvPicPr>
            <a:picLocks noChangeAspect="1"/>
          </p:cNvPicPr>
          <p:nvPr/>
        </p:nvPicPr>
        <p:blipFill>
          <a:blip r:embed="rId2"/>
          <a:stretch>
            <a:fillRect/>
          </a:stretch>
        </p:blipFill>
        <p:spPr>
          <a:xfrm>
            <a:off x="6027091" y="1762539"/>
            <a:ext cx="5453675" cy="1820313"/>
          </a:xfrm>
          <a:prstGeom prst="rect">
            <a:avLst/>
          </a:prstGeom>
        </p:spPr>
      </p:pic>
      <p:pic>
        <p:nvPicPr>
          <p:cNvPr id="6" name="Picture 5"/>
          <p:cNvPicPr>
            <a:picLocks noChangeAspect="1"/>
          </p:cNvPicPr>
          <p:nvPr/>
        </p:nvPicPr>
        <p:blipFill>
          <a:blip r:embed="rId3"/>
          <a:stretch>
            <a:fillRect/>
          </a:stretch>
        </p:blipFill>
        <p:spPr>
          <a:xfrm>
            <a:off x="6048528" y="3789000"/>
            <a:ext cx="5432761" cy="1998791"/>
          </a:xfrm>
          <a:prstGeom prst="rect">
            <a:avLst/>
          </a:prstGeom>
        </p:spPr>
      </p:pic>
      <p:sp>
        <p:nvSpPr>
          <p:cNvPr id="7" name="Text Placeholder 2"/>
          <p:cNvSpPr txBox="1">
            <a:spLocks/>
          </p:cNvSpPr>
          <p:nvPr/>
        </p:nvSpPr>
        <p:spPr>
          <a:xfrm>
            <a:off x="552000" y="1095284"/>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
        <p:nvSpPr>
          <p:cNvPr id="8"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317100454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E238A21-F0D0-4E0C-98DB-9EEA0051A353}"/>
              </a:ext>
            </a:extLst>
          </p:cNvPr>
          <p:cNvSpPr/>
          <p:nvPr/>
        </p:nvSpPr>
        <p:spPr>
          <a:xfrm>
            <a:off x="1272000" y="1687354"/>
            <a:ext cx="5652652" cy="5170646"/>
          </a:xfrm>
          <a:prstGeom prst="rect">
            <a:avLst/>
          </a:prstGeom>
        </p:spPr>
        <p:txBody>
          <a:bodyPr wrap="square">
            <a:spAutoFit/>
          </a:bodyPr>
          <a:lstStyle/>
          <a:p>
            <a:r>
              <a:rPr lang="en-IN" sz="2000" b="1" dirty="0">
                <a:solidFill>
                  <a:schemeClr val="accent1">
                    <a:lumMod val="75000"/>
                  </a:schemeClr>
                </a:solidFill>
              </a:rPr>
              <a:t>B</a:t>
            </a:r>
            <a:r>
              <a:rPr lang="en-IN" sz="2000" b="1" dirty="0" smtClean="0">
                <a:solidFill>
                  <a:schemeClr val="accent1">
                    <a:lumMod val="75000"/>
                  </a:schemeClr>
                </a:solidFill>
              </a:rPr>
              <a:t>. Properties –</a:t>
            </a:r>
          </a:p>
          <a:p>
            <a:endParaRPr lang="en-IN" b="1" dirty="0">
              <a:solidFill>
                <a:schemeClr val="accent1">
                  <a:lumMod val="75000"/>
                </a:schemeClr>
              </a:solidFill>
            </a:endParaRPr>
          </a:p>
          <a:p>
            <a:r>
              <a:rPr lang="en-IN" b="1" dirty="0" smtClean="0">
                <a:solidFill>
                  <a:schemeClr val="accent1">
                    <a:lumMod val="75000"/>
                  </a:schemeClr>
                </a:solidFill>
              </a:rPr>
              <a:t>Message ID:- </a:t>
            </a:r>
            <a:r>
              <a:rPr lang="en-US" sz="1600" kern="0" dirty="0">
                <a:solidFill>
                  <a:srgbClr val="002060"/>
                </a:solidFill>
                <a:latin typeface="Arial"/>
              </a:rPr>
              <a:t>Message Id is assigned to a single message that is the unique and primary key to search the message. System will automatically assign the unique message Id to the messages.</a:t>
            </a:r>
          </a:p>
          <a:p>
            <a:endParaRPr lang="en-US" dirty="0"/>
          </a:p>
          <a:p>
            <a:r>
              <a:rPr lang="en-US" b="1" dirty="0">
                <a:solidFill>
                  <a:schemeClr val="accent1">
                    <a:lumMod val="75000"/>
                  </a:schemeClr>
                </a:solidFill>
              </a:rPr>
              <a:t>Correlation ID:- </a:t>
            </a:r>
            <a:r>
              <a:rPr lang="en-US" sz="1600" kern="0" dirty="0">
                <a:solidFill>
                  <a:srgbClr val="002060"/>
                </a:solidFill>
                <a:latin typeface="Arial"/>
              </a:rPr>
              <a:t>Is like parent ID, suppose we need to send second message that depends on the first message.</a:t>
            </a:r>
          </a:p>
          <a:p>
            <a:r>
              <a:rPr lang="en-US" sz="1600" kern="0" dirty="0">
                <a:solidFill>
                  <a:srgbClr val="002060"/>
                </a:solidFill>
                <a:latin typeface="Arial"/>
              </a:rPr>
              <a:t>Means second message will deliver only when first has already reached.</a:t>
            </a:r>
          </a:p>
          <a:p>
            <a:endParaRPr lang="en-US" dirty="0"/>
          </a:p>
          <a:p>
            <a:r>
              <a:rPr lang="en-IN" b="1" dirty="0">
                <a:solidFill>
                  <a:schemeClr val="accent1">
                    <a:lumMod val="75000"/>
                  </a:schemeClr>
                </a:solidFill>
              </a:rPr>
              <a:t>Artifact Name:- </a:t>
            </a:r>
          </a:p>
          <a:p>
            <a:r>
              <a:rPr lang="en-IN" sz="1600" kern="0" dirty="0">
                <a:solidFill>
                  <a:srgbClr val="002060"/>
                </a:solidFill>
                <a:latin typeface="Arial"/>
              </a:rPr>
              <a:t>Which is name of our Artifact.</a:t>
            </a:r>
          </a:p>
          <a:p>
            <a:endParaRPr lang="en-IN" dirty="0"/>
          </a:p>
          <a:p>
            <a:r>
              <a:rPr lang="en-IN" b="1" dirty="0" smtClean="0">
                <a:solidFill>
                  <a:schemeClr val="accent1">
                    <a:lumMod val="75000"/>
                  </a:schemeClr>
                </a:solidFill>
              </a:rPr>
              <a:t>Artifact </a:t>
            </a:r>
            <a:r>
              <a:rPr lang="en-IN" b="1" dirty="0">
                <a:solidFill>
                  <a:schemeClr val="accent1">
                    <a:lumMod val="75000"/>
                  </a:schemeClr>
                </a:solidFill>
              </a:rPr>
              <a:t>ID :- </a:t>
            </a:r>
            <a:r>
              <a:rPr lang="en-IN" sz="1600" kern="0" dirty="0">
                <a:solidFill>
                  <a:srgbClr val="002060"/>
                </a:solidFill>
                <a:latin typeface="Arial"/>
              </a:rPr>
              <a:t>Is Artifact Name.</a:t>
            </a:r>
          </a:p>
          <a:p>
            <a:endParaRPr lang="en-IN" dirty="0"/>
          </a:p>
          <a:p>
            <a:r>
              <a:rPr lang="en-IN" b="1" dirty="0" smtClean="0">
                <a:solidFill>
                  <a:schemeClr val="accent1">
                    <a:lumMod val="75000"/>
                  </a:schemeClr>
                </a:solidFill>
              </a:rPr>
              <a:t>Artifact </a:t>
            </a:r>
            <a:r>
              <a:rPr lang="en-IN" b="1" dirty="0">
                <a:solidFill>
                  <a:schemeClr val="accent1">
                    <a:lumMod val="75000"/>
                  </a:schemeClr>
                </a:solidFill>
              </a:rPr>
              <a:t>Type :- </a:t>
            </a:r>
            <a:r>
              <a:rPr lang="en-IN" sz="1600" kern="0" dirty="0">
                <a:solidFill>
                  <a:srgbClr val="002060"/>
                </a:solidFill>
                <a:latin typeface="Arial"/>
              </a:rPr>
              <a:t>Integration Flow</a:t>
            </a:r>
          </a:p>
          <a:p>
            <a:endParaRPr lang="en-IN" dirty="0"/>
          </a:p>
        </p:txBody>
      </p:sp>
      <p:pic>
        <p:nvPicPr>
          <p:cNvPr id="5" name="Picture 4"/>
          <p:cNvPicPr>
            <a:picLocks noChangeAspect="1"/>
          </p:cNvPicPr>
          <p:nvPr/>
        </p:nvPicPr>
        <p:blipFill>
          <a:blip r:embed="rId2"/>
          <a:stretch>
            <a:fillRect/>
          </a:stretch>
        </p:blipFill>
        <p:spPr>
          <a:xfrm>
            <a:off x="6600000" y="3797176"/>
            <a:ext cx="5384579" cy="2448000"/>
          </a:xfrm>
          <a:prstGeom prst="rect">
            <a:avLst/>
          </a:prstGeom>
        </p:spPr>
      </p:pic>
      <p:sp>
        <p:nvSpPr>
          <p:cNvPr id="6"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
        <p:nvSpPr>
          <p:cNvPr id="7" name="Text Placeholder 2"/>
          <p:cNvSpPr txBox="1">
            <a:spLocks/>
          </p:cNvSpPr>
          <p:nvPr/>
        </p:nvSpPr>
        <p:spPr>
          <a:xfrm>
            <a:off x="552000" y="1095284"/>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Tree>
    <p:extLst>
      <p:ext uri="{BB962C8B-B14F-4D97-AF65-F5344CB8AC3E}">
        <p14:creationId xmlns:p14="http://schemas.microsoft.com/office/powerpoint/2010/main" val="183204435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9EE4B66-9EA3-4B66-A785-D1F9F32EEFA1}"/>
              </a:ext>
            </a:extLst>
          </p:cNvPr>
          <p:cNvSpPr/>
          <p:nvPr/>
        </p:nvSpPr>
        <p:spPr>
          <a:xfrm>
            <a:off x="1272000" y="1870975"/>
            <a:ext cx="5904000" cy="350865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1" dirty="0" smtClean="0">
                <a:solidFill>
                  <a:schemeClr val="accent1">
                    <a:lumMod val="75000"/>
                  </a:schemeClr>
                </a:solidFill>
              </a:rPr>
              <a:t>C. </a:t>
            </a:r>
            <a:r>
              <a:rPr lang="en-IN" sz="2000" b="1" dirty="0">
                <a:solidFill>
                  <a:schemeClr val="accent1">
                    <a:lumMod val="75000"/>
                  </a:schemeClr>
                </a:solidFill>
              </a:rPr>
              <a:t>Logs :- </a:t>
            </a:r>
            <a:endParaRPr lang="en-IN" sz="2000" b="1" dirty="0" smtClean="0">
              <a:solidFill>
                <a:schemeClr val="accent1">
                  <a:lumMod val="75000"/>
                </a:schemeClr>
              </a:solidFill>
            </a:endParaRPr>
          </a:p>
          <a:p>
            <a:endParaRPr lang="en-IN" sz="2000" b="1" dirty="0">
              <a:solidFill>
                <a:schemeClr val="accent1">
                  <a:lumMod val="75000"/>
                </a:schemeClr>
              </a:solidFill>
            </a:endParaRPr>
          </a:p>
          <a:p>
            <a:r>
              <a:rPr lang="en-IN" b="1" dirty="0">
                <a:solidFill>
                  <a:schemeClr val="accent1">
                    <a:lumMod val="75000"/>
                  </a:schemeClr>
                </a:solidFill>
              </a:rPr>
              <a:t>Info- </a:t>
            </a:r>
          </a:p>
          <a:p>
            <a:r>
              <a:rPr lang="en-US" sz="1600" kern="0" dirty="0">
                <a:solidFill>
                  <a:srgbClr val="002060"/>
                </a:solidFill>
                <a:latin typeface="Arial"/>
              </a:rPr>
              <a:t>The default log level is “Info”. All newly created integration flows will be logged with “Info” upon their initial deployment.</a:t>
            </a:r>
          </a:p>
          <a:p>
            <a:endParaRPr lang="en-US" sz="1600" dirty="0"/>
          </a:p>
          <a:p>
            <a:r>
              <a:rPr lang="en-US" b="1" dirty="0">
                <a:solidFill>
                  <a:schemeClr val="accent1">
                    <a:lumMod val="75000"/>
                  </a:schemeClr>
                </a:solidFill>
              </a:rPr>
              <a:t>Debug-</a:t>
            </a:r>
          </a:p>
          <a:p>
            <a:r>
              <a:rPr lang="en-US" sz="1600" kern="0" dirty="0">
                <a:solidFill>
                  <a:srgbClr val="002060"/>
                </a:solidFill>
                <a:latin typeface="Arial"/>
              </a:rPr>
              <a:t>Used for dumping variable state, specific error codes, etc.</a:t>
            </a:r>
          </a:p>
          <a:p>
            <a:endParaRPr lang="en-US" sz="1600" dirty="0"/>
          </a:p>
          <a:p>
            <a:r>
              <a:rPr lang="en-IN" b="1" dirty="0" smtClean="0">
                <a:solidFill>
                  <a:schemeClr val="accent1">
                    <a:lumMod val="75000"/>
                  </a:schemeClr>
                </a:solidFill>
              </a:rPr>
              <a:t>Trace-</a:t>
            </a:r>
            <a:endParaRPr lang="en-IN" sz="1600" dirty="0"/>
          </a:p>
          <a:p>
            <a:r>
              <a:rPr lang="en-US" sz="1600" kern="0" dirty="0">
                <a:solidFill>
                  <a:srgbClr val="002060"/>
                </a:solidFill>
                <a:latin typeface="Arial"/>
              </a:rPr>
              <a:t>Can help pinpoint the location, in the code, of the error or other event logged at a different level. </a:t>
            </a:r>
          </a:p>
          <a:p>
            <a:r>
              <a:rPr lang="en-IN" sz="1600" dirty="0" smtClean="0"/>
              <a:t> </a:t>
            </a:r>
            <a:endParaRPr lang="en-IN" sz="1600" dirty="0"/>
          </a:p>
        </p:txBody>
      </p:sp>
      <p:pic>
        <p:nvPicPr>
          <p:cNvPr id="5" name="Picture 4"/>
          <p:cNvPicPr>
            <a:picLocks noChangeAspect="1"/>
          </p:cNvPicPr>
          <p:nvPr/>
        </p:nvPicPr>
        <p:blipFill>
          <a:blip r:embed="rId2"/>
          <a:stretch>
            <a:fillRect/>
          </a:stretch>
        </p:blipFill>
        <p:spPr>
          <a:xfrm>
            <a:off x="7680000" y="1854882"/>
            <a:ext cx="3852687" cy="3517231"/>
          </a:xfrm>
          <a:prstGeom prst="rect">
            <a:avLst/>
          </a:prstGeom>
        </p:spPr>
      </p:pic>
      <p:sp>
        <p:nvSpPr>
          <p:cNvPr id="7"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
        <p:nvSpPr>
          <p:cNvPr id="8" name="Text Placeholder 2"/>
          <p:cNvSpPr txBox="1">
            <a:spLocks/>
          </p:cNvSpPr>
          <p:nvPr/>
        </p:nvSpPr>
        <p:spPr>
          <a:xfrm>
            <a:off x="552000" y="1095284"/>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Tree>
    <p:extLst>
      <p:ext uri="{BB962C8B-B14F-4D97-AF65-F5344CB8AC3E}">
        <p14:creationId xmlns:p14="http://schemas.microsoft.com/office/powerpoint/2010/main" val="65953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C436EAD-31EB-425F-A929-B9BF2E683057}"/>
              </a:ext>
            </a:extLst>
          </p:cNvPr>
          <p:cNvSpPr/>
          <p:nvPr/>
        </p:nvSpPr>
        <p:spPr>
          <a:xfrm>
            <a:off x="331319" y="3717000"/>
            <a:ext cx="10457496" cy="30315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1" dirty="0" err="1">
                <a:solidFill>
                  <a:schemeClr val="accent1">
                    <a:lumMod val="75000"/>
                  </a:schemeClr>
                </a:solidFill>
              </a:rPr>
              <a:t>D</a:t>
            </a:r>
            <a:r>
              <a:rPr lang="en-IN" sz="2000" b="1" dirty="0" err="1" smtClean="0">
                <a:solidFill>
                  <a:schemeClr val="accent1">
                    <a:lumMod val="75000"/>
                  </a:schemeClr>
                </a:solidFill>
              </a:rPr>
              <a:t>.Attachments</a:t>
            </a:r>
            <a:r>
              <a:rPr lang="en-IN" sz="2000" b="1" dirty="0" smtClean="0">
                <a:solidFill>
                  <a:schemeClr val="accent1">
                    <a:lumMod val="75000"/>
                  </a:schemeClr>
                </a:solidFill>
              </a:rPr>
              <a:t>:-</a:t>
            </a:r>
            <a:endParaRPr lang="en-IN" sz="2000" b="1" dirty="0">
              <a:solidFill>
                <a:schemeClr val="accent1">
                  <a:lumMod val="75000"/>
                </a:schemeClr>
              </a:solidFill>
            </a:endParaRPr>
          </a:p>
          <a:p>
            <a:pPr algn="just"/>
            <a:endParaRPr lang="en-IN" dirty="0"/>
          </a:p>
          <a:p>
            <a:pPr algn="just">
              <a:lnSpc>
                <a:spcPct val="150000"/>
              </a:lnSpc>
            </a:pPr>
            <a:r>
              <a:rPr lang="en-IN" b="1" dirty="0">
                <a:solidFill>
                  <a:schemeClr val="accent1">
                    <a:lumMod val="75000"/>
                  </a:schemeClr>
                </a:solidFill>
              </a:rPr>
              <a:t>Name- </a:t>
            </a:r>
            <a:r>
              <a:rPr lang="en-IN" b="1" dirty="0" smtClean="0">
                <a:solidFill>
                  <a:schemeClr val="accent1">
                    <a:lumMod val="75000"/>
                  </a:schemeClr>
                </a:solidFill>
              </a:rPr>
              <a:t> </a:t>
            </a:r>
            <a:r>
              <a:rPr lang="en-IN" sz="1600" kern="0" dirty="0">
                <a:solidFill>
                  <a:srgbClr val="002060"/>
                </a:solidFill>
                <a:latin typeface="Arial"/>
              </a:rPr>
              <a:t>Name of the attachments.</a:t>
            </a:r>
          </a:p>
          <a:p>
            <a:pPr algn="just">
              <a:lnSpc>
                <a:spcPct val="150000"/>
              </a:lnSpc>
            </a:pPr>
            <a:r>
              <a:rPr lang="en-IN" b="1" dirty="0">
                <a:solidFill>
                  <a:schemeClr val="accent1">
                    <a:lumMod val="75000"/>
                  </a:schemeClr>
                </a:solidFill>
              </a:rPr>
              <a:t>Type– </a:t>
            </a:r>
            <a:r>
              <a:rPr lang="en-IN" sz="1600" kern="0" dirty="0">
                <a:solidFill>
                  <a:srgbClr val="002060"/>
                </a:solidFill>
                <a:latin typeface="Arial"/>
              </a:rPr>
              <a:t>Type of the Attachment, text or xml or plain.</a:t>
            </a:r>
          </a:p>
          <a:p>
            <a:pPr algn="just">
              <a:lnSpc>
                <a:spcPct val="150000"/>
              </a:lnSpc>
            </a:pPr>
            <a:r>
              <a:rPr lang="en-IN" b="1" dirty="0">
                <a:solidFill>
                  <a:schemeClr val="accent1">
                    <a:lumMod val="75000"/>
                  </a:schemeClr>
                </a:solidFill>
              </a:rPr>
              <a:t>Modified At- </a:t>
            </a:r>
            <a:r>
              <a:rPr lang="en-IN" sz="1600" kern="0" dirty="0">
                <a:solidFill>
                  <a:srgbClr val="002060"/>
                </a:solidFill>
                <a:latin typeface="Arial"/>
              </a:rPr>
              <a:t>Is the date and time the message processed</a:t>
            </a:r>
            <a:r>
              <a:rPr lang="en-IN" dirty="0" smtClean="0"/>
              <a:t>.</a:t>
            </a:r>
          </a:p>
          <a:p>
            <a:pPr algn="just">
              <a:lnSpc>
                <a:spcPct val="150000"/>
              </a:lnSpc>
            </a:pPr>
            <a:r>
              <a:rPr lang="en-IN" b="1" dirty="0">
                <a:solidFill>
                  <a:schemeClr val="accent1">
                    <a:lumMod val="75000"/>
                  </a:schemeClr>
                </a:solidFill>
              </a:rPr>
              <a:t>Size-</a:t>
            </a:r>
            <a:r>
              <a:rPr lang="en-IN" dirty="0" smtClean="0"/>
              <a:t> </a:t>
            </a:r>
            <a:r>
              <a:rPr lang="en-IN" sz="1600" kern="0" dirty="0">
                <a:solidFill>
                  <a:srgbClr val="002060"/>
                </a:solidFill>
                <a:latin typeface="Arial"/>
              </a:rPr>
              <a:t>Size of the file in KB.</a:t>
            </a:r>
          </a:p>
          <a:p>
            <a:pPr algn="just">
              <a:lnSpc>
                <a:spcPct val="150000"/>
              </a:lnSpc>
            </a:pPr>
            <a:r>
              <a:rPr lang="en-IN" b="1" dirty="0" smtClean="0">
                <a:solidFill>
                  <a:schemeClr val="accent1">
                    <a:lumMod val="75000"/>
                  </a:schemeClr>
                </a:solidFill>
              </a:rPr>
              <a:t>Action– </a:t>
            </a:r>
            <a:r>
              <a:rPr lang="en-IN" sz="1600" kern="0" dirty="0" smtClean="0">
                <a:solidFill>
                  <a:srgbClr val="002060"/>
                </a:solidFill>
                <a:latin typeface="Arial"/>
              </a:rPr>
              <a:t>We </a:t>
            </a:r>
            <a:r>
              <a:rPr lang="en-IN" sz="1600" kern="0" dirty="0">
                <a:solidFill>
                  <a:srgbClr val="002060"/>
                </a:solidFill>
                <a:latin typeface="Arial"/>
              </a:rPr>
              <a:t>can download the attachment.</a:t>
            </a:r>
          </a:p>
          <a:p>
            <a:pPr algn="just"/>
            <a:endParaRPr lang="en-IN" dirty="0"/>
          </a:p>
        </p:txBody>
      </p:sp>
      <p:pic>
        <p:nvPicPr>
          <p:cNvPr id="9" name="Picture 8"/>
          <p:cNvPicPr>
            <a:picLocks noChangeAspect="1"/>
          </p:cNvPicPr>
          <p:nvPr/>
        </p:nvPicPr>
        <p:blipFill>
          <a:blip r:embed="rId2"/>
          <a:stretch>
            <a:fillRect/>
          </a:stretch>
        </p:blipFill>
        <p:spPr>
          <a:xfrm>
            <a:off x="336000" y="1425450"/>
            <a:ext cx="10457496" cy="1943999"/>
          </a:xfrm>
          <a:prstGeom prst="rect">
            <a:avLst/>
          </a:prstGeom>
        </p:spPr>
      </p:pic>
      <p:sp>
        <p:nvSpPr>
          <p:cNvPr id="6"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2107674728"/>
      </p:ext>
    </p:extLst>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9B6279F9-5EF1-4E8C-A7B5-39EC7DC2D36C}"/>
              </a:ext>
            </a:extLst>
          </p:cNvPr>
          <p:cNvSpPr/>
          <p:nvPr/>
        </p:nvSpPr>
        <p:spPr>
          <a:xfrm>
            <a:off x="1416000" y="1773000"/>
            <a:ext cx="9618460" cy="2339102"/>
          </a:xfrm>
          <a:prstGeom prst="rect">
            <a:avLst/>
          </a:prstGeom>
        </p:spPr>
        <p:txBody>
          <a:bodyPr wrap="square">
            <a:spAutoFit/>
          </a:bodyPr>
          <a:lstStyle/>
          <a:p>
            <a:pPr marL="285750" indent="-285750">
              <a:buFont typeface="Wingdings" panose="05000000000000000000" pitchFamily="2" charset="2"/>
              <a:buChar char="q"/>
            </a:pPr>
            <a:r>
              <a:rPr lang="en-US" sz="1600" kern="0" dirty="0">
                <a:solidFill>
                  <a:srgbClr val="002060"/>
                </a:solidFill>
                <a:latin typeface="Arial"/>
              </a:rPr>
              <a:t>Set Property </a:t>
            </a:r>
          </a:p>
          <a:p>
            <a:endParaRPr lang="en-US" sz="1600" kern="0" dirty="0">
              <a:solidFill>
                <a:srgbClr val="002060"/>
              </a:solidFill>
              <a:latin typeface="Arial"/>
            </a:endParaRPr>
          </a:p>
          <a:p>
            <a:r>
              <a:rPr lang="en-US" sz="1600" kern="0" dirty="0">
                <a:solidFill>
                  <a:srgbClr val="002060"/>
                </a:solidFill>
                <a:latin typeface="Arial"/>
              </a:rPr>
              <a:t>In Groovy we can set values for properties with a simple assignment using the = operator. Groovy will invoke the set for us.</a:t>
            </a:r>
          </a:p>
          <a:p>
            <a:endParaRPr lang="en-US" sz="1600" kern="0" dirty="0">
              <a:solidFill>
                <a:srgbClr val="002060"/>
              </a:solidFill>
              <a:latin typeface="Arial"/>
            </a:endParaRPr>
          </a:p>
          <a:p>
            <a:pPr marL="285750" indent="-285750">
              <a:buFont typeface="Wingdings" panose="05000000000000000000" pitchFamily="2" charset="2"/>
              <a:buChar char="q"/>
            </a:pPr>
            <a:r>
              <a:rPr lang="en-US" sz="1600" kern="0" dirty="0">
                <a:solidFill>
                  <a:srgbClr val="002060"/>
                </a:solidFill>
                <a:latin typeface="Arial"/>
              </a:rPr>
              <a:t>Get Property</a:t>
            </a:r>
          </a:p>
          <a:p>
            <a:endParaRPr lang="en-US" sz="1600" kern="0" dirty="0">
              <a:solidFill>
                <a:srgbClr val="002060"/>
              </a:solidFill>
              <a:latin typeface="Arial"/>
            </a:endParaRPr>
          </a:p>
          <a:p>
            <a:r>
              <a:rPr lang="en-US" sz="1600" kern="0" dirty="0">
                <a:solidFill>
                  <a:srgbClr val="002060"/>
                </a:solidFill>
                <a:latin typeface="Arial"/>
              </a:rPr>
              <a:t>To get the value of a property we can use dot (.) notation instead of the get method.</a:t>
            </a:r>
          </a:p>
          <a:p>
            <a:endParaRPr lang="en-IN" b="1" dirty="0">
              <a:solidFill>
                <a:schemeClr val="accent1">
                  <a:lumMod val="75000"/>
                </a:schemeClr>
              </a:solidFill>
            </a:endParaRPr>
          </a:p>
        </p:txBody>
      </p:sp>
      <p:sp>
        <p:nvSpPr>
          <p:cNvPr id="4" name="Text Placeholder 2"/>
          <p:cNvSpPr txBox="1">
            <a:spLocks/>
          </p:cNvSpPr>
          <p:nvPr/>
        </p:nvSpPr>
        <p:spPr>
          <a:xfrm>
            <a:off x="635348" y="1177777"/>
            <a:ext cx="11556652" cy="57600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57756">
              <a:buNone/>
            </a:pPr>
            <a:r>
              <a:rPr lang="en-IN" kern="0" dirty="0" smtClean="0">
                <a:solidFill>
                  <a:srgbClr val="002060"/>
                </a:solidFill>
                <a:latin typeface="Arial"/>
              </a:rPr>
              <a:t>Access </a:t>
            </a:r>
            <a:r>
              <a:rPr lang="en-IN" kern="0" dirty="0">
                <a:solidFill>
                  <a:srgbClr val="002060"/>
                </a:solidFill>
                <a:latin typeface="Arial"/>
              </a:rPr>
              <a:t>System Parameters</a:t>
            </a:r>
          </a:p>
        </p:txBody>
      </p:sp>
      <p:sp>
        <p:nvSpPr>
          <p:cNvPr id="6" name="Title 1"/>
          <p:cNvSpPr>
            <a:spLocks noGrp="1"/>
          </p:cNvSpPr>
          <p:nvPr>
            <p:ph type="title"/>
          </p:nvPr>
        </p:nvSpPr>
        <p:spPr>
          <a:xfrm>
            <a:off x="407451" y="319604"/>
            <a:ext cx="11125236" cy="864001"/>
          </a:xfrm>
        </p:spPr>
        <p:txBody>
          <a:bodyPr/>
          <a:lstStyle/>
          <a:p>
            <a:r>
              <a:rPr lang="en-IN" b="1" dirty="0"/>
              <a:t>2.</a:t>
            </a:r>
            <a:r>
              <a:rPr lang="en-US" dirty="0"/>
              <a:t> </a:t>
            </a:r>
            <a:r>
              <a:rPr lang="en-US" b="1" dirty="0" smtClean="0"/>
              <a:t> </a:t>
            </a:r>
            <a:r>
              <a:rPr lang="en-US" b="1" dirty="0"/>
              <a:t>Groovy Functions &amp; examples</a:t>
            </a:r>
            <a:endParaRPr lang="en-IN" b="1" dirty="0"/>
          </a:p>
        </p:txBody>
      </p:sp>
    </p:spTree>
    <p:extLst>
      <p:ext uri="{BB962C8B-B14F-4D97-AF65-F5344CB8AC3E}">
        <p14:creationId xmlns:p14="http://schemas.microsoft.com/office/powerpoint/2010/main" val="8859078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B58AE4-68E9-494B-B1E4-082B2F5A61C7}">
  <ds:schemaRefs>
    <ds:schemaRef ds:uri="http://schemas.microsoft.com/sharepoint/v3/contenttype/forms"/>
  </ds:schemaRefs>
</ds:datastoreItem>
</file>

<file path=customXml/itemProps2.xml><?xml version="1.0" encoding="utf-8"?>
<ds:datastoreItem xmlns:ds="http://schemas.openxmlformats.org/officeDocument/2006/customXml" ds:itemID="{0188AFCB-21ED-4F66-B732-654E0690EB20}"/>
</file>

<file path=customXml/itemProps3.xml><?xml version="1.0" encoding="utf-8"?>
<ds:datastoreItem xmlns:ds="http://schemas.openxmlformats.org/officeDocument/2006/customXml" ds:itemID="{7BD703D5-5948-410C-A8B6-9DE9DEF7B0AA}">
  <ds:schemaRefs>
    <ds:schemaRef ds:uri="http://www.w3.org/XML/1998/namespace"/>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8147</TotalTime>
  <Words>1076</Words>
  <Application>Microsoft Office PowerPoint</Application>
  <PresentationFormat>Widescreen</PresentationFormat>
  <Paragraphs>260</Paragraphs>
  <Slides>20</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6" baseType="lpstr">
      <vt:lpstr>Arial</vt:lpstr>
      <vt:lpstr>Verdana</vt:lpstr>
      <vt:lpstr>Wingdings</vt:lpstr>
      <vt:lpstr>Capgemini Master</vt:lpstr>
      <vt:lpstr>think-cell Slide</vt:lpstr>
      <vt:lpstr>Document</vt:lpstr>
      <vt:lpstr>SAP CPI Groovy Scripts </vt:lpstr>
      <vt:lpstr> Table of Contents</vt:lpstr>
      <vt:lpstr>1. Groovy &amp; Java Script</vt:lpstr>
      <vt:lpstr>1. Groovy &amp; Java Script</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2.  Groovy Functions &amp; examples</vt:lpstr>
      <vt:lpstr>3. Use Cases in CPI </vt:lpstr>
      <vt:lpstr>3. Use Cases in CPI </vt:lpstr>
      <vt:lpstr>3. Use Cases in CPI </vt:lpstr>
      <vt:lpstr>3. Use Cases in CPI </vt:lpstr>
      <vt:lpstr>3. Use Cases in CPI </vt:lpstr>
      <vt:lpstr>3. Use Cases in CPI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V, Ganesh</cp:lastModifiedBy>
  <cp:revision>569</cp:revision>
  <dcterms:created xsi:type="dcterms:W3CDTF">2017-11-02T14:01:05Z</dcterms:created>
  <dcterms:modified xsi:type="dcterms:W3CDTF">2021-02-14T03:13:40Z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