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2" r:id="rId3"/>
    <p:sldMasterId id="2147483675" r:id="rId4"/>
  </p:sldMasterIdLst>
  <p:notesMasterIdLst>
    <p:notesMasterId r:id="rId24"/>
  </p:notesMasterIdLst>
  <p:sldIdLst>
    <p:sldId id="257" r:id="rId5"/>
    <p:sldId id="276" r:id="rId6"/>
    <p:sldId id="259" r:id="rId7"/>
    <p:sldId id="262" r:id="rId8"/>
    <p:sldId id="263" r:id="rId9"/>
    <p:sldId id="264" r:id="rId10"/>
    <p:sldId id="265" r:id="rId11"/>
    <p:sldId id="266" r:id="rId12"/>
    <p:sldId id="267" r:id="rId13"/>
    <p:sldId id="268" r:id="rId14"/>
    <p:sldId id="270" r:id="rId15"/>
    <p:sldId id="271" r:id="rId16"/>
    <p:sldId id="278" r:id="rId17"/>
    <p:sldId id="277" r:id="rId18"/>
    <p:sldId id="272" r:id="rId19"/>
    <p:sldId id="261" r:id="rId20"/>
    <p:sldId id="260" r:id="rId21"/>
    <p:sldId id="256"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3CCA8-180C-45B5-BA42-97764B368F69}" v="4" dt="2021-02-19T14:50:11.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a, Naresh Kumar" userId="S::naresh-kumar.udaya@capgemini.com::d221f93b-ff47-4de6-8332-4424777dfe84" providerId="AD" clId="Web-{45E3CCA8-180C-45B5-BA42-97764B368F69}"/>
    <pc:docChg chg="modSld">
      <pc:chgData name="Udaya, Naresh Kumar" userId="S::naresh-kumar.udaya@capgemini.com::d221f93b-ff47-4de6-8332-4424777dfe84" providerId="AD" clId="Web-{45E3CCA8-180C-45B5-BA42-97764B368F69}" dt="2021-02-19T14:50:11.890" v="1" actId="14100"/>
      <pc:docMkLst>
        <pc:docMk/>
      </pc:docMkLst>
      <pc:sldChg chg="modSp">
        <pc:chgData name="Udaya, Naresh Kumar" userId="S::naresh-kumar.udaya@capgemini.com::d221f93b-ff47-4de6-8332-4424777dfe84" providerId="AD" clId="Web-{45E3CCA8-180C-45B5-BA42-97764B368F69}" dt="2021-02-19T14:50:11.890" v="1" actId="14100"/>
        <pc:sldMkLst>
          <pc:docMk/>
          <pc:sldMk cId="3835780020" sldId="278"/>
        </pc:sldMkLst>
        <pc:spChg chg="mod">
          <ac:chgData name="Udaya, Naresh Kumar" userId="S::naresh-kumar.udaya@capgemini.com::d221f93b-ff47-4de6-8332-4424777dfe84" providerId="AD" clId="Web-{45E3CCA8-180C-45B5-BA42-97764B368F69}" dt="2021-02-19T14:50:03.874" v="0" actId="20577"/>
          <ac:spMkLst>
            <pc:docMk/>
            <pc:sldMk cId="3835780020" sldId="278"/>
            <ac:spMk id="3" creationId="{00000000-0000-0000-0000-000000000000}"/>
          </ac:spMkLst>
        </pc:spChg>
        <pc:spChg chg="mod">
          <ac:chgData name="Udaya, Naresh Kumar" userId="S::naresh-kumar.udaya@capgemini.com::d221f93b-ff47-4de6-8332-4424777dfe84" providerId="AD" clId="Web-{45E3CCA8-180C-45B5-BA42-97764B368F69}" dt="2021-02-19T14:50:11.890" v="1" actId="14100"/>
          <ac:spMkLst>
            <pc:docMk/>
            <pc:sldMk cId="3835780020" sldId="278"/>
            <ac:spMk id="10"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EEADA-F38D-4E69-B7A4-81DCE5775E8D}"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BBA6A-7029-4780-B1CC-99E8414EAB03}" type="slidenum">
              <a:rPr lang="en-US" smtClean="0"/>
              <a:t>‹#›</a:t>
            </a:fld>
            <a:endParaRPr lang="en-US"/>
          </a:p>
        </p:txBody>
      </p:sp>
    </p:spTree>
    <p:extLst>
      <p:ext uri="{BB962C8B-B14F-4D97-AF65-F5344CB8AC3E}">
        <p14:creationId xmlns:p14="http://schemas.microsoft.com/office/powerpoint/2010/main" val="2696851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27352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9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408670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0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pt-BR" sz="10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66029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9.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8.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0.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5.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5.svg"/><Relationship Id="rId2" Type="http://schemas.openxmlformats.org/officeDocument/2006/relationships/tags" Target="../tags/tag16.xml"/><Relationship Id="rId1" Type="http://schemas.openxmlformats.org/officeDocument/2006/relationships/vmlDrawing" Target="../drawings/vmlDrawing1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C7DF0DA-56CF-43B9-B6A1-01244002A80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339176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7DF0DA-56CF-43B9-B6A1-01244002A80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180317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7DF0DA-56CF-43B9-B6A1-01244002A80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3838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7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480024768"/>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99612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22058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4094955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58905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4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96382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7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226470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63329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7DF0DA-56CF-43B9-B6A1-01244002A80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1926287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9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778292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3314602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250861187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55236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670140274"/>
      </p:ext>
    </p:extLst>
  </p:cSld>
  <p:clrMapOvr>
    <a:masterClrMapping/>
  </p:clrMapOvr>
  <p:transition spd="slow">
    <p:cover dir="u"/>
  </p:transition>
  <p:extLst>
    <p:ext uri="{DCECCB84-F9BA-43D5-87BE-67443E8EF086}">
      <p15:sldGuideLst xmlns:p15="http://schemas.microsoft.com/office/powerpoint/2012/main">
        <p15:guide id="1" orient="horz" pos="333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379268455"/>
      </p:ext>
    </p:extLst>
  </p:cSld>
  <p:clrMapOvr>
    <a:masterClrMapping/>
  </p:clrMapOvr>
  <p:transition spd="slow">
    <p:cover dir="u"/>
  </p:transition>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3"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86137472"/>
      </p:ext>
    </p:extLst>
  </p:cSld>
  <p:clrMapOvr>
    <a:masterClrMapping/>
  </p:clrMapOvr>
  <p:transition spd="slow">
    <p:cover dir="u"/>
  </p:transition>
  <p:extLst>
    <p:ext uri="{DCECCB84-F9BA-43D5-87BE-67443E8EF086}">
      <p15:sldGuideLst xmlns:p15="http://schemas.microsoft.com/office/powerpoint/2012/main">
        <p15:guide id="1" orient="horz" pos="935">
          <p15:clr>
            <a:srgbClr val="FBAE40"/>
          </p15:clr>
        </p15:guide>
        <p15:guide id="2" pos="3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7"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1370402975"/>
      </p:ext>
    </p:extLst>
  </p:cSld>
  <p:clrMapOvr>
    <a:masterClrMapping/>
  </p:clrMapOvr>
  <p:transition spd="slow">
    <p:cover dir="u"/>
  </p:transition>
  <p:extLst>
    <p:ext uri="{DCECCB84-F9BA-43D5-87BE-67443E8EF086}">
      <p15:sldGuideLst xmlns:p15="http://schemas.microsoft.com/office/powerpoint/2012/main">
        <p15:guide id="1" orient="horz" pos="93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796884013"/>
      </p:ext>
    </p:extLst>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7DF0DA-56CF-43B9-B6A1-01244002A80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222981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7DF0DA-56CF-43B9-B6A1-01244002A80E}"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69801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7DF0DA-56CF-43B9-B6A1-01244002A80E}"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31553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7DF0DA-56CF-43B9-B6A1-01244002A80E}"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28311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DF0DA-56CF-43B9-B6A1-01244002A80E}"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96992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7DF0DA-56CF-43B9-B6A1-01244002A80E}"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8866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7DF0DA-56CF-43B9-B6A1-01244002A80E}"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7C5C7-7531-4156-BAC2-A094A60126FB}" type="slidenum">
              <a:rPr lang="en-US" smtClean="0"/>
              <a:t>‹#›</a:t>
            </a:fld>
            <a:endParaRPr lang="en-US"/>
          </a:p>
        </p:txBody>
      </p:sp>
    </p:spTree>
    <p:extLst>
      <p:ext uri="{BB962C8B-B14F-4D97-AF65-F5344CB8AC3E}">
        <p14:creationId xmlns:p14="http://schemas.microsoft.com/office/powerpoint/2010/main" val="37806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oleObject" Target="../embeddings/oleObject2.bin"/><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ags" Target="../tags/tag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vmlDrawing" Target="../drawings/vmlDrawing2.v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6.bin"/><Relationship Id="rId5" Type="http://schemas.openxmlformats.org/officeDocument/2006/relationships/tags" Target="../tags/tag6.xml"/><Relationship Id="rId4" Type="http://schemas.openxmlformats.org/officeDocument/2006/relationships/vmlDrawing" Target="../drawings/vmlDrawing6.v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26.xml"/><Relationship Id="rId7" Type="http://schemas.openxmlformats.org/officeDocument/2006/relationships/vmlDrawing" Target="../drawings/vmlDrawing7.v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4.xml"/><Relationship Id="rId5" Type="http://schemas.openxmlformats.org/officeDocument/2006/relationships/slideLayout" Target="../slideLayouts/slideLayout28.xml"/><Relationship Id="rId10" Type="http://schemas.openxmlformats.org/officeDocument/2006/relationships/image" Target="../media/image1.emf"/><Relationship Id="rId4" Type="http://schemas.openxmlformats.org/officeDocument/2006/relationships/slideLayout" Target="../slideLayouts/slideLayout27.xml"/><Relationship Id="rId9" Type="http://schemas.openxmlformats.org/officeDocument/2006/relationships/oleObject" Target="../embeddings/oleObject7.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DF0DA-56CF-43B9-B6A1-01244002A80E}" type="datetimeFigureOut">
              <a:rPr lang="en-US" smtClean="0"/>
              <a:t>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7C5C7-7531-4156-BAC2-A094A60126FB}" type="slidenum">
              <a:rPr lang="en-US" smtClean="0"/>
              <a:t>‹#›</a:t>
            </a:fld>
            <a:endParaRPr lang="en-US"/>
          </a:p>
        </p:txBody>
      </p:sp>
    </p:spTree>
    <p:extLst>
      <p:ext uri="{BB962C8B-B14F-4D97-AF65-F5344CB8AC3E}">
        <p14:creationId xmlns:p14="http://schemas.microsoft.com/office/powerpoint/2010/main" val="2967035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25"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29123724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89"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6954863"/>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1"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144284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06">
          <p15:clr>
            <a:srgbClr val="F26B43"/>
          </p15:clr>
        </p15:guide>
        <p15:guide id="2" pos="25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CPI Mapping Techniques</a:t>
            </a:r>
            <a:endParaRPr lang="en-GB" b="1" dirty="0"/>
          </a:p>
        </p:txBody>
      </p:sp>
      <p:sp>
        <p:nvSpPr>
          <p:cNvPr id="3" name="Subtitle 2"/>
          <p:cNvSpPr>
            <a:spLocks noGrp="1"/>
          </p:cNvSpPr>
          <p:nvPr>
            <p:ph type="subTitle" idx="1"/>
          </p:nvPr>
        </p:nvSpPr>
        <p:spPr/>
        <p:txBody>
          <a:bodyPr/>
          <a:lstStyle/>
          <a:p>
            <a:r>
              <a:rPr lang="en-US" dirty="0"/>
              <a:t>Bangalore, Feb-2021, Naresh Udaya Kumar</a:t>
            </a:r>
          </a:p>
        </p:txBody>
      </p:sp>
    </p:spTree>
    <p:extLst>
      <p:ext uri="{BB962C8B-B14F-4D97-AF65-F5344CB8AC3E}">
        <p14:creationId xmlns:p14="http://schemas.microsoft.com/office/powerpoint/2010/main" val="327562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B8FC-55DF-438C-8B1C-89C6A0D0B529}"/>
              </a:ext>
            </a:extLst>
          </p:cNvPr>
          <p:cNvSpPr>
            <a:spLocks noGrp="1"/>
          </p:cNvSpPr>
          <p:nvPr>
            <p:ph type="title"/>
          </p:nvPr>
        </p:nvSpPr>
        <p:spPr>
          <a:xfrm>
            <a:off x="305392" y="445894"/>
            <a:ext cx="7750537" cy="648031"/>
          </a:xfrm>
        </p:spPr>
        <p:txBody>
          <a:bodyPr/>
          <a:lstStyle/>
          <a:p>
            <a:r>
              <a:rPr lang="en-IN" b="1" dirty="0"/>
              <a:t>2. Custom Functions in Mapping</a:t>
            </a:r>
          </a:p>
        </p:txBody>
      </p:sp>
      <p:pic>
        <p:nvPicPr>
          <p:cNvPr id="3" name="Picture 2">
            <a:extLst>
              <a:ext uri="{FF2B5EF4-FFF2-40B4-BE49-F238E27FC236}">
                <a16:creationId xmlns:a16="http://schemas.microsoft.com/office/drawing/2014/main" id="{8A425387-29B3-451D-9BC9-574F6EEC2723}"/>
              </a:ext>
            </a:extLst>
          </p:cNvPr>
          <p:cNvPicPr>
            <a:picLocks noChangeAspect="1"/>
          </p:cNvPicPr>
          <p:nvPr/>
        </p:nvPicPr>
        <p:blipFill>
          <a:blip r:embed="rId2"/>
          <a:stretch>
            <a:fillRect/>
          </a:stretch>
        </p:blipFill>
        <p:spPr>
          <a:xfrm>
            <a:off x="403715" y="1645174"/>
            <a:ext cx="2472375" cy="2091084"/>
          </a:xfrm>
          <a:prstGeom prst="rect">
            <a:avLst/>
          </a:prstGeom>
        </p:spPr>
      </p:pic>
      <p:sp>
        <p:nvSpPr>
          <p:cNvPr id="4" name="Rectangle 3">
            <a:extLst>
              <a:ext uri="{FF2B5EF4-FFF2-40B4-BE49-F238E27FC236}">
                <a16:creationId xmlns:a16="http://schemas.microsoft.com/office/drawing/2014/main" id="{7B84C81C-4C91-477A-9988-DA5087598CD7}"/>
              </a:ext>
            </a:extLst>
          </p:cNvPr>
          <p:cNvSpPr/>
          <p:nvPr/>
        </p:nvSpPr>
        <p:spPr>
          <a:xfrm>
            <a:off x="6337171" y="5952225"/>
            <a:ext cx="22333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Verdana"/>
                <a:ea typeface="+mn-ea"/>
                <a:cs typeface="+mn-cs"/>
              </a:rPr>
              <a:t>Message Mapping</a:t>
            </a:r>
          </a:p>
        </p:txBody>
      </p:sp>
      <p:pic>
        <p:nvPicPr>
          <p:cNvPr id="6" name="Picture 5">
            <a:extLst>
              <a:ext uri="{FF2B5EF4-FFF2-40B4-BE49-F238E27FC236}">
                <a16:creationId xmlns:a16="http://schemas.microsoft.com/office/drawing/2014/main" id="{4E079C74-CEC5-483E-BAEE-518C8EF470B2}"/>
              </a:ext>
            </a:extLst>
          </p:cNvPr>
          <p:cNvPicPr>
            <a:picLocks noChangeAspect="1"/>
          </p:cNvPicPr>
          <p:nvPr/>
        </p:nvPicPr>
        <p:blipFill>
          <a:blip r:embed="rId3"/>
          <a:stretch>
            <a:fillRect/>
          </a:stretch>
        </p:blipFill>
        <p:spPr>
          <a:xfrm>
            <a:off x="3156154" y="1487857"/>
            <a:ext cx="8595338" cy="4255102"/>
          </a:xfrm>
          <a:prstGeom prst="rect">
            <a:avLst/>
          </a:prstGeom>
        </p:spPr>
      </p:pic>
      <p:sp>
        <p:nvSpPr>
          <p:cNvPr id="7" name="Rectangle 6"/>
          <p:cNvSpPr/>
          <p:nvPr/>
        </p:nvSpPr>
        <p:spPr>
          <a:xfrm>
            <a:off x="6241058" y="5856672"/>
            <a:ext cx="2425530" cy="560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5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B8FC-55DF-438C-8B1C-89C6A0D0B529}"/>
              </a:ext>
            </a:extLst>
          </p:cNvPr>
          <p:cNvSpPr>
            <a:spLocks noGrp="1"/>
          </p:cNvSpPr>
          <p:nvPr>
            <p:ph type="title"/>
          </p:nvPr>
        </p:nvSpPr>
        <p:spPr>
          <a:xfrm>
            <a:off x="305392" y="156221"/>
            <a:ext cx="7750537" cy="648031"/>
          </a:xfrm>
        </p:spPr>
        <p:txBody>
          <a:bodyPr/>
          <a:lstStyle/>
          <a:p>
            <a:r>
              <a:rPr lang="en-IN" b="1" dirty="0"/>
              <a:t>2.1 SPLIT</a:t>
            </a:r>
          </a:p>
        </p:txBody>
      </p:sp>
      <p:pic>
        <p:nvPicPr>
          <p:cNvPr id="5" name="Picture 4"/>
          <p:cNvPicPr>
            <a:picLocks noChangeAspect="1"/>
          </p:cNvPicPr>
          <p:nvPr/>
        </p:nvPicPr>
        <p:blipFill>
          <a:blip r:embed="rId2"/>
          <a:stretch>
            <a:fillRect/>
          </a:stretch>
        </p:blipFill>
        <p:spPr>
          <a:xfrm>
            <a:off x="609600" y="1455174"/>
            <a:ext cx="2160947" cy="3744400"/>
          </a:xfrm>
          <a:prstGeom prst="rect">
            <a:avLst/>
          </a:prstGeom>
        </p:spPr>
      </p:pic>
      <p:sp>
        <p:nvSpPr>
          <p:cNvPr id="9" name="TextBox 8"/>
          <p:cNvSpPr txBox="1"/>
          <p:nvPr/>
        </p:nvSpPr>
        <p:spPr>
          <a:xfrm>
            <a:off x="305392" y="5665830"/>
            <a:ext cx="2812026" cy="369332"/>
          </a:xfrm>
          <a:prstGeom prst="rect">
            <a:avLst/>
          </a:prstGeom>
          <a:noFill/>
        </p:spPr>
        <p:txBody>
          <a:bodyPr wrap="square" rtlCol="0">
            <a:spAutoFit/>
          </a:bodyPr>
          <a:lstStyle/>
          <a:p>
            <a:r>
              <a:rPr lang="en-US" dirty="0"/>
              <a:t>Standard Functions</a:t>
            </a:r>
          </a:p>
        </p:txBody>
      </p:sp>
      <p:pic>
        <p:nvPicPr>
          <p:cNvPr id="10" name="Picture 9"/>
          <p:cNvPicPr>
            <a:picLocks noChangeAspect="1"/>
          </p:cNvPicPr>
          <p:nvPr/>
        </p:nvPicPr>
        <p:blipFill rotWithShape="1">
          <a:blip r:embed="rId3"/>
          <a:srcRect l="6110" t="-6075" r="761" b="6075"/>
          <a:stretch/>
        </p:blipFill>
        <p:spPr>
          <a:xfrm>
            <a:off x="3117418" y="690228"/>
            <a:ext cx="7105413" cy="1942084"/>
          </a:xfrm>
          <a:prstGeom prst="rect">
            <a:avLst/>
          </a:prstGeom>
        </p:spPr>
      </p:pic>
      <p:pic>
        <p:nvPicPr>
          <p:cNvPr id="11" name="Picture 10"/>
          <p:cNvPicPr>
            <a:picLocks noChangeAspect="1"/>
          </p:cNvPicPr>
          <p:nvPr/>
        </p:nvPicPr>
        <p:blipFill>
          <a:blip r:embed="rId4"/>
          <a:stretch>
            <a:fillRect/>
          </a:stretch>
        </p:blipFill>
        <p:spPr>
          <a:xfrm>
            <a:off x="3117418" y="3136612"/>
            <a:ext cx="5269498" cy="2062962"/>
          </a:xfrm>
          <a:prstGeom prst="rect">
            <a:avLst/>
          </a:prstGeom>
        </p:spPr>
      </p:pic>
      <p:sp>
        <p:nvSpPr>
          <p:cNvPr id="12" name="TextBox 11"/>
          <p:cNvSpPr txBox="1"/>
          <p:nvPr/>
        </p:nvSpPr>
        <p:spPr>
          <a:xfrm>
            <a:off x="4547987" y="5621333"/>
            <a:ext cx="4532671" cy="369332"/>
          </a:xfrm>
          <a:prstGeom prst="rect">
            <a:avLst/>
          </a:prstGeom>
          <a:noFill/>
        </p:spPr>
        <p:txBody>
          <a:bodyPr wrap="square" rtlCol="0">
            <a:spAutoFit/>
          </a:bodyPr>
          <a:lstStyle/>
          <a:p>
            <a:r>
              <a:rPr lang="en-US" dirty="0"/>
              <a:t>Custom Function- </a:t>
            </a:r>
            <a:r>
              <a:rPr lang="en-US" b="1" dirty="0"/>
              <a:t>Split</a:t>
            </a:r>
          </a:p>
        </p:txBody>
      </p:sp>
      <p:pic>
        <p:nvPicPr>
          <p:cNvPr id="13" name="Picture 12"/>
          <p:cNvPicPr>
            <a:picLocks noChangeAspect="1"/>
          </p:cNvPicPr>
          <p:nvPr/>
        </p:nvPicPr>
        <p:blipFill>
          <a:blip r:embed="rId5"/>
          <a:stretch>
            <a:fillRect/>
          </a:stretch>
        </p:blipFill>
        <p:spPr>
          <a:xfrm>
            <a:off x="8733787" y="2064201"/>
            <a:ext cx="3342776" cy="3607088"/>
          </a:xfrm>
          <a:prstGeom prst="rect">
            <a:avLst/>
          </a:prstGeom>
        </p:spPr>
      </p:pic>
      <p:sp>
        <p:nvSpPr>
          <p:cNvPr id="14" name="TextBox 13"/>
          <p:cNvSpPr txBox="1"/>
          <p:nvPr/>
        </p:nvSpPr>
        <p:spPr>
          <a:xfrm>
            <a:off x="9572246" y="5805999"/>
            <a:ext cx="1877962" cy="369332"/>
          </a:xfrm>
          <a:prstGeom prst="rect">
            <a:avLst/>
          </a:prstGeom>
          <a:noFill/>
        </p:spPr>
        <p:txBody>
          <a:bodyPr wrap="square" rtlCol="0">
            <a:spAutoFit/>
          </a:bodyPr>
          <a:lstStyle/>
          <a:p>
            <a:r>
              <a:rPr lang="en-US" dirty="0"/>
              <a:t>Input-Output</a:t>
            </a:r>
          </a:p>
        </p:txBody>
      </p:sp>
      <p:sp>
        <p:nvSpPr>
          <p:cNvPr id="3" name="Rectangle 2"/>
          <p:cNvSpPr/>
          <p:nvPr/>
        </p:nvSpPr>
        <p:spPr>
          <a:xfrm>
            <a:off x="305392" y="5570277"/>
            <a:ext cx="2425530" cy="560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91191" y="5525780"/>
            <a:ext cx="2922331" cy="560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360310" y="5710446"/>
            <a:ext cx="2257630" cy="464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63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B8FC-55DF-438C-8B1C-89C6A0D0B529}"/>
              </a:ext>
            </a:extLst>
          </p:cNvPr>
          <p:cNvSpPr>
            <a:spLocks noGrp="1"/>
          </p:cNvSpPr>
          <p:nvPr>
            <p:ph type="title"/>
          </p:nvPr>
        </p:nvSpPr>
        <p:spPr>
          <a:xfrm>
            <a:off x="207068" y="313537"/>
            <a:ext cx="11001705" cy="866334"/>
          </a:xfrm>
        </p:spPr>
        <p:txBody>
          <a:bodyPr/>
          <a:lstStyle/>
          <a:p>
            <a:r>
              <a:rPr lang="en-IN" b="1" dirty="0"/>
              <a:t>3. </a:t>
            </a:r>
            <a:r>
              <a:rPr lang="en-US" b="1" dirty="0"/>
              <a:t>Mapping Functions/Types( XSLT and Graphical)</a:t>
            </a:r>
            <a:br>
              <a:rPr lang="en-US" dirty="0"/>
            </a:br>
            <a:endParaRPr lang="en-IN" b="1" dirty="0"/>
          </a:p>
        </p:txBody>
      </p:sp>
      <p:sp>
        <p:nvSpPr>
          <p:cNvPr id="3" name="TextBox 2"/>
          <p:cNvSpPr txBox="1"/>
          <p:nvPr/>
        </p:nvSpPr>
        <p:spPr>
          <a:xfrm>
            <a:off x="303049" y="1486501"/>
            <a:ext cx="3785420" cy="369332"/>
          </a:xfrm>
          <a:prstGeom prst="rect">
            <a:avLst/>
          </a:prstGeom>
          <a:noFill/>
        </p:spPr>
        <p:txBody>
          <a:bodyPr wrap="square" rtlCol="0">
            <a:spAutoFit/>
          </a:bodyPr>
          <a:lstStyle/>
          <a:p>
            <a:r>
              <a:rPr lang="en-US" b="1" dirty="0"/>
              <a:t>XSLT Mapping</a:t>
            </a:r>
          </a:p>
        </p:txBody>
      </p:sp>
      <p:sp>
        <p:nvSpPr>
          <p:cNvPr id="5" name="TextBox 4"/>
          <p:cNvSpPr txBox="1"/>
          <p:nvPr/>
        </p:nvSpPr>
        <p:spPr>
          <a:xfrm>
            <a:off x="2910349" y="1095882"/>
            <a:ext cx="8632722" cy="1519903"/>
          </a:xfrm>
          <a:prstGeom prst="rect">
            <a:avLst/>
          </a:prstGeom>
          <a:noFill/>
        </p:spPr>
        <p:txBody>
          <a:bodyPr wrap="square" rtlCol="0">
            <a:spAutoFit/>
          </a:bodyPr>
          <a:lstStyle/>
          <a:p>
            <a:pPr>
              <a:lnSpc>
                <a:spcPct val="150000"/>
              </a:lnSpc>
            </a:pPr>
            <a:r>
              <a:rPr lang="en-US" sz="1600" b="1" dirty="0"/>
              <a:t>XSLT</a:t>
            </a:r>
            <a:r>
              <a:rPr lang="en-US" sz="1600" dirty="0"/>
              <a:t> - XSL Transformations, the purpose of this is for transformation of XML documents into other formats like XML, XHTML and etc. </a:t>
            </a:r>
          </a:p>
          <a:p>
            <a:pPr>
              <a:lnSpc>
                <a:spcPct val="150000"/>
              </a:lnSpc>
            </a:pPr>
            <a:r>
              <a:rPr lang="en-US" sz="1600" dirty="0"/>
              <a:t>XPATH - </a:t>
            </a:r>
            <a:r>
              <a:rPr lang="en-US" sz="1600" b="1" dirty="0"/>
              <a:t>XSLT</a:t>
            </a:r>
            <a:r>
              <a:rPr lang="en-US" sz="1600" dirty="0"/>
              <a:t> uses XPATH to find information in an XML document. XPATH is used to navigate through elements and attributes in XML documents.</a:t>
            </a:r>
          </a:p>
        </p:txBody>
      </p:sp>
      <p:sp>
        <p:nvSpPr>
          <p:cNvPr id="11" name="AutoShape 6" descr="blob:https://teams.microsoft.com/8294c1ed-748c-4da6-87ca-29f1e6e8bacc"/>
          <p:cNvSpPr>
            <a:spLocks noChangeAspect="1" noChangeArrowheads="1"/>
          </p:cNvSpPr>
          <p:nvPr/>
        </p:nvSpPr>
        <p:spPr bwMode="auto">
          <a:xfrm>
            <a:off x="155575" y="-1143000"/>
            <a:ext cx="11525250"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2"/>
          <a:stretch>
            <a:fillRect/>
          </a:stretch>
        </p:blipFill>
        <p:spPr>
          <a:xfrm>
            <a:off x="451267" y="3112996"/>
            <a:ext cx="10583770" cy="2186592"/>
          </a:xfrm>
          <a:prstGeom prst="rect">
            <a:avLst/>
          </a:prstGeom>
        </p:spPr>
      </p:pic>
      <p:sp>
        <p:nvSpPr>
          <p:cNvPr id="17" name="TextBox 16"/>
          <p:cNvSpPr txBox="1"/>
          <p:nvPr/>
        </p:nvSpPr>
        <p:spPr>
          <a:xfrm>
            <a:off x="1229032" y="5633885"/>
            <a:ext cx="9806005" cy="646331"/>
          </a:xfrm>
          <a:prstGeom prst="rect">
            <a:avLst/>
          </a:prstGeom>
          <a:noFill/>
        </p:spPr>
        <p:txBody>
          <a:bodyPr wrap="square" rtlCol="0">
            <a:spAutoFit/>
          </a:bodyPr>
          <a:lstStyle/>
          <a:p>
            <a:r>
              <a:rPr lang="en-US" dirty="0"/>
              <a:t>This scenario explains how to convert JSON into XML using XSLT 3.0 function in XSLT Mapping step.</a:t>
            </a:r>
          </a:p>
        </p:txBody>
      </p:sp>
      <p:sp>
        <p:nvSpPr>
          <p:cNvPr id="18" name="Rectangle 17"/>
          <p:cNvSpPr/>
          <p:nvPr/>
        </p:nvSpPr>
        <p:spPr>
          <a:xfrm>
            <a:off x="1140542" y="5570276"/>
            <a:ext cx="9429135" cy="709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408903" y="1486501"/>
            <a:ext cx="28513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11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blogs.sap.com/wp-content/uploads/2019/04/image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949376"/>
            <a:ext cx="6642658" cy="276898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blogs.sap.com/wp-content/uploads/2019/04/image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011868"/>
            <a:ext cx="7090533" cy="25169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0271" y="949376"/>
            <a:ext cx="3637935" cy="646331"/>
          </a:xfrm>
          <a:prstGeom prst="rect">
            <a:avLst/>
          </a:prstGeom>
          <a:noFill/>
        </p:spPr>
        <p:txBody>
          <a:bodyPr wrap="square" lIns="91440" tIns="45720" rIns="91440" bIns="45720" rtlCol="0" anchor="t">
            <a:spAutoFit/>
          </a:bodyPr>
          <a:lstStyle/>
          <a:p>
            <a:r>
              <a:rPr lang="en-US" dirty="0"/>
              <a:t>In trace mode, we can see how this is working:</a:t>
            </a:r>
          </a:p>
        </p:txBody>
      </p:sp>
      <p:sp>
        <p:nvSpPr>
          <p:cNvPr id="4" name="TextBox 3"/>
          <p:cNvSpPr txBox="1"/>
          <p:nvPr/>
        </p:nvSpPr>
        <p:spPr>
          <a:xfrm>
            <a:off x="722669" y="4623840"/>
            <a:ext cx="2251587" cy="369332"/>
          </a:xfrm>
          <a:prstGeom prst="rect">
            <a:avLst/>
          </a:prstGeom>
          <a:noFill/>
        </p:spPr>
        <p:txBody>
          <a:bodyPr wrap="square" rtlCol="0">
            <a:spAutoFit/>
          </a:bodyPr>
          <a:lstStyle/>
          <a:p>
            <a:r>
              <a:rPr lang="en-US" dirty="0"/>
              <a:t>OUTPUT</a:t>
            </a:r>
          </a:p>
        </p:txBody>
      </p:sp>
      <p:sp>
        <p:nvSpPr>
          <p:cNvPr id="7" name="TextBox 6"/>
          <p:cNvSpPr txBox="1"/>
          <p:nvPr/>
        </p:nvSpPr>
        <p:spPr>
          <a:xfrm>
            <a:off x="763472" y="2400849"/>
            <a:ext cx="2251587" cy="369332"/>
          </a:xfrm>
          <a:prstGeom prst="rect">
            <a:avLst/>
          </a:prstGeom>
          <a:noFill/>
        </p:spPr>
        <p:txBody>
          <a:bodyPr wrap="square" rtlCol="0">
            <a:spAutoFit/>
          </a:bodyPr>
          <a:lstStyle/>
          <a:p>
            <a:r>
              <a:rPr lang="en-US" dirty="0"/>
              <a:t>INPUT</a:t>
            </a:r>
          </a:p>
        </p:txBody>
      </p:sp>
      <p:sp>
        <p:nvSpPr>
          <p:cNvPr id="5" name="Right Arrow 4"/>
          <p:cNvSpPr/>
          <p:nvPr/>
        </p:nvSpPr>
        <p:spPr>
          <a:xfrm>
            <a:off x="2285999" y="2449641"/>
            <a:ext cx="501445" cy="333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285998" y="4610676"/>
            <a:ext cx="501445" cy="333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781" y="959991"/>
            <a:ext cx="3338050" cy="639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96365" y="2285631"/>
            <a:ext cx="1115963" cy="599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22669" y="4477644"/>
            <a:ext cx="1115963" cy="599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78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275" y="1063470"/>
            <a:ext cx="2345235" cy="369332"/>
          </a:xfrm>
          <a:prstGeom prst="rect">
            <a:avLst/>
          </a:prstGeom>
          <a:noFill/>
        </p:spPr>
        <p:txBody>
          <a:bodyPr wrap="square" rtlCol="0">
            <a:spAutoFit/>
          </a:bodyPr>
          <a:lstStyle/>
          <a:p>
            <a:r>
              <a:rPr lang="en-US" b="1" dirty="0"/>
              <a:t>Groovy script</a:t>
            </a:r>
          </a:p>
        </p:txBody>
      </p:sp>
      <p:sp>
        <p:nvSpPr>
          <p:cNvPr id="4" name="Oval 3"/>
          <p:cNvSpPr/>
          <p:nvPr/>
        </p:nvSpPr>
        <p:spPr>
          <a:xfrm>
            <a:off x="292390" y="2052707"/>
            <a:ext cx="2440979" cy="14396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This groovy script is storing payload</a:t>
            </a:r>
          </a:p>
        </p:txBody>
      </p:sp>
      <p:pic>
        <p:nvPicPr>
          <p:cNvPr id="5" name="Picture 4"/>
          <p:cNvPicPr>
            <a:picLocks noChangeAspect="1"/>
          </p:cNvPicPr>
          <p:nvPr/>
        </p:nvPicPr>
        <p:blipFill>
          <a:blip r:embed="rId2"/>
          <a:stretch>
            <a:fillRect/>
          </a:stretch>
        </p:blipFill>
        <p:spPr>
          <a:xfrm>
            <a:off x="3510116" y="548016"/>
            <a:ext cx="7325033" cy="3514379"/>
          </a:xfrm>
          <a:prstGeom prst="rect">
            <a:avLst/>
          </a:prstGeom>
        </p:spPr>
      </p:pic>
      <p:pic>
        <p:nvPicPr>
          <p:cNvPr id="6" name="Picture 5"/>
          <p:cNvPicPr>
            <a:picLocks noChangeAspect="1"/>
          </p:cNvPicPr>
          <p:nvPr/>
        </p:nvPicPr>
        <p:blipFill>
          <a:blip r:embed="rId3"/>
          <a:stretch>
            <a:fillRect/>
          </a:stretch>
        </p:blipFill>
        <p:spPr>
          <a:xfrm>
            <a:off x="4080387" y="4545707"/>
            <a:ext cx="7344697" cy="2019792"/>
          </a:xfrm>
          <a:prstGeom prst="rect">
            <a:avLst/>
          </a:prstGeom>
        </p:spPr>
      </p:pic>
      <p:sp>
        <p:nvSpPr>
          <p:cNvPr id="7" name="TextBox 6"/>
          <p:cNvSpPr txBox="1"/>
          <p:nvPr/>
        </p:nvSpPr>
        <p:spPr>
          <a:xfrm>
            <a:off x="595679" y="5379368"/>
            <a:ext cx="2782529" cy="646331"/>
          </a:xfrm>
          <a:prstGeom prst="rect">
            <a:avLst/>
          </a:prstGeom>
          <a:noFill/>
        </p:spPr>
        <p:txBody>
          <a:bodyPr wrap="square" rtlCol="0">
            <a:spAutoFit/>
          </a:bodyPr>
          <a:lstStyle/>
          <a:p>
            <a:r>
              <a:rPr lang="en-US" dirty="0"/>
              <a:t>Saved in attachments in Monitoring</a:t>
            </a:r>
          </a:p>
        </p:txBody>
      </p:sp>
      <p:sp>
        <p:nvSpPr>
          <p:cNvPr id="8" name="Right Arrow 7"/>
          <p:cNvSpPr/>
          <p:nvPr/>
        </p:nvSpPr>
        <p:spPr>
          <a:xfrm>
            <a:off x="3618271" y="5546516"/>
            <a:ext cx="245806" cy="264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959510" y="2517058"/>
            <a:ext cx="324464" cy="324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12590" y="5382575"/>
            <a:ext cx="3185650" cy="639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44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B8FC-55DF-438C-8B1C-89C6A0D0B529}"/>
              </a:ext>
            </a:extLst>
          </p:cNvPr>
          <p:cNvSpPr>
            <a:spLocks noGrp="1"/>
          </p:cNvSpPr>
          <p:nvPr>
            <p:ph type="title"/>
          </p:nvPr>
        </p:nvSpPr>
        <p:spPr>
          <a:xfrm>
            <a:off x="495410" y="391431"/>
            <a:ext cx="10195460" cy="866334"/>
          </a:xfrm>
        </p:spPr>
        <p:txBody>
          <a:bodyPr/>
          <a:lstStyle/>
          <a:p>
            <a:r>
              <a:rPr lang="en-IN" b="1" dirty="0"/>
              <a:t>Graphical :</a:t>
            </a:r>
            <a:br>
              <a:rPr lang="en-US" dirty="0"/>
            </a:br>
            <a:endParaRPr lang="en-IN" b="1" dirty="0"/>
          </a:p>
        </p:txBody>
      </p:sp>
      <p:pic>
        <p:nvPicPr>
          <p:cNvPr id="4" name="Picture 3"/>
          <p:cNvPicPr>
            <a:picLocks noChangeAspect="1"/>
          </p:cNvPicPr>
          <p:nvPr/>
        </p:nvPicPr>
        <p:blipFill>
          <a:blip r:embed="rId2"/>
          <a:stretch>
            <a:fillRect/>
          </a:stretch>
        </p:blipFill>
        <p:spPr>
          <a:xfrm>
            <a:off x="495410" y="1257765"/>
            <a:ext cx="10536384" cy="2513136"/>
          </a:xfrm>
          <a:prstGeom prst="rect">
            <a:avLst/>
          </a:prstGeom>
        </p:spPr>
      </p:pic>
      <p:pic>
        <p:nvPicPr>
          <p:cNvPr id="5" name="Picture 4"/>
          <p:cNvPicPr>
            <a:picLocks noChangeAspect="1"/>
          </p:cNvPicPr>
          <p:nvPr/>
        </p:nvPicPr>
        <p:blipFill>
          <a:blip r:embed="rId3"/>
          <a:stretch>
            <a:fillRect/>
          </a:stretch>
        </p:blipFill>
        <p:spPr>
          <a:xfrm>
            <a:off x="495409" y="4037744"/>
            <a:ext cx="6868951" cy="2429838"/>
          </a:xfrm>
          <a:prstGeom prst="rect">
            <a:avLst/>
          </a:prstGeom>
        </p:spPr>
      </p:pic>
      <p:sp>
        <p:nvSpPr>
          <p:cNvPr id="9" name="TextBox 8"/>
          <p:cNvSpPr txBox="1"/>
          <p:nvPr/>
        </p:nvSpPr>
        <p:spPr>
          <a:xfrm>
            <a:off x="7938498" y="4637235"/>
            <a:ext cx="3780890" cy="923330"/>
          </a:xfrm>
          <a:prstGeom prst="rect">
            <a:avLst/>
          </a:prstGeom>
          <a:noFill/>
        </p:spPr>
        <p:txBody>
          <a:bodyPr wrap="square" rtlCol="0">
            <a:spAutoFit/>
          </a:bodyPr>
          <a:lstStyle/>
          <a:p>
            <a:r>
              <a:rPr lang="en-US" dirty="0"/>
              <a:t>Testing Functions:</a:t>
            </a:r>
          </a:p>
          <a:p>
            <a:r>
              <a:rPr lang="en-US" dirty="0"/>
              <a:t>- Simulate</a:t>
            </a:r>
          </a:p>
          <a:p>
            <a:r>
              <a:rPr lang="en-US" dirty="0"/>
              <a:t>- Display Queue</a:t>
            </a:r>
          </a:p>
        </p:txBody>
      </p:sp>
    </p:spTree>
    <p:extLst>
      <p:ext uri="{BB962C8B-B14F-4D97-AF65-F5344CB8AC3E}">
        <p14:creationId xmlns:p14="http://schemas.microsoft.com/office/powerpoint/2010/main" val="640749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E050-D406-439B-9D7B-5644BB308E2E}"/>
              </a:ext>
            </a:extLst>
          </p:cNvPr>
          <p:cNvSpPr>
            <a:spLocks noGrp="1"/>
          </p:cNvSpPr>
          <p:nvPr>
            <p:ph type="title"/>
          </p:nvPr>
        </p:nvSpPr>
        <p:spPr/>
        <p:txBody>
          <a:bodyPr/>
          <a:lstStyle/>
          <a:p>
            <a:r>
              <a:rPr lang="en-IN" b="1" dirty="0"/>
              <a:t>4.1 Events &amp; Local Sub-processes: </a:t>
            </a:r>
          </a:p>
        </p:txBody>
      </p:sp>
      <p:pic>
        <p:nvPicPr>
          <p:cNvPr id="3" name="Picture 2">
            <a:extLst>
              <a:ext uri="{FF2B5EF4-FFF2-40B4-BE49-F238E27FC236}">
                <a16:creationId xmlns:a16="http://schemas.microsoft.com/office/drawing/2014/main" id="{7746C29B-4CD4-4EC9-8ECD-198DF09B3351}"/>
              </a:ext>
            </a:extLst>
          </p:cNvPr>
          <p:cNvPicPr>
            <a:picLocks noChangeAspect="1"/>
          </p:cNvPicPr>
          <p:nvPr/>
        </p:nvPicPr>
        <p:blipFill>
          <a:blip r:embed="rId2"/>
          <a:stretch>
            <a:fillRect/>
          </a:stretch>
        </p:blipFill>
        <p:spPr>
          <a:xfrm>
            <a:off x="336000" y="1197000"/>
            <a:ext cx="3744000" cy="5112000"/>
          </a:xfrm>
          <a:prstGeom prst="rect">
            <a:avLst/>
          </a:prstGeom>
        </p:spPr>
        <p:style>
          <a:lnRef idx="2">
            <a:schemeClr val="dk1"/>
          </a:lnRef>
          <a:fillRef idx="1">
            <a:schemeClr val="lt1"/>
          </a:fillRef>
          <a:effectRef idx="0">
            <a:schemeClr val="dk1"/>
          </a:effectRef>
          <a:fontRef idx="minor">
            <a:schemeClr val="dk1"/>
          </a:fontRef>
        </p:style>
      </p:pic>
      <p:sp>
        <p:nvSpPr>
          <p:cNvPr id="4" name="Rectangle 3">
            <a:extLst>
              <a:ext uri="{FF2B5EF4-FFF2-40B4-BE49-F238E27FC236}">
                <a16:creationId xmlns:a16="http://schemas.microsoft.com/office/drawing/2014/main" id="{E2BF6132-D4C4-44A1-81B1-49FEE130648A}"/>
              </a:ext>
            </a:extLst>
          </p:cNvPr>
          <p:cNvSpPr/>
          <p:nvPr/>
        </p:nvSpPr>
        <p:spPr>
          <a:xfrm>
            <a:off x="4276472" y="1104900"/>
            <a:ext cx="7512406" cy="550920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70AD">
                    <a:lumMod val="75000"/>
                  </a:srgbClr>
                </a:solidFill>
                <a:effectLst/>
                <a:uLnTx/>
                <a:uFillTx/>
                <a:latin typeface="Verdana"/>
                <a:ea typeface="+mn-ea"/>
                <a:cs typeface="+mn-cs"/>
              </a:rPr>
              <a:t>Start Message -</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SAP Cloud Platform Integration</a:t>
            </a:r>
            <a:r>
              <a:rPr kumimoji="0" lang="en-IN" sz="1600" b="0" i="1" u="none" strike="noStrike" kern="1200" cap="none" spc="0" normalizeH="0" baseline="0" noProof="0" dirty="0">
                <a:ln>
                  <a:noFill/>
                </a:ln>
                <a:solidFill>
                  <a:srgbClr val="0070AD">
                    <a:lumMod val="75000"/>
                  </a:srgbClr>
                </a:solidFill>
                <a:effectLst/>
                <a:uLnTx/>
                <a:uFillTx/>
                <a:latin typeface="Verdana"/>
                <a:ea typeface="+mn-ea"/>
                <a:cs typeface="+mn-cs"/>
              </a:rPr>
              <a:t> receives</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 a message from a Sender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70AD">
                    <a:lumMod val="75000"/>
                  </a:srgbClr>
                </a:solidFill>
                <a:effectLst/>
                <a:uLnTx/>
                <a:uFillTx/>
                <a:latin typeface="Verdana"/>
                <a:ea typeface="+mn-ea"/>
                <a:cs typeface="+mn-cs"/>
              </a:rPr>
              <a:t>End Message</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 - SAP Cloud Platform Integration</a:t>
            </a:r>
            <a:r>
              <a:rPr kumimoji="0" lang="en-IN" sz="1600" b="0" i="1" u="none" strike="noStrike" kern="1200" cap="none" spc="0" normalizeH="0" baseline="0" noProof="0" dirty="0">
                <a:ln>
                  <a:noFill/>
                </a:ln>
                <a:solidFill>
                  <a:srgbClr val="0070AD">
                    <a:lumMod val="75000"/>
                  </a:srgbClr>
                </a:solidFill>
                <a:effectLst/>
                <a:uLnTx/>
                <a:uFillTx/>
                <a:latin typeface="Verdana"/>
                <a:ea typeface="+mn-ea"/>
                <a:cs typeface="+mn-cs"/>
              </a:rPr>
              <a:t> sends</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 a message to a Receiver.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70AD">
                    <a:lumMod val="75000"/>
                  </a:srgbClr>
                </a:solidFill>
                <a:effectLst/>
                <a:uLnTx/>
                <a:uFillTx/>
                <a:latin typeface="Verdana"/>
                <a:ea typeface="+mn-ea"/>
                <a:cs typeface="+mn-cs"/>
              </a:rPr>
              <a:t>Error Start</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 Event and </a:t>
            </a:r>
            <a:r>
              <a:rPr kumimoji="0" lang="en-IN" sz="1600" b="1" i="0" u="none" strike="noStrike" kern="1200" cap="none" spc="0" normalizeH="0" baseline="0" noProof="0" dirty="0">
                <a:ln>
                  <a:noFill/>
                </a:ln>
                <a:solidFill>
                  <a:srgbClr val="0070AD">
                    <a:lumMod val="75000"/>
                  </a:srgbClr>
                </a:solidFill>
                <a:effectLst/>
                <a:uLnTx/>
                <a:uFillTx/>
                <a:latin typeface="Verdana"/>
                <a:ea typeface="+mn-ea"/>
                <a:cs typeface="+mn-cs"/>
              </a:rPr>
              <a:t>Error End</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 Event- Can be used </a:t>
            </a:r>
            <a:r>
              <a:rPr kumimoji="0" lang="en-IN" sz="1600" b="0" i="1" u="none" strike="noStrike" kern="1200" cap="none" spc="0" normalizeH="0" baseline="0" noProof="0" dirty="0">
                <a:ln>
                  <a:noFill/>
                </a:ln>
                <a:solidFill>
                  <a:srgbClr val="0070AD">
                    <a:lumMod val="75000"/>
                  </a:srgbClr>
                </a:solidFill>
                <a:effectLst/>
                <a:uLnTx/>
                <a:uFillTx/>
                <a:latin typeface="Verdana"/>
                <a:ea typeface="+mn-ea"/>
                <a:cs typeface="+mn-cs"/>
              </a:rPr>
              <a:t>only</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 within an exception sub-process.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70AD">
                    <a:lumMod val="75000"/>
                  </a:srgbClr>
                </a:solidFill>
                <a:effectLst/>
                <a:uLnTx/>
                <a:uFillTx/>
                <a:latin typeface="Verdana"/>
                <a:ea typeface="+mn-ea"/>
                <a:cs typeface="+mn-cs"/>
              </a:rPr>
              <a:t>Timer start</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 is especially useful in scenarios where you have go and pull data from systems or have to trigger Web services at specified time/ intervals.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70AD">
                    <a:lumMod val="75000"/>
                  </a:srgbClr>
                </a:solidFill>
                <a:effectLst/>
                <a:uLnTx/>
                <a:uFillTx/>
                <a:latin typeface="Verdana"/>
                <a:ea typeface="+mn-ea"/>
                <a:cs typeface="+mn-cs"/>
              </a:rPr>
              <a:t>Terminate Message – </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this is useful if you want to stop further processing of a message.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70AD">
                    <a:lumMod val="75000"/>
                  </a:srgbClr>
                </a:solidFill>
                <a:effectLst/>
                <a:uLnTx/>
                <a:uFillTx/>
                <a:latin typeface="Verdana"/>
                <a:ea typeface="+mn-ea"/>
                <a:cs typeface="+mn-cs"/>
              </a:rPr>
              <a:t>Start Event – </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Start of Local Integration process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70AD">
                    <a:lumMod val="75000"/>
                  </a:srgbClr>
                </a:solidFill>
                <a:effectLst/>
                <a:uLnTx/>
                <a:uFillTx/>
                <a:latin typeface="Verdana"/>
                <a:ea typeface="+mn-ea"/>
                <a:cs typeface="+mn-cs"/>
              </a:rPr>
              <a:t>End Event – </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End of local Integration process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70AD">
                    <a:lumMod val="75000"/>
                  </a:srgbClr>
                </a:solidFill>
                <a:effectLst/>
                <a:uLnTx/>
                <a:uFillTx/>
                <a:latin typeface="Verdana"/>
                <a:ea typeface="+mn-ea"/>
                <a:cs typeface="+mn-cs"/>
              </a:rPr>
              <a:t>Escalation - </a:t>
            </a:r>
            <a:r>
              <a:rPr kumimoji="0" lang="en-IN" sz="1600" b="0" i="0" u="none" strike="noStrike" kern="1200" cap="none" spc="0" normalizeH="0" baseline="0" noProof="0" dirty="0">
                <a:ln>
                  <a:noFill/>
                </a:ln>
                <a:solidFill>
                  <a:srgbClr val="0070AD">
                    <a:lumMod val="75000"/>
                  </a:srgbClr>
                </a:solidFill>
                <a:effectLst/>
                <a:uLnTx/>
                <a:uFillTx/>
                <a:latin typeface="Verdana"/>
                <a:ea typeface="+mn-ea"/>
                <a:cs typeface="+mn-cs"/>
              </a:rPr>
              <a:t>The Escalation Event does not abort the integration flow processing as a whole but only throws the Escalation Event.</a:t>
            </a:r>
          </a:p>
        </p:txBody>
      </p:sp>
    </p:spTree>
    <p:extLst>
      <p:ext uri="{BB962C8B-B14F-4D97-AF65-F5344CB8AC3E}">
        <p14:creationId xmlns:p14="http://schemas.microsoft.com/office/powerpoint/2010/main" val="129755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FB9D-C670-47FB-88D2-D4946D376CDF}"/>
              </a:ext>
            </a:extLst>
          </p:cNvPr>
          <p:cNvSpPr>
            <a:spLocks noGrp="1"/>
          </p:cNvSpPr>
          <p:nvPr>
            <p:ph type="title"/>
          </p:nvPr>
        </p:nvSpPr>
        <p:spPr/>
        <p:txBody>
          <a:bodyPr/>
          <a:lstStyle/>
          <a:p>
            <a:r>
              <a:rPr lang="en-IN" b="1" dirty="0"/>
              <a:t> 4.2 Process</a:t>
            </a:r>
          </a:p>
        </p:txBody>
      </p:sp>
      <p:pic>
        <p:nvPicPr>
          <p:cNvPr id="4" name="Picture 3">
            <a:extLst>
              <a:ext uri="{FF2B5EF4-FFF2-40B4-BE49-F238E27FC236}">
                <a16:creationId xmlns:a16="http://schemas.microsoft.com/office/drawing/2014/main" id="{325AE523-261E-4219-A341-B2877F1DE7CB}"/>
              </a:ext>
            </a:extLst>
          </p:cNvPr>
          <p:cNvPicPr>
            <a:picLocks noChangeAspect="1"/>
          </p:cNvPicPr>
          <p:nvPr/>
        </p:nvPicPr>
        <p:blipFill>
          <a:blip r:embed="rId2"/>
          <a:stretch>
            <a:fillRect/>
          </a:stretch>
        </p:blipFill>
        <p:spPr>
          <a:xfrm>
            <a:off x="317674" y="850023"/>
            <a:ext cx="2952000" cy="2218977"/>
          </a:xfrm>
          <a:prstGeom prst="rect">
            <a:avLst/>
          </a:prstGeom>
        </p:spPr>
      </p:pic>
      <p:pic>
        <p:nvPicPr>
          <p:cNvPr id="7" name="Picture 6">
            <a:extLst>
              <a:ext uri="{FF2B5EF4-FFF2-40B4-BE49-F238E27FC236}">
                <a16:creationId xmlns:a16="http://schemas.microsoft.com/office/drawing/2014/main" id="{6B0DB0DD-13FC-4FB1-858E-653CCD9FFB94}"/>
              </a:ext>
            </a:extLst>
          </p:cNvPr>
          <p:cNvPicPr>
            <a:picLocks noChangeAspect="1"/>
          </p:cNvPicPr>
          <p:nvPr/>
        </p:nvPicPr>
        <p:blipFill>
          <a:blip r:embed="rId3"/>
          <a:stretch>
            <a:fillRect/>
          </a:stretch>
        </p:blipFill>
        <p:spPr>
          <a:xfrm>
            <a:off x="3359999" y="647047"/>
            <a:ext cx="8604651" cy="2925953"/>
          </a:xfrm>
          <a:prstGeom prst="rect">
            <a:avLst/>
          </a:prstGeom>
        </p:spPr>
      </p:pic>
      <p:pic>
        <p:nvPicPr>
          <p:cNvPr id="8" name="Picture 7">
            <a:extLst>
              <a:ext uri="{FF2B5EF4-FFF2-40B4-BE49-F238E27FC236}">
                <a16:creationId xmlns:a16="http://schemas.microsoft.com/office/drawing/2014/main" id="{C699841C-DEB9-4F39-9AAD-9BC1A7858EDB}"/>
              </a:ext>
            </a:extLst>
          </p:cNvPr>
          <p:cNvPicPr>
            <a:picLocks noChangeAspect="1"/>
          </p:cNvPicPr>
          <p:nvPr/>
        </p:nvPicPr>
        <p:blipFill>
          <a:blip r:embed="rId4"/>
          <a:stretch>
            <a:fillRect/>
          </a:stretch>
        </p:blipFill>
        <p:spPr>
          <a:xfrm>
            <a:off x="3720000" y="3654090"/>
            <a:ext cx="8345663" cy="2925953"/>
          </a:xfrm>
          <a:prstGeom prst="rect">
            <a:avLst/>
          </a:prstGeom>
        </p:spPr>
      </p:pic>
      <p:sp>
        <p:nvSpPr>
          <p:cNvPr id="5" name="Rectangle 4">
            <a:extLst>
              <a:ext uri="{FF2B5EF4-FFF2-40B4-BE49-F238E27FC236}">
                <a16:creationId xmlns:a16="http://schemas.microsoft.com/office/drawing/2014/main" id="{BDDEC9D4-0B15-4C1C-8A5E-749822818282}"/>
              </a:ext>
            </a:extLst>
          </p:cNvPr>
          <p:cNvSpPr/>
          <p:nvPr/>
        </p:nvSpPr>
        <p:spPr>
          <a:xfrm>
            <a:off x="126337" y="3429000"/>
            <a:ext cx="3537478" cy="280076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IN" sz="1600" b="0" i="0" u="none" strike="noStrike" kern="1200" cap="none" spc="0" normalizeH="0" baseline="0" noProof="0" dirty="0">
                <a:ln>
                  <a:noFill/>
                </a:ln>
                <a:solidFill>
                  <a:prstClr val="black"/>
                </a:solidFill>
                <a:effectLst/>
                <a:uLnTx/>
                <a:uFillTx/>
                <a:latin typeface="Verdana"/>
                <a:ea typeface="+mn-ea"/>
                <a:cs typeface="+mn-cs"/>
              </a:rPr>
              <a:t>Exception Subprocess :- Triggered automatically when there is exception in the Integration process. It is not connected with any of the process.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IN" sz="1600" b="0" i="0" u="none" strike="noStrike" kern="1200" cap="none" spc="0" normalizeH="0" baseline="0" noProof="0" dirty="0">
                <a:ln>
                  <a:noFill/>
                </a:ln>
                <a:solidFill>
                  <a:prstClr val="black"/>
                </a:solidFill>
                <a:effectLst/>
                <a:uLnTx/>
                <a:uFillTx/>
                <a:latin typeface="Verdana"/>
                <a:ea typeface="+mn-ea"/>
                <a:cs typeface="+mn-cs"/>
              </a:rPr>
              <a:t>Local Integration Process :– It is the sub-process for specific task and that can be called from the Integration Process using Process call.</a:t>
            </a:r>
          </a:p>
        </p:txBody>
      </p:sp>
      <p:sp>
        <p:nvSpPr>
          <p:cNvPr id="3" name="Oval 2">
            <a:extLst>
              <a:ext uri="{FF2B5EF4-FFF2-40B4-BE49-F238E27FC236}">
                <a16:creationId xmlns:a16="http://schemas.microsoft.com/office/drawing/2014/main" id="{327FD4DE-8B0D-4B47-89FE-3001E7B63206}"/>
              </a:ext>
            </a:extLst>
          </p:cNvPr>
          <p:cNvSpPr/>
          <p:nvPr/>
        </p:nvSpPr>
        <p:spPr>
          <a:xfrm>
            <a:off x="7017278" y="647046"/>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Verdana"/>
              <a:ea typeface="+mn-ea"/>
              <a:cs typeface="+mn-cs"/>
            </a:endParaRPr>
          </a:p>
        </p:txBody>
      </p:sp>
      <p:sp>
        <p:nvSpPr>
          <p:cNvPr id="9" name="Oval 8">
            <a:extLst>
              <a:ext uri="{FF2B5EF4-FFF2-40B4-BE49-F238E27FC236}">
                <a16:creationId xmlns:a16="http://schemas.microsoft.com/office/drawing/2014/main" id="{1D24292B-33C2-4702-9FDD-77ED91561B1E}"/>
              </a:ext>
            </a:extLst>
          </p:cNvPr>
          <p:cNvSpPr/>
          <p:nvPr/>
        </p:nvSpPr>
        <p:spPr>
          <a:xfrm>
            <a:off x="7017278" y="1975429"/>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Verdana"/>
              <a:ea typeface="+mn-ea"/>
              <a:cs typeface="+mn-cs"/>
            </a:endParaRPr>
          </a:p>
        </p:txBody>
      </p:sp>
      <p:sp>
        <p:nvSpPr>
          <p:cNvPr id="10" name="Oval 9">
            <a:extLst>
              <a:ext uri="{FF2B5EF4-FFF2-40B4-BE49-F238E27FC236}">
                <a16:creationId xmlns:a16="http://schemas.microsoft.com/office/drawing/2014/main" id="{11C55AEB-630A-4163-871A-91D774E9D4FD}"/>
              </a:ext>
            </a:extLst>
          </p:cNvPr>
          <p:cNvSpPr/>
          <p:nvPr/>
        </p:nvSpPr>
        <p:spPr>
          <a:xfrm>
            <a:off x="7248000" y="3602890"/>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323188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0813" y="1691149"/>
            <a:ext cx="5256000" cy="3505095"/>
          </a:xfrm>
          <a:prstGeom prst="rect">
            <a:avLst/>
          </a:prstGeom>
        </p:spPr>
      </p:pic>
      <p:sp>
        <p:nvSpPr>
          <p:cNvPr id="5" name="Rectangle 4"/>
          <p:cNvSpPr/>
          <p:nvPr/>
        </p:nvSpPr>
        <p:spPr>
          <a:xfrm>
            <a:off x="2430880" y="2623206"/>
            <a:ext cx="339734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Questions?</a:t>
            </a:r>
          </a:p>
        </p:txBody>
      </p:sp>
    </p:spTree>
    <p:extLst>
      <p:ext uri="{BB962C8B-B14F-4D97-AF65-F5344CB8AC3E}">
        <p14:creationId xmlns:p14="http://schemas.microsoft.com/office/powerpoint/2010/main" val="299941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15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2079"/>
            <a:ext cx="11125236" cy="1104900"/>
          </a:xfrm>
        </p:spPr>
        <p:txBody>
          <a:bodyPr/>
          <a:lstStyle/>
          <a:p>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33" name="Text Placeholder 3"/>
          <p:cNvSpPr>
            <a:spLocks noGrp="1"/>
          </p:cNvSpPr>
          <p:nvPr>
            <p:ph type="body" sz="quarter" idx="11"/>
          </p:nvPr>
        </p:nvSpPr>
        <p:spPr>
          <a:xfrm>
            <a:off x="7917688" y="1668130"/>
            <a:ext cx="2962516" cy="459048"/>
          </a:xfrm>
        </p:spPr>
        <p:txBody>
          <a:bodyPr/>
          <a:lstStyle/>
          <a:p>
            <a:r>
              <a:rPr lang="en-US" dirty="0"/>
              <a:t>Recap of Day 2</a:t>
            </a:r>
          </a:p>
        </p:txBody>
      </p:sp>
      <p:sp>
        <p:nvSpPr>
          <p:cNvPr id="34" name="Text Placeholder 4"/>
          <p:cNvSpPr>
            <a:spLocks noGrp="1"/>
          </p:cNvSpPr>
          <p:nvPr>
            <p:ph type="body" sz="quarter" idx="12"/>
          </p:nvPr>
        </p:nvSpPr>
        <p:spPr>
          <a:xfrm>
            <a:off x="7917687" y="2354378"/>
            <a:ext cx="2786313" cy="459048"/>
          </a:xfrm>
        </p:spPr>
        <p:txBody>
          <a:bodyPr/>
          <a:lstStyle/>
          <a:p>
            <a:r>
              <a:rPr lang="en-US" dirty="0"/>
              <a:t>Standard Functions</a:t>
            </a:r>
          </a:p>
        </p:txBody>
      </p:sp>
      <p:sp>
        <p:nvSpPr>
          <p:cNvPr id="35" name="Text Placeholder 5"/>
          <p:cNvSpPr>
            <a:spLocks noGrp="1"/>
          </p:cNvSpPr>
          <p:nvPr>
            <p:ph type="body" sz="quarter" idx="13"/>
          </p:nvPr>
        </p:nvSpPr>
        <p:spPr>
          <a:xfrm>
            <a:off x="7917688" y="3034830"/>
            <a:ext cx="2962516" cy="459048"/>
          </a:xfrm>
        </p:spPr>
        <p:txBody>
          <a:bodyPr/>
          <a:lstStyle/>
          <a:p>
            <a:r>
              <a:rPr lang="en-IN" dirty="0"/>
              <a:t>Custom Function in mapping</a:t>
            </a:r>
          </a:p>
        </p:txBody>
      </p:sp>
      <p:sp>
        <p:nvSpPr>
          <p:cNvPr id="36" name="Text Placeholder 6"/>
          <p:cNvSpPr>
            <a:spLocks noGrp="1"/>
          </p:cNvSpPr>
          <p:nvPr>
            <p:ph type="body" sz="quarter" idx="14"/>
          </p:nvPr>
        </p:nvSpPr>
        <p:spPr>
          <a:xfrm>
            <a:off x="7917688" y="3718180"/>
            <a:ext cx="3512348" cy="459048"/>
          </a:xfrm>
        </p:spPr>
        <p:txBody>
          <a:bodyPr/>
          <a:lstStyle/>
          <a:p>
            <a:r>
              <a:rPr lang="en-IN" dirty="0"/>
              <a:t>Mapping Functions/Types (XSLT &amp; Graphical)</a:t>
            </a:r>
          </a:p>
        </p:txBody>
      </p:sp>
      <p:grpSp>
        <p:nvGrpSpPr>
          <p:cNvPr id="37" name="Group 36">
            <a:extLst>
              <a:ext uri="{FF2B5EF4-FFF2-40B4-BE49-F238E27FC236}">
                <a16:creationId xmlns:a16="http://schemas.microsoft.com/office/drawing/2014/main" id="{4355C12A-73CF-432A-BF98-DD896761F988}"/>
              </a:ext>
            </a:extLst>
          </p:cNvPr>
          <p:cNvGrpSpPr/>
          <p:nvPr/>
        </p:nvGrpSpPr>
        <p:grpSpPr>
          <a:xfrm>
            <a:off x="7105327" y="1649905"/>
            <a:ext cx="506929" cy="495499"/>
            <a:chOff x="6230532" y="1335315"/>
            <a:chExt cx="1204015" cy="1137596"/>
          </a:xfrm>
        </p:grpSpPr>
        <p:sp>
          <p:nvSpPr>
            <p:cNvPr id="38"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900" b="0" i="0" u="none" strike="noStrike" kern="1200" cap="none" spc="0" normalizeH="0" baseline="0" noProof="0">
                <a:ln>
                  <a:noFill/>
                </a:ln>
                <a:solidFill>
                  <a:srgbClr val="FFFFFF"/>
                </a:solidFill>
                <a:effectLst/>
                <a:uLnTx/>
                <a:uFillTx/>
                <a:latin typeface="Verdana"/>
                <a:ea typeface="+mn-ea"/>
                <a:cs typeface="+mn-cs"/>
              </a:endParaRPr>
            </a:p>
          </p:txBody>
        </p:sp>
        <p:sp>
          <p:nvSpPr>
            <p:cNvPr id="39"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400" b="1" i="0" u="none" strike="noStrike" kern="1200" cap="none" spc="0" normalizeH="0" baseline="0" noProof="0" dirty="0">
                  <a:ln>
                    <a:noFill/>
                  </a:ln>
                  <a:solidFill>
                    <a:srgbClr val="2C004B"/>
                  </a:solidFill>
                  <a:effectLst/>
                  <a:uLnTx/>
                  <a:uFillTx/>
                  <a:latin typeface="Verdana"/>
                  <a:ea typeface="+mn-ea"/>
                  <a:cs typeface="+mn-cs"/>
                </a:rPr>
                <a:t>1</a:t>
              </a:r>
            </a:p>
          </p:txBody>
        </p:sp>
      </p:grpSp>
      <p:grpSp>
        <p:nvGrpSpPr>
          <p:cNvPr id="40" name="Group 39">
            <a:extLst>
              <a:ext uri="{FF2B5EF4-FFF2-40B4-BE49-F238E27FC236}">
                <a16:creationId xmlns:a16="http://schemas.microsoft.com/office/drawing/2014/main" id="{37CE2E9A-D16D-4728-93E9-77D9F10FF84D}"/>
              </a:ext>
            </a:extLst>
          </p:cNvPr>
          <p:cNvGrpSpPr/>
          <p:nvPr/>
        </p:nvGrpSpPr>
        <p:grpSpPr>
          <a:xfrm>
            <a:off x="7105328" y="2333255"/>
            <a:ext cx="506929" cy="495499"/>
            <a:chOff x="6230534" y="1335315"/>
            <a:chExt cx="1204015" cy="1137595"/>
          </a:xfrm>
        </p:grpSpPr>
        <p:sp>
          <p:nvSpPr>
            <p:cNvPr id="41"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900" b="0" i="0" u="none" strike="noStrike" kern="1200" cap="none" spc="0" normalizeH="0" baseline="0" noProof="0">
                <a:ln>
                  <a:noFill/>
                </a:ln>
                <a:solidFill>
                  <a:srgbClr val="FFFFFF"/>
                </a:solidFill>
                <a:effectLst/>
                <a:uLnTx/>
                <a:uFillTx/>
                <a:latin typeface="Verdana"/>
                <a:ea typeface="+mn-ea"/>
                <a:cs typeface="+mn-cs"/>
              </a:endParaRPr>
            </a:p>
          </p:txBody>
        </p:sp>
        <p:sp>
          <p:nvSpPr>
            <p:cNvPr id="42"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400" b="1" i="0" u="none" strike="noStrike" kern="1200" cap="none" spc="0" normalizeH="0" baseline="0" noProof="0" dirty="0">
                  <a:ln>
                    <a:noFill/>
                  </a:ln>
                  <a:solidFill>
                    <a:srgbClr val="2C004B"/>
                  </a:solidFill>
                  <a:effectLst/>
                  <a:uLnTx/>
                  <a:uFillTx/>
                  <a:latin typeface="Verdana"/>
                  <a:ea typeface="+mn-ea"/>
                  <a:cs typeface="+mn-cs"/>
                </a:rPr>
                <a:t>2</a:t>
              </a:r>
            </a:p>
          </p:txBody>
        </p:sp>
      </p:grpSp>
      <p:grpSp>
        <p:nvGrpSpPr>
          <p:cNvPr id="43" name="Group 42">
            <a:extLst>
              <a:ext uri="{FF2B5EF4-FFF2-40B4-BE49-F238E27FC236}">
                <a16:creationId xmlns:a16="http://schemas.microsoft.com/office/drawing/2014/main" id="{BF6695B8-A1F9-4BAF-B035-C9665FAD6B20}"/>
              </a:ext>
            </a:extLst>
          </p:cNvPr>
          <p:cNvGrpSpPr/>
          <p:nvPr/>
        </p:nvGrpSpPr>
        <p:grpSpPr>
          <a:xfrm>
            <a:off x="7105328" y="3016605"/>
            <a:ext cx="506929" cy="495499"/>
            <a:chOff x="6230534" y="1335315"/>
            <a:chExt cx="1204015" cy="1137595"/>
          </a:xfrm>
        </p:grpSpPr>
        <p:sp>
          <p:nvSpPr>
            <p:cNvPr id="44"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900" b="0" i="0" u="none" strike="noStrike" kern="1200" cap="none" spc="0" normalizeH="0" baseline="0" noProof="0">
                <a:ln>
                  <a:noFill/>
                </a:ln>
                <a:solidFill>
                  <a:srgbClr val="FFFFFF"/>
                </a:solidFill>
                <a:effectLst/>
                <a:uLnTx/>
                <a:uFillTx/>
                <a:latin typeface="Verdana"/>
                <a:ea typeface="+mn-ea"/>
                <a:cs typeface="+mn-cs"/>
              </a:endParaRPr>
            </a:p>
          </p:txBody>
        </p:sp>
        <p:sp>
          <p:nvSpPr>
            <p:cNvPr id="45" name="Text Placeholder 14">
              <a:extLst>
                <a:ext uri="{FF2B5EF4-FFF2-40B4-BE49-F238E27FC236}">
                  <a16:creationId xmlns:a16="http://schemas.microsoft.com/office/drawing/2014/main"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400" b="1" i="0" u="none" strike="noStrike" kern="1200" cap="none" spc="0" normalizeH="0" baseline="0" noProof="0" dirty="0">
                  <a:ln>
                    <a:noFill/>
                  </a:ln>
                  <a:solidFill>
                    <a:srgbClr val="2C004B"/>
                  </a:solidFill>
                  <a:effectLst/>
                  <a:uLnTx/>
                  <a:uFillTx/>
                  <a:latin typeface="Verdana"/>
                  <a:ea typeface="+mn-ea"/>
                  <a:cs typeface="+mn-cs"/>
                </a:rPr>
                <a:t>3</a:t>
              </a:r>
            </a:p>
          </p:txBody>
        </p:sp>
      </p:grpSp>
      <p:grpSp>
        <p:nvGrpSpPr>
          <p:cNvPr id="46" name="Group 45">
            <a:extLst>
              <a:ext uri="{FF2B5EF4-FFF2-40B4-BE49-F238E27FC236}">
                <a16:creationId xmlns:a16="http://schemas.microsoft.com/office/drawing/2014/main" id="{11EEF4D5-4815-4248-AFF4-A3B0893BA6AE}"/>
              </a:ext>
            </a:extLst>
          </p:cNvPr>
          <p:cNvGrpSpPr/>
          <p:nvPr/>
        </p:nvGrpSpPr>
        <p:grpSpPr>
          <a:xfrm>
            <a:off x="7105328" y="3699955"/>
            <a:ext cx="506929" cy="495499"/>
            <a:chOff x="6230534" y="1335315"/>
            <a:chExt cx="1204015" cy="1137595"/>
          </a:xfrm>
        </p:grpSpPr>
        <p:sp>
          <p:nvSpPr>
            <p:cNvPr id="47" name="Oval 20">
              <a:extLst>
                <a:ext uri="{FF2B5EF4-FFF2-40B4-BE49-F238E27FC236}">
                  <a16:creationId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900" b="0" i="0" u="none" strike="noStrike" kern="1200" cap="none" spc="0" normalizeH="0" baseline="0" noProof="0" dirty="0">
                <a:ln>
                  <a:noFill/>
                </a:ln>
                <a:solidFill>
                  <a:srgbClr val="FFFFFF"/>
                </a:solidFill>
                <a:effectLst/>
                <a:uLnTx/>
                <a:uFillTx/>
                <a:latin typeface="Verdana"/>
                <a:ea typeface="+mn-ea"/>
                <a:cs typeface="+mn-cs"/>
              </a:endParaRPr>
            </a:p>
          </p:txBody>
        </p:sp>
        <p:sp>
          <p:nvSpPr>
            <p:cNvPr id="48" name="Text Placeholder 14">
              <a:extLst>
                <a:ext uri="{FF2B5EF4-FFF2-40B4-BE49-F238E27FC236}">
                  <a16:creationId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400" b="1" i="0" u="none" strike="noStrike" kern="1200" cap="none" spc="0" normalizeH="0" baseline="0" noProof="0" dirty="0">
                  <a:ln>
                    <a:noFill/>
                  </a:ln>
                  <a:solidFill>
                    <a:srgbClr val="2C004B"/>
                  </a:solidFill>
                  <a:effectLst/>
                  <a:uLnTx/>
                  <a:uFillTx/>
                  <a:latin typeface="Verdana"/>
                  <a:ea typeface="+mn-ea"/>
                  <a:cs typeface="+mn-cs"/>
                </a:rPr>
                <a:t>4</a:t>
              </a:r>
            </a:p>
          </p:txBody>
        </p:sp>
      </p:grpSp>
      <p:grpSp>
        <p:nvGrpSpPr>
          <p:cNvPr id="20" name="Group 19">
            <a:extLst>
              <a:ext uri="{FF2B5EF4-FFF2-40B4-BE49-F238E27FC236}">
                <a16:creationId xmlns:a16="http://schemas.microsoft.com/office/drawing/2014/main" id="{11EEF4D5-4815-4248-AFF4-A3B0893BA6AE}"/>
              </a:ext>
            </a:extLst>
          </p:cNvPr>
          <p:cNvGrpSpPr/>
          <p:nvPr/>
        </p:nvGrpSpPr>
        <p:grpSpPr>
          <a:xfrm>
            <a:off x="7105327" y="4383305"/>
            <a:ext cx="506929" cy="495499"/>
            <a:chOff x="6230534" y="1335315"/>
            <a:chExt cx="1204015" cy="1137595"/>
          </a:xfrm>
        </p:grpSpPr>
        <p:sp>
          <p:nvSpPr>
            <p:cNvPr id="21" name="Oval 20">
              <a:extLst>
                <a:ext uri="{FF2B5EF4-FFF2-40B4-BE49-F238E27FC236}">
                  <a16:creationId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9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2" name="Text Placeholder 14">
              <a:extLst>
                <a:ext uri="{FF2B5EF4-FFF2-40B4-BE49-F238E27FC236}">
                  <a16:creationId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1400" b="1" dirty="0">
                  <a:solidFill>
                    <a:srgbClr val="2C004B"/>
                  </a:solidFill>
                  <a:latin typeface="Verdana"/>
                </a:rPr>
                <a:t>5</a:t>
              </a:r>
              <a:endParaRPr kumimoji="0" lang="pt-PT" sz="1400" b="1" i="0" u="none" strike="noStrike" kern="1200" cap="none" spc="0" normalizeH="0" baseline="0" noProof="0" dirty="0">
                <a:ln>
                  <a:noFill/>
                </a:ln>
                <a:solidFill>
                  <a:srgbClr val="2C004B"/>
                </a:solidFill>
                <a:effectLst/>
                <a:uLnTx/>
                <a:uFillTx/>
                <a:latin typeface="Verdana"/>
                <a:ea typeface="+mn-ea"/>
                <a:cs typeface="+mn-cs"/>
              </a:endParaRPr>
            </a:p>
          </p:txBody>
        </p:sp>
      </p:grpSp>
      <p:sp>
        <p:nvSpPr>
          <p:cNvPr id="23" name="Text Placeholder 4"/>
          <p:cNvSpPr>
            <a:spLocks noGrp="1"/>
          </p:cNvSpPr>
          <p:nvPr>
            <p:ph type="body" sz="quarter" idx="12"/>
          </p:nvPr>
        </p:nvSpPr>
        <p:spPr>
          <a:xfrm>
            <a:off x="7917686" y="4320452"/>
            <a:ext cx="2786313" cy="459048"/>
          </a:xfrm>
        </p:spPr>
        <p:txBody>
          <a:bodyPr/>
          <a:lstStyle/>
          <a:p>
            <a:r>
              <a:rPr lang="en-US" dirty="0"/>
              <a:t>Events and Local Sub-processes</a:t>
            </a:r>
          </a:p>
        </p:txBody>
      </p:sp>
    </p:spTree>
    <p:extLst>
      <p:ext uri="{BB962C8B-B14F-4D97-AF65-F5344CB8AC3E}">
        <p14:creationId xmlns:p14="http://schemas.microsoft.com/office/powerpoint/2010/main" val="249570249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animEffect transition="in" filter="wipe(down)">
                                      <p:cBhvr>
                                        <p:cTn id="10" dur="500"/>
                                        <p:tgtEl>
                                          <p:spTgt spid="33">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4">
                                            <p:txEl>
                                              <p:pRg st="0" end="0"/>
                                            </p:txEl>
                                          </p:spTgt>
                                        </p:tgtEl>
                                        <p:attrNameLst>
                                          <p:attrName>style.visibility</p:attrName>
                                        </p:attrNameLst>
                                      </p:cBhvr>
                                      <p:to>
                                        <p:strVal val="visible"/>
                                      </p:to>
                                    </p:set>
                                    <p:animEffect transition="in" filter="wipe(down)">
                                      <p:cBhvr>
                                        <p:cTn id="17" dur="500"/>
                                        <p:tgtEl>
                                          <p:spTgt spid="34">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down)">
                                      <p:cBhvr>
                                        <p:cTn id="21" dur="500"/>
                                        <p:tgtEl>
                                          <p:spTgt spid="4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5">
                                            <p:txEl>
                                              <p:pRg st="0" end="0"/>
                                            </p:txEl>
                                          </p:spTgt>
                                        </p:tgtEl>
                                        <p:attrNameLst>
                                          <p:attrName>style.visibility</p:attrName>
                                        </p:attrNameLst>
                                      </p:cBhvr>
                                      <p:to>
                                        <p:strVal val="visible"/>
                                      </p:to>
                                    </p:set>
                                    <p:animEffect transition="in" filter="wipe(down)">
                                      <p:cBhvr>
                                        <p:cTn id="24" dur="500"/>
                                        <p:tgtEl>
                                          <p:spTgt spid="35">
                                            <p:txEl>
                                              <p:pRg st="0" end="0"/>
                                            </p:txEl>
                                          </p:spTgt>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down)">
                                      <p:cBhvr>
                                        <p:cTn id="31" dur="500"/>
                                        <p:tgtEl>
                                          <p:spTgt spid="36">
                                            <p:txEl>
                                              <p:pRg st="0" end="0"/>
                                            </p:txEl>
                                          </p:spTgt>
                                        </p:tgtEl>
                                      </p:cBhvr>
                                    </p:animEffect>
                                  </p:childTnLst>
                                </p:cTn>
                              </p:par>
                            </p:childTnLst>
                          </p:cTn>
                        </p:par>
                        <p:par>
                          <p:cTn id="32" fill="hold">
                            <p:stCondLst>
                              <p:cond delay="2000"/>
                            </p:stCondLst>
                            <p:childTnLst>
                              <p:par>
                                <p:cTn id="33" presetID="22" presetClass="entr" presetSubtype="4"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3">
                                            <p:txEl>
                                              <p:pRg st="0" end="0"/>
                                            </p:txEl>
                                          </p:spTgt>
                                        </p:tgtEl>
                                        <p:attrNameLst>
                                          <p:attrName>style.visibility</p:attrName>
                                        </p:attrNameLst>
                                      </p:cBhvr>
                                      <p:to>
                                        <p:strVal val="visible"/>
                                      </p:to>
                                    </p:set>
                                    <p:animEffect transition="in" filter="wipe(down)">
                                      <p:cBhvr>
                                        <p:cTn id="38"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34" grpId="0" build="p"/>
      <p:bldP spid="35" grpId="0" build="p"/>
      <p:bldP spid="36" grpId="0" build="p"/>
      <p:bldP spid="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EA8C-4E16-4FD6-B9B4-65970A8F5EB8}"/>
              </a:ext>
            </a:extLst>
          </p:cNvPr>
          <p:cNvSpPr>
            <a:spLocks noGrp="1"/>
          </p:cNvSpPr>
          <p:nvPr>
            <p:ph type="title"/>
          </p:nvPr>
        </p:nvSpPr>
        <p:spPr/>
        <p:txBody>
          <a:bodyPr/>
          <a:lstStyle/>
          <a:p>
            <a:r>
              <a:rPr lang="en-IN" b="1" dirty="0"/>
              <a:t> 1.Standard Functions:</a:t>
            </a:r>
            <a:br>
              <a:rPr lang="en-IN" b="1" dirty="0"/>
            </a:br>
            <a:r>
              <a:rPr lang="en-IN" b="1" dirty="0"/>
              <a:t>    </a:t>
            </a:r>
            <a:r>
              <a:rPr lang="en-IN" sz="2000" b="1" dirty="0"/>
              <a:t>1.1 </a:t>
            </a:r>
            <a:r>
              <a:rPr lang="en-IN" sz="1800" b="1" dirty="0"/>
              <a:t>Participants and Adapters</a:t>
            </a:r>
          </a:p>
        </p:txBody>
      </p:sp>
      <p:pic>
        <p:nvPicPr>
          <p:cNvPr id="3" name="Picture 2">
            <a:extLst>
              <a:ext uri="{FF2B5EF4-FFF2-40B4-BE49-F238E27FC236}">
                <a16:creationId xmlns:a16="http://schemas.microsoft.com/office/drawing/2014/main" id="{8AB92AE2-3B7F-4416-A011-87813D2C6092}"/>
              </a:ext>
            </a:extLst>
          </p:cNvPr>
          <p:cNvPicPr>
            <a:picLocks noChangeAspect="1"/>
          </p:cNvPicPr>
          <p:nvPr/>
        </p:nvPicPr>
        <p:blipFill>
          <a:blip r:embed="rId2"/>
          <a:stretch>
            <a:fillRect/>
          </a:stretch>
        </p:blipFill>
        <p:spPr>
          <a:xfrm>
            <a:off x="624001" y="1494714"/>
            <a:ext cx="2338071" cy="2078285"/>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54E96319-ADEB-493F-BA45-0631E70174C2}"/>
              </a:ext>
            </a:extLst>
          </p:cNvPr>
          <p:cNvPicPr>
            <a:picLocks noChangeAspect="1"/>
          </p:cNvPicPr>
          <p:nvPr/>
        </p:nvPicPr>
        <p:blipFill>
          <a:blip r:embed="rId3"/>
          <a:stretch>
            <a:fillRect/>
          </a:stretch>
        </p:blipFill>
        <p:spPr>
          <a:xfrm>
            <a:off x="624000" y="4005000"/>
            <a:ext cx="7850944" cy="2448001"/>
          </a:xfrm>
          <a:prstGeom prst="rect">
            <a:avLst/>
          </a:prstGeom>
        </p:spPr>
        <p:style>
          <a:lnRef idx="2">
            <a:schemeClr val="dk1"/>
          </a:lnRef>
          <a:fillRef idx="1">
            <a:schemeClr val="lt1"/>
          </a:fillRef>
          <a:effectRef idx="0">
            <a:schemeClr val="dk1"/>
          </a:effectRef>
          <a:fontRef idx="minor">
            <a:schemeClr val="dk1"/>
          </a:fontRef>
        </p:style>
      </p:pic>
      <p:sp>
        <p:nvSpPr>
          <p:cNvPr id="9" name="Rectangle 8">
            <a:extLst>
              <a:ext uri="{FF2B5EF4-FFF2-40B4-BE49-F238E27FC236}">
                <a16:creationId xmlns:a16="http://schemas.microsoft.com/office/drawing/2014/main" id="{634B5CAC-D8E2-4CC0-8A96-BE4E50BE7A38}"/>
              </a:ext>
            </a:extLst>
          </p:cNvPr>
          <p:cNvSpPr/>
          <p:nvPr/>
        </p:nvSpPr>
        <p:spPr>
          <a:xfrm>
            <a:off x="3830985" y="1576787"/>
            <a:ext cx="6912000" cy="1477328"/>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Verdana"/>
                <a:ea typeface="+mn-ea"/>
                <a:cs typeface="+mn-cs"/>
              </a:rPr>
              <a:t>No SLD (System Landscape Directory) available in CPI</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Verdana"/>
                <a:ea typeface="+mn-ea"/>
                <a:cs typeface="+mn-cs"/>
              </a:rPr>
              <a:t>Sender/Receiver can be added directly from the pallet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Verdana"/>
                <a:ea typeface="+mn-ea"/>
                <a:cs typeface="+mn-cs"/>
              </a:rPr>
              <a:t>Options to select the adapters for sender and receiver appears when we connect adapter with start, end, send events.</a:t>
            </a:r>
          </a:p>
        </p:txBody>
      </p:sp>
      <p:pic>
        <p:nvPicPr>
          <p:cNvPr id="10" name="Picture 9">
            <a:extLst>
              <a:ext uri="{FF2B5EF4-FFF2-40B4-BE49-F238E27FC236}">
                <a16:creationId xmlns:a16="http://schemas.microsoft.com/office/drawing/2014/main" id="{7D026137-F502-4D30-89A5-17360D42D3A9}"/>
              </a:ext>
            </a:extLst>
          </p:cNvPr>
          <p:cNvPicPr>
            <a:picLocks noChangeAspect="1"/>
          </p:cNvPicPr>
          <p:nvPr/>
        </p:nvPicPr>
        <p:blipFill>
          <a:blip r:embed="rId4"/>
          <a:stretch>
            <a:fillRect/>
          </a:stretch>
        </p:blipFill>
        <p:spPr>
          <a:xfrm>
            <a:off x="8895844" y="3006671"/>
            <a:ext cx="2716054" cy="3461862"/>
          </a:xfrm>
          <a:prstGeom prst="rect">
            <a:avLst/>
          </a:prstGeom>
        </p:spPr>
      </p:pic>
    </p:spTree>
    <p:extLst>
      <p:ext uri="{BB962C8B-B14F-4D97-AF65-F5344CB8AC3E}">
        <p14:creationId xmlns:p14="http://schemas.microsoft.com/office/powerpoint/2010/main" val="284270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5A5D-2C3F-48BF-A272-C210ED092528}"/>
              </a:ext>
            </a:extLst>
          </p:cNvPr>
          <p:cNvSpPr>
            <a:spLocks noGrp="1"/>
          </p:cNvSpPr>
          <p:nvPr>
            <p:ph type="title"/>
          </p:nvPr>
        </p:nvSpPr>
        <p:spPr/>
        <p:txBody>
          <a:bodyPr/>
          <a:lstStyle/>
          <a:p>
            <a:r>
              <a:rPr lang="en-IN" b="1" dirty="0"/>
              <a:t>1.2 Transformation</a:t>
            </a:r>
          </a:p>
        </p:txBody>
      </p:sp>
      <p:pic>
        <p:nvPicPr>
          <p:cNvPr id="3" name="Picture 2">
            <a:extLst>
              <a:ext uri="{FF2B5EF4-FFF2-40B4-BE49-F238E27FC236}">
                <a16:creationId xmlns:a16="http://schemas.microsoft.com/office/drawing/2014/main" id="{0F0250D2-348D-4691-B793-E78A0EEED74B}"/>
              </a:ext>
            </a:extLst>
          </p:cNvPr>
          <p:cNvPicPr>
            <a:picLocks noChangeAspect="1"/>
          </p:cNvPicPr>
          <p:nvPr/>
        </p:nvPicPr>
        <p:blipFill>
          <a:blip r:embed="rId2"/>
          <a:stretch>
            <a:fillRect/>
          </a:stretch>
        </p:blipFill>
        <p:spPr>
          <a:xfrm>
            <a:off x="227349" y="1125628"/>
            <a:ext cx="3528000" cy="4896000"/>
          </a:xfrm>
          <a:prstGeom prst="rect">
            <a:avLst/>
          </a:prstGeom>
        </p:spPr>
      </p:pic>
      <p:sp>
        <p:nvSpPr>
          <p:cNvPr id="4" name="Rectangle 3">
            <a:extLst>
              <a:ext uri="{FF2B5EF4-FFF2-40B4-BE49-F238E27FC236}">
                <a16:creationId xmlns:a16="http://schemas.microsoft.com/office/drawing/2014/main" id="{49EE4B66-9EA3-4B66-A785-D1F9F32EEFA1}"/>
              </a:ext>
            </a:extLst>
          </p:cNvPr>
          <p:cNvSpPr/>
          <p:nvPr/>
        </p:nvSpPr>
        <p:spPr>
          <a:xfrm>
            <a:off x="3760965" y="819028"/>
            <a:ext cx="8217773"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Verdana"/>
                <a:ea typeface="+mn-ea"/>
                <a:cs typeface="+mn-cs"/>
              </a:rPr>
              <a:t>Content Modifier</a:t>
            </a:r>
            <a:r>
              <a:rPr kumimoji="0" lang="en-IN" sz="1600" b="0" i="0" u="none" strike="noStrike" kern="1200" cap="none" spc="0" normalizeH="0" baseline="0" noProof="0" dirty="0">
                <a:ln>
                  <a:noFill/>
                </a:ln>
                <a:solidFill>
                  <a:prstClr val="black"/>
                </a:solidFill>
                <a:effectLst/>
                <a:uLnTx/>
                <a:uFillTx/>
                <a:latin typeface="Verdana"/>
                <a:ea typeface="+mn-ea"/>
                <a:cs typeface="+mn-cs"/>
              </a:rPr>
              <a:t>: You use the content modifier step to modify the content of incoming message by providing additional information in the header or body of the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Verdana"/>
                <a:ea typeface="+mn-ea"/>
                <a:cs typeface="+mn-cs"/>
              </a:rPr>
              <a:t>Converters</a:t>
            </a:r>
            <a:r>
              <a:rPr kumimoji="0" lang="en-IN" sz="1600" b="0" i="0" u="none" strike="noStrike" kern="1200" cap="none" spc="0" normalizeH="0" baseline="0" noProof="0" dirty="0">
                <a:ln>
                  <a:noFill/>
                </a:ln>
                <a:solidFill>
                  <a:prstClr val="black"/>
                </a:solidFill>
                <a:effectLst/>
                <a:uLnTx/>
                <a:uFillTx/>
                <a:latin typeface="Verdana"/>
                <a:ea typeface="+mn-ea"/>
                <a:cs typeface="+mn-cs"/>
              </a:rPr>
              <a:t>: It allows XML to JSON, JSON to XML, XML to CSV and CSV to XML conversion.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Verdana"/>
                <a:ea typeface="+mn-ea"/>
                <a:cs typeface="+mn-cs"/>
              </a:rPr>
              <a:t>Decoder</a:t>
            </a:r>
            <a:r>
              <a:rPr kumimoji="0" lang="en-IN" sz="1600" b="0" i="0" u="none" strike="noStrike" kern="1200" cap="none" spc="0" normalizeH="0" baseline="0" noProof="0" dirty="0">
                <a:ln>
                  <a:noFill/>
                </a:ln>
                <a:solidFill>
                  <a:prstClr val="black"/>
                </a:solidFill>
                <a:effectLst/>
                <a:uLnTx/>
                <a:uFillTx/>
                <a:latin typeface="Verdana"/>
                <a:ea typeface="+mn-ea"/>
                <a:cs typeface="+mn-cs"/>
              </a:rPr>
              <a:t>: You use this task to decode the message received over the network to retrieve original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Verdana"/>
                <a:ea typeface="+mn-ea"/>
                <a:cs typeface="+mn-cs"/>
              </a:rPr>
              <a:t>Encoder</a:t>
            </a:r>
            <a:r>
              <a:rPr kumimoji="0" lang="en-IN" sz="1600" b="0" i="0" u="none" strike="noStrike" kern="1200" cap="none" spc="0" normalizeH="0" baseline="0" noProof="0" dirty="0">
                <a:ln>
                  <a:noFill/>
                </a:ln>
                <a:solidFill>
                  <a:prstClr val="black"/>
                </a:solidFill>
                <a:effectLst/>
                <a:uLnTx/>
                <a:uFillTx/>
                <a:latin typeface="Verdana"/>
                <a:ea typeface="+mn-ea"/>
                <a:cs typeface="+mn-cs"/>
              </a:rPr>
              <a:t>: You use this task to encode messages using an encoding scheme (Base64, GZIP Compress, ZIP Compress and MIME Multipart Encode) to secure any sensitive message content during transfer over the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Verdana"/>
                <a:ea typeface="+mn-ea"/>
                <a:cs typeface="+mn-cs"/>
              </a:rPr>
              <a:t>Filter</a:t>
            </a:r>
            <a:r>
              <a:rPr kumimoji="0" lang="en-IN" sz="1600" b="0" i="0" u="none" strike="noStrike" kern="1200" cap="none" spc="0" normalizeH="0" baseline="0" noProof="0" dirty="0">
                <a:ln>
                  <a:noFill/>
                </a:ln>
                <a:solidFill>
                  <a:prstClr val="black"/>
                </a:solidFill>
                <a:effectLst/>
                <a:uLnTx/>
                <a:uFillTx/>
                <a:latin typeface="Verdana"/>
                <a:ea typeface="+mn-ea"/>
                <a:cs typeface="+mn-cs"/>
              </a:rPr>
              <a:t>: You use Filter to extract information from an incoming message. In other words, you filter out parts of the message that you do not want and extract only the data that you want.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Verdana"/>
                <a:ea typeface="+mn-ea"/>
                <a:cs typeface="+mn-cs"/>
              </a:rPr>
              <a:t>Message Digest</a:t>
            </a:r>
            <a:r>
              <a:rPr kumimoji="0" lang="en-IN" sz="1600" b="0" i="0" u="none" strike="noStrike" kern="1200" cap="none" spc="0" normalizeH="0" baseline="0" noProof="0" dirty="0">
                <a:ln>
                  <a:noFill/>
                </a:ln>
                <a:solidFill>
                  <a:prstClr val="black"/>
                </a:solidFill>
                <a:effectLst/>
                <a:uLnTx/>
                <a:uFillTx/>
                <a:latin typeface="Verdana"/>
                <a:ea typeface="+mn-ea"/>
                <a:cs typeface="+mn-cs"/>
              </a:rPr>
              <a:t>:</a:t>
            </a:r>
            <a:r>
              <a:rPr kumimoji="0" lang="en-IN" sz="1800" b="0" i="0" u="none" strike="noStrike" kern="1200" cap="none" spc="0" normalizeH="0" baseline="0" noProof="0" dirty="0">
                <a:ln>
                  <a:noFill/>
                </a:ln>
                <a:solidFill>
                  <a:prstClr val="black"/>
                </a:solidFill>
                <a:effectLst/>
                <a:uLnTx/>
                <a:uFillTx/>
                <a:latin typeface="Verdana"/>
                <a:ea typeface="+mn-ea"/>
                <a:cs typeface="+mn-cs"/>
              </a:rPr>
              <a:t>  It transforms a message into a canonical XML document.</a:t>
            </a:r>
            <a:endParaRPr kumimoji="0" lang="en-IN" sz="16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Verdana"/>
                <a:ea typeface="+mn-ea"/>
                <a:cs typeface="+mn-cs"/>
              </a:rPr>
              <a:t>Script</a:t>
            </a:r>
            <a:r>
              <a:rPr kumimoji="0" lang="en-IN" sz="1600" b="0" i="0" u="none" strike="noStrike" kern="1200" cap="none" spc="0" normalizeH="0" baseline="0" noProof="0" dirty="0">
                <a:ln>
                  <a:noFill/>
                </a:ln>
                <a:solidFill>
                  <a:prstClr val="black"/>
                </a:solidFill>
                <a:effectLst/>
                <a:uLnTx/>
                <a:uFillTx/>
                <a:latin typeface="Verdana"/>
                <a:ea typeface="+mn-ea"/>
                <a:cs typeface="+mn-cs"/>
              </a:rPr>
              <a:t>: You use this task to execute custom Java script or Groovy script for message processing.</a:t>
            </a:r>
          </a:p>
        </p:txBody>
      </p:sp>
    </p:spTree>
    <p:extLst>
      <p:ext uri="{BB962C8B-B14F-4D97-AF65-F5344CB8AC3E}">
        <p14:creationId xmlns:p14="http://schemas.microsoft.com/office/powerpoint/2010/main" val="267698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94E6-6C20-467B-9C40-5F094676B343}"/>
              </a:ext>
            </a:extLst>
          </p:cNvPr>
          <p:cNvSpPr>
            <a:spLocks noGrp="1"/>
          </p:cNvSpPr>
          <p:nvPr>
            <p:ph type="title"/>
          </p:nvPr>
        </p:nvSpPr>
        <p:spPr/>
        <p:txBody>
          <a:bodyPr/>
          <a:lstStyle/>
          <a:p>
            <a:r>
              <a:rPr lang="en-IN" b="1" dirty="0"/>
              <a:t>1.3 Call</a:t>
            </a:r>
          </a:p>
        </p:txBody>
      </p:sp>
      <p:pic>
        <p:nvPicPr>
          <p:cNvPr id="3" name="Picture 2">
            <a:extLst>
              <a:ext uri="{FF2B5EF4-FFF2-40B4-BE49-F238E27FC236}">
                <a16:creationId xmlns:a16="http://schemas.microsoft.com/office/drawing/2014/main" id="{D4C5DA1A-F909-4EAB-A18B-59E0BE21ED45}"/>
              </a:ext>
            </a:extLst>
          </p:cNvPr>
          <p:cNvPicPr>
            <a:picLocks noChangeAspect="1"/>
          </p:cNvPicPr>
          <p:nvPr/>
        </p:nvPicPr>
        <p:blipFill>
          <a:blip r:embed="rId2"/>
          <a:stretch>
            <a:fillRect/>
          </a:stretch>
        </p:blipFill>
        <p:spPr>
          <a:xfrm>
            <a:off x="336000" y="996726"/>
            <a:ext cx="2839967" cy="2227388"/>
          </a:xfrm>
          <a:prstGeom prst="rect">
            <a:avLst/>
          </a:prstGeom>
        </p:spPr>
      </p:pic>
      <p:pic>
        <p:nvPicPr>
          <p:cNvPr id="4" name="Picture 3">
            <a:extLst>
              <a:ext uri="{FF2B5EF4-FFF2-40B4-BE49-F238E27FC236}">
                <a16:creationId xmlns:a16="http://schemas.microsoft.com/office/drawing/2014/main" id="{D3309F8C-5ACE-4EA8-A08E-50319EEA5996}"/>
              </a:ext>
            </a:extLst>
          </p:cNvPr>
          <p:cNvPicPr>
            <a:picLocks noChangeAspect="1"/>
          </p:cNvPicPr>
          <p:nvPr/>
        </p:nvPicPr>
        <p:blipFill>
          <a:blip r:embed="rId3"/>
          <a:stretch>
            <a:fillRect/>
          </a:stretch>
        </p:blipFill>
        <p:spPr>
          <a:xfrm>
            <a:off x="3576000" y="719841"/>
            <a:ext cx="2520000" cy="2781159"/>
          </a:xfrm>
          <a:prstGeom prst="rect">
            <a:avLst/>
          </a:prstGeom>
        </p:spPr>
      </p:pic>
      <p:pic>
        <p:nvPicPr>
          <p:cNvPr id="5" name="Picture 4">
            <a:extLst>
              <a:ext uri="{FF2B5EF4-FFF2-40B4-BE49-F238E27FC236}">
                <a16:creationId xmlns:a16="http://schemas.microsoft.com/office/drawing/2014/main" id="{7CFEA84D-ECB6-4981-8292-80E78FE446B8}"/>
              </a:ext>
            </a:extLst>
          </p:cNvPr>
          <p:cNvPicPr>
            <a:picLocks noChangeAspect="1"/>
          </p:cNvPicPr>
          <p:nvPr/>
        </p:nvPicPr>
        <p:blipFill>
          <a:blip r:embed="rId4"/>
          <a:stretch>
            <a:fillRect/>
          </a:stretch>
        </p:blipFill>
        <p:spPr>
          <a:xfrm>
            <a:off x="3567513" y="3933378"/>
            <a:ext cx="2495550" cy="2371725"/>
          </a:xfrm>
          <a:prstGeom prst="rect">
            <a:avLst/>
          </a:prstGeom>
        </p:spPr>
      </p:pic>
      <p:sp>
        <p:nvSpPr>
          <p:cNvPr id="7" name="Rectangle 6">
            <a:extLst>
              <a:ext uri="{FF2B5EF4-FFF2-40B4-BE49-F238E27FC236}">
                <a16:creationId xmlns:a16="http://schemas.microsoft.com/office/drawing/2014/main" id="{AC436EAD-31EB-425F-A929-B9BF2E683057}"/>
              </a:ext>
            </a:extLst>
          </p:cNvPr>
          <p:cNvSpPr/>
          <p:nvPr/>
        </p:nvSpPr>
        <p:spPr>
          <a:xfrm>
            <a:off x="6384000" y="837000"/>
            <a:ext cx="5258226"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Regular"/>
                <a:ea typeface="+mn-ea"/>
                <a:cs typeface="+mn-cs"/>
              </a:rPr>
              <a:t>Request Reply </a:t>
            </a:r>
            <a:r>
              <a:rPr kumimoji="0" lang="en-IN" sz="1800" b="0" i="0" u="none" strike="noStrike" kern="1200" cap="none" spc="0" normalizeH="0" baseline="0" noProof="0" dirty="0">
                <a:ln>
                  <a:noFill/>
                </a:ln>
                <a:solidFill>
                  <a:srgbClr val="333333"/>
                </a:solidFill>
                <a:effectLst/>
                <a:uLnTx/>
                <a:uFillTx/>
                <a:latin typeface="SAPRegular"/>
                <a:ea typeface="+mn-ea"/>
                <a:cs typeface="+mn-cs"/>
              </a:rPr>
              <a:t>flow step sends the request message, waits for the reply message, then processes the reply.</a:t>
            </a:r>
            <a:endParaRPr kumimoji="0" lang="en-IN" sz="18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Regular"/>
                <a:ea typeface="+mn-ea"/>
                <a:cs typeface="+mn-cs"/>
              </a:rPr>
              <a:t>Content Enricher</a:t>
            </a:r>
            <a:r>
              <a:rPr kumimoji="0" lang="en-IN" sz="1800" b="0" i="0" u="none" strike="noStrike" kern="1200" cap="none" spc="0" normalizeH="0" baseline="0" noProof="0" dirty="0">
                <a:ln>
                  <a:noFill/>
                </a:ln>
                <a:solidFill>
                  <a:srgbClr val="333333"/>
                </a:solidFill>
                <a:effectLst/>
                <a:uLnTx/>
                <a:uFillTx/>
                <a:latin typeface="SAPRegular"/>
                <a:ea typeface="+mn-ea"/>
                <a:cs typeface="+mn-cs"/>
              </a:rPr>
              <a:t> accesses an external data source in order to augment a message with missing information.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Benton Sans"/>
                <a:ea typeface="+mn-ea"/>
                <a:cs typeface="+mn-cs"/>
              </a:rPr>
              <a:t>Send</a:t>
            </a:r>
            <a:r>
              <a:rPr kumimoji="0" lang="en-IN" sz="1800" b="0" i="0" u="none" strike="noStrike" kern="1200" cap="none" spc="0" normalizeH="0" baseline="0" noProof="0" dirty="0">
                <a:ln>
                  <a:noFill/>
                </a:ln>
                <a:solidFill>
                  <a:prstClr val="black"/>
                </a:solidFill>
                <a:effectLst/>
                <a:uLnTx/>
                <a:uFillTx/>
                <a:latin typeface="Benton Sans"/>
                <a:ea typeface="+mn-ea"/>
                <a:cs typeface="+mn-cs"/>
              </a:rPr>
              <a:t> step makes a service call to a receiver system for scenarios and adapters where no reply is expected.</a:t>
            </a:r>
            <a:endParaRPr kumimoji="0" lang="en-IN"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10" name="Rectangle 9">
            <a:extLst>
              <a:ext uri="{FF2B5EF4-FFF2-40B4-BE49-F238E27FC236}">
                <a16:creationId xmlns:a16="http://schemas.microsoft.com/office/drawing/2014/main" id="{29BBC3B2-C996-4104-B399-2098AD7BF96D}"/>
              </a:ext>
            </a:extLst>
          </p:cNvPr>
          <p:cNvSpPr/>
          <p:nvPr/>
        </p:nvSpPr>
        <p:spPr>
          <a:xfrm>
            <a:off x="6222680" y="3933378"/>
            <a:ext cx="541954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Regular"/>
                <a:ea typeface="+mn-ea"/>
                <a:cs typeface="+mn-cs"/>
              </a:rPr>
              <a:t>Looping Process Call </a:t>
            </a:r>
            <a:r>
              <a:rPr kumimoji="0" lang="en-IN" sz="1800" b="0" i="0" u="none" strike="noStrike" kern="1200" cap="none" spc="0" normalizeH="0" baseline="0" noProof="0" dirty="0">
                <a:ln>
                  <a:noFill/>
                </a:ln>
                <a:solidFill>
                  <a:srgbClr val="333333"/>
                </a:solidFill>
                <a:effectLst/>
                <a:uLnTx/>
                <a:uFillTx/>
                <a:latin typeface="SAPRegular"/>
                <a:ea typeface="+mn-ea"/>
                <a:cs typeface="+mn-cs"/>
              </a:rPr>
              <a:t>is used to execute </a:t>
            </a:r>
            <a:r>
              <a:rPr kumimoji="0" lang="en-IN" sz="1800" b="0" i="1" u="none" strike="noStrike" kern="1200" cap="none" spc="0" normalizeH="0" baseline="0" noProof="0" dirty="0">
                <a:ln>
                  <a:noFill/>
                </a:ln>
                <a:solidFill>
                  <a:srgbClr val="333333"/>
                </a:solidFill>
                <a:effectLst/>
                <a:uLnTx/>
                <a:uFillTx/>
                <a:latin typeface="SAPRegular"/>
                <a:ea typeface="+mn-ea"/>
                <a:cs typeface="+mn-cs"/>
              </a:rPr>
              <a:t>local integration process </a:t>
            </a:r>
            <a:r>
              <a:rPr kumimoji="0" lang="en-IN" sz="1800" b="0" i="0" u="none" strike="noStrike" kern="1200" cap="none" spc="0" normalizeH="0" baseline="0" noProof="0" dirty="0">
                <a:ln>
                  <a:noFill/>
                </a:ln>
                <a:solidFill>
                  <a:srgbClr val="333333"/>
                </a:solidFill>
                <a:effectLst/>
                <a:uLnTx/>
                <a:uFillTx/>
                <a:latin typeface="SAPRegular"/>
                <a:ea typeface="+mn-ea"/>
                <a:cs typeface="+mn-cs"/>
              </a:rPr>
              <a:t>multiple times depending on some condition and maximum Numbers of allowed Iterations.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33333"/>
              </a:solidFill>
              <a:effectLst/>
              <a:uLnTx/>
              <a:uFillTx/>
              <a:latin typeface="SAPRegular"/>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Regular"/>
                <a:ea typeface="+mn-ea"/>
                <a:cs typeface="+mn-cs"/>
              </a:rPr>
              <a:t>Process Call </a:t>
            </a:r>
            <a:r>
              <a:rPr kumimoji="0" lang="en-IN" sz="1800" b="0" i="0" u="none" strike="noStrike" kern="1200" cap="none" spc="0" normalizeH="0" baseline="0" noProof="0" dirty="0">
                <a:ln>
                  <a:noFill/>
                </a:ln>
                <a:solidFill>
                  <a:srgbClr val="333333"/>
                </a:solidFill>
                <a:effectLst/>
                <a:uLnTx/>
                <a:uFillTx/>
                <a:latin typeface="SAPRegular"/>
                <a:ea typeface="+mn-ea"/>
                <a:cs typeface="+mn-cs"/>
              </a:rPr>
              <a:t>is used to execute </a:t>
            </a:r>
            <a:r>
              <a:rPr kumimoji="0" lang="en-IN" sz="1800" b="0" i="1" u="none" strike="noStrike" kern="1200" cap="none" spc="0" normalizeH="0" baseline="0" noProof="0" dirty="0">
                <a:ln>
                  <a:noFill/>
                </a:ln>
                <a:solidFill>
                  <a:srgbClr val="333333"/>
                </a:solidFill>
                <a:effectLst/>
                <a:uLnTx/>
                <a:uFillTx/>
                <a:latin typeface="SAPRegular"/>
                <a:ea typeface="+mn-ea"/>
                <a:cs typeface="+mn-cs"/>
              </a:rPr>
              <a:t>local integration process </a:t>
            </a:r>
            <a:r>
              <a:rPr kumimoji="0" lang="en-IN" sz="1800" b="0" i="0" u="none" strike="noStrike" kern="1200" cap="none" spc="0" normalizeH="0" baseline="0" noProof="0" dirty="0">
                <a:ln>
                  <a:noFill/>
                </a:ln>
                <a:solidFill>
                  <a:srgbClr val="333333"/>
                </a:solidFill>
                <a:effectLst/>
                <a:uLnTx/>
                <a:uFillTx/>
                <a:latin typeface="SAPRegular"/>
                <a:ea typeface="+mn-ea"/>
                <a:cs typeface="+mn-cs"/>
              </a:rPr>
              <a:t> once without any condition or maximum Numbers of iteration option.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33333"/>
              </a:solidFill>
              <a:effectLst/>
              <a:uLnTx/>
              <a:uFillTx/>
              <a:latin typeface="SAPRegular"/>
              <a:ea typeface="+mn-ea"/>
              <a:cs typeface="+mn-cs"/>
            </a:endParaRPr>
          </a:p>
        </p:txBody>
      </p:sp>
    </p:spTree>
    <p:extLst>
      <p:ext uri="{BB962C8B-B14F-4D97-AF65-F5344CB8AC3E}">
        <p14:creationId xmlns:p14="http://schemas.microsoft.com/office/powerpoint/2010/main" val="42605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D549-B0FB-4606-B7EC-A10F2A3CE389}"/>
              </a:ext>
            </a:extLst>
          </p:cNvPr>
          <p:cNvSpPr>
            <a:spLocks noGrp="1"/>
          </p:cNvSpPr>
          <p:nvPr>
            <p:ph type="title"/>
          </p:nvPr>
        </p:nvSpPr>
        <p:spPr/>
        <p:txBody>
          <a:bodyPr/>
          <a:lstStyle/>
          <a:p>
            <a:r>
              <a:rPr lang="en-IN" b="1" dirty="0"/>
              <a:t>1.4 Routing</a:t>
            </a:r>
          </a:p>
        </p:txBody>
      </p:sp>
      <p:pic>
        <p:nvPicPr>
          <p:cNvPr id="3" name="Picture 2">
            <a:extLst>
              <a:ext uri="{FF2B5EF4-FFF2-40B4-BE49-F238E27FC236}">
                <a16:creationId xmlns:a16="http://schemas.microsoft.com/office/drawing/2014/main" id="{DED6A571-A44E-468E-8E61-3A59FC1720C9}"/>
              </a:ext>
            </a:extLst>
          </p:cNvPr>
          <p:cNvPicPr>
            <a:picLocks noChangeAspect="1"/>
          </p:cNvPicPr>
          <p:nvPr/>
        </p:nvPicPr>
        <p:blipFill>
          <a:blip r:embed="rId2"/>
          <a:stretch>
            <a:fillRect/>
          </a:stretch>
        </p:blipFill>
        <p:spPr>
          <a:xfrm>
            <a:off x="336000" y="1111970"/>
            <a:ext cx="3695700" cy="4405030"/>
          </a:xfrm>
          <a:prstGeom prst="rect">
            <a:avLst/>
          </a:prstGeom>
        </p:spPr>
      </p:pic>
      <p:sp>
        <p:nvSpPr>
          <p:cNvPr id="4" name="Rectangle 3">
            <a:extLst>
              <a:ext uri="{FF2B5EF4-FFF2-40B4-BE49-F238E27FC236}">
                <a16:creationId xmlns:a16="http://schemas.microsoft.com/office/drawing/2014/main" id="{E3DF3B72-E9C7-4294-A099-F09476C559C4}"/>
              </a:ext>
            </a:extLst>
          </p:cNvPr>
          <p:cNvSpPr/>
          <p:nvPr/>
        </p:nvSpPr>
        <p:spPr>
          <a:xfrm>
            <a:off x="3864585" y="837000"/>
            <a:ext cx="7488000"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Medium"/>
                <a:ea typeface="+mn-ea"/>
                <a:cs typeface="+mn-cs"/>
              </a:rPr>
              <a:t>Aggregator</a:t>
            </a:r>
            <a:r>
              <a:rPr kumimoji="0" lang="en-IN" sz="1800" b="0" i="0" u="none" strike="noStrike" kern="1200" cap="none" spc="0" normalizeH="0" baseline="0" noProof="0" dirty="0">
                <a:ln>
                  <a:noFill/>
                </a:ln>
                <a:solidFill>
                  <a:srgbClr val="333333"/>
                </a:solidFill>
                <a:effectLst/>
                <a:uLnTx/>
                <a:uFillTx/>
                <a:latin typeface="SAPMedium"/>
                <a:ea typeface="+mn-ea"/>
                <a:cs typeface="+mn-cs"/>
              </a:rPr>
              <a:t>: It bundles the incoming messages; it is N:1 vice versa to Splitter, that means it is used to combine multiple incoming messages into a single message.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33333"/>
              </a:solidFill>
              <a:effectLst/>
              <a:uLnTx/>
              <a:uFillTx/>
              <a:latin typeface="SAPMedium"/>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Medium"/>
                <a:ea typeface="+mn-ea"/>
                <a:cs typeface="+mn-cs"/>
              </a:rPr>
              <a:t>Gather</a:t>
            </a:r>
            <a:r>
              <a:rPr kumimoji="0" lang="en-IN" sz="1800" b="0" i="0" u="none" strike="noStrike" kern="1200" cap="none" spc="0" normalizeH="0" baseline="0" noProof="0" dirty="0">
                <a:ln>
                  <a:noFill/>
                </a:ln>
                <a:solidFill>
                  <a:srgbClr val="333333"/>
                </a:solidFill>
                <a:effectLst/>
                <a:uLnTx/>
                <a:uFillTx/>
                <a:latin typeface="SAPMedium"/>
                <a:ea typeface="+mn-ea"/>
                <a:cs typeface="+mn-cs"/>
              </a:rPr>
              <a:t>: The Gather step enables you to merge messages from one or more than one route in an integration process.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33333"/>
              </a:solidFill>
              <a:effectLst/>
              <a:uLnTx/>
              <a:uFillTx/>
              <a:latin typeface="SAPMedium"/>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Medium"/>
                <a:ea typeface="+mn-ea"/>
                <a:cs typeface="+mn-cs"/>
              </a:rPr>
              <a:t>Join</a:t>
            </a:r>
            <a:r>
              <a:rPr kumimoji="0" lang="en-IN" sz="1800" b="0" i="0" u="none" strike="noStrike" kern="1200" cap="none" spc="0" normalizeH="0" baseline="0" noProof="0" dirty="0">
                <a:ln>
                  <a:noFill/>
                </a:ln>
                <a:solidFill>
                  <a:srgbClr val="333333"/>
                </a:solidFill>
                <a:effectLst/>
                <a:uLnTx/>
                <a:uFillTx/>
                <a:latin typeface="SAPMedium"/>
                <a:ea typeface="+mn-ea"/>
                <a:cs typeface="+mn-cs"/>
              </a:rPr>
              <a:t>: Join helps to connect multiple process branches to one. Join followed by Gather can help to gather and merger messages from multiple process route.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33333"/>
              </a:solidFill>
              <a:effectLst/>
              <a:uLnTx/>
              <a:uFillTx/>
              <a:latin typeface="SAPMedium"/>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Medium"/>
                <a:ea typeface="+mn-ea"/>
                <a:cs typeface="+mn-cs"/>
              </a:rPr>
              <a:t>Multicast</a:t>
            </a:r>
            <a:r>
              <a:rPr kumimoji="0" lang="en-IN" sz="1800" b="0" i="0" u="none" strike="noStrike" kern="1200" cap="none" spc="0" normalizeH="0" baseline="0" noProof="0" dirty="0">
                <a:ln>
                  <a:noFill/>
                </a:ln>
                <a:solidFill>
                  <a:srgbClr val="333333"/>
                </a:solidFill>
                <a:effectLst/>
                <a:uLnTx/>
                <a:uFillTx/>
                <a:latin typeface="SAPMedium"/>
                <a:ea typeface="+mn-ea"/>
                <a:cs typeface="+mn-cs"/>
              </a:rPr>
              <a:t>: This process step is used to send the message to more than one receiver (flow) either parallel or sequential. This is unconditional routing.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33333"/>
              </a:solidFill>
              <a:effectLst/>
              <a:uLnTx/>
              <a:uFillTx/>
              <a:latin typeface="SAPMedium"/>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Medium"/>
                <a:ea typeface="+mn-ea"/>
                <a:cs typeface="+mn-cs"/>
              </a:rPr>
              <a:t>Router</a:t>
            </a:r>
            <a:r>
              <a:rPr kumimoji="0" lang="en-IN" sz="1800" b="0" i="0" u="none" strike="noStrike" kern="1200" cap="none" spc="0" normalizeH="0" baseline="0" noProof="0" dirty="0">
                <a:ln>
                  <a:noFill/>
                </a:ln>
                <a:solidFill>
                  <a:srgbClr val="333333"/>
                </a:solidFill>
                <a:effectLst/>
                <a:uLnTx/>
                <a:uFillTx/>
                <a:latin typeface="SAPMedium"/>
                <a:ea typeface="+mn-ea"/>
                <a:cs typeface="+mn-cs"/>
              </a:rPr>
              <a:t>: This process step is used to determine the receivers to deliver the messages. We can have routing conditions and all branches should have the same type of condition either xml or non-xml, we can make one of the branch as default.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33333"/>
              </a:solidFill>
              <a:effectLst/>
              <a:uLnTx/>
              <a:uFillTx/>
              <a:latin typeface="SAPMedium"/>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SAPMedium"/>
                <a:ea typeface="+mn-ea"/>
                <a:cs typeface="+mn-cs"/>
              </a:rPr>
              <a:t>Splitter</a:t>
            </a:r>
            <a:r>
              <a:rPr kumimoji="0" lang="en-IN" sz="1800" b="0" i="0" u="none" strike="noStrike" kern="1200" cap="none" spc="0" normalizeH="0" baseline="0" noProof="0" dirty="0">
                <a:ln>
                  <a:noFill/>
                </a:ln>
                <a:solidFill>
                  <a:srgbClr val="333333"/>
                </a:solidFill>
                <a:effectLst/>
                <a:uLnTx/>
                <a:uFillTx/>
                <a:latin typeface="SAPMedium"/>
                <a:ea typeface="+mn-ea"/>
                <a:cs typeface="+mn-cs"/>
              </a:rPr>
              <a:t>: Break down a message into multiple individual messages.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48306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697E-D8AD-4538-AAA9-E12CC2856B88}"/>
              </a:ext>
            </a:extLst>
          </p:cNvPr>
          <p:cNvSpPr>
            <a:spLocks noGrp="1"/>
          </p:cNvSpPr>
          <p:nvPr>
            <p:ph type="title"/>
          </p:nvPr>
        </p:nvSpPr>
        <p:spPr/>
        <p:txBody>
          <a:bodyPr/>
          <a:lstStyle/>
          <a:p>
            <a:r>
              <a:rPr lang="en-IN" b="1" dirty="0"/>
              <a:t>1.5 Security</a:t>
            </a:r>
          </a:p>
        </p:txBody>
      </p:sp>
      <p:pic>
        <p:nvPicPr>
          <p:cNvPr id="3" name="Picture 2">
            <a:extLst>
              <a:ext uri="{FF2B5EF4-FFF2-40B4-BE49-F238E27FC236}">
                <a16:creationId xmlns:a16="http://schemas.microsoft.com/office/drawing/2014/main" id="{7CD89C1A-BA68-49F5-BD5D-C5AE8F90A636}"/>
              </a:ext>
            </a:extLst>
          </p:cNvPr>
          <p:cNvPicPr>
            <a:picLocks noChangeAspect="1"/>
          </p:cNvPicPr>
          <p:nvPr/>
        </p:nvPicPr>
        <p:blipFill>
          <a:blip r:embed="rId2"/>
          <a:stretch>
            <a:fillRect/>
          </a:stretch>
        </p:blipFill>
        <p:spPr>
          <a:xfrm>
            <a:off x="408000" y="1413000"/>
            <a:ext cx="3590925" cy="3457575"/>
          </a:xfrm>
          <a:prstGeom prst="rect">
            <a:avLst/>
          </a:prstGeom>
        </p:spPr>
      </p:pic>
      <p:sp>
        <p:nvSpPr>
          <p:cNvPr id="4" name="Rectangle 3">
            <a:extLst>
              <a:ext uri="{FF2B5EF4-FFF2-40B4-BE49-F238E27FC236}">
                <a16:creationId xmlns:a16="http://schemas.microsoft.com/office/drawing/2014/main" id="{8E26706D-434A-457D-A4EC-C52B4FAACD38}"/>
              </a:ext>
            </a:extLst>
          </p:cNvPr>
          <p:cNvSpPr/>
          <p:nvPr/>
        </p:nvSpPr>
        <p:spPr>
          <a:xfrm>
            <a:off x="4296000" y="1917000"/>
            <a:ext cx="6984585"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err="1">
                <a:ln>
                  <a:noFill/>
                </a:ln>
                <a:solidFill>
                  <a:prstClr val="black"/>
                </a:solidFill>
                <a:effectLst/>
                <a:uLnTx/>
                <a:uFillTx/>
                <a:latin typeface="Verdana"/>
                <a:ea typeface="+mn-ea"/>
                <a:cs typeface="+mn-cs"/>
              </a:rPr>
              <a:t>Decryptor</a:t>
            </a:r>
            <a:r>
              <a:rPr kumimoji="0" lang="en-IN" sz="1800" b="0" i="0" u="none" strike="noStrike" kern="1200" cap="none" spc="0" normalizeH="0" baseline="0" noProof="0" dirty="0">
                <a:ln>
                  <a:noFill/>
                </a:ln>
                <a:solidFill>
                  <a:prstClr val="black"/>
                </a:solidFill>
                <a:effectLst/>
                <a:uLnTx/>
                <a:uFillTx/>
                <a:latin typeface="Verdana"/>
                <a:ea typeface="+mn-ea"/>
                <a:cs typeface="+mn-cs"/>
              </a:rPr>
              <a:t>: CPI allows you to Decrypt the PGP and PKCS7 encrypted 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err="1">
                <a:ln>
                  <a:noFill/>
                </a:ln>
                <a:solidFill>
                  <a:prstClr val="black"/>
                </a:solidFill>
                <a:effectLst/>
                <a:uLnTx/>
                <a:uFillTx/>
                <a:latin typeface="Verdana"/>
                <a:ea typeface="+mn-ea"/>
                <a:cs typeface="+mn-cs"/>
              </a:rPr>
              <a:t>Encryptor</a:t>
            </a:r>
            <a:r>
              <a:rPr kumimoji="0" lang="en-IN" sz="1800" b="0" i="0" u="none" strike="noStrike" kern="1200" cap="none" spc="0" normalizeH="0" baseline="0" noProof="0" dirty="0">
                <a:ln>
                  <a:noFill/>
                </a:ln>
                <a:solidFill>
                  <a:prstClr val="black"/>
                </a:solidFill>
                <a:effectLst/>
                <a:uLnTx/>
                <a:uFillTx/>
                <a:latin typeface="Verdana"/>
                <a:ea typeface="+mn-ea"/>
                <a:cs typeface="+mn-cs"/>
              </a:rPr>
              <a:t>: CPI allows you to Encrypt messages with PGP and PKCS7 keys.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a:ea typeface="+mn-ea"/>
                <a:cs typeface="+mn-cs"/>
              </a:rPr>
              <a:t>Signer</a:t>
            </a:r>
            <a:r>
              <a:rPr kumimoji="0" lang="en-IN" sz="1800" b="0" i="0" u="none" strike="noStrike" kern="1200" cap="none" spc="0" normalizeH="0" baseline="0" noProof="0" dirty="0">
                <a:ln>
                  <a:noFill/>
                </a:ln>
                <a:solidFill>
                  <a:prstClr val="black"/>
                </a:solidFill>
                <a:effectLst/>
                <a:uLnTx/>
                <a:uFillTx/>
                <a:latin typeface="Verdana"/>
                <a:ea typeface="+mn-ea"/>
                <a:cs typeface="+mn-cs"/>
              </a:rPr>
              <a:t>: Outgoing messages may be singed in CPI system. Receiver system can validate the sender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a:ea typeface="+mn-ea"/>
                <a:cs typeface="+mn-cs"/>
              </a:rPr>
              <a:t>Verifier</a:t>
            </a:r>
            <a:r>
              <a:rPr kumimoji="0" lang="en-IN" sz="1800" b="0" i="0" u="none" strike="noStrike" kern="1200" cap="none" spc="0" normalizeH="0" baseline="0" noProof="0" dirty="0">
                <a:ln>
                  <a:noFill/>
                </a:ln>
                <a:solidFill>
                  <a:prstClr val="black"/>
                </a:solidFill>
                <a:effectLst/>
                <a:uLnTx/>
                <a:uFillTx/>
                <a:latin typeface="Verdana"/>
                <a:ea typeface="+mn-ea"/>
                <a:cs typeface="+mn-cs"/>
              </a:rPr>
              <a:t>: Verifier step is used for check if CPI has received the message from known valid sender system.</a:t>
            </a:r>
          </a:p>
        </p:txBody>
      </p:sp>
    </p:spTree>
    <p:extLst>
      <p:ext uri="{BB962C8B-B14F-4D97-AF65-F5344CB8AC3E}">
        <p14:creationId xmlns:p14="http://schemas.microsoft.com/office/powerpoint/2010/main" val="327197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9850-BC07-4A52-A40C-338671D24BD6}"/>
              </a:ext>
            </a:extLst>
          </p:cNvPr>
          <p:cNvSpPr>
            <a:spLocks noGrp="1"/>
          </p:cNvSpPr>
          <p:nvPr>
            <p:ph type="title"/>
          </p:nvPr>
        </p:nvSpPr>
        <p:spPr/>
        <p:txBody>
          <a:bodyPr/>
          <a:lstStyle/>
          <a:p>
            <a:r>
              <a:rPr lang="en-IN" b="1" dirty="0"/>
              <a:t>1.6 Persistence</a:t>
            </a:r>
          </a:p>
        </p:txBody>
      </p:sp>
      <p:pic>
        <p:nvPicPr>
          <p:cNvPr id="3" name="Picture 2">
            <a:extLst>
              <a:ext uri="{FF2B5EF4-FFF2-40B4-BE49-F238E27FC236}">
                <a16:creationId xmlns:a16="http://schemas.microsoft.com/office/drawing/2014/main" id="{3E43F08B-DD88-4503-B264-E999F34474E5}"/>
              </a:ext>
            </a:extLst>
          </p:cNvPr>
          <p:cNvPicPr>
            <a:picLocks noChangeAspect="1"/>
          </p:cNvPicPr>
          <p:nvPr/>
        </p:nvPicPr>
        <p:blipFill>
          <a:blip r:embed="rId2"/>
          <a:stretch>
            <a:fillRect/>
          </a:stretch>
        </p:blipFill>
        <p:spPr>
          <a:xfrm>
            <a:off x="227350" y="1073903"/>
            <a:ext cx="3132651" cy="2321565"/>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F8FB18F8-6D4F-4486-836C-4807B3509509}"/>
              </a:ext>
            </a:extLst>
          </p:cNvPr>
          <p:cNvPicPr>
            <a:picLocks noChangeAspect="1"/>
          </p:cNvPicPr>
          <p:nvPr/>
        </p:nvPicPr>
        <p:blipFill>
          <a:blip r:embed="rId3"/>
          <a:stretch>
            <a:fillRect/>
          </a:stretch>
        </p:blipFill>
        <p:spPr>
          <a:xfrm>
            <a:off x="227349" y="3717000"/>
            <a:ext cx="3132652" cy="2808000"/>
          </a:xfrm>
          <a:prstGeom prst="rect">
            <a:avLst/>
          </a:prstGeom>
        </p:spPr>
        <p:style>
          <a:lnRef idx="2">
            <a:schemeClr val="dk1"/>
          </a:lnRef>
          <a:fillRef idx="1">
            <a:schemeClr val="lt1"/>
          </a:fillRef>
          <a:effectRef idx="0">
            <a:schemeClr val="dk1"/>
          </a:effectRef>
          <a:fontRef idx="minor">
            <a:schemeClr val="dk1"/>
          </a:fontRef>
        </p:style>
      </p:pic>
      <p:graphicFrame>
        <p:nvGraphicFramePr>
          <p:cNvPr id="5" name="Table 4">
            <a:extLst>
              <a:ext uri="{FF2B5EF4-FFF2-40B4-BE49-F238E27FC236}">
                <a16:creationId xmlns:a16="http://schemas.microsoft.com/office/drawing/2014/main" id="{E7BE1F38-A2DB-4144-BE87-46B5CA232667}"/>
              </a:ext>
            </a:extLst>
          </p:cNvPr>
          <p:cNvGraphicFramePr>
            <a:graphicFrameLocks noGrp="1"/>
          </p:cNvGraphicFramePr>
          <p:nvPr/>
        </p:nvGraphicFramePr>
        <p:xfrm>
          <a:off x="3560808" y="3850095"/>
          <a:ext cx="8280000" cy="2541810"/>
        </p:xfrm>
        <a:graphic>
          <a:graphicData uri="http://schemas.openxmlformats.org/drawingml/2006/table">
            <a:tbl>
              <a:tblPr/>
              <a:tblGrid>
                <a:gridCol w="1134331">
                  <a:extLst>
                    <a:ext uri="{9D8B030D-6E8A-4147-A177-3AD203B41FA5}">
                      <a16:colId xmlns:a16="http://schemas.microsoft.com/office/drawing/2014/main" val="1720036720"/>
                    </a:ext>
                  </a:extLst>
                </a:gridCol>
                <a:gridCol w="7145669">
                  <a:extLst>
                    <a:ext uri="{9D8B030D-6E8A-4147-A177-3AD203B41FA5}">
                      <a16:colId xmlns:a16="http://schemas.microsoft.com/office/drawing/2014/main" val="3326735583"/>
                    </a:ext>
                  </a:extLst>
                </a:gridCol>
              </a:tblGrid>
              <a:tr h="247956">
                <a:tc>
                  <a:txBody>
                    <a:bodyPr/>
                    <a:lstStyle/>
                    <a:p>
                      <a:pPr algn="l" fontAlgn="t"/>
                      <a:r>
                        <a:rPr lang="en-IN" sz="1400" b="1" dirty="0">
                          <a:effectLst/>
                        </a:rPr>
                        <a:t>Operation</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algn="l" fontAlgn="t"/>
                      <a:r>
                        <a:rPr lang="en-IN" sz="1400" b="1" dirty="0">
                          <a:effectLst/>
                        </a:rPr>
                        <a:t>Used to ...</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24676103"/>
                  </a:ext>
                </a:extLst>
              </a:tr>
              <a:tr h="384984">
                <a:tc>
                  <a:txBody>
                    <a:bodyPr/>
                    <a:lstStyle/>
                    <a:p>
                      <a:pPr fontAlgn="t"/>
                      <a:r>
                        <a:rPr lang="en-IN" sz="1600" b="1">
                          <a:effectLst/>
                        </a:rPr>
                        <a:t>Select</a:t>
                      </a:r>
                      <a:endParaRPr lang="en-IN" sz="1600">
                        <a:effectLst/>
                      </a:endParaRP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Fetch messages in bulk from the data store.</a:t>
                      </a: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290657201"/>
                  </a:ext>
                </a:extLst>
              </a:tr>
              <a:tr h="321534">
                <a:tc>
                  <a:txBody>
                    <a:bodyPr/>
                    <a:lstStyle/>
                    <a:p>
                      <a:pPr fontAlgn="t"/>
                      <a:r>
                        <a:rPr lang="en-IN" sz="1600" b="1">
                          <a:effectLst/>
                        </a:rPr>
                        <a:t>Get</a:t>
                      </a:r>
                      <a:endParaRPr lang="en-IN" sz="1600">
                        <a:effectLst/>
                      </a:endParaRP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Fetch a specific message from the data store.</a:t>
                      </a: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983370423"/>
                  </a:ext>
                </a:extLst>
              </a:tr>
              <a:tr h="1024995">
                <a:tc>
                  <a:txBody>
                    <a:bodyPr/>
                    <a:lstStyle/>
                    <a:p>
                      <a:pPr fontAlgn="t"/>
                      <a:r>
                        <a:rPr lang="en-IN" sz="1600" b="1" dirty="0">
                          <a:effectLst/>
                        </a:rPr>
                        <a:t>Write</a:t>
                      </a:r>
                      <a:endParaRPr lang="en-IN" sz="1600" dirty="0">
                        <a:effectLst/>
                      </a:endParaRP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Store the messages temporarily in the data store.</a:t>
                      </a:r>
                    </a:p>
                    <a:p>
                      <a:pPr fontAlgn="t"/>
                      <a:r>
                        <a:rPr lang="en-IN" sz="1800" kern="1200" dirty="0">
                          <a:solidFill>
                            <a:schemeClr val="tx1"/>
                          </a:solidFill>
                          <a:effectLst/>
                          <a:latin typeface="+mn-lt"/>
                          <a:ea typeface="+mn-ea"/>
                          <a:cs typeface="+mn-cs"/>
                        </a:rPr>
                        <a:t>If you use a Write operation, you can store the messages in the data store by configuring the data store name and a unique Entry ID.</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679310924"/>
                  </a:ext>
                </a:extLst>
              </a:tr>
              <a:tr h="324531">
                <a:tc>
                  <a:txBody>
                    <a:bodyPr/>
                    <a:lstStyle/>
                    <a:p>
                      <a:pPr fontAlgn="t"/>
                      <a:r>
                        <a:rPr lang="en-IN" sz="1600" b="1" dirty="0">
                          <a:effectLst/>
                        </a:rPr>
                        <a:t>Delete</a:t>
                      </a:r>
                      <a:endParaRPr lang="en-IN" sz="1600" dirty="0">
                        <a:effectLst/>
                      </a:endParaRP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Trigger the deletion of messages in the data store.</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21744998"/>
                  </a:ext>
                </a:extLst>
              </a:tr>
            </a:tbl>
          </a:graphicData>
        </a:graphic>
      </p:graphicFrame>
      <p:sp>
        <p:nvSpPr>
          <p:cNvPr id="6" name="Rectangle 5">
            <a:extLst>
              <a:ext uri="{FF2B5EF4-FFF2-40B4-BE49-F238E27FC236}">
                <a16:creationId xmlns:a16="http://schemas.microsoft.com/office/drawing/2014/main" id="{5633119A-248F-434F-8C26-936DB200A2F5}"/>
              </a:ext>
            </a:extLst>
          </p:cNvPr>
          <p:cNvSpPr/>
          <p:nvPr/>
        </p:nvSpPr>
        <p:spPr>
          <a:xfrm>
            <a:off x="3546359" y="854678"/>
            <a:ext cx="827999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a:ea typeface="+mn-ea"/>
                <a:cs typeface="+mn-cs"/>
              </a:rPr>
              <a:t>Persist</a:t>
            </a:r>
            <a:r>
              <a:rPr kumimoji="0" lang="en-IN" sz="1800" b="0" i="0" u="none" strike="noStrike" kern="1200" cap="none" spc="0" normalizeH="0" baseline="0" noProof="0" dirty="0">
                <a:ln>
                  <a:noFill/>
                </a:ln>
                <a:solidFill>
                  <a:prstClr val="black"/>
                </a:solidFill>
                <a:effectLst/>
                <a:uLnTx/>
                <a:uFillTx/>
                <a:latin typeface="Verdana"/>
                <a:ea typeface="+mn-ea"/>
                <a:cs typeface="+mn-cs"/>
              </a:rPr>
              <a:t> –At runtime, information such as message GUID, timestamp, and payload are stored for the messages at the persistence process steps. The message storage feature is useful for auditing purposes and analyse it at a later point in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Verdana"/>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a:ea typeface="+mn-ea"/>
                <a:cs typeface="+mn-cs"/>
              </a:rPr>
              <a:t>Write Variables</a:t>
            </a:r>
            <a:r>
              <a:rPr kumimoji="0" lang="en-IN" sz="1800" b="0" i="0" u="none" strike="noStrike" kern="1200" cap="none" spc="0" normalizeH="0" baseline="0" noProof="0" dirty="0">
                <a:ln>
                  <a:noFill/>
                </a:ln>
                <a:solidFill>
                  <a:prstClr val="black"/>
                </a:solidFill>
                <a:effectLst/>
                <a:uLnTx/>
                <a:uFillTx/>
                <a:latin typeface="Verdana"/>
                <a:ea typeface="+mn-ea"/>
                <a:cs typeface="+mn-cs"/>
              </a:rPr>
              <a:t> - CPI allows you to temporarily persists name-value pairs.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a:ea typeface="+mn-ea"/>
                <a:cs typeface="+mn-cs"/>
              </a:rPr>
              <a:t>Data Store Operations </a:t>
            </a:r>
            <a:r>
              <a:rPr kumimoji="0" lang="en-IN" sz="1800" b="0" i="0" u="none" strike="noStrike" kern="1200" cap="none" spc="0" normalizeH="0" baseline="0" noProof="0" dirty="0">
                <a:ln>
                  <a:noFill/>
                </a:ln>
                <a:solidFill>
                  <a:prstClr val="black"/>
                </a:solidFill>
                <a:effectLst/>
                <a:uLnTx/>
                <a:uFillTx/>
                <a:latin typeface="Verdana"/>
                <a:ea typeface="+mn-ea"/>
                <a:cs typeface="+mn-cs"/>
              </a:rPr>
              <a:t>- helps to store complete message in the Datastore.</a:t>
            </a:r>
          </a:p>
        </p:txBody>
      </p:sp>
    </p:spTree>
    <p:extLst>
      <p:ext uri="{BB962C8B-B14F-4D97-AF65-F5344CB8AC3E}">
        <p14:creationId xmlns:p14="http://schemas.microsoft.com/office/powerpoint/2010/main" val="238505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669E-F53D-452E-8243-AFCA77AC3183}"/>
              </a:ext>
            </a:extLst>
          </p:cNvPr>
          <p:cNvSpPr>
            <a:spLocks noGrp="1"/>
          </p:cNvSpPr>
          <p:nvPr>
            <p:ph type="title"/>
          </p:nvPr>
        </p:nvSpPr>
        <p:spPr/>
        <p:txBody>
          <a:bodyPr/>
          <a:lstStyle/>
          <a:p>
            <a:r>
              <a:rPr lang="en-IN" b="1" dirty="0"/>
              <a:t>1.7 Validator</a:t>
            </a:r>
          </a:p>
        </p:txBody>
      </p:sp>
      <p:pic>
        <p:nvPicPr>
          <p:cNvPr id="3" name="Picture 2">
            <a:extLst>
              <a:ext uri="{FF2B5EF4-FFF2-40B4-BE49-F238E27FC236}">
                <a16:creationId xmlns:a16="http://schemas.microsoft.com/office/drawing/2014/main" id="{09CACF5F-B06D-404C-A369-81C50F2FA6B2}"/>
              </a:ext>
            </a:extLst>
          </p:cNvPr>
          <p:cNvPicPr>
            <a:picLocks noChangeAspect="1"/>
          </p:cNvPicPr>
          <p:nvPr/>
        </p:nvPicPr>
        <p:blipFill>
          <a:blip r:embed="rId2"/>
          <a:stretch>
            <a:fillRect/>
          </a:stretch>
        </p:blipFill>
        <p:spPr>
          <a:xfrm>
            <a:off x="336000" y="1018190"/>
            <a:ext cx="3038475" cy="1847850"/>
          </a:xfrm>
          <a:prstGeom prst="rect">
            <a:avLst/>
          </a:prstGeom>
        </p:spPr>
        <p:style>
          <a:lnRef idx="2">
            <a:schemeClr val="dk1"/>
          </a:lnRef>
          <a:fillRef idx="1">
            <a:schemeClr val="lt1"/>
          </a:fillRef>
          <a:effectRef idx="0">
            <a:schemeClr val="dk1"/>
          </a:effectRef>
          <a:fontRef idx="minor">
            <a:schemeClr val="dk1"/>
          </a:fontRef>
        </p:style>
      </p:pic>
      <p:sp>
        <p:nvSpPr>
          <p:cNvPr id="4" name="Rectangle 3">
            <a:extLst>
              <a:ext uri="{FF2B5EF4-FFF2-40B4-BE49-F238E27FC236}">
                <a16:creationId xmlns:a16="http://schemas.microsoft.com/office/drawing/2014/main" id="{C8234BD7-231F-4016-B508-C836C76C89FC}"/>
              </a:ext>
            </a:extLst>
          </p:cNvPr>
          <p:cNvSpPr/>
          <p:nvPr/>
        </p:nvSpPr>
        <p:spPr>
          <a:xfrm>
            <a:off x="112708" y="3284065"/>
            <a:ext cx="3679282"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70AD">
                    <a:lumMod val="75000"/>
                  </a:srgbClr>
                </a:solidFill>
                <a:effectLst/>
                <a:uLnTx/>
                <a:uFillTx/>
                <a:latin typeface="Verdana"/>
                <a:ea typeface="+mn-ea"/>
                <a:cs typeface="+mn-cs"/>
              </a:rPr>
              <a:t>SAP Cloud Platform Integration offers capabilities to validate the XML payload against a given XML Schema.</a:t>
            </a:r>
          </a:p>
        </p:txBody>
      </p:sp>
      <p:pic>
        <p:nvPicPr>
          <p:cNvPr id="5" name="Picture 4">
            <a:extLst>
              <a:ext uri="{FF2B5EF4-FFF2-40B4-BE49-F238E27FC236}">
                <a16:creationId xmlns:a16="http://schemas.microsoft.com/office/drawing/2014/main" id="{F6886038-CAC2-4EAD-9CE6-7CF0C415130F}"/>
              </a:ext>
            </a:extLst>
          </p:cNvPr>
          <p:cNvPicPr>
            <a:picLocks noChangeAspect="1"/>
          </p:cNvPicPr>
          <p:nvPr/>
        </p:nvPicPr>
        <p:blipFill>
          <a:blip r:embed="rId3"/>
          <a:stretch>
            <a:fillRect/>
          </a:stretch>
        </p:blipFill>
        <p:spPr>
          <a:xfrm>
            <a:off x="3677348" y="400399"/>
            <a:ext cx="8136000" cy="4824000"/>
          </a:xfrm>
          <a:prstGeom prst="rect">
            <a:avLst/>
          </a:prstGeom>
        </p:spPr>
      </p:pic>
      <p:sp>
        <p:nvSpPr>
          <p:cNvPr id="6" name="Rectangle 5">
            <a:extLst>
              <a:ext uri="{FF2B5EF4-FFF2-40B4-BE49-F238E27FC236}">
                <a16:creationId xmlns:a16="http://schemas.microsoft.com/office/drawing/2014/main" id="{AC3ED2A2-852C-48EE-B39D-A5331020AD6D}"/>
              </a:ext>
            </a:extLst>
          </p:cNvPr>
          <p:cNvSpPr/>
          <p:nvPr/>
        </p:nvSpPr>
        <p:spPr>
          <a:xfrm>
            <a:off x="112708" y="5098320"/>
            <a:ext cx="1019595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Verdana"/>
                <a:ea typeface="+mn-ea"/>
                <a:cs typeface="+mn-cs"/>
              </a:rPr>
              <a:t>Following are the features of </a:t>
            </a:r>
            <a:r>
              <a:rPr kumimoji="0" lang="en-IN" sz="1600" b="0" i="0" u="none" strike="noStrike" kern="1200" cap="none" spc="0" normalizeH="0" baseline="0" noProof="0" dirty="0" err="1">
                <a:ln>
                  <a:noFill/>
                </a:ln>
                <a:solidFill>
                  <a:prstClr val="black"/>
                </a:solidFill>
                <a:effectLst/>
                <a:uLnTx/>
                <a:uFillTx/>
                <a:latin typeface="Verdana"/>
                <a:ea typeface="+mn-ea"/>
                <a:cs typeface="+mn-cs"/>
              </a:rPr>
              <a:t>XMLValidator</a:t>
            </a:r>
            <a:r>
              <a:rPr kumimoji="0" lang="en-IN" sz="1600" b="0" i="0" u="none" strike="noStrike" kern="1200" cap="none" spc="0" normalizeH="0" baseline="0" noProof="0" dirty="0">
                <a:ln>
                  <a:noFill/>
                </a:ln>
                <a:solidFill>
                  <a:prstClr val="black"/>
                </a:solidFill>
                <a:effectLst/>
                <a:uLnTx/>
                <a:uFillTx/>
                <a:latin typeface="Verdana"/>
                <a:ea typeface="+mn-ea"/>
                <a:cs typeface="+mn-cs"/>
              </a:rPr>
              <a:t> that helps you to validate XML payloads.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Verdana"/>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600" b="0" i="0" u="none" strike="noStrike" kern="1200" cap="none" spc="0" normalizeH="0" baseline="0" noProof="0" dirty="0">
                <a:ln>
                  <a:noFill/>
                </a:ln>
                <a:solidFill>
                  <a:prstClr val="black"/>
                </a:solidFill>
                <a:effectLst/>
                <a:uLnTx/>
                <a:uFillTx/>
                <a:latin typeface="Verdana"/>
                <a:ea typeface="+mn-ea"/>
                <a:cs typeface="+mn-cs"/>
              </a:rPr>
              <a:t>Stop Message Processing on Validation Failure(</a:t>
            </a:r>
            <a:r>
              <a:rPr kumimoji="0" lang="en-IN" sz="1600" b="1" i="1" u="none" strike="noStrike" kern="1200" cap="none" spc="0" normalizeH="0" baseline="0" noProof="0" dirty="0">
                <a:ln>
                  <a:noFill/>
                </a:ln>
                <a:solidFill>
                  <a:prstClr val="black"/>
                </a:solidFill>
                <a:effectLst/>
                <a:uLnTx/>
                <a:uFillTx/>
                <a:latin typeface="Verdana"/>
                <a:ea typeface="+mn-ea"/>
                <a:cs typeface="+mn-cs"/>
              </a:rPr>
              <a:t>Uncheck</a:t>
            </a:r>
            <a:r>
              <a:rPr kumimoji="0" lang="en-IN" sz="1600" b="0" i="1" u="none" strike="noStrike" kern="1200" cap="none" spc="0" normalizeH="0" baseline="0" noProof="0" dirty="0">
                <a:ln>
                  <a:noFill/>
                </a:ln>
                <a:solidFill>
                  <a:prstClr val="black"/>
                </a:solidFill>
                <a:effectLst/>
                <a:uLnTx/>
                <a:uFillTx/>
                <a:latin typeface="Verdana"/>
                <a:ea typeface="+mn-ea"/>
                <a:cs typeface="+mn-cs"/>
              </a:rPr>
              <a:t> Prevent Exception on Failure</a:t>
            </a:r>
            <a:r>
              <a:rPr kumimoji="0" lang="en-IN" sz="1600" b="0" i="0" u="none" strike="noStrike" kern="1200" cap="none" spc="0" normalizeH="0" baseline="0" noProof="0" dirty="0">
                <a:ln>
                  <a:noFill/>
                </a:ln>
                <a:solidFill>
                  <a:prstClr val="black"/>
                </a:solidFill>
                <a:effectLst/>
                <a:uLnTx/>
                <a:uFillTx/>
                <a:latin typeface="Verdana"/>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600" b="0" i="0" u="none" strike="noStrike" kern="1200" cap="none" spc="0" normalizeH="0" baseline="0" noProof="0" dirty="0">
              <a:ln>
                <a:noFill/>
              </a:ln>
              <a:solidFill>
                <a:prstClr val="black"/>
              </a:solidFill>
              <a:effectLst/>
              <a:uLnTx/>
              <a:uFillTx/>
              <a:latin typeface="Verdana"/>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600" b="0" i="0" u="none" strike="noStrike" kern="1200" cap="none" spc="0" normalizeH="0" baseline="0" noProof="0" dirty="0">
                <a:ln>
                  <a:noFill/>
                </a:ln>
                <a:solidFill>
                  <a:prstClr val="black"/>
                </a:solidFill>
                <a:effectLst/>
                <a:uLnTx/>
                <a:uFillTx/>
                <a:latin typeface="Verdana"/>
                <a:ea typeface="+mn-ea"/>
                <a:cs typeface="+mn-cs"/>
              </a:rPr>
              <a:t>Continue Message Processing During Validation Failure (</a:t>
            </a:r>
            <a:r>
              <a:rPr kumimoji="0" lang="en-IN" sz="1600" b="1" i="1" u="none" strike="noStrike" kern="1200" cap="none" spc="0" normalizeH="0" baseline="0" noProof="0" dirty="0">
                <a:ln>
                  <a:noFill/>
                </a:ln>
                <a:solidFill>
                  <a:prstClr val="black"/>
                </a:solidFill>
                <a:effectLst/>
                <a:uLnTx/>
                <a:uFillTx/>
                <a:latin typeface="Verdana"/>
                <a:ea typeface="+mn-ea"/>
                <a:cs typeface="+mn-cs"/>
              </a:rPr>
              <a:t>Check</a:t>
            </a:r>
            <a:r>
              <a:rPr kumimoji="0" lang="en-IN" sz="1600" b="0" i="1" u="none" strike="noStrike" kern="1200" cap="none" spc="0" normalizeH="0" baseline="0" noProof="0" dirty="0">
                <a:ln>
                  <a:noFill/>
                </a:ln>
                <a:solidFill>
                  <a:prstClr val="black"/>
                </a:solidFill>
                <a:effectLst/>
                <a:uLnTx/>
                <a:uFillTx/>
                <a:latin typeface="Verdana"/>
                <a:ea typeface="+mn-ea"/>
                <a:cs typeface="+mn-cs"/>
              </a:rPr>
              <a:t> Prevent Exception on Failure</a:t>
            </a:r>
            <a:r>
              <a:rPr kumimoji="0" lang="en-IN" sz="1600" b="0" i="0" u="none" strike="noStrike" kern="1200" cap="none" spc="0" normalizeH="0" baseline="0" noProof="0" dirty="0">
                <a:ln>
                  <a:noFill/>
                </a:ln>
                <a:solidFill>
                  <a:prstClr val="black"/>
                </a:solidFill>
                <a:effectLst/>
                <a:uLnTx/>
                <a:uFillTx/>
                <a:latin typeface="Verdana"/>
                <a:ea typeface="+mn-ea"/>
                <a:cs typeface="+mn-cs"/>
              </a:rPr>
              <a:t>)</a:t>
            </a:r>
          </a:p>
        </p:txBody>
      </p:sp>
    </p:spTree>
    <p:extLst>
      <p:ext uri="{BB962C8B-B14F-4D97-AF65-F5344CB8AC3E}">
        <p14:creationId xmlns:p14="http://schemas.microsoft.com/office/powerpoint/2010/main" val="30467135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89B067-1E42-4A70-85FB-FCE90E00F9AA}"/>
</file>

<file path=customXml/itemProps2.xml><?xml version="1.0" encoding="utf-8"?>
<ds:datastoreItem xmlns:ds="http://schemas.openxmlformats.org/officeDocument/2006/customXml" ds:itemID="{D775F91F-AF96-49FB-8B27-FC42BDD8D94A}"/>
</file>

<file path=customXml/itemProps3.xml><?xml version="1.0" encoding="utf-8"?>
<ds:datastoreItem xmlns:ds="http://schemas.openxmlformats.org/officeDocument/2006/customXml" ds:itemID="{2662F9A4-1E8A-478B-B902-C094DC6C48C4}"/>
</file>

<file path=docProps/app.xml><?xml version="1.0" encoding="utf-8"?>
<Properties xmlns="http://schemas.openxmlformats.org/officeDocument/2006/extended-properties" xmlns:vt="http://schemas.openxmlformats.org/officeDocument/2006/docPropsVTypes">
  <TotalTime>140</TotalTime>
  <Words>1159</Words>
  <Application>Microsoft Office PowerPoint</Application>
  <PresentationFormat>Widescreen</PresentationFormat>
  <Paragraphs>126</Paragraphs>
  <Slides>19</Slides>
  <Notes>3</Notes>
  <HiddenSlides>0</HiddenSlides>
  <MMClips>0</MMClips>
  <ScaleCrop>false</ScaleCrop>
  <HeadingPairs>
    <vt:vector size="4" baseType="variant">
      <vt:variant>
        <vt:lpstr>Theme</vt:lpstr>
      </vt:variant>
      <vt:variant>
        <vt:i4>4</vt:i4>
      </vt:variant>
      <vt:variant>
        <vt:lpstr>Slide Titles</vt:lpstr>
      </vt:variant>
      <vt:variant>
        <vt:i4>19</vt:i4>
      </vt:variant>
    </vt:vector>
  </HeadingPairs>
  <TitlesOfParts>
    <vt:vector size="23" baseType="lpstr">
      <vt:lpstr>Office Theme</vt:lpstr>
      <vt:lpstr>Capgemini Master</vt:lpstr>
      <vt:lpstr>Final slides</vt:lpstr>
      <vt:lpstr>Title Slide</vt:lpstr>
      <vt:lpstr>CPI Mapping Techniques</vt:lpstr>
      <vt:lpstr> Table of Contents</vt:lpstr>
      <vt:lpstr> 1.Standard Functions:     1.1 Participants and Adapters</vt:lpstr>
      <vt:lpstr>1.2 Transformation</vt:lpstr>
      <vt:lpstr>1.3 Call</vt:lpstr>
      <vt:lpstr>1.4 Routing</vt:lpstr>
      <vt:lpstr>1.5 Security</vt:lpstr>
      <vt:lpstr>1.6 Persistence</vt:lpstr>
      <vt:lpstr>1.7 Validator</vt:lpstr>
      <vt:lpstr>2. Custom Functions in Mapping</vt:lpstr>
      <vt:lpstr>2.1 SPLIT</vt:lpstr>
      <vt:lpstr>3. Mapping Functions/Types( XSLT and Graphical) </vt:lpstr>
      <vt:lpstr>PowerPoint Presentation</vt:lpstr>
      <vt:lpstr>PowerPoint Presentation</vt:lpstr>
      <vt:lpstr>Graphical : </vt:lpstr>
      <vt:lpstr>4.1 Events &amp; Local Sub-processes: </vt:lpstr>
      <vt:lpstr> 4.2 Process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Ramteke, Girish</dc:creator>
  <cp:lastModifiedBy>Suresh Ramteke, Girish</cp:lastModifiedBy>
  <cp:revision>47</cp:revision>
  <dcterms:created xsi:type="dcterms:W3CDTF">2021-02-19T11:54:00Z</dcterms:created>
  <dcterms:modified xsi:type="dcterms:W3CDTF">2021-02-19T14:50:14Z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