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4"/>
    <p:sldMasterId id="2147483730" r:id="rId5"/>
    <p:sldMasterId id="2147483671" r:id="rId6"/>
  </p:sldMasterIdLst>
  <p:notesMasterIdLst>
    <p:notesMasterId r:id="rId15"/>
  </p:notesMasterIdLst>
  <p:handoutMasterIdLst>
    <p:handoutMasterId r:id="rId16"/>
  </p:handoutMasterIdLst>
  <p:sldIdLst>
    <p:sldId id="1062" r:id="rId7"/>
    <p:sldId id="1064" r:id="rId8"/>
    <p:sldId id="1065" r:id="rId9"/>
    <p:sldId id="262" r:id="rId10"/>
    <p:sldId id="1072" r:id="rId11"/>
    <p:sldId id="1071" r:id="rId12"/>
    <p:sldId id="428" r:id="rId13"/>
    <p:sldId id="429"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PI Capability Introduction" id="{D621E1EB-48DA-48CE-AB67-576871DF39CF}">
          <p14:sldIdLst/>
        </p14:section>
        <p14:section name="Case Studies" id="{0779C4CA-ECE9-4937-B094-7CE0A60FADBB}">
          <p14:sldIdLst>
            <p14:sldId id="1062"/>
            <p14:sldId id="1064"/>
            <p14:sldId id="1065"/>
            <p14:sldId id="262"/>
            <p14:sldId id="1072"/>
            <p14:sldId id="1071"/>
            <p14:sldId id="428"/>
            <p14:sldId id="429"/>
          </p14:sldIdLst>
        </p14:section>
        <p14:section name="Appendix" id="{427D0585-2877-4857-A0AC-BAC99DACBAF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E616"/>
    <a:srgbClr val="D9D9D9"/>
    <a:srgbClr val="14596B"/>
    <a:srgbClr val="00C27A"/>
    <a:srgbClr val="672E9A"/>
    <a:srgbClr val="7D38BA"/>
    <a:srgbClr val="FF3351"/>
    <a:srgbClr val="DA001F"/>
    <a:srgbClr val="009A5F"/>
    <a:srgbClr val="78B6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1D90AC-583B-4C61-8143-3779A4733A9A}" v="3" dt="2020-04-01T17:27:14.7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snapToGrid="0">
      <p:cViewPr varScale="1">
        <p:scale>
          <a:sx n="61" d="100"/>
          <a:sy n="61" d="100"/>
        </p:scale>
        <p:origin x="860"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dy, Suresh" userId="351cf741-f8f8-4be3-b8e6-6eb5e2899508" providerId="ADAL" clId="{371D90AC-583B-4C61-8143-3779A4733A9A}"/>
    <pc:docChg chg="custSel addSld modSld">
      <pc:chgData name="Reddy, Suresh" userId="351cf741-f8f8-4be3-b8e6-6eb5e2899508" providerId="ADAL" clId="{371D90AC-583B-4C61-8143-3779A4733A9A}" dt="2020-04-01T17:27:58.200" v="30" actId="313"/>
      <pc:docMkLst>
        <pc:docMk/>
      </pc:docMkLst>
      <pc:sldChg chg="delSp modSp add">
        <pc:chgData name="Reddy, Suresh" userId="351cf741-f8f8-4be3-b8e6-6eb5e2899508" providerId="ADAL" clId="{371D90AC-583B-4C61-8143-3779A4733A9A}" dt="2020-04-01T17:27:55.082" v="29" actId="313"/>
        <pc:sldMkLst>
          <pc:docMk/>
          <pc:sldMk cId="293866308" sldId="428"/>
        </pc:sldMkLst>
        <pc:spChg chg="mod">
          <ac:chgData name="Reddy, Suresh" userId="351cf741-f8f8-4be3-b8e6-6eb5e2899508" providerId="ADAL" clId="{371D90AC-583B-4C61-8143-3779A4733A9A}" dt="2020-04-01T17:27:55.082" v="29" actId="313"/>
          <ac:spMkLst>
            <pc:docMk/>
            <pc:sldMk cId="293866308" sldId="428"/>
            <ac:spMk id="6" creationId="{00000000-0000-0000-0000-000000000000}"/>
          </ac:spMkLst>
        </pc:spChg>
        <pc:spChg chg="del">
          <ac:chgData name="Reddy, Suresh" userId="351cf741-f8f8-4be3-b8e6-6eb5e2899508" providerId="ADAL" clId="{371D90AC-583B-4C61-8143-3779A4733A9A}" dt="2020-04-01T17:27:10.003" v="3"/>
          <ac:spMkLst>
            <pc:docMk/>
            <pc:sldMk cId="293866308" sldId="428"/>
            <ac:spMk id="9" creationId="{00000000-0000-0000-0000-000000000000}"/>
          </ac:spMkLst>
        </pc:spChg>
      </pc:sldChg>
      <pc:sldChg chg="delSp modSp add">
        <pc:chgData name="Reddy, Suresh" userId="351cf741-f8f8-4be3-b8e6-6eb5e2899508" providerId="ADAL" clId="{371D90AC-583B-4C61-8143-3779A4733A9A}" dt="2020-04-01T17:27:58.200" v="30" actId="313"/>
        <pc:sldMkLst>
          <pc:docMk/>
          <pc:sldMk cId="1869926545" sldId="429"/>
        </pc:sldMkLst>
        <pc:spChg chg="mod">
          <ac:chgData name="Reddy, Suresh" userId="351cf741-f8f8-4be3-b8e6-6eb5e2899508" providerId="ADAL" clId="{371D90AC-583B-4C61-8143-3779A4733A9A}" dt="2020-04-01T17:27:58.200" v="30" actId="313"/>
          <ac:spMkLst>
            <pc:docMk/>
            <pc:sldMk cId="1869926545" sldId="429"/>
            <ac:spMk id="6" creationId="{00000000-0000-0000-0000-000000000000}"/>
          </ac:spMkLst>
        </pc:spChg>
        <pc:spChg chg="del">
          <ac:chgData name="Reddy, Suresh" userId="351cf741-f8f8-4be3-b8e6-6eb5e2899508" providerId="ADAL" clId="{371D90AC-583B-4C61-8143-3779A4733A9A}" dt="2020-04-01T17:27:14.773" v="4"/>
          <ac:spMkLst>
            <pc:docMk/>
            <pc:sldMk cId="1869926545" sldId="429"/>
            <ac:spMk id="16"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23/07/2020</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23/07/2020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Change HCI to CPI</a:t>
            </a:r>
          </a:p>
        </p:txBody>
      </p:sp>
      <p:sp>
        <p:nvSpPr>
          <p:cNvPr id="4" name="Slide Number Placeholder 3"/>
          <p:cNvSpPr>
            <a:spLocks noGrp="1"/>
          </p:cNvSpPr>
          <p:nvPr>
            <p:ph type="sldNum" sz="quarter" idx="5"/>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422807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390742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Amgen</a:t>
            </a:r>
          </a:p>
        </p:txBody>
      </p:sp>
      <p:sp>
        <p:nvSpPr>
          <p:cNvPr id="4" name="Slide Number Placeholder 3"/>
          <p:cNvSpPr>
            <a:spLocks noGrp="1"/>
          </p:cNvSpPr>
          <p:nvPr>
            <p:ph type="sldNum" sz="quarter" idx="5"/>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4293107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7</a:t>
            </a:fld>
            <a:endParaRPr lang="en-US" dirty="0"/>
          </a:p>
        </p:txBody>
      </p:sp>
    </p:spTree>
    <p:extLst>
      <p:ext uri="{BB962C8B-B14F-4D97-AF65-F5344CB8AC3E}">
        <p14:creationId xmlns:p14="http://schemas.microsoft.com/office/powerpoint/2010/main" val="60271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8</a:t>
            </a:fld>
            <a:endParaRPr lang="en-US" dirty="0"/>
          </a:p>
        </p:txBody>
      </p:sp>
    </p:spTree>
    <p:extLst>
      <p:ext uri="{BB962C8B-B14F-4D97-AF65-F5344CB8AC3E}">
        <p14:creationId xmlns:p14="http://schemas.microsoft.com/office/powerpoint/2010/main" val="136433175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ags" Target="../tags/tag2.xml"/><Relationship Id="rId7" Type="http://schemas.openxmlformats.org/officeDocument/2006/relationships/image" Target="../media/image2.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6" Type="http://schemas.openxmlformats.org/officeDocument/2006/relationships/hyperlink" Target="https://www.capgemini.com/optimize-your-business-and-it-operations" TargetMode="External"/><Relationship Id="rId5" Type="http://schemas.openxmlformats.org/officeDocument/2006/relationships/image" Target="../media/image3.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1"/>
          <a:ext cx="180999" cy="143985"/>
        </p:xfrm>
        <a:graphic>
          <a:graphicData uri="http://schemas.openxmlformats.org/presentationml/2006/ole">
            <mc:AlternateContent xmlns:mc="http://schemas.openxmlformats.org/markup-compatibility/2006">
              <mc:Choice xmlns:v="urn:schemas-microsoft-com:vml" Requires="v">
                <p:oleObj spid="_x0000_s1028"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sz="2667"/>
            </a:lvl1pPr>
          </a:lstStyle>
          <a:p>
            <a:r>
              <a:rPr lang="en-US" noProof="0"/>
              <a:t>Click to edit Master title style</a:t>
            </a:r>
            <a:endParaRPr lang="en-US"/>
          </a:p>
        </p:txBody>
      </p:sp>
      <p:pic>
        <p:nvPicPr>
          <p:cNvPr id="5" name="Graphic 4">
            <a:extLst>
              <a:ext uri="{FF2B5EF4-FFF2-40B4-BE49-F238E27FC236}">
                <a16:creationId xmlns:a16="http://schemas.microsoft.com/office/drawing/2014/main" id="{88C0BA45-DD71-4FEE-A4B0-52F9E4EB5C90}"/>
              </a:ext>
            </a:extLst>
          </p:cNvPr>
          <p:cNvPicPr>
            <a:picLocks noChangeAspect="1"/>
          </p:cNvPicPr>
          <p:nvPr userDrawn="1"/>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l="81836" t="-4713" b="16530"/>
          <a:stretch/>
        </p:blipFill>
        <p:spPr>
          <a:xfrm>
            <a:off x="11333051" y="251520"/>
            <a:ext cx="565808" cy="612832"/>
          </a:xfrm>
          <a:prstGeom prst="rect">
            <a:avLst/>
          </a:prstGeom>
        </p:spPr>
      </p:pic>
      <p:sp>
        <p:nvSpPr>
          <p:cNvPr id="6" name="Text Box 8">
            <a:extLst>
              <a:ext uri="{FF2B5EF4-FFF2-40B4-BE49-F238E27FC236}">
                <a16:creationId xmlns:a16="http://schemas.microsoft.com/office/drawing/2014/main" id="{A5AB6DE8-6993-4793-8FB1-A4F13586BDD7}"/>
              </a:ext>
            </a:extLst>
          </p:cNvPr>
          <p:cNvSpPr txBox="1">
            <a:spLocks noChangeArrowheads="1"/>
          </p:cNvSpPr>
          <p:nvPr userDrawn="1"/>
        </p:nvSpPr>
        <p:spPr bwMode="gray">
          <a:xfrm>
            <a:off x="11588753" y="6448295"/>
            <a:ext cx="603249"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933">
                <a:solidFill>
                  <a:srgbClr val="969696"/>
                </a:solidFill>
                <a:latin typeface="+mj-lt"/>
              </a:rPr>
              <a:pPr eaLnBrk="0" hangingPunct="0">
                <a:lnSpc>
                  <a:spcPct val="85000"/>
                </a:lnSpc>
              </a:pPr>
              <a:t>‹#›</a:t>
            </a:fld>
            <a:endParaRPr lang="en-US" sz="933">
              <a:solidFill>
                <a:srgbClr val="969696"/>
              </a:solidFill>
              <a:latin typeface="+mj-lt"/>
            </a:endParaRPr>
          </a:p>
        </p:txBody>
      </p:sp>
      <p:sp>
        <p:nvSpPr>
          <p:cNvPr id="7" name="Text Box 9">
            <a:extLst>
              <a:ext uri="{FF2B5EF4-FFF2-40B4-BE49-F238E27FC236}">
                <a16:creationId xmlns:a16="http://schemas.microsoft.com/office/drawing/2014/main" id="{E82B740D-948A-487A-9C44-5B0CDA1D483E}"/>
              </a:ext>
            </a:extLst>
          </p:cNvPr>
          <p:cNvSpPr txBox="1">
            <a:spLocks noChangeArrowheads="1"/>
          </p:cNvSpPr>
          <p:nvPr userDrawn="1"/>
        </p:nvSpPr>
        <p:spPr bwMode="gray">
          <a:xfrm>
            <a:off x="5475818" y="6513912"/>
            <a:ext cx="6068484" cy="179601"/>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67">
                <a:solidFill>
                  <a:schemeClr val="tx2"/>
                </a:solidFill>
                <a:latin typeface="+mj-lt"/>
              </a:rPr>
              <a:t>The information contained in this document is proprietary. Copyright © 2018 Capgemini. All rights reserved.</a:t>
            </a:r>
          </a:p>
        </p:txBody>
      </p:sp>
      <p:pic>
        <p:nvPicPr>
          <p:cNvPr id="8" name="Graphic 9">
            <a:extLst>
              <a:ext uri="{FF2B5EF4-FFF2-40B4-BE49-F238E27FC236}">
                <a16:creationId xmlns:a16="http://schemas.microsoft.com/office/drawing/2014/main" id="{C3D3D785-9366-47B0-8394-ED85DBE8C2B7}"/>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6831" y="6429448"/>
            <a:ext cx="1412968" cy="315237"/>
          </a:xfrm>
          <a:prstGeom prst="rect">
            <a:avLst/>
          </a:prstGeom>
        </p:spPr>
      </p:pic>
    </p:spTree>
    <p:extLst>
      <p:ext uri="{BB962C8B-B14F-4D97-AF65-F5344CB8AC3E}">
        <p14:creationId xmlns:p14="http://schemas.microsoft.com/office/powerpoint/2010/main" val="275245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2FC3-427D-4A5F-B309-42FC33F20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16AA8E-BF87-4D77-9D98-F13FE2CA12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3F7BEA-9C6A-47F4-90D4-758ED33ED237}"/>
              </a:ext>
            </a:extLst>
          </p:cNvPr>
          <p:cNvSpPr>
            <a:spLocks noGrp="1"/>
          </p:cNvSpPr>
          <p:nvPr>
            <p:ph type="dt" sz="half" idx="10"/>
          </p:nvPr>
        </p:nvSpPr>
        <p:spPr>
          <a:xfrm>
            <a:off x="838200" y="6356350"/>
            <a:ext cx="2743200" cy="365125"/>
          </a:xfrm>
          <a:prstGeom prst="rect">
            <a:avLst/>
          </a:prstGeom>
        </p:spPr>
        <p:txBody>
          <a:bodyPr/>
          <a:lstStyle/>
          <a:p>
            <a:fld id="{66AB1CD4-F5A2-48EB-8973-69188586972C}" type="datetime1">
              <a:rPr lang="en-US" smtClean="0"/>
              <a:t>7/23/2020</a:t>
            </a:fld>
            <a:endParaRPr lang="en-US"/>
          </a:p>
        </p:txBody>
      </p:sp>
      <p:sp>
        <p:nvSpPr>
          <p:cNvPr id="5" name="Footer Placeholder 4">
            <a:extLst>
              <a:ext uri="{FF2B5EF4-FFF2-40B4-BE49-F238E27FC236}">
                <a16:creationId xmlns:a16="http://schemas.microsoft.com/office/drawing/2014/main" id="{9D1CE778-C720-4D48-9CCF-9419A07B59A7}"/>
              </a:ext>
            </a:extLst>
          </p:cNvPr>
          <p:cNvSpPr>
            <a:spLocks noGrp="1"/>
          </p:cNvSpPr>
          <p:nvPr>
            <p:ph type="ftr" sz="quarter" idx="11"/>
          </p:nvPr>
        </p:nvSpPr>
        <p:spPr>
          <a:xfrm>
            <a:off x="4038600" y="6356350"/>
            <a:ext cx="4114800" cy="365125"/>
          </a:xfrm>
          <a:prstGeom prst="rect">
            <a:avLst/>
          </a:prstGeom>
        </p:spPr>
        <p:txBody>
          <a:bodyPr/>
          <a:lstStyle/>
          <a:p>
            <a:r>
              <a:rPr lang="en-US"/>
              <a:t>Blockchain Integration Approaches   |@2017 Capgemini. All rights reserved.</a:t>
            </a:r>
          </a:p>
        </p:txBody>
      </p:sp>
      <p:sp>
        <p:nvSpPr>
          <p:cNvPr id="6" name="Slide Number Placeholder 5">
            <a:extLst>
              <a:ext uri="{FF2B5EF4-FFF2-40B4-BE49-F238E27FC236}">
                <a16:creationId xmlns:a16="http://schemas.microsoft.com/office/drawing/2014/main" id="{6CAC20DA-A809-4D6A-96C6-57D2B8F00FC3}"/>
              </a:ext>
            </a:extLst>
          </p:cNvPr>
          <p:cNvSpPr>
            <a:spLocks noGrp="1"/>
          </p:cNvSpPr>
          <p:nvPr>
            <p:ph type="sldNum" sz="quarter" idx="12"/>
          </p:nvPr>
        </p:nvSpPr>
        <p:spPr>
          <a:xfrm>
            <a:off x="8610600" y="6356350"/>
            <a:ext cx="2743200" cy="365125"/>
          </a:xfrm>
          <a:prstGeom prst="rect">
            <a:avLst/>
          </a:prstGeom>
        </p:spPr>
        <p:txBody>
          <a:bodyPr/>
          <a:lstStyle/>
          <a:p>
            <a:fld id="{28E50224-55F0-47D9-B75B-43073A674A9F}" type="slidenum">
              <a:rPr lang="en-US" smtClean="0"/>
              <a:t>‹#›</a:t>
            </a:fld>
            <a:endParaRPr lang="en-US"/>
          </a:p>
        </p:txBody>
      </p:sp>
    </p:spTree>
    <p:extLst>
      <p:ext uri="{BB962C8B-B14F-4D97-AF65-F5344CB8AC3E}">
        <p14:creationId xmlns:p14="http://schemas.microsoft.com/office/powerpoint/2010/main" val="3982899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880" b="21349"/>
          <a:stretch/>
        </p:blipFill>
        <p:spPr>
          <a:xfrm flipH="1">
            <a:off x="4901352" y="838199"/>
            <a:ext cx="7290648"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032104" y="2946391"/>
            <a:ext cx="4751909" cy="1418714"/>
          </a:xfrm>
          <a:prstGeom prst="rect">
            <a:avLst/>
          </a:prstGeom>
        </p:spPr>
        <p:txBody>
          <a:bodyPr anchor="b">
            <a:norm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flipH="1">
            <a:off x="0" y="-1588"/>
            <a:ext cx="6654800" cy="6859588"/>
          </a:xfrm>
          <a:prstGeom prst="rect">
            <a:avLst/>
          </a:prstGeom>
        </p:spPr>
      </p:pic>
    </p:spTree>
    <p:extLst>
      <p:ext uri="{BB962C8B-B14F-4D97-AF65-F5344CB8AC3E}">
        <p14:creationId xmlns:p14="http://schemas.microsoft.com/office/powerpoint/2010/main" val="239295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9"/>
          <p:cNvSpPr>
            <a:spLocks/>
          </p:cNvSpPr>
          <p:nvPr userDrawn="1"/>
        </p:nvSpPr>
        <p:spPr bwMode="auto">
          <a:xfrm>
            <a:off x="-312712" y="0"/>
            <a:ext cx="8760296" cy="8102938"/>
          </a:xfrm>
          <a:custGeom>
            <a:avLst/>
            <a:gdLst>
              <a:gd name="T0" fmla="*/ 1453 w 1637"/>
              <a:gd name="T1" fmla="*/ 0 h 1514"/>
              <a:gd name="T2" fmla="*/ 1238 w 1637"/>
              <a:gd name="T3" fmla="*/ 494 h 1514"/>
              <a:gd name="T4" fmla="*/ 763 w 1637"/>
              <a:gd name="T5" fmla="*/ 1046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4"/>
                </a:cubicBezTo>
                <a:cubicBezTo>
                  <a:pt x="840" y="663"/>
                  <a:pt x="594" y="755"/>
                  <a:pt x="763" y="1046"/>
                </a:cubicBezTo>
                <a:cubicBezTo>
                  <a:pt x="230" y="1514"/>
                  <a:pt x="0" y="1449"/>
                  <a:pt x="0" y="1449"/>
                </a:cubicBezTo>
                <a:cubicBezTo>
                  <a:pt x="0" y="0"/>
                  <a:pt x="0" y="0"/>
                  <a:pt x="0" y="0"/>
                </a:cubicBezTo>
                <a:lnTo>
                  <a:pt x="145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943872" y="-1634"/>
            <a:ext cx="7248128" cy="6859588"/>
          </a:xfrm>
          <a:prstGeom prst="rect">
            <a:avLst/>
          </a:prstGeom>
          <a:noFill/>
        </p:spPr>
        <p:txBody>
          <a:bodyPr anchor="ctr"/>
          <a:lstStyle>
            <a:lvl1pPr marL="0" indent="0" algn="ctr">
              <a:buNone/>
              <a:defRPr/>
            </a:lvl1pPr>
          </a:lstStyle>
          <a:p>
            <a:endParaRPr lang="pt-PT"/>
          </a:p>
        </p:txBody>
      </p:sp>
      <p:pic>
        <p:nvPicPr>
          <p:cNvPr id="10" name="Picture Placeholder 8">
            <a:extLst>
              <a:ext uri="{FF2B5EF4-FFF2-40B4-BE49-F238E27FC236}">
                <a16:creationId xmlns:a16="http://schemas.microsoft.com/office/drawing/2014/main" id="{7DA917D4-CE5A-49F4-8CAC-F6D6EE4C786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2273300" y="-1588"/>
            <a:ext cx="9918700" cy="6859588"/>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434513"/>
            <a:ext cx="5471988" cy="1698343"/>
          </a:xfrm>
          <a:prstGeom prst="rect">
            <a:avLst/>
          </a:prstGeom>
        </p:spPr>
        <p:txBody>
          <a:bodyPr anchor="b">
            <a:noAutofit/>
          </a:bodyPr>
          <a:lstStyle>
            <a:lvl1pPr marL="0" indent="0">
              <a:lnSpc>
                <a:spcPts val="3000"/>
              </a:lnSpc>
              <a:buNone/>
              <a:defRPr sz="2600">
                <a:solidFill>
                  <a:schemeClr val="bg1"/>
                </a:solidFill>
              </a:defRPr>
            </a:lvl1pPr>
            <a:lvl2pPr marL="457200" indent="0">
              <a:buNone/>
              <a:defRPr sz="6000">
                <a:solidFill>
                  <a:schemeClr val="bg1"/>
                </a:solidFill>
              </a:defRPr>
            </a:lvl2pPr>
          </a:lstStyle>
          <a:p>
            <a:pPr lvl="0"/>
            <a:r>
              <a:rPr lang="en-US"/>
              <a:t>Click to insert section title</a:t>
            </a:r>
            <a:endParaRPr lang="pt-PT"/>
          </a:p>
        </p:txBody>
      </p:sp>
    </p:spTree>
    <p:extLst>
      <p:ext uri="{BB962C8B-B14F-4D97-AF65-F5344CB8AC3E}">
        <p14:creationId xmlns:p14="http://schemas.microsoft.com/office/powerpoint/2010/main" val="129668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21808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p:bg>
      <p:bgRef idx="1001">
        <a:schemeClr val="bg1"/>
      </p:bgRef>
    </p:bg>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F28BC1D5-366F-454F-B964-C24C1497914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8823521" y="-1667562"/>
            <a:ext cx="1706401" cy="5030555"/>
          </a:xfrm>
          <a:prstGeom prst="rect">
            <a:avLst/>
          </a:prstGeom>
        </p:spPr>
      </p:pic>
      <p:sp>
        <p:nvSpPr>
          <p:cNvPr id="4" name="Rectangle 3">
            <a:extLst>
              <a:ext uri="{FF2B5EF4-FFF2-40B4-BE49-F238E27FC236}">
                <a16:creationId xmlns:a16="http://schemas.microsoft.com/office/drawing/2014/main" id="{9653C8D1-E525-4A1D-BA42-B310FCE0AA96}"/>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4">
            <a:extLst>
              <a:ext uri="{FF2B5EF4-FFF2-40B4-BE49-F238E27FC236}">
                <a16:creationId xmlns:a16="http://schemas.microsoft.com/office/drawing/2014/main" id="{5D624820-6891-4116-9EE3-E6D3B41D555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ctangle 5">
            <a:extLst>
              <a:ext uri="{FF2B5EF4-FFF2-40B4-BE49-F238E27FC236}">
                <a16:creationId xmlns:a16="http://schemas.microsoft.com/office/drawing/2014/main" id="{4ED1E18D-CB5A-40D2-9E0C-21B1DC24C582}"/>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1" name="Text Placeholder 4">
            <a:extLst>
              <a:ext uri="{FF2B5EF4-FFF2-40B4-BE49-F238E27FC236}">
                <a16:creationId xmlns:a16="http://schemas.microsoft.com/office/drawing/2014/main" id="{5714BE43-18D4-460E-A270-8F2FA1EB1FE6}"/>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1">
                <a:solidFill>
                  <a:srgbClr val="12ABDB"/>
                </a:solidFill>
              </a:defRPr>
            </a:lvl1pPr>
            <a:lvl2pPr>
              <a:defRPr sz="1400"/>
            </a:lvl2pPr>
            <a:lvl3pPr>
              <a:defRPr sz="1200"/>
            </a:lvl3pPr>
            <a:lvl4pPr>
              <a:defRPr sz="1100"/>
            </a:lvl4pPr>
            <a:lvl5pPr>
              <a:defRPr sz="1100"/>
            </a:lvl5pPr>
          </a:lstStyle>
          <a:p>
            <a:pPr lvl="0"/>
            <a:r>
              <a:rPr lang="en-US"/>
              <a:t>Click to insert title</a:t>
            </a:r>
          </a:p>
        </p:txBody>
      </p:sp>
      <p:sp>
        <p:nvSpPr>
          <p:cNvPr id="32" name="Text Placeholder 7">
            <a:extLst>
              <a:ext uri="{FF2B5EF4-FFF2-40B4-BE49-F238E27FC236}">
                <a16:creationId xmlns:a16="http://schemas.microsoft.com/office/drawing/2014/main" id="{DF3E2A1A-B668-4C6F-87C6-8F37A241C2C0}"/>
              </a:ext>
            </a:extLst>
          </p:cNvPr>
          <p:cNvSpPr>
            <a:spLocks noGrp="1"/>
          </p:cNvSpPr>
          <p:nvPr>
            <p:ph type="body" sz="quarter" idx="32" hasCustomPrompt="1"/>
          </p:nvPr>
        </p:nvSpPr>
        <p:spPr>
          <a:xfrm>
            <a:off x="725016" y="4079992"/>
            <a:ext cx="2874219" cy="1711208"/>
          </a:xfrm>
          <a:prstGeom prst="rect">
            <a:avLst/>
          </a:prstGeom>
        </p:spPr>
        <p:txBody>
          <a:bodyPr>
            <a:noAutofit/>
          </a:bodyPr>
          <a:lstStyle>
            <a:lvl1pPr>
              <a:lnSpc>
                <a:spcPct val="100000"/>
              </a:lnSpc>
              <a:defRPr sz="1400"/>
            </a:lvl1pPr>
            <a:lvl2pPr>
              <a:lnSpc>
                <a:spcPts val="1400"/>
              </a:lnSpc>
              <a:defRPr sz="1200"/>
            </a:lvl2pPr>
            <a:lvl3pPr>
              <a:lnSpc>
                <a:spcPts val="1300"/>
              </a:lnSpc>
              <a:defRPr sz="1100"/>
            </a:lvl3pPr>
            <a:lvl4pPr>
              <a:lnSpc>
                <a:spcPts val="1200"/>
              </a:lnSpc>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33" name="Text Placeholder 4">
            <a:extLst>
              <a:ext uri="{FF2B5EF4-FFF2-40B4-BE49-F238E27FC236}">
                <a16:creationId xmlns:a16="http://schemas.microsoft.com/office/drawing/2014/main" id="{A44485C3-4220-46B7-B1FC-AB2889C2B910}"/>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1">
                <a:solidFill>
                  <a:srgbClr val="FF304C"/>
                </a:solidFill>
              </a:defRPr>
            </a:lvl1pPr>
            <a:lvl2pPr>
              <a:defRPr sz="1400"/>
            </a:lvl2pPr>
            <a:lvl3pPr>
              <a:defRPr sz="1200"/>
            </a:lvl3pPr>
            <a:lvl4pPr>
              <a:defRPr sz="1100"/>
            </a:lvl4pPr>
            <a:lvl5pPr>
              <a:defRPr sz="1100"/>
            </a:lvl5pPr>
          </a:lstStyle>
          <a:p>
            <a:pPr lvl="0"/>
            <a:r>
              <a:rPr lang="en-US"/>
              <a:t>Click to insert title</a:t>
            </a:r>
          </a:p>
        </p:txBody>
      </p:sp>
      <p:sp>
        <p:nvSpPr>
          <p:cNvPr id="35" name="Text Placeholder 4">
            <a:extLst>
              <a:ext uri="{FF2B5EF4-FFF2-40B4-BE49-F238E27FC236}">
                <a16:creationId xmlns:a16="http://schemas.microsoft.com/office/drawing/2014/main" id="{310CE3C3-B1E7-4F6F-B7BE-DF93DF2ACD74}"/>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1">
                <a:solidFill>
                  <a:srgbClr val="2C004B"/>
                </a:solidFill>
              </a:defRPr>
            </a:lvl1pPr>
            <a:lvl2pPr>
              <a:defRPr sz="1400"/>
            </a:lvl2pPr>
            <a:lvl3pPr>
              <a:defRPr sz="1200"/>
            </a:lvl3pPr>
            <a:lvl4pPr>
              <a:defRPr sz="1100"/>
            </a:lvl4pPr>
            <a:lvl5pPr>
              <a:defRPr sz="1100"/>
            </a:lvl5pPr>
          </a:lstStyle>
          <a:p>
            <a:pPr lvl="0"/>
            <a:r>
              <a:rPr lang="en-US"/>
              <a:t>Click to insert title</a:t>
            </a:r>
          </a:p>
        </p:txBody>
      </p:sp>
      <p:sp>
        <p:nvSpPr>
          <p:cNvPr id="37" name="Text Placeholder 7">
            <a:extLst>
              <a:ext uri="{FF2B5EF4-FFF2-40B4-BE49-F238E27FC236}">
                <a16:creationId xmlns:a16="http://schemas.microsoft.com/office/drawing/2014/main" id="{32047331-01BE-47AE-BC0C-B787B1E9553B}"/>
              </a:ext>
            </a:extLst>
          </p:cNvPr>
          <p:cNvSpPr>
            <a:spLocks noGrp="1"/>
          </p:cNvSpPr>
          <p:nvPr>
            <p:ph type="body" sz="quarter" idx="37" hasCustomPrompt="1"/>
          </p:nvPr>
        </p:nvSpPr>
        <p:spPr>
          <a:xfrm>
            <a:off x="8498131" y="295729"/>
            <a:ext cx="2927906" cy="876300"/>
          </a:xfrm>
          <a:prstGeom prst="rect">
            <a:avLst/>
          </a:prstGeom>
        </p:spPr>
        <p:txBody>
          <a:bodyPr anchor="t">
            <a:noAutofit/>
          </a:bodyPr>
          <a:lstStyle>
            <a:lvl1pPr>
              <a:lnSpc>
                <a:spcPct val="100000"/>
              </a:lnSpc>
              <a:defRPr sz="1600" b="1"/>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insert text</a:t>
            </a:r>
          </a:p>
        </p:txBody>
      </p:sp>
      <p:pic>
        <p:nvPicPr>
          <p:cNvPr id="15" name="Graphic 14">
            <a:extLst>
              <a:ext uri="{FF2B5EF4-FFF2-40B4-BE49-F238E27FC236}">
                <a16:creationId xmlns:a16="http://schemas.microsoft.com/office/drawing/2014/main" id="{CA70D5E4-F0EE-4368-A09C-60021E85A04E}"/>
              </a:ext>
            </a:extLst>
          </p:cNvPr>
          <p:cNvPicPr>
            <a:picLocks noChangeAspect="1"/>
          </p:cNvPicPr>
          <p:nvPr userDrawn="1"/>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81836" t="-4713" b="16530"/>
          <a:stretch/>
        </p:blipFill>
        <p:spPr>
          <a:xfrm>
            <a:off x="11491419" y="164829"/>
            <a:ext cx="424356" cy="459624"/>
          </a:xfrm>
          <a:prstGeom prst="rect">
            <a:avLst/>
          </a:prstGeom>
        </p:spPr>
      </p:pic>
      <p:sp>
        <p:nvSpPr>
          <p:cNvPr id="2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6477232" cy="863600"/>
          </a:xfrm>
          <a:prstGeom prst="rect">
            <a:avLst/>
          </a:prstGeom>
        </p:spPr>
        <p:txBody>
          <a:bodyPr vert="horz" lIns="0" tIns="0" rIns="0" bIns="0" rtlCol="0" anchor="t">
            <a:normAutofit/>
          </a:bodyPr>
          <a:lstStyle>
            <a:lvl1pPr>
              <a:defRPr lang="pt-PT" dirty="0"/>
            </a:lvl1pPr>
          </a:lstStyle>
          <a:p>
            <a:pPr lvl="0">
              <a:lnSpc>
                <a:spcPts val="3000"/>
              </a:lnSpc>
            </a:pPr>
            <a:r>
              <a:rPr lang="en-US"/>
              <a:t>Click to add title</a:t>
            </a:r>
            <a:endParaRPr lang="pt-PT"/>
          </a:p>
        </p:txBody>
      </p:sp>
      <p:sp>
        <p:nvSpPr>
          <p:cNvPr id="27"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a:solidFill>
                <a:prstClr val="black">
                  <a:lumMod val="50000"/>
                  <a:lumOff val="50000"/>
                </a:prstClr>
              </a:solidFill>
              <a:cs typeface="Arial" panose="020B0604020202020204" pitchFamily="34" charset="0"/>
            </a:endParaRPr>
          </a:p>
        </p:txBody>
      </p:sp>
      <p:cxnSp>
        <p:nvCxnSpPr>
          <p:cNvPr id="2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9" name="Rectangle 27">
            <a:hlinkClick r:id="rId6"/>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a:solidFill>
                  <a:srgbClr val="00458D"/>
                </a:solidFill>
                <a:latin typeface="+mj-lt"/>
                <a:cs typeface="Arial" panose="020B0604020202020204" pitchFamily="34" charset="0"/>
              </a:rPr>
              <a:t>Presentation Title | Author | Date</a:t>
            </a:r>
          </a:p>
        </p:txBody>
      </p:sp>
      <p:sp>
        <p:nvSpPr>
          <p:cNvPr id="38"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a:solidFill>
                  <a:schemeClr val="bg2">
                    <a:lumMod val="50000"/>
                  </a:schemeClr>
                </a:solidFill>
                <a:cs typeface="Arial" panose="020B0604020202020204" pitchFamily="34" charset="0"/>
              </a:rPr>
              <a:t>© 2017 Capgemini. All rights reserved.</a:t>
            </a:r>
          </a:p>
        </p:txBody>
      </p:sp>
      <p:sp>
        <p:nvSpPr>
          <p:cNvPr id="39" name="Text Placeholder 7">
            <a:extLst>
              <a:ext uri="{FF2B5EF4-FFF2-40B4-BE49-F238E27FC236}">
                <a16:creationId xmlns:a16="http://schemas.microsoft.com/office/drawing/2014/main" id="{DF3E2A1A-B668-4C6F-87C6-8F37A241C2C0}"/>
              </a:ext>
            </a:extLst>
          </p:cNvPr>
          <p:cNvSpPr>
            <a:spLocks noGrp="1"/>
          </p:cNvSpPr>
          <p:nvPr>
            <p:ph type="body" sz="quarter" idx="38" hasCustomPrompt="1"/>
          </p:nvPr>
        </p:nvSpPr>
        <p:spPr>
          <a:xfrm>
            <a:off x="4666878" y="4079992"/>
            <a:ext cx="2874219" cy="1711208"/>
          </a:xfrm>
          <a:prstGeom prst="rect">
            <a:avLst/>
          </a:prstGeom>
        </p:spPr>
        <p:txBody>
          <a:bodyPr>
            <a:noAutofit/>
          </a:bodyPr>
          <a:lstStyle>
            <a:lvl1pPr>
              <a:lnSpc>
                <a:spcPct val="100000"/>
              </a:lnSpc>
              <a:defRPr sz="1400"/>
            </a:lvl1pPr>
            <a:lvl2pPr>
              <a:lnSpc>
                <a:spcPts val="1400"/>
              </a:lnSpc>
              <a:buClr>
                <a:schemeClr val="accent4"/>
              </a:buClr>
              <a:defRPr sz="1200"/>
            </a:lvl2pPr>
            <a:lvl3pPr>
              <a:lnSpc>
                <a:spcPts val="1300"/>
              </a:lnSpc>
              <a:buClr>
                <a:schemeClr val="accent4"/>
              </a:buClr>
              <a:defRPr sz="1100"/>
            </a:lvl3pPr>
            <a:lvl4pPr>
              <a:lnSpc>
                <a:spcPts val="1200"/>
              </a:lnSpc>
              <a:buClr>
                <a:schemeClr val="accent4"/>
              </a:buClr>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
        <p:nvSpPr>
          <p:cNvPr id="40" name="Text Placeholder 7">
            <a:extLst>
              <a:ext uri="{FF2B5EF4-FFF2-40B4-BE49-F238E27FC236}">
                <a16:creationId xmlns:a16="http://schemas.microsoft.com/office/drawing/2014/main" id="{DF3E2A1A-B668-4C6F-87C6-8F37A241C2C0}"/>
              </a:ext>
            </a:extLst>
          </p:cNvPr>
          <p:cNvSpPr>
            <a:spLocks noGrp="1"/>
          </p:cNvSpPr>
          <p:nvPr>
            <p:ph type="body" sz="quarter" idx="39" hasCustomPrompt="1"/>
          </p:nvPr>
        </p:nvSpPr>
        <p:spPr>
          <a:xfrm>
            <a:off x="8592766" y="4079992"/>
            <a:ext cx="2874219" cy="1711208"/>
          </a:xfrm>
          <a:prstGeom prst="rect">
            <a:avLst/>
          </a:prstGeom>
        </p:spPr>
        <p:txBody>
          <a:bodyPr>
            <a:noAutofit/>
          </a:bodyPr>
          <a:lstStyle>
            <a:lvl1pPr>
              <a:lnSpc>
                <a:spcPct val="100000"/>
              </a:lnSpc>
              <a:defRPr sz="1400"/>
            </a:lvl1pPr>
            <a:lvl2pPr>
              <a:lnSpc>
                <a:spcPts val="1400"/>
              </a:lnSpc>
              <a:buClr>
                <a:schemeClr val="accent3"/>
              </a:buClr>
              <a:defRPr sz="1200"/>
            </a:lvl2pPr>
            <a:lvl3pPr>
              <a:lnSpc>
                <a:spcPts val="1300"/>
              </a:lnSpc>
              <a:buClr>
                <a:schemeClr val="accent3"/>
              </a:buClr>
              <a:defRPr sz="1100"/>
            </a:lvl3pPr>
            <a:lvl4pPr>
              <a:lnSpc>
                <a:spcPts val="1200"/>
              </a:lnSpc>
              <a:buClr>
                <a:schemeClr val="accent3"/>
              </a:buClr>
              <a:defRPr sz="1000"/>
            </a:lvl4pPr>
            <a:lvl5pPr>
              <a:lnSpc>
                <a:spcPct val="100000"/>
              </a:lnSpc>
              <a:defRPr sz="1200"/>
            </a:lvl5pPr>
          </a:lstStyle>
          <a:p>
            <a:pPr lvl="0"/>
            <a:r>
              <a:rPr lang="en-US"/>
              <a:t>Click to insert text</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286770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3.sv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extLst>
      <p:ext uri="{BB962C8B-B14F-4D97-AF65-F5344CB8AC3E}">
        <p14:creationId xmlns:p14="http://schemas.microsoft.com/office/powerpoint/2010/main" val="3378625389"/>
      </p:ext>
    </p:extLst>
  </p:cSld>
  <p:clrMap bg1="lt1" tx1="dk1" bg2="lt2" tx2="dk2" accent1="accent1" accent2="accent2" accent3="accent3" accent4="accent4" accent5="accent5" accent6="accent6" hlink="hlink" folHlink="folHlink"/>
  <p:sldLayoutIdLst>
    <p:sldLayoutId id="2147483818" r:id="rId1"/>
    <p:sldLayoutId id="2147483821" r:id="rId2"/>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userDrawn="1">
          <p15:clr>
            <a:srgbClr val="F26B43"/>
          </p15:clr>
        </p15:guide>
        <p15:guide id="2" pos="257" userDrawn="1">
          <p15:clr>
            <a:srgbClr val="F26B43"/>
          </p15:clr>
        </p15:guide>
        <p15:guide id="3" pos="7423" userDrawn="1">
          <p15:clr>
            <a:srgbClr val="F26B43"/>
          </p15:clr>
        </p15:guide>
        <p15:guide id="4" orient="horz" pos="25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31" r:id="rId1"/>
    <p:sldLayoutId id="2147483732"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a:t>Click to edit Master title style</a:t>
            </a:r>
            <a:endParaRPr lang="pt-PT"/>
          </a:p>
        </p:txBody>
      </p:sp>
      <p:pic>
        <p:nvPicPr>
          <p:cNvPr id="9"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81836" t="-4713" b="16530"/>
          <a:stretch/>
        </p:blipFill>
        <p:spPr>
          <a:xfrm>
            <a:off x="11547793" y="188640"/>
            <a:ext cx="424356" cy="459624"/>
          </a:xfrm>
          <a:prstGeom prst="rect">
            <a:avLst/>
          </a:prstGeom>
        </p:spPr>
      </p:pic>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Capgemini Blue</a:t>
            </a:r>
          </a:p>
          <a:p>
            <a:pPr marL="171450"/>
            <a:r>
              <a:rPr lang="en-US" sz="600"/>
              <a:t>R 0</a:t>
            </a:r>
          </a:p>
          <a:p>
            <a:pPr marL="171450"/>
            <a:r>
              <a:rPr lang="en-US" sz="600"/>
              <a:t>G 112</a:t>
            </a:r>
          </a:p>
          <a:p>
            <a:pPr marL="171450"/>
            <a:r>
              <a:rPr lang="en-US" sz="600"/>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Vibrant</a:t>
            </a:r>
            <a:br>
              <a:rPr lang="en-US" sz="600" b="1"/>
            </a:br>
            <a:r>
              <a:rPr lang="en-US" sz="600" b="1"/>
              <a:t>Blue</a:t>
            </a:r>
          </a:p>
          <a:p>
            <a:pPr marL="171450"/>
            <a:r>
              <a:rPr lang="en-US" sz="600"/>
              <a:t>R 18</a:t>
            </a:r>
          </a:p>
          <a:p>
            <a:pPr marL="171450"/>
            <a:r>
              <a:rPr lang="en-US" sz="600"/>
              <a:t>G 171</a:t>
            </a:r>
          </a:p>
          <a:p>
            <a:pPr marL="171450"/>
            <a:r>
              <a:rPr lang="en-US" sz="600"/>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Deep</a:t>
            </a:r>
            <a:br>
              <a:rPr lang="en-US" sz="600" b="1"/>
            </a:br>
            <a:r>
              <a:rPr lang="en-US" sz="600" b="1"/>
              <a:t>Purple</a:t>
            </a:r>
          </a:p>
          <a:p>
            <a:pPr marL="171450"/>
            <a:r>
              <a:rPr lang="en-US" sz="600"/>
              <a:t>R 43</a:t>
            </a:r>
          </a:p>
          <a:p>
            <a:pPr marL="171450"/>
            <a:r>
              <a:rPr lang="en-US" sz="600"/>
              <a:t>G 10</a:t>
            </a:r>
          </a:p>
          <a:p>
            <a:pPr marL="171450"/>
            <a:r>
              <a:rPr lang="en-US" sz="600"/>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Tech</a:t>
            </a:r>
            <a:br>
              <a:rPr lang="en-US" sz="600" b="1"/>
            </a:br>
            <a:r>
              <a:rPr lang="en-US" sz="600" b="1"/>
              <a:t>Red</a:t>
            </a:r>
          </a:p>
          <a:p>
            <a:pPr marL="171450"/>
            <a:r>
              <a:rPr lang="en-US" sz="600"/>
              <a:t>R 255</a:t>
            </a:r>
          </a:p>
          <a:p>
            <a:pPr marL="171450"/>
            <a:r>
              <a:rPr lang="en-US" sz="600"/>
              <a:t>G 48</a:t>
            </a:r>
          </a:p>
          <a:p>
            <a:pPr marL="171450"/>
            <a:r>
              <a:rPr lang="en-US" sz="600"/>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Zest</a:t>
            </a:r>
            <a:br>
              <a:rPr lang="en-US" sz="600" b="1"/>
            </a:br>
            <a:r>
              <a:rPr lang="en-US" sz="600" b="1"/>
              <a:t>Green</a:t>
            </a:r>
          </a:p>
          <a:p>
            <a:pPr marL="171450"/>
            <a:r>
              <a:rPr lang="en-US" sz="600"/>
              <a:t>R 149</a:t>
            </a:r>
          </a:p>
          <a:p>
            <a:pPr marL="171450"/>
            <a:r>
              <a:rPr lang="en-US" sz="600"/>
              <a:t>G 230</a:t>
            </a:r>
          </a:p>
          <a:p>
            <a:pPr marL="171450"/>
            <a:r>
              <a:rPr lang="en-US" sz="600"/>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a:t>Capgemini Blue</a:t>
            </a:r>
            <a:r>
              <a:rPr lang="en-US" sz="600"/>
              <a:t> (-50%)</a:t>
            </a:r>
          </a:p>
          <a:p>
            <a:pPr marL="171450"/>
            <a:r>
              <a:rPr lang="en-US" sz="600"/>
              <a:t>R 128</a:t>
            </a:r>
          </a:p>
          <a:p>
            <a:pPr marL="171450"/>
            <a:r>
              <a:rPr lang="en-US" sz="600"/>
              <a:t>G 184</a:t>
            </a:r>
          </a:p>
          <a:p>
            <a:pPr marL="171450"/>
            <a:r>
              <a:rPr lang="en-US" sz="600"/>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a:t>Vibrant</a:t>
            </a:r>
            <a:br>
              <a:rPr lang="en-US" sz="600" b="1"/>
            </a:br>
            <a:r>
              <a:rPr lang="en-US" sz="600" b="1"/>
              <a:t>Blue</a:t>
            </a:r>
            <a:r>
              <a:rPr lang="en-US" sz="600"/>
              <a:t> (-50%)</a:t>
            </a:r>
          </a:p>
          <a:p>
            <a:pPr marL="171450"/>
            <a:r>
              <a:rPr lang="en-US" sz="600"/>
              <a:t>R 136</a:t>
            </a:r>
          </a:p>
          <a:p>
            <a:pPr marL="171450"/>
            <a:r>
              <a:rPr lang="en-US" sz="600"/>
              <a:t>G 213</a:t>
            </a:r>
          </a:p>
          <a:p>
            <a:pPr marL="171450"/>
            <a:r>
              <a:rPr lang="en-US" sz="600"/>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Bright</a:t>
            </a:r>
            <a:br>
              <a:rPr lang="en-US" sz="600" b="1"/>
            </a:br>
            <a:r>
              <a:rPr lang="en-US" sz="600" b="1"/>
              <a:t>Purple</a:t>
            </a:r>
          </a:p>
          <a:p>
            <a:pPr marL="171450"/>
            <a:r>
              <a:rPr lang="en-US" sz="600"/>
              <a:t>R 109</a:t>
            </a:r>
          </a:p>
          <a:p>
            <a:pPr marL="171450"/>
            <a:r>
              <a:rPr lang="en-US" sz="600"/>
              <a:t>G 100</a:t>
            </a:r>
          </a:p>
          <a:p>
            <a:pPr marL="171450"/>
            <a:r>
              <a:rPr lang="en-US" sz="600"/>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Orange</a:t>
            </a:r>
          </a:p>
          <a:p>
            <a:pPr marL="171450"/>
            <a:r>
              <a:rPr lang="en-US" sz="600"/>
              <a:t>R 255</a:t>
            </a:r>
          </a:p>
          <a:p>
            <a:pPr marL="171450"/>
            <a:r>
              <a:rPr lang="en-US" sz="600"/>
              <a:t>G 99</a:t>
            </a:r>
          </a:p>
          <a:p>
            <a:pPr marL="171450"/>
            <a:r>
              <a:rPr lang="en-US" sz="600"/>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Bright</a:t>
            </a:r>
            <a:br>
              <a:rPr lang="en-US" sz="600" b="1"/>
            </a:br>
            <a:r>
              <a:rPr lang="en-US" sz="600" b="1"/>
              <a:t>Green</a:t>
            </a:r>
          </a:p>
          <a:p>
            <a:pPr marL="171450"/>
            <a:r>
              <a:rPr lang="en-US" sz="600"/>
              <a:t>R 200</a:t>
            </a:r>
          </a:p>
          <a:p>
            <a:pPr marL="171450"/>
            <a:r>
              <a:rPr lang="en-US" sz="600"/>
              <a:t>G 255</a:t>
            </a:r>
          </a:p>
          <a:p>
            <a:pPr marL="171450"/>
            <a:r>
              <a:rPr lang="en-US" sz="600"/>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Purple</a:t>
            </a:r>
          </a:p>
          <a:p>
            <a:pPr marL="171450"/>
            <a:r>
              <a:rPr lang="en-US" sz="600"/>
              <a:t>R 126</a:t>
            </a:r>
          </a:p>
          <a:p>
            <a:pPr marL="171450"/>
            <a:r>
              <a:rPr lang="en-US" sz="600"/>
              <a:t>G 57</a:t>
            </a:r>
          </a:p>
          <a:p>
            <a:pPr marL="171450"/>
            <a:r>
              <a:rPr lang="en-US" sz="600"/>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Green</a:t>
            </a:r>
          </a:p>
          <a:p>
            <a:pPr marL="171450"/>
            <a:r>
              <a:rPr lang="en-US" sz="600"/>
              <a:t>R 0</a:t>
            </a:r>
          </a:p>
          <a:p>
            <a:pPr marL="171450"/>
            <a:r>
              <a:rPr lang="en-US" sz="600"/>
              <a:t>G 195</a:t>
            </a:r>
          </a:p>
          <a:p>
            <a:pPr marL="171450"/>
            <a:r>
              <a:rPr lang="en-US" sz="600"/>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Dark</a:t>
            </a:r>
            <a:br>
              <a:rPr lang="en-US" sz="600" b="1"/>
            </a:br>
            <a:r>
              <a:rPr lang="en-US" sz="600" b="1"/>
              <a:t>Green</a:t>
            </a:r>
          </a:p>
          <a:p>
            <a:pPr marL="171450"/>
            <a:r>
              <a:rPr lang="en-US" sz="600"/>
              <a:t>R 21</a:t>
            </a:r>
          </a:p>
          <a:p>
            <a:pPr marL="171450"/>
            <a:r>
              <a:rPr lang="en-US" sz="600"/>
              <a:t>G 99</a:t>
            </a:r>
          </a:p>
          <a:p>
            <a:pPr marL="171450"/>
            <a:r>
              <a:rPr lang="en-US" sz="600"/>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Aqua</a:t>
            </a:r>
          </a:p>
          <a:p>
            <a:pPr marL="171450"/>
            <a:r>
              <a:rPr lang="en-US" sz="600"/>
              <a:t>R 15</a:t>
            </a:r>
          </a:p>
          <a:p>
            <a:pPr marL="171450"/>
            <a:r>
              <a:rPr lang="en-US" sz="600"/>
              <a:t>G 153</a:t>
            </a:r>
          </a:p>
          <a:p>
            <a:pPr marL="171450"/>
            <a:r>
              <a:rPr lang="en-US" sz="600"/>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Bright</a:t>
            </a:r>
            <a:br>
              <a:rPr lang="en-US" sz="600" b="1"/>
            </a:br>
            <a:r>
              <a:rPr lang="en-US" sz="600" b="1"/>
              <a:t>Aqua</a:t>
            </a:r>
          </a:p>
          <a:p>
            <a:pPr marL="171450"/>
            <a:r>
              <a:rPr lang="en-US" sz="600"/>
              <a:t>R 1</a:t>
            </a:r>
          </a:p>
          <a:p>
            <a:pPr marL="171450"/>
            <a:r>
              <a:rPr lang="en-US" sz="600"/>
              <a:t>G 209</a:t>
            </a:r>
          </a:p>
          <a:p>
            <a:pPr marL="171450"/>
            <a:r>
              <a:rPr lang="en-US" sz="600"/>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Peach</a:t>
            </a:r>
          </a:p>
          <a:p>
            <a:pPr marL="171450"/>
            <a:r>
              <a:rPr lang="en-US" sz="600"/>
              <a:t>R 255</a:t>
            </a:r>
          </a:p>
          <a:p>
            <a:pPr marL="171450"/>
            <a:r>
              <a:rPr lang="en-US" sz="600"/>
              <a:t>G 126</a:t>
            </a:r>
          </a:p>
          <a:p>
            <a:pPr marL="171450"/>
            <a:r>
              <a:rPr lang="en-US" sz="600"/>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Light</a:t>
            </a:r>
            <a:br>
              <a:rPr lang="en-US" sz="600" b="1"/>
            </a:br>
            <a:r>
              <a:rPr lang="en-US" sz="600" b="1"/>
              <a:t>Claret</a:t>
            </a:r>
          </a:p>
          <a:p>
            <a:pPr marL="171450"/>
            <a:r>
              <a:rPr lang="en-US" sz="600"/>
              <a:t>R 203</a:t>
            </a:r>
          </a:p>
          <a:p>
            <a:pPr marL="171450"/>
            <a:r>
              <a:rPr lang="en-US" sz="600"/>
              <a:t>G 41</a:t>
            </a:r>
          </a:p>
          <a:p>
            <a:pPr marL="171450"/>
            <a:r>
              <a:rPr lang="en-US" sz="600"/>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Claret</a:t>
            </a:r>
          </a:p>
          <a:p>
            <a:pPr marL="171450"/>
            <a:r>
              <a:rPr lang="en-US" sz="600"/>
              <a:t>R 134</a:t>
            </a:r>
          </a:p>
          <a:p>
            <a:pPr marL="171450"/>
            <a:r>
              <a:rPr lang="en-US" sz="600"/>
              <a:t>G 8</a:t>
            </a:r>
          </a:p>
          <a:p>
            <a:pPr marL="171450"/>
            <a:r>
              <a:rPr lang="en-US" sz="600"/>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a:solidFill>
                  <a:schemeClr val="tx2"/>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a:t>Dark</a:t>
            </a:r>
            <a:br>
              <a:rPr lang="en-US" sz="600" b="1"/>
            </a:br>
            <a:r>
              <a:rPr lang="en-US" sz="600" b="1"/>
              <a:t>Purple</a:t>
            </a:r>
          </a:p>
          <a:p>
            <a:pPr marL="171450"/>
            <a:r>
              <a:rPr lang="en-US" sz="600"/>
              <a:t>R 71</a:t>
            </a:r>
          </a:p>
          <a:p>
            <a:pPr marL="171450"/>
            <a:r>
              <a:rPr lang="en-US" sz="600"/>
              <a:t>G 1</a:t>
            </a:r>
          </a:p>
          <a:p>
            <a:pPr marL="171450"/>
            <a:r>
              <a:rPr lang="en-US" sz="600"/>
              <a:t>B 167</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37" r:id="rId2"/>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1.xml"/><Relationship Id="rId5" Type="http://schemas.openxmlformats.org/officeDocument/2006/relationships/tags" Target="../tags/tag7.xml"/><Relationship Id="rId10"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tags" Target="../tags/tag11.xml"/></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notesSlide" Target="../notesSlides/notesSlide2.xml"/><Relationship Id="rId5" Type="http://schemas.openxmlformats.org/officeDocument/2006/relationships/tags" Target="../tags/tag16.xml"/><Relationship Id="rId10"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notesSlide" Target="../notesSlides/notesSlide3.xml"/><Relationship Id="rId5" Type="http://schemas.openxmlformats.org/officeDocument/2006/relationships/tags" Target="../tags/tag25.xml"/><Relationship Id="rId10"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tags" Target="../tags/tag29.xml"/></Relationships>
</file>

<file path=ppt/slides/_rels/slide4.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slideLayout" Target="../slideLayouts/slideLayout2.xml"/><Relationship Id="rId4" Type="http://schemas.openxmlformats.org/officeDocument/2006/relationships/tags" Target="../tags/tag33.xml"/><Relationship Id="rId9" Type="http://schemas.openxmlformats.org/officeDocument/2006/relationships/tags" Target="../tags/tag38.xml"/></Relationships>
</file>

<file path=ppt/slides/_rels/slide5.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slideLayout" Target="../slideLayouts/slideLayout2.xml"/><Relationship Id="rId4" Type="http://schemas.openxmlformats.org/officeDocument/2006/relationships/tags" Target="../tags/tag42.xml"/><Relationship Id="rId9" Type="http://schemas.openxmlformats.org/officeDocument/2006/relationships/tags" Target="../tags/tag4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064FA2A5-E5E9-41C6-8579-E1367F3F407B}"/>
              </a:ext>
            </a:extLst>
          </p:cNvPr>
          <p:cNvSpPr>
            <a:spLocks noGrp="1"/>
          </p:cNvSpPr>
          <p:nvPr>
            <p:ph type="ftr" sz="quarter" idx="11"/>
          </p:nvPr>
        </p:nvSpPr>
        <p:spPr>
          <a:xfrm>
            <a:off x="0" y="6492875"/>
            <a:ext cx="11424592" cy="365125"/>
          </a:xfrm>
        </p:spPr>
        <p:txBody>
          <a:bodyPr/>
          <a:lstStyle/>
          <a:p>
            <a:pPr algn="l"/>
            <a:r>
              <a:rPr lang="en-US" sz="900">
                <a:solidFill>
                  <a:schemeClr val="accent1">
                    <a:lumMod val="75000"/>
                  </a:schemeClr>
                </a:solidFill>
              </a:rPr>
              <a:t>SAP Cloud Platform Integration</a:t>
            </a:r>
            <a:r>
              <a:rPr lang="en-US">
                <a:solidFill>
                  <a:schemeClr val="accent1">
                    <a:lumMod val="75000"/>
                  </a:schemeClr>
                </a:solidFill>
              </a:rPr>
              <a:t>			</a:t>
            </a:r>
            <a:r>
              <a:rPr lang="en-US" sz="900">
                <a:solidFill>
                  <a:schemeClr val="bg1">
                    <a:lumMod val="50000"/>
                  </a:schemeClr>
                </a:solidFill>
              </a:rPr>
              <a:t>|@2018 Capgemini. All rights reserved</a:t>
            </a:r>
            <a:r>
              <a:rPr lang="en-US" sz="900">
                <a:solidFill>
                  <a:schemeClr val="accent1">
                    <a:lumMod val="75000"/>
                  </a:schemeClr>
                </a:solidFill>
              </a:rPr>
              <a:t>.</a:t>
            </a:r>
          </a:p>
        </p:txBody>
      </p:sp>
      <p:sp>
        <p:nvSpPr>
          <p:cNvPr id="8" name="Rectangle 3">
            <a:extLst>
              <a:ext uri="{FF2B5EF4-FFF2-40B4-BE49-F238E27FC236}">
                <a16:creationId xmlns:a16="http://schemas.microsoft.com/office/drawing/2014/main" id="{F491D8EA-C51A-4D4E-871E-5297875F56E4}"/>
              </a:ext>
            </a:extLst>
          </p:cNvPr>
          <p:cNvSpPr txBox="1">
            <a:spLocks noChangeArrowheads="1"/>
          </p:cNvSpPr>
          <p:nvPr>
            <p:custDataLst>
              <p:tags r:id="rId1"/>
            </p:custDataLst>
          </p:nvPr>
        </p:nvSpPr>
        <p:spPr>
          <a:xfrm>
            <a:off x="381000" y="282281"/>
            <a:ext cx="11510915" cy="5235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500" b="1" dirty="0">
                <a:solidFill>
                  <a:schemeClr val="accent1"/>
                </a:solidFill>
              </a:rPr>
              <a:t>Case studies: </a:t>
            </a:r>
            <a:r>
              <a:rPr lang="en-US" sz="2500" b="1" dirty="0">
                <a:solidFill>
                  <a:schemeClr val="accent1"/>
                </a:solidFill>
              </a:rPr>
              <a:t>MALS</a:t>
            </a:r>
            <a:endParaRPr lang="en-GB" sz="2500" b="1" dirty="0">
              <a:solidFill>
                <a:schemeClr val="accent1"/>
              </a:solidFill>
            </a:endParaRPr>
          </a:p>
        </p:txBody>
      </p:sp>
      <p:sp>
        <p:nvSpPr>
          <p:cNvPr id="14" name="Rectangle 6">
            <a:extLst>
              <a:ext uri="{FF2B5EF4-FFF2-40B4-BE49-F238E27FC236}">
                <a16:creationId xmlns:a16="http://schemas.microsoft.com/office/drawing/2014/main" id="{3AAA5800-DC0D-4903-BBF2-F01EA21ED67A}"/>
              </a:ext>
            </a:extLst>
          </p:cNvPr>
          <p:cNvSpPr>
            <a:spLocks noChangeArrowheads="1"/>
          </p:cNvSpPr>
          <p:nvPr>
            <p:custDataLst>
              <p:tags r:id="rId2"/>
            </p:custDataLst>
          </p:nvPr>
        </p:nvSpPr>
        <p:spPr bwMode="auto">
          <a:xfrm>
            <a:off x="469591" y="828328"/>
            <a:ext cx="10808009" cy="871888"/>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nSpc>
                <a:spcPct val="90000"/>
              </a:lnSpc>
            </a:pPr>
            <a:r>
              <a:rPr lang="en-GB" sz="1200" b="1" dirty="0">
                <a:latin typeface="Arial" panose="020B0604020202020204" pitchFamily="34" charset="0"/>
                <a:cs typeface="Arial" panose="020B0604020202020204" pitchFamily="34" charset="0"/>
              </a:rPr>
              <a:t>Client profile</a:t>
            </a:r>
            <a:r>
              <a:rPr lang="en-GB" sz="1200" dirty="0"/>
              <a:t>:</a:t>
            </a:r>
            <a:r>
              <a:rPr lang="en-US" sz="1200" dirty="0"/>
              <a:t>Client is an American company involved in the design and manufacture of mechanical seals, couplings, hydro-dynamic bearings, seal support systems, and filtration systems. It is more than just one of the world’s leading providers of engineered technology. They supply and service the products used by customers in energy services and other process industries for their mission-critical operations — many of which involve extremely challenging conditions. </a:t>
            </a:r>
            <a:endParaRPr lang="en-GB" sz="1200" dirty="0"/>
          </a:p>
        </p:txBody>
      </p:sp>
      <p:grpSp>
        <p:nvGrpSpPr>
          <p:cNvPr id="3" name="Group 2"/>
          <p:cNvGrpSpPr/>
          <p:nvPr/>
        </p:nvGrpSpPr>
        <p:grpSpPr>
          <a:xfrm>
            <a:off x="6022910" y="1717109"/>
            <a:ext cx="5254690" cy="2092891"/>
            <a:chOff x="6022910" y="1814447"/>
            <a:chExt cx="4902265" cy="2092891"/>
          </a:xfrm>
        </p:grpSpPr>
        <p:sp>
          <p:nvSpPr>
            <p:cNvPr id="12" name="Rectangle 2">
              <a:extLst>
                <a:ext uri="{FF2B5EF4-FFF2-40B4-BE49-F238E27FC236}">
                  <a16:creationId xmlns:a16="http://schemas.microsoft.com/office/drawing/2014/main" id="{05AFA60F-3CFB-4108-A6C8-8B8A58A73F2E}"/>
                </a:ext>
              </a:extLst>
            </p:cNvPr>
            <p:cNvSpPr>
              <a:spLocks noChangeArrowheads="1"/>
            </p:cNvSpPr>
            <p:nvPr>
              <p:custDataLst>
                <p:tags r:id="rId8"/>
              </p:custDataLst>
            </p:nvPr>
          </p:nvSpPr>
          <p:spPr bwMode="auto">
            <a:xfrm>
              <a:off x="6034087" y="2098071"/>
              <a:ext cx="4891088" cy="180926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200025" lvl="1" indent="-198438">
                <a:lnSpc>
                  <a:spcPct val="90000"/>
                </a:lnSpc>
                <a:spcBef>
                  <a:spcPct val="10000"/>
                </a:spcBef>
                <a:buFontTx/>
                <a:buChar char="•"/>
              </a:pPr>
              <a:r>
                <a:rPr lang="en-GB" sz="1200" dirty="0"/>
                <a:t>The implementation included:</a:t>
              </a:r>
            </a:p>
            <a:p>
              <a:pPr marL="379413" lvl="2" indent="-177800">
                <a:lnSpc>
                  <a:spcPct val="90000"/>
                </a:lnSpc>
                <a:spcBef>
                  <a:spcPct val="10000"/>
                </a:spcBef>
                <a:buFont typeface="Arial" charset="0"/>
                <a:buChar char="–"/>
              </a:pPr>
              <a:r>
                <a:rPr lang="en-GB" sz="1200" dirty="0"/>
                <a:t>SAP ERP</a:t>
              </a:r>
            </a:p>
            <a:p>
              <a:pPr marL="379413" lvl="2" indent="-177800">
                <a:lnSpc>
                  <a:spcPct val="90000"/>
                </a:lnSpc>
                <a:spcBef>
                  <a:spcPct val="10000"/>
                </a:spcBef>
                <a:buFont typeface="Arial" charset="0"/>
                <a:buChar char="–"/>
              </a:pPr>
              <a:r>
                <a:rPr lang="en-US" sz="1200" dirty="0"/>
                <a:t>SAP Cloud Platform Integration (CPI</a:t>
              </a:r>
              <a:r>
                <a:rPr lang="en-GB" sz="1200" dirty="0"/>
                <a:t>)</a:t>
              </a:r>
            </a:p>
            <a:p>
              <a:pPr marL="379413" lvl="2" indent="-177800">
                <a:lnSpc>
                  <a:spcPct val="90000"/>
                </a:lnSpc>
                <a:spcBef>
                  <a:spcPct val="10000"/>
                </a:spcBef>
                <a:buFont typeface="Arial" charset="0"/>
                <a:buChar char="–"/>
              </a:pPr>
              <a:r>
                <a:rPr lang="en-GB" sz="1200" dirty="0"/>
                <a:t>SAP C4C (Cloud for Customer)</a:t>
              </a:r>
            </a:p>
          </p:txBody>
        </p:sp>
        <p:sp>
          <p:nvSpPr>
            <p:cNvPr id="15" name="Rectangle 7">
              <a:extLst>
                <a:ext uri="{FF2B5EF4-FFF2-40B4-BE49-F238E27FC236}">
                  <a16:creationId xmlns:a16="http://schemas.microsoft.com/office/drawing/2014/main" id="{FCB9D45B-491B-42FD-A931-77DD7E2180F3}"/>
                </a:ext>
              </a:extLst>
            </p:cNvPr>
            <p:cNvSpPr>
              <a:spLocks noChangeArrowheads="1"/>
            </p:cNvSpPr>
            <p:nvPr>
              <p:custDataLst>
                <p:tags r:id="rId9"/>
              </p:custDataLst>
            </p:nvPr>
          </p:nvSpPr>
          <p:spPr bwMode="auto">
            <a:xfrm>
              <a:off x="6022910" y="1814447"/>
              <a:ext cx="4891088" cy="28892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350" b="1">
                  <a:solidFill>
                    <a:schemeClr val="bg1"/>
                  </a:solidFill>
                  <a:latin typeface="Arial" panose="020B0604020202020204" pitchFamily="34" charset="0"/>
                  <a:cs typeface="Arial" panose="020B0604020202020204" pitchFamily="34" charset="0"/>
                </a:rPr>
                <a:t>Solution provided and technologies used </a:t>
              </a:r>
            </a:p>
          </p:txBody>
        </p:sp>
      </p:grpSp>
      <p:sp>
        <p:nvSpPr>
          <p:cNvPr id="17" name="Freeform 9">
            <a:extLst>
              <a:ext uri="{FF2B5EF4-FFF2-40B4-BE49-F238E27FC236}">
                <a16:creationId xmlns:a16="http://schemas.microsoft.com/office/drawing/2014/main" id="{9D9A635B-137D-46E5-9BE7-019846C617AF}"/>
              </a:ext>
            </a:extLst>
          </p:cNvPr>
          <p:cNvSpPr>
            <a:spLocks/>
          </p:cNvSpPr>
          <p:nvPr>
            <p:custDataLst>
              <p:tags r:id="rId3"/>
            </p:custDataLst>
          </p:nvPr>
        </p:nvSpPr>
        <p:spPr bwMode="auto">
          <a:xfrm>
            <a:off x="5752043" y="1844677"/>
            <a:ext cx="223573" cy="4403725"/>
          </a:xfrm>
          <a:custGeom>
            <a:avLst/>
            <a:gdLst>
              <a:gd name="T0" fmla="*/ 0 w 241"/>
              <a:gd name="T1" fmla="*/ 0 h 1441"/>
              <a:gd name="T2" fmla="*/ 0 w 241"/>
              <a:gd name="T3" fmla="*/ 2147483647 h 1441"/>
              <a:gd name="T4" fmla="*/ 2147483647 w 241"/>
              <a:gd name="T5" fmla="*/ 2147483647 h 1441"/>
              <a:gd name="T6" fmla="*/ 0 w 241"/>
              <a:gd name="T7" fmla="*/ 0 h 1441"/>
              <a:gd name="T8" fmla="*/ 0 60000 65536"/>
              <a:gd name="T9" fmla="*/ 0 60000 65536"/>
              <a:gd name="T10" fmla="*/ 0 60000 65536"/>
              <a:gd name="T11" fmla="*/ 0 60000 65536"/>
              <a:gd name="T12" fmla="*/ 0 w 241"/>
              <a:gd name="T13" fmla="*/ 0 h 1441"/>
              <a:gd name="T14" fmla="*/ 241 w 241"/>
              <a:gd name="T15" fmla="*/ 1441 h 1441"/>
            </a:gdLst>
            <a:ahLst/>
            <a:cxnLst>
              <a:cxn ang="T8">
                <a:pos x="T0" y="T1"/>
              </a:cxn>
              <a:cxn ang="T9">
                <a:pos x="T2" y="T3"/>
              </a:cxn>
              <a:cxn ang="T10">
                <a:pos x="T4" y="T5"/>
              </a:cxn>
              <a:cxn ang="T11">
                <a:pos x="T6" y="T7"/>
              </a:cxn>
            </a:cxnLst>
            <a:rect l="T12" t="T13" r="T14" b="T15"/>
            <a:pathLst>
              <a:path w="241" h="1441">
                <a:moveTo>
                  <a:pt x="0" y="0"/>
                </a:moveTo>
                <a:lnTo>
                  <a:pt x="0" y="1440"/>
                </a:lnTo>
                <a:lnTo>
                  <a:pt x="240" y="720"/>
                </a:lnTo>
                <a:lnTo>
                  <a:pt x="0" y="0"/>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Lst>
        </p:spPr>
        <p:txBody>
          <a:bodyPr/>
          <a:lstStyle/>
          <a:p>
            <a:endParaRPr lang="en-GB"/>
          </a:p>
        </p:txBody>
      </p:sp>
      <p:grpSp>
        <p:nvGrpSpPr>
          <p:cNvPr id="2" name="Group 1"/>
          <p:cNvGrpSpPr/>
          <p:nvPr/>
        </p:nvGrpSpPr>
        <p:grpSpPr>
          <a:xfrm>
            <a:off x="479115" y="1714438"/>
            <a:ext cx="5083485" cy="4686362"/>
            <a:chOff x="750887" y="1816100"/>
            <a:chExt cx="4918607" cy="4483100"/>
          </a:xfrm>
        </p:grpSpPr>
        <p:sp>
          <p:nvSpPr>
            <p:cNvPr id="13" name="Rectangle 5">
              <a:extLst>
                <a:ext uri="{FF2B5EF4-FFF2-40B4-BE49-F238E27FC236}">
                  <a16:creationId xmlns:a16="http://schemas.microsoft.com/office/drawing/2014/main" id="{8FFFD45A-A229-45D8-90C3-1EFF73823507}"/>
                </a:ext>
              </a:extLst>
            </p:cNvPr>
            <p:cNvSpPr>
              <a:spLocks noChangeArrowheads="1"/>
            </p:cNvSpPr>
            <p:nvPr>
              <p:custDataLst>
                <p:tags r:id="rId6"/>
              </p:custDataLst>
            </p:nvPr>
          </p:nvSpPr>
          <p:spPr bwMode="auto">
            <a:xfrm>
              <a:off x="750888" y="1816100"/>
              <a:ext cx="4918606" cy="317500"/>
            </a:xfrm>
            <a:prstGeom prst="rect">
              <a:avLst/>
            </a:prstGeom>
            <a:solidFill>
              <a:schemeClr val="accent1"/>
            </a:solidFill>
            <a:ln w="9525">
              <a:solidFill>
                <a:schemeClr val="tx1"/>
              </a:solidFill>
              <a:miter lim="800000"/>
              <a:headEnd/>
              <a:tailEnd/>
            </a:ln>
          </p:spPr>
          <p:txBody>
            <a:bodyPr lIns="90000" tIns="46800" rIns="90000" bIns="46800" anchor="ctr"/>
            <a:lstStyle/>
            <a:p>
              <a:pPr defTabSz="228600">
                <a:lnSpc>
                  <a:spcPct val="90000"/>
                </a:lnSpc>
              </a:pPr>
              <a:r>
                <a:rPr lang="en-GB" sz="1350" b="1">
                  <a:solidFill>
                    <a:schemeClr val="bg1"/>
                  </a:solidFill>
                  <a:latin typeface="Arial" panose="020B0604020202020204" pitchFamily="34" charset="0"/>
                  <a:cs typeface="Arial" panose="020B0604020202020204" pitchFamily="34" charset="0"/>
                </a:rPr>
                <a:t>Business requirements</a:t>
              </a:r>
            </a:p>
          </p:txBody>
        </p:sp>
        <p:sp>
          <p:nvSpPr>
            <p:cNvPr id="20" name="Rectangle 10">
              <a:extLst>
                <a:ext uri="{FF2B5EF4-FFF2-40B4-BE49-F238E27FC236}">
                  <a16:creationId xmlns:a16="http://schemas.microsoft.com/office/drawing/2014/main" id="{C8C1F43D-2C52-4201-A60E-BA406B536685}"/>
                </a:ext>
              </a:extLst>
            </p:cNvPr>
            <p:cNvSpPr>
              <a:spLocks noChangeArrowheads="1"/>
            </p:cNvSpPr>
            <p:nvPr>
              <p:custDataLst>
                <p:tags r:id="rId7"/>
              </p:custDataLst>
            </p:nvPr>
          </p:nvSpPr>
          <p:spPr bwMode="auto">
            <a:xfrm>
              <a:off x="750887" y="2133600"/>
              <a:ext cx="4904846" cy="4165600"/>
            </a:xfrm>
            <a:prstGeom prst="rect">
              <a:avLst/>
            </a:prstGeom>
            <a:solidFill>
              <a:schemeClr val="bg1"/>
            </a:solidFill>
            <a:ln w="9525">
              <a:solidFill>
                <a:schemeClr val="tx1"/>
              </a:solidFill>
              <a:miter lim="800000"/>
              <a:headEnd/>
              <a:tailEnd/>
            </a:ln>
          </p:spPr>
          <p:txBody>
            <a:bodyPr lIns="90000"/>
            <a:lstStyle/>
            <a:p>
              <a:endParaRPr lang="en-US" sz="1200" dirty="0"/>
            </a:p>
            <a:p>
              <a:pPr marL="171450" indent="-171450">
                <a:buFont typeface="Arial" panose="020B0604020202020204" pitchFamily="34" charset="0"/>
                <a:buChar char="•"/>
              </a:pPr>
              <a:r>
                <a:rPr lang="en-US" sz="1200" dirty="0"/>
                <a:t>Client wanted to implement SAP C4C solution for on-field technicians to manage all CRM activities on the go. This project was one of the biggest C4C implementation projects in the industry. </a:t>
              </a:r>
            </a:p>
            <a:p>
              <a:pPr marL="171450" indent="-171450">
                <a:buFont typeface="Arial" panose="020B0604020202020204" pitchFamily="34" charset="0"/>
                <a:buChar char="•"/>
              </a:pPr>
              <a:r>
                <a:rPr lang="en-US" sz="1200" dirty="0"/>
                <a:t>SAP Cloud Platform Integration (CPI) was chosen as the preferred middleware to integration on-cloud and on-premise systems .</a:t>
              </a:r>
            </a:p>
            <a:p>
              <a:pPr marL="171450" indent="-171450">
                <a:buFont typeface="Arial" panose="020B0604020202020204" pitchFamily="34" charset="0"/>
                <a:buChar char="•"/>
              </a:pPr>
              <a:r>
                <a:rPr lang="en-US" sz="1200" dirty="0"/>
                <a:t>Integration with C4C was done using pre-delivered CPI content for C4C-ECC integration.</a:t>
              </a:r>
            </a:p>
            <a:p>
              <a:pPr marL="171450" indent="-171450">
                <a:buFont typeface="Arial" panose="020B0604020202020204" pitchFamily="34" charset="0"/>
                <a:buChar char="•"/>
              </a:pPr>
              <a:r>
                <a:rPr lang="en-US" sz="1200" dirty="0"/>
                <a:t>Legacy systems were integrated by developing the interfaces from scratch. </a:t>
              </a:r>
            </a:p>
            <a:p>
              <a:endParaRPr lang="en-US" sz="1200" dirty="0"/>
            </a:p>
            <a:p>
              <a:r>
                <a:rPr lang="en-US" sz="1200" dirty="0"/>
                <a:t>Specifically, the project was designed to enable following, </a:t>
              </a:r>
            </a:p>
            <a:p>
              <a:pPr marL="171450" indent="-171450">
                <a:buFont typeface="Wingdings" panose="05000000000000000000" pitchFamily="2" charset="2"/>
                <a:buChar char="ü"/>
              </a:pPr>
              <a:r>
                <a:rPr lang="en-US" sz="1200" dirty="0"/>
                <a:t>Provide sales quotations to the customers with dynamic view on the pricing from on-premise ECC system for UK as well as third party legacy application for countries part of NA and APAC regions. </a:t>
              </a:r>
            </a:p>
            <a:p>
              <a:pPr marL="171450" indent="-171450">
                <a:buFont typeface="Wingdings" panose="05000000000000000000" pitchFamily="2" charset="2"/>
                <a:buChar char="ü"/>
              </a:pPr>
              <a:r>
                <a:rPr lang="en-US" sz="1200" dirty="0"/>
                <a:t>Submitting the sales quotes and creating Inquiries and Sales Orders in backend systems .</a:t>
              </a:r>
            </a:p>
            <a:p>
              <a:pPr marL="171450" indent="-171450">
                <a:buFont typeface="Wingdings" panose="05000000000000000000" pitchFamily="2" charset="2"/>
                <a:buChar char="ü"/>
              </a:pPr>
              <a:r>
                <a:rPr lang="en-US" sz="1200" dirty="0"/>
                <a:t>Central view of Recent Orders and Revenue Data from customers .</a:t>
              </a:r>
            </a:p>
            <a:p>
              <a:pPr marL="180975" indent="-180975">
                <a:lnSpc>
                  <a:spcPct val="90000"/>
                </a:lnSpc>
                <a:spcBef>
                  <a:spcPct val="25000"/>
                </a:spcBef>
                <a:buFont typeface="Arial" panose="020B0604020202020204" pitchFamily="34" charset="0"/>
                <a:buChar char="•"/>
                <a:defRPr/>
              </a:pPr>
              <a:endParaRPr lang="en-US" sz="1200" dirty="0"/>
            </a:p>
          </p:txBody>
        </p:sp>
      </p:grpSp>
      <p:grpSp>
        <p:nvGrpSpPr>
          <p:cNvPr id="4" name="Group 3"/>
          <p:cNvGrpSpPr/>
          <p:nvPr/>
        </p:nvGrpSpPr>
        <p:grpSpPr>
          <a:xfrm>
            <a:off x="6027208" y="3810000"/>
            <a:ext cx="5250392" cy="2590800"/>
            <a:chOff x="6027208" y="3929858"/>
            <a:chExt cx="4904846" cy="2470941"/>
          </a:xfrm>
        </p:grpSpPr>
        <p:sp>
          <p:nvSpPr>
            <p:cNvPr id="16" name="Rectangle 8">
              <a:extLst>
                <a:ext uri="{FF2B5EF4-FFF2-40B4-BE49-F238E27FC236}">
                  <a16:creationId xmlns:a16="http://schemas.microsoft.com/office/drawing/2014/main" id="{17A9D247-5B36-4DEF-AC8E-551EAD19D140}"/>
                </a:ext>
              </a:extLst>
            </p:cNvPr>
            <p:cNvSpPr>
              <a:spLocks noChangeArrowheads="1"/>
            </p:cNvSpPr>
            <p:nvPr>
              <p:custDataLst>
                <p:tags r:id="rId4"/>
              </p:custDataLst>
            </p:nvPr>
          </p:nvSpPr>
          <p:spPr bwMode="auto">
            <a:xfrm>
              <a:off x="6027208" y="3929858"/>
              <a:ext cx="4904846" cy="33337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200" b="1">
                  <a:solidFill>
                    <a:schemeClr val="bg1"/>
                  </a:solidFill>
                </a:rPr>
                <a:t>Value Delivered</a:t>
              </a:r>
            </a:p>
          </p:txBody>
        </p:sp>
        <p:sp>
          <p:nvSpPr>
            <p:cNvPr id="21" name="Rectangle 12">
              <a:extLst>
                <a:ext uri="{FF2B5EF4-FFF2-40B4-BE49-F238E27FC236}">
                  <a16:creationId xmlns:a16="http://schemas.microsoft.com/office/drawing/2014/main" id="{7A262BFB-B9C8-4B99-8070-BF1AB2D33B18}"/>
                </a:ext>
              </a:extLst>
            </p:cNvPr>
            <p:cNvSpPr>
              <a:spLocks noChangeArrowheads="1"/>
            </p:cNvSpPr>
            <p:nvPr>
              <p:custDataLst>
                <p:tags r:id="rId5"/>
              </p:custDataLst>
            </p:nvPr>
          </p:nvSpPr>
          <p:spPr bwMode="auto">
            <a:xfrm>
              <a:off x="6027208" y="4285752"/>
              <a:ext cx="4904846" cy="211504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180975" indent="-180975" defTabSz="628650">
                <a:spcBef>
                  <a:spcPct val="10000"/>
                </a:spcBef>
                <a:buFontTx/>
                <a:buChar char="•"/>
              </a:pPr>
              <a:r>
                <a:rPr lang="en-US" sz="1200" dirty="0"/>
                <a:t>Configuration of SAP standard content for ECC-C4C integration</a:t>
              </a:r>
            </a:p>
            <a:p>
              <a:pPr marL="180975" indent="-180975" defTabSz="628650">
                <a:spcBef>
                  <a:spcPct val="10000"/>
                </a:spcBef>
                <a:buFontTx/>
                <a:buChar char="•"/>
              </a:pPr>
              <a:r>
                <a:rPr lang="en-US" sz="1200" dirty="0"/>
                <a:t>Enhancements and customization of standard integration scenarios</a:t>
              </a:r>
            </a:p>
            <a:p>
              <a:pPr marL="180975" indent="-180975" defTabSz="628650">
                <a:spcBef>
                  <a:spcPct val="10000"/>
                </a:spcBef>
                <a:buFontTx/>
                <a:buChar char="•"/>
              </a:pPr>
              <a:r>
                <a:rPr lang="en-US" sz="1200" dirty="0"/>
                <a:t>Development of interfaces with legacy applications using A2X services</a:t>
              </a:r>
            </a:p>
            <a:p>
              <a:pPr marL="180975" indent="-180975" defTabSz="628650">
                <a:spcBef>
                  <a:spcPct val="10000"/>
                </a:spcBef>
                <a:buFontTx/>
                <a:buChar char="•"/>
              </a:pPr>
              <a:r>
                <a:rPr lang="en-US" sz="1200" dirty="0"/>
                <a:t>Go-live and post go-live support</a:t>
              </a:r>
            </a:p>
            <a:p>
              <a:pPr marL="180975" indent="-180975" defTabSz="628650">
                <a:spcBef>
                  <a:spcPct val="10000"/>
                </a:spcBef>
                <a:buFontTx/>
                <a:buChar char="•"/>
              </a:pPr>
              <a:r>
                <a:rPr lang="en-US" sz="1200" dirty="0"/>
                <a:t>Support &amp; maintenance</a:t>
              </a:r>
            </a:p>
            <a:p>
              <a:pPr marL="628650" lvl="1" indent="-171450" defTabSz="628650">
                <a:spcBef>
                  <a:spcPct val="10000"/>
                </a:spcBef>
                <a:buFont typeface="Arial" panose="020B0604020202020204" pitchFamily="34" charset="0"/>
                <a:buChar char="•"/>
              </a:pPr>
              <a:r>
                <a:rPr lang="en-US" sz="1200" dirty="0"/>
                <a:t>Monitoring the Messages in CPI</a:t>
              </a:r>
            </a:p>
            <a:p>
              <a:pPr marL="628650" lvl="1" indent="-171450" defTabSz="628650">
                <a:spcBef>
                  <a:spcPct val="10000"/>
                </a:spcBef>
                <a:buFont typeface="Arial" panose="020B0604020202020204" pitchFamily="34" charset="0"/>
                <a:buChar char="•"/>
              </a:pPr>
              <a:r>
                <a:rPr lang="en-US" sz="1200" dirty="0"/>
                <a:t>Enhancement to interfaces</a:t>
              </a:r>
            </a:p>
            <a:p>
              <a:pPr marL="628650" lvl="1" indent="-171450" defTabSz="628650">
                <a:spcBef>
                  <a:spcPct val="10000"/>
                </a:spcBef>
                <a:buFont typeface="Arial" panose="020B0604020202020204" pitchFamily="34" charset="0"/>
                <a:buChar char="•"/>
              </a:pPr>
              <a:r>
                <a:rPr lang="en-US" sz="1200" dirty="0"/>
                <a:t>Change requests and Incidents handling</a:t>
              </a:r>
            </a:p>
          </p:txBody>
        </p:sp>
      </p:grpSp>
    </p:spTree>
    <p:extLst>
      <p:ext uri="{BB962C8B-B14F-4D97-AF65-F5344CB8AC3E}">
        <p14:creationId xmlns:p14="http://schemas.microsoft.com/office/powerpoint/2010/main" val="49996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064FA2A5-E5E9-41C6-8579-E1367F3F407B}"/>
              </a:ext>
            </a:extLst>
          </p:cNvPr>
          <p:cNvSpPr>
            <a:spLocks noGrp="1"/>
          </p:cNvSpPr>
          <p:nvPr>
            <p:ph type="ftr" sz="quarter" idx="11"/>
          </p:nvPr>
        </p:nvSpPr>
        <p:spPr>
          <a:xfrm>
            <a:off x="0" y="6492875"/>
            <a:ext cx="11424592" cy="365125"/>
          </a:xfrm>
        </p:spPr>
        <p:txBody>
          <a:bodyPr/>
          <a:lstStyle/>
          <a:p>
            <a:pPr algn="l"/>
            <a:r>
              <a:rPr lang="en-US" sz="900">
                <a:solidFill>
                  <a:schemeClr val="accent1">
                    <a:lumMod val="75000"/>
                  </a:schemeClr>
                </a:solidFill>
              </a:rPr>
              <a:t>SAP Cloud Platform Integration</a:t>
            </a:r>
            <a:r>
              <a:rPr lang="en-US">
                <a:solidFill>
                  <a:schemeClr val="accent1">
                    <a:lumMod val="75000"/>
                  </a:schemeClr>
                </a:solidFill>
              </a:rPr>
              <a:t>			</a:t>
            </a:r>
            <a:r>
              <a:rPr lang="en-US" sz="900">
                <a:solidFill>
                  <a:schemeClr val="bg1">
                    <a:lumMod val="50000"/>
                  </a:schemeClr>
                </a:solidFill>
              </a:rPr>
              <a:t>|@2018 Capgemini. All rights reserved</a:t>
            </a:r>
            <a:r>
              <a:rPr lang="en-US" sz="900">
                <a:solidFill>
                  <a:schemeClr val="accent1">
                    <a:lumMod val="75000"/>
                  </a:schemeClr>
                </a:solidFill>
              </a:rPr>
              <a:t>.</a:t>
            </a:r>
          </a:p>
        </p:txBody>
      </p:sp>
      <p:sp>
        <p:nvSpPr>
          <p:cNvPr id="8" name="Rectangle 3">
            <a:extLst>
              <a:ext uri="{FF2B5EF4-FFF2-40B4-BE49-F238E27FC236}">
                <a16:creationId xmlns:a16="http://schemas.microsoft.com/office/drawing/2014/main" id="{F491D8EA-C51A-4D4E-871E-5297875F56E4}"/>
              </a:ext>
            </a:extLst>
          </p:cNvPr>
          <p:cNvSpPr txBox="1">
            <a:spLocks noChangeArrowheads="1"/>
          </p:cNvSpPr>
          <p:nvPr>
            <p:custDataLst>
              <p:tags r:id="rId1"/>
            </p:custDataLst>
          </p:nvPr>
        </p:nvSpPr>
        <p:spPr>
          <a:xfrm>
            <a:off x="469591" y="298800"/>
            <a:ext cx="11510915" cy="5235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500" b="1" dirty="0">
                <a:solidFill>
                  <a:schemeClr val="accent1"/>
                </a:solidFill>
              </a:rPr>
              <a:t>Case studies: </a:t>
            </a:r>
            <a:r>
              <a:rPr lang="en-US" sz="2500" b="1" dirty="0">
                <a:solidFill>
                  <a:schemeClr val="accent1"/>
                </a:solidFill>
              </a:rPr>
              <a:t>Utility</a:t>
            </a:r>
            <a:endParaRPr lang="en-GB" sz="2500" b="1" dirty="0">
              <a:solidFill>
                <a:schemeClr val="accent1"/>
              </a:solidFill>
            </a:endParaRPr>
          </a:p>
        </p:txBody>
      </p:sp>
      <p:sp>
        <p:nvSpPr>
          <p:cNvPr id="14" name="Rectangle 6">
            <a:extLst>
              <a:ext uri="{FF2B5EF4-FFF2-40B4-BE49-F238E27FC236}">
                <a16:creationId xmlns:a16="http://schemas.microsoft.com/office/drawing/2014/main" id="{3AAA5800-DC0D-4903-BBF2-F01EA21ED67A}"/>
              </a:ext>
            </a:extLst>
          </p:cNvPr>
          <p:cNvSpPr>
            <a:spLocks noChangeArrowheads="1"/>
          </p:cNvSpPr>
          <p:nvPr>
            <p:custDataLst>
              <p:tags r:id="rId2"/>
            </p:custDataLst>
          </p:nvPr>
        </p:nvSpPr>
        <p:spPr bwMode="auto">
          <a:xfrm>
            <a:off x="581558" y="819123"/>
            <a:ext cx="10772242" cy="665352"/>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nSpc>
                <a:spcPct val="90000"/>
              </a:lnSpc>
            </a:pPr>
            <a:r>
              <a:rPr lang="en-GB" sz="1200" b="1" dirty="0">
                <a:latin typeface="Arial" panose="020B0604020202020204" pitchFamily="34" charset="0"/>
                <a:cs typeface="Arial" panose="020B0604020202020204" pitchFamily="34" charset="0"/>
              </a:rPr>
              <a:t>Client profile</a:t>
            </a:r>
            <a:r>
              <a:rPr lang="en-GB" sz="1200" dirty="0"/>
              <a:t>:</a:t>
            </a:r>
            <a:r>
              <a:rPr lang="en-US" sz="1200" dirty="0"/>
              <a:t>A water supply and treatment utility company servicing in UK . The company vision is "Taking responsibility for the water environment for good" and is supported by 6 strategic business objectives, Trusted Company; Safe Water; Water Efficient Regions; Excellent Rivers, Catchments &amp; Coasts Sustainable Resources; Strong Financial Foundations.</a:t>
            </a:r>
            <a:endParaRPr lang="en-GB" sz="1200" dirty="0"/>
          </a:p>
        </p:txBody>
      </p:sp>
      <p:grpSp>
        <p:nvGrpSpPr>
          <p:cNvPr id="3" name="Group 2"/>
          <p:cNvGrpSpPr/>
          <p:nvPr/>
        </p:nvGrpSpPr>
        <p:grpSpPr>
          <a:xfrm>
            <a:off x="6172200" y="1524000"/>
            <a:ext cx="5181600" cy="2092891"/>
            <a:chOff x="6022910" y="1814447"/>
            <a:chExt cx="4902265" cy="2092891"/>
          </a:xfrm>
        </p:grpSpPr>
        <p:sp>
          <p:nvSpPr>
            <p:cNvPr id="12" name="Rectangle 2">
              <a:extLst>
                <a:ext uri="{FF2B5EF4-FFF2-40B4-BE49-F238E27FC236}">
                  <a16:creationId xmlns:a16="http://schemas.microsoft.com/office/drawing/2014/main" id="{05AFA60F-3CFB-4108-A6C8-8B8A58A73F2E}"/>
                </a:ext>
              </a:extLst>
            </p:cNvPr>
            <p:cNvSpPr>
              <a:spLocks noChangeArrowheads="1"/>
            </p:cNvSpPr>
            <p:nvPr>
              <p:custDataLst>
                <p:tags r:id="rId8"/>
              </p:custDataLst>
            </p:nvPr>
          </p:nvSpPr>
          <p:spPr bwMode="auto">
            <a:xfrm>
              <a:off x="6034087" y="2098071"/>
              <a:ext cx="4891088" cy="180926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200025" lvl="1" indent="-198438">
                <a:lnSpc>
                  <a:spcPct val="90000"/>
                </a:lnSpc>
                <a:spcBef>
                  <a:spcPct val="10000"/>
                </a:spcBef>
                <a:buFontTx/>
                <a:buChar char="•"/>
              </a:pPr>
              <a:r>
                <a:rPr lang="en-GB" sz="1200"/>
                <a:t>The implementation included:</a:t>
              </a:r>
            </a:p>
            <a:p>
              <a:pPr marL="379413" lvl="2" indent="-177800">
                <a:lnSpc>
                  <a:spcPct val="90000"/>
                </a:lnSpc>
                <a:spcBef>
                  <a:spcPct val="10000"/>
                </a:spcBef>
                <a:buFont typeface="Arial" charset="0"/>
                <a:buChar char="–"/>
              </a:pPr>
              <a:r>
                <a:rPr lang="en-GB" sz="1200"/>
                <a:t>S4 HANA</a:t>
              </a:r>
            </a:p>
            <a:p>
              <a:pPr marL="379413" lvl="2" indent="-177800">
                <a:lnSpc>
                  <a:spcPct val="90000"/>
                </a:lnSpc>
                <a:spcBef>
                  <a:spcPct val="10000"/>
                </a:spcBef>
                <a:buFont typeface="Arial" charset="0"/>
                <a:buChar char="–"/>
              </a:pPr>
              <a:r>
                <a:rPr lang="en-GB" sz="1200"/>
                <a:t>SAP PO 7.50</a:t>
              </a:r>
            </a:p>
            <a:p>
              <a:pPr marL="379413" lvl="2" indent="-177800">
                <a:lnSpc>
                  <a:spcPct val="90000"/>
                </a:lnSpc>
                <a:spcBef>
                  <a:spcPct val="10000"/>
                </a:spcBef>
                <a:buFont typeface="Arial" charset="0"/>
                <a:buChar char="–"/>
              </a:pPr>
              <a:r>
                <a:rPr lang="en-GB" sz="1200"/>
                <a:t>SAP Cloud Platform Integration (SAP CPI)</a:t>
              </a:r>
            </a:p>
            <a:p>
              <a:pPr marL="379413" lvl="2" indent="-177800">
                <a:lnSpc>
                  <a:spcPct val="90000"/>
                </a:lnSpc>
                <a:spcBef>
                  <a:spcPct val="10000"/>
                </a:spcBef>
                <a:buFont typeface="Arial" charset="0"/>
                <a:buChar char="–"/>
              </a:pPr>
              <a:r>
                <a:rPr lang="en-GB" sz="1200"/>
                <a:t>SAP Cloud Platform Integration – Data Services.</a:t>
              </a:r>
            </a:p>
          </p:txBody>
        </p:sp>
        <p:sp>
          <p:nvSpPr>
            <p:cNvPr id="15" name="Rectangle 7">
              <a:extLst>
                <a:ext uri="{FF2B5EF4-FFF2-40B4-BE49-F238E27FC236}">
                  <a16:creationId xmlns:a16="http://schemas.microsoft.com/office/drawing/2014/main" id="{FCB9D45B-491B-42FD-A931-77DD7E2180F3}"/>
                </a:ext>
              </a:extLst>
            </p:cNvPr>
            <p:cNvSpPr>
              <a:spLocks noChangeArrowheads="1"/>
            </p:cNvSpPr>
            <p:nvPr>
              <p:custDataLst>
                <p:tags r:id="rId9"/>
              </p:custDataLst>
            </p:nvPr>
          </p:nvSpPr>
          <p:spPr bwMode="auto">
            <a:xfrm>
              <a:off x="6022910" y="1814447"/>
              <a:ext cx="4891088" cy="28892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350" b="1">
                  <a:solidFill>
                    <a:schemeClr val="bg1"/>
                  </a:solidFill>
                  <a:latin typeface="Arial" panose="020B0604020202020204" pitchFamily="34" charset="0"/>
                  <a:cs typeface="Arial" panose="020B0604020202020204" pitchFamily="34" charset="0"/>
                </a:rPr>
                <a:t>Solution provided and technologies used </a:t>
              </a:r>
            </a:p>
          </p:txBody>
        </p:sp>
      </p:grpSp>
      <p:sp>
        <p:nvSpPr>
          <p:cNvPr id="17" name="Freeform 9">
            <a:extLst>
              <a:ext uri="{FF2B5EF4-FFF2-40B4-BE49-F238E27FC236}">
                <a16:creationId xmlns:a16="http://schemas.microsoft.com/office/drawing/2014/main" id="{9D9A635B-137D-46E5-9BE7-019846C617AF}"/>
              </a:ext>
            </a:extLst>
          </p:cNvPr>
          <p:cNvSpPr>
            <a:spLocks/>
          </p:cNvSpPr>
          <p:nvPr>
            <p:custDataLst>
              <p:tags r:id="rId3"/>
            </p:custDataLst>
          </p:nvPr>
        </p:nvSpPr>
        <p:spPr bwMode="auto">
          <a:xfrm>
            <a:off x="5752043" y="1844677"/>
            <a:ext cx="223573" cy="4403725"/>
          </a:xfrm>
          <a:custGeom>
            <a:avLst/>
            <a:gdLst>
              <a:gd name="T0" fmla="*/ 0 w 241"/>
              <a:gd name="T1" fmla="*/ 0 h 1441"/>
              <a:gd name="T2" fmla="*/ 0 w 241"/>
              <a:gd name="T3" fmla="*/ 2147483647 h 1441"/>
              <a:gd name="T4" fmla="*/ 2147483647 w 241"/>
              <a:gd name="T5" fmla="*/ 2147483647 h 1441"/>
              <a:gd name="T6" fmla="*/ 0 w 241"/>
              <a:gd name="T7" fmla="*/ 0 h 1441"/>
              <a:gd name="T8" fmla="*/ 0 60000 65536"/>
              <a:gd name="T9" fmla="*/ 0 60000 65536"/>
              <a:gd name="T10" fmla="*/ 0 60000 65536"/>
              <a:gd name="T11" fmla="*/ 0 60000 65536"/>
              <a:gd name="T12" fmla="*/ 0 w 241"/>
              <a:gd name="T13" fmla="*/ 0 h 1441"/>
              <a:gd name="T14" fmla="*/ 241 w 241"/>
              <a:gd name="T15" fmla="*/ 1441 h 1441"/>
            </a:gdLst>
            <a:ahLst/>
            <a:cxnLst>
              <a:cxn ang="T8">
                <a:pos x="T0" y="T1"/>
              </a:cxn>
              <a:cxn ang="T9">
                <a:pos x="T2" y="T3"/>
              </a:cxn>
              <a:cxn ang="T10">
                <a:pos x="T4" y="T5"/>
              </a:cxn>
              <a:cxn ang="T11">
                <a:pos x="T6" y="T7"/>
              </a:cxn>
            </a:cxnLst>
            <a:rect l="T12" t="T13" r="T14" b="T15"/>
            <a:pathLst>
              <a:path w="241" h="1441">
                <a:moveTo>
                  <a:pt x="0" y="0"/>
                </a:moveTo>
                <a:lnTo>
                  <a:pt x="0" y="1440"/>
                </a:lnTo>
                <a:lnTo>
                  <a:pt x="240" y="720"/>
                </a:lnTo>
                <a:lnTo>
                  <a:pt x="0" y="0"/>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Lst>
        </p:spPr>
        <p:txBody>
          <a:bodyPr/>
          <a:lstStyle/>
          <a:p>
            <a:endParaRPr lang="en-GB"/>
          </a:p>
        </p:txBody>
      </p:sp>
      <p:grpSp>
        <p:nvGrpSpPr>
          <p:cNvPr id="2" name="Group 1"/>
          <p:cNvGrpSpPr/>
          <p:nvPr/>
        </p:nvGrpSpPr>
        <p:grpSpPr>
          <a:xfrm>
            <a:off x="581558" y="1528953"/>
            <a:ext cx="4918607" cy="4719447"/>
            <a:chOff x="750887" y="1816100"/>
            <a:chExt cx="4918607" cy="4483100"/>
          </a:xfrm>
        </p:grpSpPr>
        <p:sp>
          <p:nvSpPr>
            <p:cNvPr id="13" name="Rectangle 5">
              <a:extLst>
                <a:ext uri="{FF2B5EF4-FFF2-40B4-BE49-F238E27FC236}">
                  <a16:creationId xmlns:a16="http://schemas.microsoft.com/office/drawing/2014/main" id="{8FFFD45A-A229-45D8-90C3-1EFF73823507}"/>
                </a:ext>
              </a:extLst>
            </p:cNvPr>
            <p:cNvSpPr>
              <a:spLocks noChangeArrowheads="1"/>
            </p:cNvSpPr>
            <p:nvPr>
              <p:custDataLst>
                <p:tags r:id="rId6"/>
              </p:custDataLst>
            </p:nvPr>
          </p:nvSpPr>
          <p:spPr bwMode="auto">
            <a:xfrm>
              <a:off x="750888" y="1816100"/>
              <a:ext cx="4918606" cy="317500"/>
            </a:xfrm>
            <a:prstGeom prst="rect">
              <a:avLst/>
            </a:prstGeom>
            <a:solidFill>
              <a:schemeClr val="accent1"/>
            </a:solidFill>
            <a:ln w="9525">
              <a:solidFill>
                <a:schemeClr val="tx1"/>
              </a:solidFill>
              <a:miter lim="800000"/>
              <a:headEnd/>
              <a:tailEnd/>
            </a:ln>
          </p:spPr>
          <p:txBody>
            <a:bodyPr lIns="90000" tIns="46800" rIns="90000" bIns="46800" anchor="ctr"/>
            <a:lstStyle/>
            <a:p>
              <a:pPr defTabSz="228600">
                <a:lnSpc>
                  <a:spcPct val="90000"/>
                </a:lnSpc>
              </a:pPr>
              <a:r>
                <a:rPr lang="en-GB" sz="1350" b="1">
                  <a:solidFill>
                    <a:schemeClr val="bg1"/>
                  </a:solidFill>
                  <a:latin typeface="Arial" panose="020B0604020202020204" pitchFamily="34" charset="0"/>
                  <a:cs typeface="Arial" panose="020B0604020202020204" pitchFamily="34" charset="0"/>
                </a:rPr>
                <a:t>Business requirements</a:t>
              </a:r>
            </a:p>
          </p:txBody>
        </p:sp>
        <p:sp>
          <p:nvSpPr>
            <p:cNvPr id="20" name="Rectangle 10">
              <a:extLst>
                <a:ext uri="{FF2B5EF4-FFF2-40B4-BE49-F238E27FC236}">
                  <a16:creationId xmlns:a16="http://schemas.microsoft.com/office/drawing/2014/main" id="{C8C1F43D-2C52-4201-A60E-BA406B536685}"/>
                </a:ext>
              </a:extLst>
            </p:cNvPr>
            <p:cNvSpPr>
              <a:spLocks noChangeArrowheads="1"/>
            </p:cNvSpPr>
            <p:nvPr>
              <p:custDataLst>
                <p:tags r:id="rId7"/>
              </p:custDataLst>
            </p:nvPr>
          </p:nvSpPr>
          <p:spPr bwMode="auto">
            <a:xfrm>
              <a:off x="750887" y="2133600"/>
              <a:ext cx="4904846" cy="4165600"/>
            </a:xfrm>
            <a:prstGeom prst="rect">
              <a:avLst/>
            </a:prstGeom>
            <a:solidFill>
              <a:schemeClr val="bg1"/>
            </a:solidFill>
            <a:ln w="9525">
              <a:solidFill>
                <a:schemeClr val="tx1"/>
              </a:solidFill>
              <a:miter lim="800000"/>
              <a:headEnd/>
              <a:tailEnd/>
            </a:ln>
          </p:spPr>
          <p:txBody>
            <a:bodyPr lIns="90000"/>
            <a:lstStyle/>
            <a:p>
              <a:pPr marL="180975" indent="-180975">
                <a:lnSpc>
                  <a:spcPct val="90000"/>
                </a:lnSpc>
                <a:spcBef>
                  <a:spcPct val="25000"/>
                </a:spcBef>
                <a:buFont typeface="Arial" panose="020B0604020202020204" pitchFamily="34" charset="0"/>
                <a:buChar char="•"/>
                <a:defRPr/>
              </a:pPr>
              <a:r>
                <a:rPr lang="en-GB" sz="1200"/>
                <a:t>The client had a complex and diverse integration landscape consisting of around 160 interfaces which are running on SAP PO 7.5 and SAP Cloud Platform Integration.</a:t>
              </a:r>
            </a:p>
            <a:p>
              <a:pPr marL="180975" indent="-180975">
                <a:lnSpc>
                  <a:spcPct val="90000"/>
                </a:lnSpc>
                <a:spcBef>
                  <a:spcPct val="25000"/>
                </a:spcBef>
                <a:buFont typeface="Arial" panose="020B0604020202020204" pitchFamily="34" charset="0"/>
                <a:buChar char="•"/>
                <a:defRPr/>
              </a:pPr>
              <a:r>
                <a:rPr lang="en-GB" sz="1200"/>
                <a:t>The diverse integration landscape is containing different niche technology like Success factor, Ariba, SAP IBP, HMRC Interfaces integrated with S4 HANA.</a:t>
              </a:r>
            </a:p>
            <a:p>
              <a:pPr marL="180975" indent="-180975">
                <a:lnSpc>
                  <a:spcPct val="90000"/>
                </a:lnSpc>
                <a:spcBef>
                  <a:spcPct val="25000"/>
                </a:spcBef>
                <a:buFont typeface="Arial" panose="020B0604020202020204" pitchFamily="34" charset="0"/>
                <a:buChar char="•"/>
                <a:defRPr/>
              </a:pPr>
              <a:r>
                <a:rPr lang="en-GB" sz="1200"/>
                <a:t>Integration solutions are being developed using SAP PO 7.5, SAP CPI and CPI DS</a:t>
              </a:r>
            </a:p>
            <a:p>
              <a:pPr marL="180975" indent="-180975">
                <a:lnSpc>
                  <a:spcPct val="90000"/>
                </a:lnSpc>
                <a:spcBef>
                  <a:spcPct val="25000"/>
                </a:spcBef>
                <a:buFont typeface="Arial" panose="020B0604020202020204" pitchFamily="34" charset="0"/>
                <a:buChar char="•"/>
                <a:defRPr/>
              </a:pPr>
              <a:r>
                <a:rPr lang="en-GB" sz="1200"/>
                <a:t>Several Water Utility based tools used by the company are being integrated with S4 HANA, like Odyssey, Sample Manager, OSIPI, Rainfall Radar, DMF, Meter Billing Software etc.</a:t>
              </a:r>
            </a:p>
          </p:txBody>
        </p:sp>
      </p:grpSp>
      <p:grpSp>
        <p:nvGrpSpPr>
          <p:cNvPr id="4" name="Group 3"/>
          <p:cNvGrpSpPr/>
          <p:nvPr/>
        </p:nvGrpSpPr>
        <p:grpSpPr>
          <a:xfrm>
            <a:off x="6172200" y="3631554"/>
            <a:ext cx="5179311" cy="2616845"/>
            <a:chOff x="6027210" y="3929857"/>
            <a:chExt cx="4904846" cy="2369342"/>
          </a:xfrm>
        </p:grpSpPr>
        <p:sp>
          <p:nvSpPr>
            <p:cNvPr id="16" name="Rectangle 8">
              <a:extLst>
                <a:ext uri="{FF2B5EF4-FFF2-40B4-BE49-F238E27FC236}">
                  <a16:creationId xmlns:a16="http://schemas.microsoft.com/office/drawing/2014/main" id="{17A9D247-5B36-4DEF-AC8E-551EAD19D140}"/>
                </a:ext>
              </a:extLst>
            </p:cNvPr>
            <p:cNvSpPr>
              <a:spLocks noChangeArrowheads="1"/>
            </p:cNvSpPr>
            <p:nvPr>
              <p:custDataLst>
                <p:tags r:id="rId4"/>
              </p:custDataLst>
            </p:nvPr>
          </p:nvSpPr>
          <p:spPr bwMode="auto">
            <a:xfrm>
              <a:off x="6027210" y="3929857"/>
              <a:ext cx="4904846" cy="33337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350" b="1">
                  <a:solidFill>
                    <a:schemeClr val="bg1"/>
                  </a:solidFill>
                  <a:latin typeface="Arial" panose="020B0604020202020204" pitchFamily="34" charset="0"/>
                  <a:cs typeface="Arial" panose="020B0604020202020204" pitchFamily="34" charset="0"/>
                </a:rPr>
                <a:t>Value Delivered</a:t>
              </a:r>
            </a:p>
          </p:txBody>
        </p:sp>
        <p:sp>
          <p:nvSpPr>
            <p:cNvPr id="21" name="Rectangle 12">
              <a:extLst>
                <a:ext uri="{FF2B5EF4-FFF2-40B4-BE49-F238E27FC236}">
                  <a16:creationId xmlns:a16="http://schemas.microsoft.com/office/drawing/2014/main" id="{7A262BFB-B9C8-4B99-8070-BF1AB2D33B18}"/>
                </a:ext>
              </a:extLst>
            </p:cNvPr>
            <p:cNvSpPr>
              <a:spLocks noChangeArrowheads="1"/>
            </p:cNvSpPr>
            <p:nvPr>
              <p:custDataLst>
                <p:tags r:id="rId5"/>
              </p:custDataLst>
            </p:nvPr>
          </p:nvSpPr>
          <p:spPr bwMode="auto">
            <a:xfrm>
              <a:off x="6027210" y="4243172"/>
              <a:ext cx="4904846" cy="205602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180975" indent="-180975" defTabSz="628650">
                <a:spcBef>
                  <a:spcPct val="10000"/>
                </a:spcBef>
                <a:buFontTx/>
                <a:buChar char="•"/>
              </a:pPr>
              <a:r>
                <a:rPr lang="en-US" sz="1200"/>
                <a:t>Designed and developed Complex integration scenarios using SAP PO 7.5 and CPI like SuccessFactors, Ariba.</a:t>
              </a:r>
            </a:p>
            <a:p>
              <a:pPr marL="180975" indent="-180975" defTabSz="628650">
                <a:spcBef>
                  <a:spcPct val="10000"/>
                </a:spcBef>
                <a:buFontTx/>
                <a:buChar char="•"/>
              </a:pPr>
              <a:r>
                <a:rPr lang="en-US" sz="1200"/>
                <a:t>Integrated SAP’s new Business Planning tool with S4 HANA using SAP CPI DS.</a:t>
              </a:r>
            </a:p>
            <a:p>
              <a:pPr marL="180975" indent="-180975" defTabSz="628650">
                <a:spcBef>
                  <a:spcPct val="10000"/>
                </a:spcBef>
                <a:buFontTx/>
                <a:buChar char="•"/>
              </a:pPr>
              <a:r>
                <a:rPr lang="en-US" sz="1200"/>
                <a:t>Considering the ever changing integration landscape of the client, the interfaces were being designed to be loosely coupled and easily scalable and reusable which can potentially reduce the maintenance costs.</a:t>
              </a:r>
            </a:p>
          </p:txBody>
        </p:sp>
      </p:grpSp>
    </p:spTree>
    <p:extLst>
      <p:ext uri="{BB962C8B-B14F-4D97-AF65-F5344CB8AC3E}">
        <p14:creationId xmlns:p14="http://schemas.microsoft.com/office/powerpoint/2010/main" val="393501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064FA2A5-E5E9-41C6-8579-E1367F3F407B}"/>
              </a:ext>
            </a:extLst>
          </p:cNvPr>
          <p:cNvSpPr>
            <a:spLocks noGrp="1"/>
          </p:cNvSpPr>
          <p:nvPr>
            <p:ph type="ftr" sz="quarter" idx="11"/>
          </p:nvPr>
        </p:nvSpPr>
        <p:spPr>
          <a:xfrm>
            <a:off x="0" y="6492875"/>
            <a:ext cx="11424592" cy="365125"/>
          </a:xfrm>
        </p:spPr>
        <p:txBody>
          <a:bodyPr/>
          <a:lstStyle/>
          <a:p>
            <a:pPr algn="l"/>
            <a:r>
              <a:rPr lang="en-US" sz="900">
                <a:solidFill>
                  <a:schemeClr val="accent1">
                    <a:lumMod val="75000"/>
                  </a:schemeClr>
                </a:solidFill>
              </a:rPr>
              <a:t>SAP Cloud Platform Integration</a:t>
            </a:r>
            <a:r>
              <a:rPr lang="en-US">
                <a:solidFill>
                  <a:schemeClr val="accent1">
                    <a:lumMod val="75000"/>
                  </a:schemeClr>
                </a:solidFill>
              </a:rPr>
              <a:t>			</a:t>
            </a:r>
            <a:r>
              <a:rPr lang="en-US" sz="900">
                <a:solidFill>
                  <a:schemeClr val="bg1">
                    <a:lumMod val="50000"/>
                  </a:schemeClr>
                </a:solidFill>
              </a:rPr>
              <a:t>|@2018 Capgemini. All rights reserved</a:t>
            </a:r>
            <a:r>
              <a:rPr lang="en-US" sz="900">
                <a:solidFill>
                  <a:schemeClr val="accent1">
                    <a:lumMod val="75000"/>
                  </a:schemeClr>
                </a:solidFill>
              </a:rPr>
              <a:t>.</a:t>
            </a:r>
          </a:p>
        </p:txBody>
      </p:sp>
      <p:sp>
        <p:nvSpPr>
          <p:cNvPr id="8" name="Rectangle 3">
            <a:extLst>
              <a:ext uri="{FF2B5EF4-FFF2-40B4-BE49-F238E27FC236}">
                <a16:creationId xmlns:a16="http://schemas.microsoft.com/office/drawing/2014/main" id="{F491D8EA-C51A-4D4E-871E-5297875F56E4}"/>
              </a:ext>
            </a:extLst>
          </p:cNvPr>
          <p:cNvSpPr txBox="1">
            <a:spLocks noChangeArrowheads="1"/>
          </p:cNvSpPr>
          <p:nvPr>
            <p:custDataLst>
              <p:tags r:id="rId1"/>
            </p:custDataLst>
          </p:nvPr>
        </p:nvSpPr>
        <p:spPr>
          <a:xfrm>
            <a:off x="381000" y="152400"/>
            <a:ext cx="11582400" cy="60307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500" b="1" dirty="0">
                <a:solidFill>
                  <a:schemeClr val="accent1"/>
                </a:solidFill>
              </a:rPr>
              <a:t>Case studies: Leading national biopharmaceutical company</a:t>
            </a:r>
          </a:p>
        </p:txBody>
      </p:sp>
      <p:sp>
        <p:nvSpPr>
          <p:cNvPr id="14" name="Rectangle 6">
            <a:extLst>
              <a:ext uri="{FF2B5EF4-FFF2-40B4-BE49-F238E27FC236}">
                <a16:creationId xmlns:a16="http://schemas.microsoft.com/office/drawing/2014/main" id="{3AAA5800-DC0D-4903-BBF2-F01EA21ED67A}"/>
              </a:ext>
            </a:extLst>
          </p:cNvPr>
          <p:cNvSpPr>
            <a:spLocks noChangeArrowheads="1"/>
          </p:cNvSpPr>
          <p:nvPr>
            <p:custDataLst>
              <p:tags r:id="rId2"/>
            </p:custDataLst>
          </p:nvPr>
        </p:nvSpPr>
        <p:spPr bwMode="auto">
          <a:xfrm>
            <a:off x="469590" y="822179"/>
            <a:ext cx="10955001" cy="719138"/>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pPr>
              <a:lnSpc>
                <a:spcPct val="90000"/>
              </a:lnSpc>
            </a:pPr>
            <a:r>
              <a:rPr lang="en-GB" sz="1200" b="1" dirty="0">
                <a:latin typeface="Arial" panose="020B0604020202020204" pitchFamily="34" charset="0"/>
                <a:cs typeface="Arial" panose="020B0604020202020204" pitchFamily="34" charset="0"/>
              </a:rPr>
              <a:t>Client profile</a:t>
            </a:r>
            <a:r>
              <a:rPr lang="en-GB" sz="1200" dirty="0"/>
              <a:t>: The company is engaged in manufacturing of biopharmaceutical drugs </a:t>
            </a:r>
            <a:r>
              <a:rPr lang="en-US" sz="1200" dirty="0"/>
              <a:t>closely related drugs used to prevent infections in patients undergoing cancer chemotherapy; and Enbrel, a tumor necrosis factor blocker used in the treatment of rheumatoid arthritis and other autoimmune diseases.</a:t>
            </a:r>
            <a:endParaRPr lang="en-GB" sz="1200" dirty="0"/>
          </a:p>
        </p:txBody>
      </p:sp>
      <p:grpSp>
        <p:nvGrpSpPr>
          <p:cNvPr id="4" name="Group 3"/>
          <p:cNvGrpSpPr/>
          <p:nvPr/>
        </p:nvGrpSpPr>
        <p:grpSpPr>
          <a:xfrm>
            <a:off x="6027208" y="1541317"/>
            <a:ext cx="5397383" cy="2229039"/>
            <a:chOff x="6027208" y="1727152"/>
            <a:chExt cx="4902265" cy="2229039"/>
          </a:xfrm>
        </p:grpSpPr>
        <p:sp>
          <p:nvSpPr>
            <p:cNvPr id="12" name="Rectangle 2">
              <a:extLst>
                <a:ext uri="{FF2B5EF4-FFF2-40B4-BE49-F238E27FC236}">
                  <a16:creationId xmlns:a16="http://schemas.microsoft.com/office/drawing/2014/main" id="{05AFA60F-3CFB-4108-A6C8-8B8A58A73F2E}"/>
                </a:ext>
              </a:extLst>
            </p:cNvPr>
            <p:cNvSpPr>
              <a:spLocks noChangeArrowheads="1"/>
            </p:cNvSpPr>
            <p:nvPr>
              <p:custDataLst>
                <p:tags r:id="rId8"/>
              </p:custDataLst>
            </p:nvPr>
          </p:nvSpPr>
          <p:spPr bwMode="auto">
            <a:xfrm>
              <a:off x="6038385" y="2032141"/>
              <a:ext cx="4891088" cy="1924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200025" lvl="1" indent="-198438">
                <a:lnSpc>
                  <a:spcPct val="90000"/>
                </a:lnSpc>
                <a:spcBef>
                  <a:spcPct val="10000"/>
                </a:spcBef>
                <a:buFontTx/>
                <a:buChar char="•"/>
              </a:pPr>
              <a:r>
                <a:rPr lang="en-GB" sz="1200"/>
                <a:t>The implementation included:</a:t>
              </a:r>
            </a:p>
            <a:p>
              <a:pPr marL="379413" lvl="2" indent="-177800">
                <a:lnSpc>
                  <a:spcPct val="90000"/>
                </a:lnSpc>
                <a:spcBef>
                  <a:spcPct val="10000"/>
                </a:spcBef>
                <a:buFont typeface="Arial" charset="0"/>
                <a:buChar char="–"/>
              </a:pPr>
              <a:r>
                <a:rPr lang="en-GB" sz="1200"/>
                <a:t>SAP ERP</a:t>
              </a:r>
            </a:p>
            <a:p>
              <a:pPr marL="379413" lvl="2" indent="-177800">
                <a:lnSpc>
                  <a:spcPct val="90000"/>
                </a:lnSpc>
                <a:spcBef>
                  <a:spcPct val="10000"/>
                </a:spcBef>
                <a:buFont typeface="Arial" charset="0"/>
                <a:buChar char="–"/>
              </a:pPr>
              <a:r>
                <a:rPr lang="en-GB" sz="1200"/>
                <a:t>SAP HCC (HANA Cloud Connector)</a:t>
              </a:r>
            </a:p>
            <a:p>
              <a:pPr marL="379413" lvl="2" indent="-177800">
                <a:lnSpc>
                  <a:spcPct val="90000"/>
                </a:lnSpc>
                <a:spcBef>
                  <a:spcPct val="10000"/>
                </a:spcBef>
                <a:buFont typeface="Arial" charset="0"/>
                <a:buChar char="–"/>
              </a:pPr>
              <a:r>
                <a:rPr lang="en-GB" sz="1200"/>
                <a:t>SAP CPI – Cloud Platform Integration was preferred middleware for integration between on-premise and on-cloud systems. </a:t>
              </a:r>
            </a:p>
          </p:txBody>
        </p:sp>
        <p:sp>
          <p:nvSpPr>
            <p:cNvPr id="15" name="Rectangle 7">
              <a:extLst>
                <a:ext uri="{FF2B5EF4-FFF2-40B4-BE49-F238E27FC236}">
                  <a16:creationId xmlns:a16="http://schemas.microsoft.com/office/drawing/2014/main" id="{FCB9D45B-491B-42FD-A931-77DD7E2180F3}"/>
                </a:ext>
              </a:extLst>
            </p:cNvPr>
            <p:cNvSpPr>
              <a:spLocks noChangeArrowheads="1"/>
            </p:cNvSpPr>
            <p:nvPr>
              <p:custDataLst>
                <p:tags r:id="rId9"/>
              </p:custDataLst>
            </p:nvPr>
          </p:nvSpPr>
          <p:spPr bwMode="auto">
            <a:xfrm>
              <a:off x="6027208" y="1727152"/>
              <a:ext cx="4891088" cy="28892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350" b="1" dirty="0">
                  <a:solidFill>
                    <a:schemeClr val="bg1"/>
                  </a:solidFill>
                  <a:latin typeface="Arial" panose="020B0604020202020204" pitchFamily="34" charset="0"/>
                  <a:cs typeface="Arial" panose="020B0604020202020204" pitchFamily="34" charset="0"/>
                </a:rPr>
                <a:t>Solution provided and technologies used </a:t>
              </a:r>
            </a:p>
          </p:txBody>
        </p:sp>
      </p:grpSp>
      <p:sp>
        <p:nvSpPr>
          <p:cNvPr id="17" name="Freeform 9">
            <a:extLst>
              <a:ext uri="{FF2B5EF4-FFF2-40B4-BE49-F238E27FC236}">
                <a16:creationId xmlns:a16="http://schemas.microsoft.com/office/drawing/2014/main" id="{9D9A635B-137D-46E5-9BE7-019846C617AF}"/>
              </a:ext>
            </a:extLst>
          </p:cNvPr>
          <p:cNvSpPr>
            <a:spLocks/>
          </p:cNvSpPr>
          <p:nvPr>
            <p:custDataLst>
              <p:tags r:id="rId3"/>
            </p:custDataLst>
          </p:nvPr>
        </p:nvSpPr>
        <p:spPr bwMode="auto">
          <a:xfrm>
            <a:off x="5525459" y="1752009"/>
            <a:ext cx="373674" cy="4403725"/>
          </a:xfrm>
          <a:custGeom>
            <a:avLst/>
            <a:gdLst>
              <a:gd name="T0" fmla="*/ 0 w 241"/>
              <a:gd name="T1" fmla="*/ 0 h 1441"/>
              <a:gd name="T2" fmla="*/ 0 w 241"/>
              <a:gd name="T3" fmla="*/ 2147483647 h 1441"/>
              <a:gd name="T4" fmla="*/ 2147483647 w 241"/>
              <a:gd name="T5" fmla="*/ 2147483647 h 1441"/>
              <a:gd name="T6" fmla="*/ 0 w 241"/>
              <a:gd name="T7" fmla="*/ 0 h 1441"/>
              <a:gd name="T8" fmla="*/ 0 60000 65536"/>
              <a:gd name="T9" fmla="*/ 0 60000 65536"/>
              <a:gd name="T10" fmla="*/ 0 60000 65536"/>
              <a:gd name="T11" fmla="*/ 0 60000 65536"/>
              <a:gd name="T12" fmla="*/ 0 w 241"/>
              <a:gd name="T13" fmla="*/ 0 h 1441"/>
              <a:gd name="T14" fmla="*/ 241 w 241"/>
              <a:gd name="T15" fmla="*/ 1441 h 1441"/>
            </a:gdLst>
            <a:ahLst/>
            <a:cxnLst>
              <a:cxn ang="T8">
                <a:pos x="T0" y="T1"/>
              </a:cxn>
              <a:cxn ang="T9">
                <a:pos x="T2" y="T3"/>
              </a:cxn>
              <a:cxn ang="T10">
                <a:pos x="T4" y="T5"/>
              </a:cxn>
              <a:cxn ang="T11">
                <a:pos x="T6" y="T7"/>
              </a:cxn>
            </a:cxnLst>
            <a:rect l="T12" t="T13" r="T14" b="T15"/>
            <a:pathLst>
              <a:path w="241" h="1441">
                <a:moveTo>
                  <a:pt x="0" y="0"/>
                </a:moveTo>
                <a:lnTo>
                  <a:pt x="0" y="1440"/>
                </a:lnTo>
                <a:lnTo>
                  <a:pt x="240" y="720"/>
                </a:lnTo>
                <a:lnTo>
                  <a:pt x="0" y="0"/>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Lst>
        </p:spPr>
        <p:txBody>
          <a:bodyPr/>
          <a:lstStyle/>
          <a:p>
            <a:endParaRPr lang="en-GB"/>
          </a:p>
        </p:txBody>
      </p:sp>
      <p:grpSp>
        <p:nvGrpSpPr>
          <p:cNvPr id="2" name="Group 1"/>
          <p:cNvGrpSpPr/>
          <p:nvPr/>
        </p:nvGrpSpPr>
        <p:grpSpPr>
          <a:xfrm>
            <a:off x="469591" y="1546758"/>
            <a:ext cx="4918607" cy="4683605"/>
            <a:chOff x="750887" y="1816100"/>
            <a:chExt cx="4918607" cy="4483100"/>
          </a:xfrm>
        </p:grpSpPr>
        <p:sp>
          <p:nvSpPr>
            <p:cNvPr id="13" name="Rectangle 5">
              <a:extLst>
                <a:ext uri="{FF2B5EF4-FFF2-40B4-BE49-F238E27FC236}">
                  <a16:creationId xmlns:a16="http://schemas.microsoft.com/office/drawing/2014/main" id="{8FFFD45A-A229-45D8-90C3-1EFF73823507}"/>
                </a:ext>
              </a:extLst>
            </p:cNvPr>
            <p:cNvSpPr>
              <a:spLocks noChangeArrowheads="1"/>
            </p:cNvSpPr>
            <p:nvPr>
              <p:custDataLst>
                <p:tags r:id="rId6"/>
              </p:custDataLst>
            </p:nvPr>
          </p:nvSpPr>
          <p:spPr bwMode="auto">
            <a:xfrm>
              <a:off x="750888" y="1816100"/>
              <a:ext cx="4918606" cy="317500"/>
            </a:xfrm>
            <a:prstGeom prst="rect">
              <a:avLst/>
            </a:prstGeom>
            <a:solidFill>
              <a:schemeClr val="accent1"/>
            </a:solidFill>
            <a:ln w="9525">
              <a:solidFill>
                <a:schemeClr val="tx1"/>
              </a:solidFill>
              <a:miter lim="800000"/>
              <a:headEnd/>
              <a:tailEnd/>
            </a:ln>
          </p:spPr>
          <p:txBody>
            <a:bodyPr lIns="90000" tIns="46800" rIns="90000" bIns="46800" anchor="ctr"/>
            <a:lstStyle/>
            <a:p>
              <a:pPr defTabSz="228600">
                <a:lnSpc>
                  <a:spcPct val="90000"/>
                </a:lnSpc>
              </a:pPr>
              <a:r>
                <a:rPr lang="en-GB" sz="1350" b="1">
                  <a:solidFill>
                    <a:schemeClr val="bg1"/>
                  </a:solidFill>
                  <a:latin typeface="Arial" panose="020B0604020202020204" pitchFamily="34" charset="0"/>
                  <a:cs typeface="Arial" panose="020B0604020202020204" pitchFamily="34" charset="0"/>
                </a:rPr>
                <a:t>Business requirements</a:t>
              </a:r>
            </a:p>
          </p:txBody>
        </p:sp>
        <p:sp>
          <p:nvSpPr>
            <p:cNvPr id="20" name="Rectangle 10">
              <a:extLst>
                <a:ext uri="{FF2B5EF4-FFF2-40B4-BE49-F238E27FC236}">
                  <a16:creationId xmlns:a16="http://schemas.microsoft.com/office/drawing/2014/main" id="{C8C1F43D-2C52-4201-A60E-BA406B536685}"/>
                </a:ext>
              </a:extLst>
            </p:cNvPr>
            <p:cNvSpPr>
              <a:spLocks noChangeArrowheads="1"/>
            </p:cNvSpPr>
            <p:nvPr>
              <p:custDataLst>
                <p:tags r:id="rId7"/>
              </p:custDataLst>
            </p:nvPr>
          </p:nvSpPr>
          <p:spPr bwMode="auto">
            <a:xfrm>
              <a:off x="750887" y="2133600"/>
              <a:ext cx="4904846" cy="4165600"/>
            </a:xfrm>
            <a:prstGeom prst="rect">
              <a:avLst/>
            </a:prstGeom>
            <a:solidFill>
              <a:schemeClr val="bg1"/>
            </a:solidFill>
            <a:ln w="9525">
              <a:solidFill>
                <a:schemeClr val="tx1"/>
              </a:solidFill>
              <a:miter lim="800000"/>
              <a:headEnd/>
              <a:tailEnd/>
            </a:ln>
          </p:spPr>
          <p:txBody>
            <a:bodyPr lIns="90000"/>
            <a:lstStyle/>
            <a:p>
              <a:pPr marL="180975" indent="-180975">
                <a:lnSpc>
                  <a:spcPct val="90000"/>
                </a:lnSpc>
                <a:spcBef>
                  <a:spcPct val="25000"/>
                </a:spcBef>
                <a:buFont typeface="Arial" panose="020B0604020202020204" pitchFamily="34" charset="0"/>
                <a:buChar char="•"/>
                <a:defRPr/>
              </a:pPr>
              <a:r>
                <a:rPr lang="en-GB" sz="1200" dirty="0"/>
                <a:t>Client’s </a:t>
              </a:r>
              <a:r>
                <a:rPr lang="en-US" sz="1200" dirty="0"/>
                <a:t>Finance &amp; Accounting Manager in Spain needs to send the incoming and outgoing (Customer &amp; Vendor) invoices immediately to the government site as per the new legislation effective from 1st July 2017.</a:t>
              </a:r>
            </a:p>
            <a:p>
              <a:pPr marL="180975" indent="-180975">
                <a:lnSpc>
                  <a:spcPct val="90000"/>
                </a:lnSpc>
                <a:spcBef>
                  <a:spcPct val="25000"/>
                </a:spcBef>
                <a:defRPr/>
              </a:pPr>
              <a:endParaRPr lang="en-US" sz="1200" dirty="0"/>
            </a:p>
            <a:p>
              <a:pPr marL="180975" indent="-180975">
                <a:lnSpc>
                  <a:spcPct val="90000"/>
                </a:lnSpc>
                <a:spcBef>
                  <a:spcPct val="25000"/>
                </a:spcBef>
                <a:buFont typeface="Arial" pitchFamily="34" charset="0"/>
                <a:buChar char="•"/>
                <a:defRPr/>
              </a:pPr>
              <a:r>
                <a:rPr lang="en-US" sz="1200" dirty="0"/>
                <a:t>There is a new obligation in Spain from 1st July 2017 to submit input and output VAT details to Tax Authorities through the tax authorities’ website by means of the immediate provision of the information regarding the issuance or receipt of invoices in the company.</a:t>
              </a:r>
            </a:p>
            <a:p>
              <a:pPr marL="180975" indent="-180975">
                <a:lnSpc>
                  <a:spcPct val="90000"/>
                </a:lnSpc>
                <a:spcBef>
                  <a:spcPct val="25000"/>
                </a:spcBef>
                <a:buFont typeface="Arial" pitchFamily="34" charset="0"/>
                <a:buChar char="•"/>
                <a:defRPr/>
              </a:pPr>
              <a:endParaRPr lang="en-US" sz="1200" dirty="0"/>
            </a:p>
            <a:p>
              <a:pPr marL="180975" indent="-180975">
                <a:lnSpc>
                  <a:spcPct val="90000"/>
                </a:lnSpc>
                <a:spcBef>
                  <a:spcPct val="25000"/>
                </a:spcBef>
                <a:buFont typeface="Arial" pitchFamily="34" charset="0"/>
                <a:buChar char="•"/>
                <a:defRPr/>
              </a:pPr>
              <a:r>
                <a:rPr lang="en-US" sz="1200" dirty="0"/>
                <a:t> Immediate Supply of Information (SII) is Spain Legal reporting requirement and is a new legal change in Spain that require from certain taxpayers to provide their Tax information through electronic transmission (XML Format) related to issued invoices and received invoices to the Spain Govt. tax authorities, within a four-day timeframe as they issue or receive an invoice</a:t>
              </a:r>
            </a:p>
          </p:txBody>
        </p:sp>
      </p:grpSp>
      <p:grpSp>
        <p:nvGrpSpPr>
          <p:cNvPr id="5" name="Group 4"/>
          <p:cNvGrpSpPr/>
          <p:nvPr/>
        </p:nvGrpSpPr>
        <p:grpSpPr>
          <a:xfrm>
            <a:off x="6038385" y="3906753"/>
            <a:ext cx="5373900" cy="2257932"/>
            <a:chOff x="6027208" y="4049108"/>
            <a:chExt cx="4904846" cy="2257932"/>
          </a:xfrm>
        </p:grpSpPr>
        <p:sp>
          <p:nvSpPr>
            <p:cNvPr id="16" name="Rectangle 8">
              <a:extLst>
                <a:ext uri="{FF2B5EF4-FFF2-40B4-BE49-F238E27FC236}">
                  <a16:creationId xmlns:a16="http://schemas.microsoft.com/office/drawing/2014/main" id="{17A9D247-5B36-4DEF-AC8E-551EAD19D140}"/>
                </a:ext>
              </a:extLst>
            </p:cNvPr>
            <p:cNvSpPr>
              <a:spLocks noChangeArrowheads="1"/>
            </p:cNvSpPr>
            <p:nvPr>
              <p:custDataLst>
                <p:tags r:id="rId4"/>
              </p:custDataLst>
            </p:nvPr>
          </p:nvSpPr>
          <p:spPr bwMode="auto">
            <a:xfrm>
              <a:off x="6027208" y="4049108"/>
              <a:ext cx="4904846" cy="33337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350" b="1">
                  <a:solidFill>
                    <a:schemeClr val="bg1"/>
                  </a:solidFill>
                  <a:latin typeface="Arial" panose="020B0604020202020204" pitchFamily="34" charset="0"/>
                  <a:cs typeface="Arial" panose="020B0604020202020204" pitchFamily="34" charset="0"/>
                </a:rPr>
                <a:t>Value Delivered</a:t>
              </a:r>
              <a:r>
                <a:rPr lang="en-GB" sz="1200"/>
                <a:t> </a:t>
              </a:r>
            </a:p>
          </p:txBody>
        </p:sp>
        <p:sp>
          <p:nvSpPr>
            <p:cNvPr id="21" name="Rectangle 12">
              <a:extLst>
                <a:ext uri="{FF2B5EF4-FFF2-40B4-BE49-F238E27FC236}">
                  <a16:creationId xmlns:a16="http://schemas.microsoft.com/office/drawing/2014/main" id="{7A262BFB-B9C8-4B99-8070-BF1AB2D33B18}"/>
                </a:ext>
              </a:extLst>
            </p:cNvPr>
            <p:cNvSpPr>
              <a:spLocks noChangeArrowheads="1"/>
            </p:cNvSpPr>
            <p:nvPr>
              <p:custDataLst>
                <p:tags r:id="rId5"/>
              </p:custDataLst>
            </p:nvPr>
          </p:nvSpPr>
          <p:spPr bwMode="auto">
            <a:xfrm>
              <a:off x="6027208" y="4382990"/>
              <a:ext cx="4904846" cy="1924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180975" indent="-180975" defTabSz="628650">
                <a:lnSpc>
                  <a:spcPct val="90000"/>
                </a:lnSpc>
                <a:spcBef>
                  <a:spcPct val="10000"/>
                </a:spcBef>
                <a:buFontTx/>
                <a:buChar char="•"/>
              </a:pPr>
              <a:r>
                <a:rPr lang="en-GB" sz="1200"/>
                <a:t>Configuration of SAP standard IFLOW for Spain - SII VAT implementation</a:t>
              </a:r>
            </a:p>
            <a:p>
              <a:pPr marL="180975" indent="-180975" defTabSz="628650">
                <a:lnSpc>
                  <a:spcPct val="90000"/>
                </a:lnSpc>
                <a:spcBef>
                  <a:spcPct val="10000"/>
                </a:spcBef>
                <a:buFontTx/>
                <a:buChar char="•"/>
              </a:pPr>
              <a:r>
                <a:rPr lang="en-GB" sz="1200"/>
                <a:t>Importing SII Digital Certificate in CPI </a:t>
              </a:r>
              <a:r>
                <a:rPr lang="en-GB" sz="1200" err="1"/>
                <a:t>keystore</a:t>
              </a:r>
              <a:r>
                <a:rPr lang="en-GB" sz="1200"/>
                <a:t> for connectivity between CPI and SII</a:t>
              </a:r>
            </a:p>
            <a:p>
              <a:pPr marL="180975" indent="-180975" defTabSz="628650">
                <a:lnSpc>
                  <a:spcPct val="90000"/>
                </a:lnSpc>
                <a:spcBef>
                  <a:spcPct val="10000"/>
                </a:spcBef>
                <a:buFontTx/>
                <a:buChar char="•"/>
              </a:pPr>
              <a:r>
                <a:rPr lang="en-GB" sz="1200"/>
                <a:t>Connectivity with HCC for ECC connectivity.</a:t>
              </a:r>
            </a:p>
            <a:p>
              <a:pPr marL="180975" indent="-180975" defTabSz="628650">
                <a:lnSpc>
                  <a:spcPct val="90000"/>
                </a:lnSpc>
                <a:spcBef>
                  <a:spcPct val="10000"/>
                </a:spcBef>
                <a:buFontTx/>
                <a:buChar char="•"/>
              </a:pPr>
              <a:r>
                <a:rPr lang="en-GB" sz="1200"/>
                <a:t>Go-live and post go-live support</a:t>
              </a:r>
            </a:p>
            <a:p>
              <a:pPr marL="180975" indent="-180975" defTabSz="628650">
                <a:lnSpc>
                  <a:spcPct val="90000"/>
                </a:lnSpc>
                <a:spcBef>
                  <a:spcPct val="10000"/>
                </a:spcBef>
                <a:buFontTx/>
                <a:buChar char="•"/>
              </a:pPr>
              <a:r>
                <a:rPr lang="en-GB" sz="1200"/>
                <a:t>Support &amp; maintenance</a:t>
              </a:r>
            </a:p>
            <a:p>
              <a:pPr marL="360363" lvl="1" indent="-177800" defTabSz="628650">
                <a:lnSpc>
                  <a:spcPct val="90000"/>
                </a:lnSpc>
                <a:spcBef>
                  <a:spcPct val="10000"/>
                </a:spcBef>
                <a:buFontTx/>
                <a:buChar char="-"/>
              </a:pPr>
              <a:r>
                <a:rPr lang="en-GB" sz="1200"/>
                <a:t>Monitoring the Messages in CPI</a:t>
              </a:r>
            </a:p>
          </p:txBody>
        </p:sp>
      </p:grpSp>
    </p:spTree>
    <p:extLst>
      <p:ext uri="{BB962C8B-B14F-4D97-AF65-F5344CB8AC3E}">
        <p14:creationId xmlns:p14="http://schemas.microsoft.com/office/powerpoint/2010/main" val="174380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064FA2A5-E5E9-41C6-8579-E1367F3F407B}"/>
              </a:ext>
            </a:extLst>
          </p:cNvPr>
          <p:cNvSpPr>
            <a:spLocks noGrp="1"/>
          </p:cNvSpPr>
          <p:nvPr>
            <p:ph type="ftr" sz="quarter" idx="11"/>
          </p:nvPr>
        </p:nvSpPr>
        <p:spPr>
          <a:xfrm>
            <a:off x="0" y="6492875"/>
            <a:ext cx="11424592" cy="365125"/>
          </a:xfrm>
        </p:spPr>
        <p:txBody>
          <a:bodyPr/>
          <a:lstStyle/>
          <a:p>
            <a:pPr algn="l"/>
            <a:r>
              <a:rPr lang="en-US" sz="900">
                <a:solidFill>
                  <a:schemeClr val="accent1">
                    <a:lumMod val="75000"/>
                  </a:schemeClr>
                </a:solidFill>
              </a:rPr>
              <a:t>SAP Cloud Platform Integration</a:t>
            </a:r>
            <a:r>
              <a:rPr lang="en-US">
                <a:solidFill>
                  <a:schemeClr val="accent1">
                    <a:lumMod val="75000"/>
                  </a:schemeClr>
                </a:solidFill>
              </a:rPr>
              <a:t>			</a:t>
            </a:r>
            <a:r>
              <a:rPr lang="en-US" sz="900">
                <a:solidFill>
                  <a:schemeClr val="bg1">
                    <a:lumMod val="50000"/>
                  </a:schemeClr>
                </a:solidFill>
              </a:rPr>
              <a:t>|@2018 Capgemini. All rights reserved</a:t>
            </a:r>
            <a:r>
              <a:rPr lang="en-US" sz="900">
                <a:solidFill>
                  <a:schemeClr val="accent1">
                    <a:lumMod val="75000"/>
                  </a:schemeClr>
                </a:solidFill>
              </a:rPr>
              <a:t>.</a:t>
            </a:r>
          </a:p>
        </p:txBody>
      </p:sp>
      <p:sp>
        <p:nvSpPr>
          <p:cNvPr id="8" name="Rectangle 3">
            <a:extLst>
              <a:ext uri="{FF2B5EF4-FFF2-40B4-BE49-F238E27FC236}">
                <a16:creationId xmlns:a16="http://schemas.microsoft.com/office/drawing/2014/main" id="{F491D8EA-C51A-4D4E-871E-5297875F56E4}"/>
              </a:ext>
            </a:extLst>
          </p:cNvPr>
          <p:cNvSpPr txBox="1">
            <a:spLocks noChangeArrowheads="1"/>
          </p:cNvSpPr>
          <p:nvPr>
            <p:custDataLst>
              <p:tags r:id="rId1"/>
            </p:custDataLst>
          </p:nvPr>
        </p:nvSpPr>
        <p:spPr>
          <a:xfrm>
            <a:off x="65313" y="53376"/>
            <a:ext cx="11424591" cy="9273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b="1" dirty="0">
                <a:solidFill>
                  <a:schemeClr val="accent1"/>
                </a:solidFill>
              </a:rPr>
              <a:t>Case studies: Specialised in international cultural and educational opportunities</a:t>
            </a:r>
          </a:p>
        </p:txBody>
      </p:sp>
      <p:sp>
        <p:nvSpPr>
          <p:cNvPr id="12" name="Rectangle 2">
            <a:extLst>
              <a:ext uri="{FF2B5EF4-FFF2-40B4-BE49-F238E27FC236}">
                <a16:creationId xmlns:a16="http://schemas.microsoft.com/office/drawing/2014/main" id="{05AFA60F-3CFB-4108-A6C8-8B8A58A73F2E}"/>
              </a:ext>
            </a:extLst>
          </p:cNvPr>
          <p:cNvSpPr>
            <a:spLocks noChangeArrowheads="1"/>
          </p:cNvSpPr>
          <p:nvPr>
            <p:custDataLst>
              <p:tags r:id="rId2"/>
            </p:custDataLst>
          </p:nvPr>
        </p:nvSpPr>
        <p:spPr bwMode="auto">
          <a:xfrm>
            <a:off x="6040966" y="2133600"/>
            <a:ext cx="5713292" cy="1924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200025" lvl="1" indent="-198438">
              <a:lnSpc>
                <a:spcPct val="90000"/>
              </a:lnSpc>
              <a:spcBef>
                <a:spcPct val="10000"/>
              </a:spcBef>
              <a:buFontTx/>
              <a:buChar char="•"/>
            </a:pPr>
            <a:r>
              <a:rPr lang="en-GB" sz="1200"/>
              <a:t>The implementation included:</a:t>
            </a:r>
          </a:p>
          <a:p>
            <a:pPr marL="379413" lvl="2" indent="-177800">
              <a:lnSpc>
                <a:spcPct val="90000"/>
              </a:lnSpc>
              <a:spcBef>
                <a:spcPct val="10000"/>
              </a:spcBef>
              <a:buFont typeface="Arial" charset="0"/>
              <a:buChar char="–"/>
            </a:pPr>
            <a:r>
              <a:rPr lang="en-GB" sz="1200"/>
              <a:t>Success Factors</a:t>
            </a:r>
          </a:p>
          <a:p>
            <a:pPr marL="379413" lvl="2" indent="-177800">
              <a:lnSpc>
                <a:spcPct val="90000"/>
              </a:lnSpc>
              <a:spcBef>
                <a:spcPct val="10000"/>
              </a:spcBef>
              <a:buFont typeface="Arial" charset="0"/>
              <a:buChar char="–"/>
            </a:pPr>
            <a:r>
              <a:rPr lang="en-GB" sz="1200"/>
              <a:t>SAP CPI – Cloud Platform Integration was preferred middleware for integration between on-premise and on-cloud systems. </a:t>
            </a:r>
          </a:p>
          <a:p>
            <a:pPr marL="379413" lvl="2" indent="-177800">
              <a:lnSpc>
                <a:spcPct val="90000"/>
              </a:lnSpc>
              <a:spcBef>
                <a:spcPct val="10000"/>
              </a:spcBef>
              <a:buFont typeface="Arial" charset="0"/>
              <a:buChar char="–"/>
            </a:pPr>
            <a:r>
              <a:rPr lang="en-GB" sz="1200"/>
              <a:t>Integration with other systems like Microsoft Active directory , through a middleware called Biztalk. </a:t>
            </a:r>
          </a:p>
          <a:p>
            <a:pPr marL="379413" lvl="2" indent="-177800">
              <a:lnSpc>
                <a:spcPct val="90000"/>
              </a:lnSpc>
              <a:spcBef>
                <a:spcPct val="10000"/>
              </a:spcBef>
              <a:buFont typeface="Arial" charset="0"/>
              <a:buChar char="–"/>
            </a:pPr>
            <a:endParaRPr lang="en-GB" sz="1200"/>
          </a:p>
        </p:txBody>
      </p:sp>
      <p:sp>
        <p:nvSpPr>
          <p:cNvPr id="13" name="Rectangle 5">
            <a:extLst>
              <a:ext uri="{FF2B5EF4-FFF2-40B4-BE49-F238E27FC236}">
                <a16:creationId xmlns:a16="http://schemas.microsoft.com/office/drawing/2014/main" id="{8FFFD45A-A229-45D8-90C3-1EFF73823507}"/>
              </a:ext>
            </a:extLst>
          </p:cNvPr>
          <p:cNvSpPr>
            <a:spLocks noChangeArrowheads="1"/>
          </p:cNvSpPr>
          <p:nvPr>
            <p:custDataLst>
              <p:tags r:id="rId3"/>
            </p:custDataLst>
          </p:nvPr>
        </p:nvSpPr>
        <p:spPr bwMode="auto">
          <a:xfrm>
            <a:off x="466829" y="1816100"/>
            <a:ext cx="5202665" cy="317500"/>
          </a:xfrm>
          <a:prstGeom prst="rect">
            <a:avLst/>
          </a:prstGeom>
          <a:solidFill>
            <a:schemeClr val="accent1"/>
          </a:solidFill>
          <a:ln w="9525">
            <a:solidFill>
              <a:schemeClr val="tx1"/>
            </a:solidFill>
            <a:miter lim="800000"/>
            <a:headEnd/>
            <a:tailEnd/>
          </a:ln>
        </p:spPr>
        <p:txBody>
          <a:bodyPr lIns="90000" tIns="46800" rIns="90000" bIns="46800" anchor="ctr"/>
          <a:lstStyle/>
          <a:p>
            <a:pPr defTabSz="228600">
              <a:lnSpc>
                <a:spcPct val="90000"/>
              </a:lnSpc>
            </a:pPr>
            <a:r>
              <a:rPr lang="en-GB" sz="1200"/>
              <a:t>Business requirements</a:t>
            </a:r>
          </a:p>
        </p:txBody>
      </p:sp>
      <p:sp>
        <p:nvSpPr>
          <p:cNvPr id="14" name="Rectangle 6">
            <a:extLst>
              <a:ext uri="{FF2B5EF4-FFF2-40B4-BE49-F238E27FC236}">
                <a16:creationId xmlns:a16="http://schemas.microsoft.com/office/drawing/2014/main" id="{3AAA5800-DC0D-4903-BBF2-F01EA21ED67A}"/>
              </a:ext>
            </a:extLst>
          </p:cNvPr>
          <p:cNvSpPr>
            <a:spLocks noChangeArrowheads="1"/>
          </p:cNvSpPr>
          <p:nvPr>
            <p:custDataLst>
              <p:tags r:id="rId4"/>
            </p:custDataLst>
          </p:nvPr>
        </p:nvSpPr>
        <p:spPr bwMode="auto">
          <a:xfrm>
            <a:off x="469591" y="981078"/>
            <a:ext cx="11286980" cy="719138"/>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r>
              <a:rPr lang="en-GB" sz="1200"/>
              <a:t>Client profile: </a:t>
            </a:r>
            <a:r>
              <a:rPr lang="en-US" sz="1200"/>
              <a:t>Organization works in more than 100 countries: promoting a wider knowledge of the UK and the English language; encouraging cultural, scientific, technological and educational understanding and co-operation; changing people’s lives through access to UK education, skills, qualifications, culture and society; and attracting people who matter to the future of the UK and engaging them with the UK’s culture, educational opportunities and its diverse, modern, open society.</a:t>
            </a:r>
          </a:p>
        </p:txBody>
      </p:sp>
      <p:sp>
        <p:nvSpPr>
          <p:cNvPr id="15" name="Rectangle 7">
            <a:extLst>
              <a:ext uri="{FF2B5EF4-FFF2-40B4-BE49-F238E27FC236}">
                <a16:creationId xmlns:a16="http://schemas.microsoft.com/office/drawing/2014/main" id="{FCB9D45B-491B-42FD-A931-77DD7E2180F3}"/>
              </a:ext>
            </a:extLst>
          </p:cNvPr>
          <p:cNvSpPr>
            <a:spLocks noChangeArrowheads="1"/>
          </p:cNvSpPr>
          <p:nvPr>
            <p:custDataLst>
              <p:tags r:id="rId5"/>
            </p:custDataLst>
          </p:nvPr>
        </p:nvSpPr>
        <p:spPr bwMode="auto">
          <a:xfrm>
            <a:off x="6040966" y="1844677"/>
            <a:ext cx="5713292" cy="28892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200"/>
              <a:t>Solution provided and technologies used </a:t>
            </a:r>
          </a:p>
        </p:txBody>
      </p:sp>
      <p:sp>
        <p:nvSpPr>
          <p:cNvPr id="16" name="Rectangle 8">
            <a:extLst>
              <a:ext uri="{FF2B5EF4-FFF2-40B4-BE49-F238E27FC236}">
                <a16:creationId xmlns:a16="http://schemas.microsoft.com/office/drawing/2014/main" id="{17A9D247-5B36-4DEF-AC8E-551EAD19D140}"/>
              </a:ext>
            </a:extLst>
          </p:cNvPr>
          <p:cNvSpPr>
            <a:spLocks noChangeArrowheads="1"/>
          </p:cNvSpPr>
          <p:nvPr>
            <p:custDataLst>
              <p:tags r:id="rId6"/>
            </p:custDataLst>
          </p:nvPr>
        </p:nvSpPr>
        <p:spPr bwMode="auto">
          <a:xfrm>
            <a:off x="6027207" y="4098927"/>
            <a:ext cx="5729363" cy="33337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200"/>
              <a:t>SAP CPI scope </a:t>
            </a:r>
          </a:p>
        </p:txBody>
      </p:sp>
      <p:sp>
        <p:nvSpPr>
          <p:cNvPr id="17" name="Freeform 9">
            <a:extLst>
              <a:ext uri="{FF2B5EF4-FFF2-40B4-BE49-F238E27FC236}">
                <a16:creationId xmlns:a16="http://schemas.microsoft.com/office/drawing/2014/main" id="{9D9A635B-137D-46E5-9BE7-019846C617AF}"/>
              </a:ext>
            </a:extLst>
          </p:cNvPr>
          <p:cNvSpPr>
            <a:spLocks/>
          </p:cNvSpPr>
          <p:nvPr>
            <p:custDataLst>
              <p:tags r:id="rId7"/>
            </p:custDataLst>
          </p:nvPr>
        </p:nvSpPr>
        <p:spPr bwMode="auto">
          <a:xfrm>
            <a:off x="5752043" y="1844677"/>
            <a:ext cx="223573" cy="4403725"/>
          </a:xfrm>
          <a:custGeom>
            <a:avLst/>
            <a:gdLst>
              <a:gd name="T0" fmla="*/ 0 w 241"/>
              <a:gd name="T1" fmla="*/ 0 h 1441"/>
              <a:gd name="T2" fmla="*/ 0 w 241"/>
              <a:gd name="T3" fmla="*/ 2147483647 h 1441"/>
              <a:gd name="T4" fmla="*/ 2147483647 w 241"/>
              <a:gd name="T5" fmla="*/ 2147483647 h 1441"/>
              <a:gd name="T6" fmla="*/ 0 w 241"/>
              <a:gd name="T7" fmla="*/ 0 h 1441"/>
              <a:gd name="T8" fmla="*/ 0 60000 65536"/>
              <a:gd name="T9" fmla="*/ 0 60000 65536"/>
              <a:gd name="T10" fmla="*/ 0 60000 65536"/>
              <a:gd name="T11" fmla="*/ 0 60000 65536"/>
              <a:gd name="T12" fmla="*/ 0 w 241"/>
              <a:gd name="T13" fmla="*/ 0 h 1441"/>
              <a:gd name="T14" fmla="*/ 241 w 241"/>
              <a:gd name="T15" fmla="*/ 1441 h 1441"/>
            </a:gdLst>
            <a:ahLst/>
            <a:cxnLst>
              <a:cxn ang="T8">
                <a:pos x="T0" y="T1"/>
              </a:cxn>
              <a:cxn ang="T9">
                <a:pos x="T2" y="T3"/>
              </a:cxn>
              <a:cxn ang="T10">
                <a:pos x="T4" y="T5"/>
              </a:cxn>
              <a:cxn ang="T11">
                <a:pos x="T6" y="T7"/>
              </a:cxn>
            </a:cxnLst>
            <a:rect l="T12" t="T13" r="T14" b="T15"/>
            <a:pathLst>
              <a:path w="241" h="1441">
                <a:moveTo>
                  <a:pt x="0" y="0"/>
                </a:moveTo>
                <a:lnTo>
                  <a:pt x="0" y="1440"/>
                </a:lnTo>
                <a:lnTo>
                  <a:pt x="240" y="720"/>
                </a:lnTo>
                <a:lnTo>
                  <a:pt x="0" y="0"/>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Lst>
        </p:spPr>
        <p:txBody>
          <a:bodyPr/>
          <a:lstStyle/>
          <a:p>
            <a:endParaRPr lang="en-GB"/>
          </a:p>
        </p:txBody>
      </p:sp>
      <p:sp>
        <p:nvSpPr>
          <p:cNvPr id="20" name="Rectangle 10">
            <a:extLst>
              <a:ext uri="{FF2B5EF4-FFF2-40B4-BE49-F238E27FC236}">
                <a16:creationId xmlns:a16="http://schemas.microsoft.com/office/drawing/2014/main" id="{C8C1F43D-2C52-4201-A60E-BA406B536685}"/>
              </a:ext>
            </a:extLst>
          </p:cNvPr>
          <p:cNvSpPr>
            <a:spLocks noChangeArrowheads="1"/>
          </p:cNvSpPr>
          <p:nvPr>
            <p:custDataLst>
              <p:tags r:id="rId8"/>
            </p:custDataLst>
          </p:nvPr>
        </p:nvSpPr>
        <p:spPr bwMode="auto">
          <a:xfrm>
            <a:off x="469592" y="2133600"/>
            <a:ext cx="5186142" cy="4229100"/>
          </a:xfrm>
          <a:prstGeom prst="rect">
            <a:avLst/>
          </a:prstGeom>
          <a:solidFill>
            <a:schemeClr val="bg1"/>
          </a:solidFill>
          <a:ln w="9525">
            <a:solidFill>
              <a:schemeClr val="tx1"/>
            </a:solidFill>
            <a:miter lim="800000"/>
            <a:headEnd/>
            <a:tailEnd/>
          </a:ln>
        </p:spPr>
        <p:txBody>
          <a:bodyPr lIns="90000"/>
          <a:lstStyle/>
          <a:p>
            <a:pPr marL="180975" indent="-180975">
              <a:lnSpc>
                <a:spcPct val="90000"/>
              </a:lnSpc>
              <a:spcBef>
                <a:spcPct val="25000"/>
              </a:spcBef>
              <a:defRPr/>
            </a:pPr>
            <a:r>
              <a:rPr lang="en-GB" sz="1200" dirty="0"/>
              <a:t>Client wanted to implement Success Factor Employee central a cloud based HR solution,</a:t>
            </a:r>
            <a:r>
              <a:rPr lang="en-US" sz="1200" dirty="0"/>
              <a:t>to carry out different HR related business processes.</a:t>
            </a:r>
          </a:p>
          <a:p>
            <a:pPr marL="180975" indent="-180975">
              <a:lnSpc>
                <a:spcPct val="90000"/>
              </a:lnSpc>
              <a:spcBef>
                <a:spcPct val="25000"/>
              </a:spcBef>
              <a:defRPr/>
            </a:pPr>
            <a:endParaRPr lang="en-US" sz="1200" dirty="0"/>
          </a:p>
          <a:p>
            <a:pPr marL="180975" indent="-180975">
              <a:lnSpc>
                <a:spcPct val="90000"/>
              </a:lnSpc>
              <a:spcBef>
                <a:spcPct val="25000"/>
              </a:spcBef>
              <a:buFont typeface="Arial" pitchFamily="34" charset="0"/>
              <a:buChar char="•"/>
              <a:defRPr/>
            </a:pPr>
            <a:r>
              <a:rPr lang="en-US" sz="1200" dirty="0"/>
              <a:t>SAP Cloud Platform Integration(CPI) was chosen as the preferred middleware to integration on-cloud and on-premise systems</a:t>
            </a:r>
          </a:p>
          <a:p>
            <a:pPr marL="180975" indent="-180975">
              <a:lnSpc>
                <a:spcPct val="90000"/>
              </a:lnSpc>
              <a:spcBef>
                <a:spcPct val="25000"/>
              </a:spcBef>
              <a:buFont typeface="Arial" pitchFamily="34" charset="0"/>
              <a:buChar char="•"/>
              <a:defRPr/>
            </a:pPr>
            <a:r>
              <a:rPr lang="en-US" sz="1200" dirty="0"/>
              <a:t>Integration from SAP ERP HCM  to Success Factors was done using pre-delivered CPI content.</a:t>
            </a:r>
          </a:p>
          <a:p>
            <a:pPr marL="180975" indent="-180975">
              <a:lnSpc>
                <a:spcPct val="90000"/>
              </a:lnSpc>
              <a:spcBef>
                <a:spcPct val="25000"/>
              </a:spcBef>
              <a:buFont typeface="Arial" pitchFamily="34" charset="0"/>
              <a:buChar char="•"/>
              <a:defRPr/>
            </a:pPr>
            <a:r>
              <a:rPr lang="en-US" sz="1200" dirty="0"/>
              <a:t>Payroll interface from Success factors to Third party is build from scratch</a:t>
            </a:r>
          </a:p>
          <a:p>
            <a:pPr>
              <a:lnSpc>
                <a:spcPct val="90000"/>
              </a:lnSpc>
              <a:spcBef>
                <a:spcPct val="25000"/>
              </a:spcBef>
              <a:defRPr/>
            </a:pPr>
            <a:endParaRPr lang="en-GB" sz="1200" dirty="0"/>
          </a:p>
          <a:p>
            <a:pPr>
              <a:lnSpc>
                <a:spcPct val="90000"/>
              </a:lnSpc>
              <a:spcBef>
                <a:spcPct val="25000"/>
              </a:spcBef>
              <a:defRPr/>
            </a:pPr>
            <a:r>
              <a:rPr lang="en-GB" sz="1200" dirty="0"/>
              <a:t>Specifically, the project was designed to enable following,</a:t>
            </a:r>
          </a:p>
          <a:p>
            <a:pPr marL="179388" lvl="1" indent="-177800">
              <a:lnSpc>
                <a:spcPct val="90000"/>
              </a:lnSpc>
              <a:spcBef>
                <a:spcPct val="25000"/>
              </a:spcBef>
              <a:buFontTx/>
              <a:buChar char="–"/>
              <a:defRPr/>
            </a:pPr>
            <a:r>
              <a:rPr lang="en-US" sz="1200" dirty="0" err="1"/>
              <a:t>SuccessFactors</a:t>
            </a:r>
            <a:r>
              <a:rPr lang="en-US" sz="1200" dirty="0"/>
              <a:t> Employee Central will be the source system for HR Master data . where all the HR related transitions like hire/rehire/termination/change in position </a:t>
            </a:r>
            <a:r>
              <a:rPr lang="en-US" sz="1200" dirty="0" err="1"/>
              <a:t>etc</a:t>
            </a:r>
            <a:r>
              <a:rPr lang="en-US" sz="1200" dirty="0"/>
              <a:t> and other related actions will be carried out</a:t>
            </a:r>
          </a:p>
        </p:txBody>
      </p:sp>
      <p:sp>
        <p:nvSpPr>
          <p:cNvPr id="21" name="Rectangle 12">
            <a:extLst>
              <a:ext uri="{FF2B5EF4-FFF2-40B4-BE49-F238E27FC236}">
                <a16:creationId xmlns:a16="http://schemas.microsoft.com/office/drawing/2014/main" id="{7A262BFB-B9C8-4B99-8070-BF1AB2D33B18}"/>
              </a:ext>
            </a:extLst>
          </p:cNvPr>
          <p:cNvSpPr>
            <a:spLocks noChangeArrowheads="1"/>
          </p:cNvSpPr>
          <p:nvPr>
            <p:custDataLst>
              <p:tags r:id="rId9"/>
            </p:custDataLst>
          </p:nvPr>
        </p:nvSpPr>
        <p:spPr bwMode="auto">
          <a:xfrm>
            <a:off x="6027207" y="4438650"/>
            <a:ext cx="5729363" cy="1924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180975" indent="-180975" defTabSz="628650">
              <a:lnSpc>
                <a:spcPct val="90000"/>
              </a:lnSpc>
              <a:spcBef>
                <a:spcPct val="10000"/>
              </a:spcBef>
              <a:buFontTx/>
              <a:buChar char="•"/>
            </a:pPr>
            <a:r>
              <a:rPr lang="en-GB" sz="1200"/>
              <a:t>Configuration of SAP standard content for Success Factors to SAP ERP  integration</a:t>
            </a:r>
          </a:p>
          <a:p>
            <a:pPr marL="180975" indent="-180975" defTabSz="628650">
              <a:lnSpc>
                <a:spcPct val="90000"/>
              </a:lnSpc>
              <a:spcBef>
                <a:spcPct val="10000"/>
              </a:spcBef>
              <a:buFontTx/>
              <a:buChar char="•"/>
            </a:pPr>
            <a:r>
              <a:rPr lang="en-GB" sz="1200"/>
              <a:t>Enhancements and customization of standard integration scenarios</a:t>
            </a:r>
          </a:p>
          <a:p>
            <a:pPr marL="180975" indent="-180975" defTabSz="628650">
              <a:lnSpc>
                <a:spcPct val="90000"/>
              </a:lnSpc>
              <a:spcBef>
                <a:spcPct val="10000"/>
              </a:spcBef>
              <a:buFontTx/>
              <a:buChar char="•"/>
            </a:pPr>
            <a:r>
              <a:rPr lang="en-GB" sz="1200"/>
              <a:t>Development of interfaces with third party Payroll systems</a:t>
            </a:r>
          </a:p>
          <a:p>
            <a:pPr marL="180975" indent="-180975" defTabSz="628650">
              <a:lnSpc>
                <a:spcPct val="90000"/>
              </a:lnSpc>
              <a:spcBef>
                <a:spcPct val="10000"/>
              </a:spcBef>
              <a:buFontTx/>
              <a:buChar char="•"/>
            </a:pPr>
            <a:r>
              <a:rPr lang="en-GB" sz="1200"/>
              <a:t>Go-live and post go-live support</a:t>
            </a:r>
          </a:p>
          <a:p>
            <a:pPr marL="180975" indent="-180975" defTabSz="628650">
              <a:lnSpc>
                <a:spcPct val="90000"/>
              </a:lnSpc>
              <a:spcBef>
                <a:spcPct val="10000"/>
              </a:spcBef>
              <a:buFontTx/>
              <a:buChar char="•"/>
            </a:pPr>
            <a:r>
              <a:rPr lang="en-GB" sz="1200"/>
              <a:t>Support &amp; maintenance</a:t>
            </a:r>
          </a:p>
          <a:p>
            <a:pPr marL="360363" lvl="1" indent="-177800" defTabSz="628650">
              <a:lnSpc>
                <a:spcPct val="90000"/>
              </a:lnSpc>
              <a:spcBef>
                <a:spcPct val="10000"/>
              </a:spcBef>
              <a:buFontTx/>
              <a:buChar char="-"/>
            </a:pPr>
            <a:r>
              <a:rPr lang="en-GB" sz="1200"/>
              <a:t>Monitoring the Messages in CPI </a:t>
            </a:r>
          </a:p>
          <a:p>
            <a:pPr marL="360363" lvl="1" indent="-177800" defTabSz="628650">
              <a:lnSpc>
                <a:spcPct val="90000"/>
              </a:lnSpc>
              <a:spcBef>
                <a:spcPct val="10000"/>
              </a:spcBef>
              <a:buFontTx/>
              <a:buChar char="-"/>
            </a:pPr>
            <a:r>
              <a:rPr lang="en-GB" sz="1200"/>
              <a:t>Enhancement to interfaces</a:t>
            </a:r>
          </a:p>
          <a:p>
            <a:pPr marL="539750" lvl="2" indent="-177800" defTabSz="628650">
              <a:lnSpc>
                <a:spcPct val="90000"/>
              </a:lnSpc>
              <a:spcBef>
                <a:spcPct val="10000"/>
              </a:spcBef>
              <a:buFont typeface="Arial" charset="0"/>
              <a:buChar char="-"/>
            </a:pPr>
            <a:endParaRPr lang="en-GB" sz="1200"/>
          </a:p>
        </p:txBody>
      </p:sp>
    </p:spTree>
    <p:extLst>
      <p:ext uri="{BB962C8B-B14F-4D97-AF65-F5344CB8AC3E}">
        <p14:creationId xmlns:p14="http://schemas.microsoft.com/office/powerpoint/2010/main" val="218135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064FA2A5-E5E9-41C6-8579-E1367F3F407B}"/>
              </a:ext>
            </a:extLst>
          </p:cNvPr>
          <p:cNvSpPr>
            <a:spLocks noGrp="1"/>
          </p:cNvSpPr>
          <p:nvPr>
            <p:ph type="ftr" sz="quarter" idx="11"/>
          </p:nvPr>
        </p:nvSpPr>
        <p:spPr>
          <a:xfrm>
            <a:off x="0" y="6492875"/>
            <a:ext cx="11424592" cy="365125"/>
          </a:xfrm>
        </p:spPr>
        <p:txBody>
          <a:bodyPr/>
          <a:lstStyle/>
          <a:p>
            <a:pPr algn="l"/>
            <a:r>
              <a:rPr lang="en-US" sz="900">
                <a:solidFill>
                  <a:schemeClr val="accent1">
                    <a:lumMod val="75000"/>
                  </a:schemeClr>
                </a:solidFill>
              </a:rPr>
              <a:t>SAP Cloud Platform Integration</a:t>
            </a:r>
            <a:r>
              <a:rPr lang="en-US">
                <a:solidFill>
                  <a:schemeClr val="accent1">
                    <a:lumMod val="75000"/>
                  </a:schemeClr>
                </a:solidFill>
              </a:rPr>
              <a:t>			</a:t>
            </a:r>
            <a:r>
              <a:rPr lang="en-US" sz="900">
                <a:solidFill>
                  <a:schemeClr val="bg1">
                    <a:lumMod val="50000"/>
                  </a:schemeClr>
                </a:solidFill>
              </a:rPr>
              <a:t>|@2018 Capgemini. All rights reserved</a:t>
            </a:r>
            <a:r>
              <a:rPr lang="en-US" sz="900">
                <a:solidFill>
                  <a:schemeClr val="accent1">
                    <a:lumMod val="75000"/>
                  </a:schemeClr>
                </a:solidFill>
              </a:rPr>
              <a:t>.</a:t>
            </a:r>
          </a:p>
        </p:txBody>
      </p:sp>
      <p:sp>
        <p:nvSpPr>
          <p:cNvPr id="8" name="Rectangle 3">
            <a:extLst>
              <a:ext uri="{FF2B5EF4-FFF2-40B4-BE49-F238E27FC236}">
                <a16:creationId xmlns:a16="http://schemas.microsoft.com/office/drawing/2014/main" id="{F491D8EA-C51A-4D4E-871E-5297875F56E4}"/>
              </a:ext>
            </a:extLst>
          </p:cNvPr>
          <p:cNvSpPr txBox="1">
            <a:spLocks noChangeArrowheads="1"/>
          </p:cNvSpPr>
          <p:nvPr>
            <p:custDataLst>
              <p:tags r:id="rId1"/>
            </p:custDataLst>
          </p:nvPr>
        </p:nvSpPr>
        <p:spPr>
          <a:xfrm>
            <a:off x="65313" y="53376"/>
            <a:ext cx="11424591" cy="9273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b="1" dirty="0">
                <a:solidFill>
                  <a:schemeClr val="accent1"/>
                </a:solidFill>
              </a:rPr>
              <a:t>Case studies: Water Industry</a:t>
            </a:r>
          </a:p>
        </p:txBody>
      </p:sp>
      <p:sp>
        <p:nvSpPr>
          <p:cNvPr id="12" name="Rectangle 2">
            <a:extLst>
              <a:ext uri="{FF2B5EF4-FFF2-40B4-BE49-F238E27FC236}">
                <a16:creationId xmlns:a16="http://schemas.microsoft.com/office/drawing/2014/main" id="{05AFA60F-3CFB-4108-A6C8-8B8A58A73F2E}"/>
              </a:ext>
            </a:extLst>
          </p:cNvPr>
          <p:cNvSpPr>
            <a:spLocks noChangeArrowheads="1"/>
          </p:cNvSpPr>
          <p:nvPr>
            <p:custDataLst>
              <p:tags r:id="rId2"/>
            </p:custDataLst>
          </p:nvPr>
        </p:nvSpPr>
        <p:spPr bwMode="auto">
          <a:xfrm>
            <a:off x="6040966" y="2133600"/>
            <a:ext cx="5713292" cy="1924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200025" lvl="1" indent="-198438">
              <a:lnSpc>
                <a:spcPct val="90000"/>
              </a:lnSpc>
              <a:spcBef>
                <a:spcPct val="10000"/>
              </a:spcBef>
              <a:buFontTx/>
              <a:buChar char="•"/>
            </a:pPr>
            <a:r>
              <a:rPr lang="en-GB" sz="1100" dirty="0"/>
              <a:t>The implementation included:</a:t>
            </a:r>
          </a:p>
          <a:p>
            <a:pPr marL="379413" lvl="2" indent="-177800">
              <a:lnSpc>
                <a:spcPct val="90000"/>
              </a:lnSpc>
              <a:spcBef>
                <a:spcPct val="10000"/>
              </a:spcBef>
              <a:buFont typeface="Arial" charset="0"/>
              <a:buChar char="–"/>
            </a:pPr>
            <a:r>
              <a:rPr lang="en-GB" sz="1100" dirty="0"/>
              <a:t>Success Factors EC</a:t>
            </a:r>
          </a:p>
          <a:p>
            <a:pPr marL="379413" lvl="2" indent="-177800">
              <a:lnSpc>
                <a:spcPct val="90000"/>
              </a:lnSpc>
              <a:spcBef>
                <a:spcPct val="10000"/>
              </a:spcBef>
              <a:buFont typeface="Arial" charset="0"/>
              <a:buChar char="–"/>
            </a:pPr>
            <a:r>
              <a:rPr lang="en-GB" sz="1100" dirty="0" err="1"/>
              <a:t>Successfactors</a:t>
            </a:r>
            <a:r>
              <a:rPr lang="en-GB" sz="1100" dirty="0"/>
              <a:t> ECP</a:t>
            </a:r>
          </a:p>
          <a:p>
            <a:pPr marL="379413" lvl="2" indent="-177800">
              <a:lnSpc>
                <a:spcPct val="90000"/>
              </a:lnSpc>
              <a:spcBef>
                <a:spcPct val="10000"/>
              </a:spcBef>
              <a:buFont typeface="Arial" charset="0"/>
              <a:buChar char="–"/>
            </a:pPr>
            <a:r>
              <a:rPr lang="en-GB" sz="1100" dirty="0" err="1"/>
              <a:t>Successafactors</a:t>
            </a:r>
            <a:r>
              <a:rPr lang="en-GB" sz="1100" dirty="0"/>
              <a:t> RCM</a:t>
            </a:r>
          </a:p>
          <a:p>
            <a:pPr marL="379413" lvl="2" indent="-177800">
              <a:lnSpc>
                <a:spcPct val="90000"/>
              </a:lnSpc>
              <a:spcBef>
                <a:spcPct val="10000"/>
              </a:spcBef>
              <a:buFont typeface="Arial" charset="0"/>
              <a:buChar char="–"/>
            </a:pPr>
            <a:r>
              <a:rPr lang="en-GB" sz="1100" dirty="0" err="1"/>
              <a:t>Successafactors</a:t>
            </a:r>
            <a:r>
              <a:rPr lang="en-GB" sz="1100" dirty="0"/>
              <a:t> Onboarding</a:t>
            </a:r>
          </a:p>
          <a:p>
            <a:pPr marL="379413" lvl="2" indent="-177800">
              <a:lnSpc>
                <a:spcPct val="90000"/>
              </a:lnSpc>
              <a:spcBef>
                <a:spcPct val="10000"/>
              </a:spcBef>
              <a:buFont typeface="Arial" charset="0"/>
              <a:buChar char="–"/>
            </a:pPr>
            <a:r>
              <a:rPr lang="en-GB" sz="1100" dirty="0"/>
              <a:t>SAP C4C</a:t>
            </a:r>
          </a:p>
          <a:p>
            <a:pPr marL="379413" lvl="2" indent="-177800">
              <a:lnSpc>
                <a:spcPct val="90000"/>
              </a:lnSpc>
              <a:spcBef>
                <a:spcPct val="10000"/>
              </a:spcBef>
              <a:buFont typeface="Arial" charset="0"/>
              <a:buChar char="–"/>
            </a:pPr>
            <a:r>
              <a:rPr lang="en-GB" sz="1100" dirty="0"/>
              <a:t>SAP CPI – Cloud Platform Integration was preferred middleware for integration between SF to on prem SAP </a:t>
            </a:r>
            <a:r>
              <a:rPr lang="en-GB" sz="1100" dirty="0" err="1"/>
              <a:t>ERP,third</a:t>
            </a:r>
            <a:r>
              <a:rPr lang="en-GB" sz="1100" dirty="0"/>
              <a:t> </a:t>
            </a:r>
            <a:r>
              <a:rPr lang="en-GB" sz="1100" dirty="0" err="1"/>
              <a:t>party,SAP</a:t>
            </a:r>
            <a:r>
              <a:rPr lang="en-GB" sz="1100" dirty="0"/>
              <a:t> </a:t>
            </a:r>
            <a:r>
              <a:rPr lang="en-GB" sz="1100" dirty="0" err="1"/>
              <a:t>Concur,SAP</a:t>
            </a:r>
            <a:r>
              <a:rPr lang="en-GB" sz="1100" dirty="0"/>
              <a:t> C4C cloud applications.</a:t>
            </a:r>
          </a:p>
          <a:p>
            <a:pPr marL="379413" lvl="2" indent="-177800">
              <a:lnSpc>
                <a:spcPct val="90000"/>
              </a:lnSpc>
              <a:spcBef>
                <a:spcPct val="10000"/>
              </a:spcBef>
              <a:buFont typeface="Arial" charset="0"/>
              <a:buChar char="–"/>
            </a:pPr>
            <a:endParaRPr lang="en-GB" sz="1200" dirty="0"/>
          </a:p>
        </p:txBody>
      </p:sp>
      <p:sp>
        <p:nvSpPr>
          <p:cNvPr id="13" name="Rectangle 5">
            <a:extLst>
              <a:ext uri="{FF2B5EF4-FFF2-40B4-BE49-F238E27FC236}">
                <a16:creationId xmlns:a16="http://schemas.microsoft.com/office/drawing/2014/main" id="{8FFFD45A-A229-45D8-90C3-1EFF73823507}"/>
              </a:ext>
            </a:extLst>
          </p:cNvPr>
          <p:cNvSpPr>
            <a:spLocks noChangeArrowheads="1"/>
          </p:cNvSpPr>
          <p:nvPr>
            <p:custDataLst>
              <p:tags r:id="rId3"/>
            </p:custDataLst>
          </p:nvPr>
        </p:nvSpPr>
        <p:spPr bwMode="auto">
          <a:xfrm>
            <a:off x="466829" y="1816100"/>
            <a:ext cx="5202665" cy="317500"/>
          </a:xfrm>
          <a:prstGeom prst="rect">
            <a:avLst/>
          </a:prstGeom>
          <a:solidFill>
            <a:schemeClr val="accent1"/>
          </a:solidFill>
          <a:ln w="9525">
            <a:solidFill>
              <a:schemeClr val="tx1"/>
            </a:solidFill>
            <a:miter lim="800000"/>
            <a:headEnd/>
            <a:tailEnd/>
          </a:ln>
        </p:spPr>
        <p:txBody>
          <a:bodyPr lIns="90000" tIns="46800" rIns="90000" bIns="46800" anchor="ctr"/>
          <a:lstStyle/>
          <a:p>
            <a:pPr defTabSz="228600">
              <a:lnSpc>
                <a:spcPct val="90000"/>
              </a:lnSpc>
            </a:pPr>
            <a:r>
              <a:rPr lang="en-GB" sz="1200"/>
              <a:t>Business requirements</a:t>
            </a:r>
          </a:p>
        </p:txBody>
      </p:sp>
      <p:sp>
        <p:nvSpPr>
          <p:cNvPr id="14" name="Rectangle 6">
            <a:extLst>
              <a:ext uri="{FF2B5EF4-FFF2-40B4-BE49-F238E27FC236}">
                <a16:creationId xmlns:a16="http://schemas.microsoft.com/office/drawing/2014/main" id="{3AAA5800-DC0D-4903-BBF2-F01EA21ED67A}"/>
              </a:ext>
            </a:extLst>
          </p:cNvPr>
          <p:cNvSpPr>
            <a:spLocks noChangeArrowheads="1"/>
          </p:cNvSpPr>
          <p:nvPr>
            <p:custDataLst>
              <p:tags r:id="rId4"/>
            </p:custDataLst>
          </p:nvPr>
        </p:nvSpPr>
        <p:spPr bwMode="auto">
          <a:xfrm>
            <a:off x="469591" y="981078"/>
            <a:ext cx="11286980" cy="719138"/>
          </a:xfrm>
          <a:prstGeom prst="rect">
            <a:avLst/>
          </a:prstGeom>
          <a:solidFill>
            <a:schemeClr val="bg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lstStyle/>
          <a:p>
            <a:r>
              <a:rPr lang="en-GB" sz="1200" dirty="0"/>
              <a:t>Client profile: </a:t>
            </a:r>
            <a:r>
              <a:rPr lang="en-US" sz="1200" dirty="0"/>
              <a:t>Organization is one the of biggest water industry in the UK and supplies drinking water and waster water services across UK</a:t>
            </a:r>
          </a:p>
        </p:txBody>
      </p:sp>
      <p:sp>
        <p:nvSpPr>
          <p:cNvPr id="15" name="Rectangle 7">
            <a:extLst>
              <a:ext uri="{FF2B5EF4-FFF2-40B4-BE49-F238E27FC236}">
                <a16:creationId xmlns:a16="http://schemas.microsoft.com/office/drawing/2014/main" id="{FCB9D45B-491B-42FD-A931-77DD7E2180F3}"/>
              </a:ext>
            </a:extLst>
          </p:cNvPr>
          <p:cNvSpPr>
            <a:spLocks noChangeArrowheads="1"/>
          </p:cNvSpPr>
          <p:nvPr>
            <p:custDataLst>
              <p:tags r:id="rId5"/>
            </p:custDataLst>
          </p:nvPr>
        </p:nvSpPr>
        <p:spPr bwMode="auto">
          <a:xfrm>
            <a:off x="6040966" y="1844677"/>
            <a:ext cx="5713292" cy="28892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200"/>
              <a:t>Solution provided and technologies used </a:t>
            </a:r>
          </a:p>
        </p:txBody>
      </p:sp>
      <p:sp>
        <p:nvSpPr>
          <p:cNvPr id="16" name="Rectangle 8">
            <a:extLst>
              <a:ext uri="{FF2B5EF4-FFF2-40B4-BE49-F238E27FC236}">
                <a16:creationId xmlns:a16="http://schemas.microsoft.com/office/drawing/2014/main" id="{17A9D247-5B36-4DEF-AC8E-551EAD19D140}"/>
              </a:ext>
            </a:extLst>
          </p:cNvPr>
          <p:cNvSpPr>
            <a:spLocks noChangeArrowheads="1"/>
          </p:cNvSpPr>
          <p:nvPr>
            <p:custDataLst>
              <p:tags r:id="rId6"/>
            </p:custDataLst>
          </p:nvPr>
        </p:nvSpPr>
        <p:spPr bwMode="auto">
          <a:xfrm>
            <a:off x="6027207" y="4098927"/>
            <a:ext cx="5729363" cy="333375"/>
          </a:xfrm>
          <a:prstGeom prst="rect">
            <a:avLst/>
          </a:prstGeom>
          <a:solidFill>
            <a:schemeClr val="accent1"/>
          </a:solidFill>
          <a:ln w="9525" algn="ctr">
            <a:solidFill>
              <a:schemeClr val="tx1"/>
            </a:solidFill>
            <a:miter lim="800000"/>
            <a:headEnd/>
            <a:tailEnd/>
          </a:ln>
        </p:spPr>
        <p:txBody>
          <a:bodyPr lIns="90000" tIns="46800" rIns="90000" bIns="46800" anchor="ctr"/>
          <a:lstStyle/>
          <a:p>
            <a:pPr defTabSz="228600">
              <a:lnSpc>
                <a:spcPct val="90000"/>
              </a:lnSpc>
            </a:pPr>
            <a:r>
              <a:rPr lang="en-GB" sz="1200"/>
              <a:t>SAP CPI scope </a:t>
            </a:r>
          </a:p>
        </p:txBody>
      </p:sp>
      <p:sp>
        <p:nvSpPr>
          <p:cNvPr id="17" name="Freeform 9">
            <a:extLst>
              <a:ext uri="{FF2B5EF4-FFF2-40B4-BE49-F238E27FC236}">
                <a16:creationId xmlns:a16="http://schemas.microsoft.com/office/drawing/2014/main" id="{9D9A635B-137D-46E5-9BE7-019846C617AF}"/>
              </a:ext>
            </a:extLst>
          </p:cNvPr>
          <p:cNvSpPr>
            <a:spLocks/>
          </p:cNvSpPr>
          <p:nvPr>
            <p:custDataLst>
              <p:tags r:id="rId7"/>
            </p:custDataLst>
          </p:nvPr>
        </p:nvSpPr>
        <p:spPr bwMode="auto">
          <a:xfrm>
            <a:off x="5752043" y="1844677"/>
            <a:ext cx="223573" cy="4403725"/>
          </a:xfrm>
          <a:custGeom>
            <a:avLst/>
            <a:gdLst>
              <a:gd name="T0" fmla="*/ 0 w 241"/>
              <a:gd name="T1" fmla="*/ 0 h 1441"/>
              <a:gd name="T2" fmla="*/ 0 w 241"/>
              <a:gd name="T3" fmla="*/ 2147483647 h 1441"/>
              <a:gd name="T4" fmla="*/ 2147483647 w 241"/>
              <a:gd name="T5" fmla="*/ 2147483647 h 1441"/>
              <a:gd name="T6" fmla="*/ 0 w 241"/>
              <a:gd name="T7" fmla="*/ 0 h 1441"/>
              <a:gd name="T8" fmla="*/ 0 60000 65536"/>
              <a:gd name="T9" fmla="*/ 0 60000 65536"/>
              <a:gd name="T10" fmla="*/ 0 60000 65536"/>
              <a:gd name="T11" fmla="*/ 0 60000 65536"/>
              <a:gd name="T12" fmla="*/ 0 w 241"/>
              <a:gd name="T13" fmla="*/ 0 h 1441"/>
              <a:gd name="T14" fmla="*/ 241 w 241"/>
              <a:gd name="T15" fmla="*/ 1441 h 1441"/>
            </a:gdLst>
            <a:ahLst/>
            <a:cxnLst>
              <a:cxn ang="T8">
                <a:pos x="T0" y="T1"/>
              </a:cxn>
              <a:cxn ang="T9">
                <a:pos x="T2" y="T3"/>
              </a:cxn>
              <a:cxn ang="T10">
                <a:pos x="T4" y="T5"/>
              </a:cxn>
              <a:cxn ang="T11">
                <a:pos x="T6" y="T7"/>
              </a:cxn>
            </a:cxnLst>
            <a:rect l="T12" t="T13" r="T14" b="T15"/>
            <a:pathLst>
              <a:path w="241" h="1441">
                <a:moveTo>
                  <a:pt x="0" y="0"/>
                </a:moveTo>
                <a:lnTo>
                  <a:pt x="0" y="1440"/>
                </a:lnTo>
                <a:lnTo>
                  <a:pt x="240" y="720"/>
                </a:lnTo>
                <a:lnTo>
                  <a:pt x="0" y="0"/>
                </a:lnTo>
              </a:path>
            </a:pathLst>
          </a:custGeom>
          <a:solidFill>
            <a:schemeClr val="folHlink"/>
          </a:solidFill>
          <a:ln>
            <a:noFill/>
          </a:ln>
          <a:extLst>
            <a:ext uri="{91240B29-F687-4F45-9708-019B960494DF}">
              <a14:hiddenLine xmlns:a14="http://schemas.microsoft.com/office/drawing/2010/main" w="12700" cap="rnd" cmpd="sng">
                <a:solidFill>
                  <a:srgbClr val="000000"/>
                </a:solidFill>
                <a:prstDash val="solid"/>
                <a:round/>
                <a:headEnd type="none" w="sm" len="sm"/>
                <a:tailEnd type="none" w="sm" len="sm"/>
              </a14:hiddenLine>
            </a:ext>
          </a:extLst>
        </p:spPr>
        <p:txBody>
          <a:bodyPr/>
          <a:lstStyle/>
          <a:p>
            <a:endParaRPr lang="en-GB"/>
          </a:p>
        </p:txBody>
      </p:sp>
      <p:sp>
        <p:nvSpPr>
          <p:cNvPr id="20" name="Rectangle 10">
            <a:extLst>
              <a:ext uri="{FF2B5EF4-FFF2-40B4-BE49-F238E27FC236}">
                <a16:creationId xmlns:a16="http://schemas.microsoft.com/office/drawing/2014/main" id="{C8C1F43D-2C52-4201-A60E-BA406B536685}"/>
              </a:ext>
            </a:extLst>
          </p:cNvPr>
          <p:cNvSpPr>
            <a:spLocks noChangeArrowheads="1"/>
          </p:cNvSpPr>
          <p:nvPr>
            <p:custDataLst>
              <p:tags r:id="rId8"/>
            </p:custDataLst>
          </p:nvPr>
        </p:nvSpPr>
        <p:spPr bwMode="auto">
          <a:xfrm>
            <a:off x="469592" y="2133600"/>
            <a:ext cx="5186142" cy="4229100"/>
          </a:xfrm>
          <a:prstGeom prst="rect">
            <a:avLst/>
          </a:prstGeom>
          <a:solidFill>
            <a:schemeClr val="bg1"/>
          </a:solidFill>
          <a:ln w="9525">
            <a:solidFill>
              <a:schemeClr val="tx1"/>
            </a:solidFill>
            <a:miter lim="800000"/>
            <a:headEnd/>
            <a:tailEnd/>
          </a:ln>
        </p:spPr>
        <p:txBody>
          <a:bodyPr lIns="90000"/>
          <a:lstStyle/>
          <a:p>
            <a:pPr marL="180975" indent="-180975">
              <a:lnSpc>
                <a:spcPct val="90000"/>
              </a:lnSpc>
              <a:spcBef>
                <a:spcPct val="25000"/>
              </a:spcBef>
              <a:defRPr/>
            </a:pPr>
            <a:r>
              <a:rPr lang="en-GB" sz="1050" dirty="0"/>
              <a:t>Client wanted to implement Success Factor Employee </a:t>
            </a:r>
            <a:r>
              <a:rPr lang="en-GB" sz="1050" dirty="0" err="1"/>
              <a:t>central,RCM,SF</a:t>
            </a:r>
            <a:r>
              <a:rPr lang="en-GB" sz="1050" dirty="0"/>
              <a:t> EC </a:t>
            </a:r>
            <a:r>
              <a:rPr lang="en-GB" sz="1050" dirty="0" err="1"/>
              <a:t>Payroll,Onboarding</a:t>
            </a:r>
            <a:r>
              <a:rPr lang="en-GB" sz="1050" dirty="0"/>
              <a:t> a cloud based HR solution,</a:t>
            </a:r>
            <a:r>
              <a:rPr lang="en-US" sz="1050" dirty="0"/>
              <a:t>to carry out different HR related business processes.</a:t>
            </a:r>
          </a:p>
          <a:p>
            <a:pPr marL="180975" indent="-180975">
              <a:lnSpc>
                <a:spcPct val="90000"/>
              </a:lnSpc>
              <a:spcBef>
                <a:spcPct val="25000"/>
              </a:spcBef>
              <a:defRPr/>
            </a:pPr>
            <a:endParaRPr lang="en-US" sz="1050" dirty="0"/>
          </a:p>
          <a:p>
            <a:pPr marL="180975" indent="-180975">
              <a:lnSpc>
                <a:spcPct val="90000"/>
              </a:lnSpc>
              <a:spcBef>
                <a:spcPct val="25000"/>
              </a:spcBef>
              <a:buFont typeface="Arial" pitchFamily="34" charset="0"/>
              <a:buChar char="•"/>
              <a:defRPr/>
            </a:pPr>
            <a:r>
              <a:rPr lang="en-US" sz="1050" dirty="0"/>
              <a:t>SAP Cloud Platform Integration(CPI) was chosen as the preferred middleware to integrate on-cloud and on-premise systems</a:t>
            </a:r>
          </a:p>
          <a:p>
            <a:pPr marL="180975" indent="-180975">
              <a:lnSpc>
                <a:spcPct val="90000"/>
              </a:lnSpc>
              <a:spcBef>
                <a:spcPct val="25000"/>
              </a:spcBef>
              <a:buFont typeface="Arial" pitchFamily="34" charset="0"/>
              <a:buChar char="•"/>
              <a:defRPr/>
            </a:pPr>
            <a:r>
              <a:rPr lang="en-US" sz="1050" dirty="0"/>
              <a:t>Integration Between SF EC and SAP HCM was done using the Standard content on SAP CPI for EE/OM/TM replication</a:t>
            </a:r>
          </a:p>
          <a:p>
            <a:pPr marL="180975" indent="-180975">
              <a:lnSpc>
                <a:spcPct val="90000"/>
              </a:lnSpc>
              <a:spcBef>
                <a:spcPct val="25000"/>
              </a:spcBef>
              <a:buFont typeface="Arial" pitchFamily="34" charset="0"/>
              <a:buChar char="•"/>
              <a:defRPr/>
            </a:pPr>
            <a:r>
              <a:rPr lang="en-US" sz="1050" dirty="0"/>
              <a:t>Integration between  SAP HCM and Concur was done using the standard integration content for interfaces such as Cost center ,</a:t>
            </a:r>
            <a:r>
              <a:rPr lang="en-US" sz="1050" dirty="0" err="1"/>
              <a:t>WBS,Internal</a:t>
            </a:r>
            <a:r>
              <a:rPr lang="en-US" sz="1050" dirty="0"/>
              <a:t> Orders, Expenses and payment </a:t>
            </a:r>
            <a:r>
              <a:rPr lang="en-US" sz="1050" dirty="0" err="1"/>
              <a:t>notifcations</a:t>
            </a:r>
            <a:r>
              <a:rPr lang="en-US" sz="1050" dirty="0"/>
              <a:t> </a:t>
            </a:r>
            <a:r>
              <a:rPr lang="en-US" sz="1050" dirty="0" err="1"/>
              <a:t>etc</a:t>
            </a:r>
            <a:r>
              <a:rPr lang="en-US" sz="1050" dirty="0"/>
              <a:t> for </a:t>
            </a:r>
            <a:r>
              <a:rPr lang="en-US" sz="1050" dirty="0" err="1"/>
              <a:t>autmatica</a:t>
            </a:r>
            <a:r>
              <a:rPr lang="en-US" sz="1050" dirty="0"/>
              <a:t> payment of employee expenses claimed on concur</a:t>
            </a:r>
          </a:p>
          <a:p>
            <a:pPr marL="180975" indent="-180975">
              <a:lnSpc>
                <a:spcPct val="90000"/>
              </a:lnSpc>
              <a:spcBef>
                <a:spcPct val="25000"/>
              </a:spcBef>
              <a:buFont typeface="Arial" pitchFamily="34" charset="0"/>
              <a:buChar char="•"/>
              <a:defRPr/>
            </a:pPr>
            <a:r>
              <a:rPr lang="en-US" sz="1050" dirty="0"/>
              <a:t>SAP FI and SF integration using the standard content on SAP CPI</a:t>
            </a:r>
          </a:p>
          <a:p>
            <a:pPr marL="180975" indent="-180975">
              <a:lnSpc>
                <a:spcPct val="90000"/>
              </a:lnSpc>
              <a:spcBef>
                <a:spcPct val="25000"/>
              </a:spcBef>
              <a:buFont typeface="Arial" pitchFamily="34" charset="0"/>
              <a:buChar char="•"/>
              <a:defRPr/>
            </a:pPr>
            <a:r>
              <a:rPr lang="en-US" sz="1050" dirty="0"/>
              <a:t>SF EC to EC Payroll used the standard integration.</a:t>
            </a:r>
          </a:p>
          <a:p>
            <a:pPr marL="180975" indent="-180975">
              <a:lnSpc>
                <a:spcPct val="90000"/>
              </a:lnSpc>
              <a:spcBef>
                <a:spcPct val="25000"/>
              </a:spcBef>
              <a:buFont typeface="Arial" pitchFamily="34" charset="0"/>
              <a:buChar char="•"/>
              <a:defRPr/>
            </a:pPr>
            <a:r>
              <a:rPr lang="en-US" sz="1050" dirty="0"/>
              <a:t>SF EC integration with AD for hire/rehire/changers/leavers using SAP CPI</a:t>
            </a:r>
          </a:p>
          <a:p>
            <a:pPr marL="180975" indent="-180975">
              <a:lnSpc>
                <a:spcPct val="90000"/>
              </a:lnSpc>
              <a:spcBef>
                <a:spcPct val="25000"/>
              </a:spcBef>
              <a:buFont typeface="Arial" pitchFamily="34" charset="0"/>
              <a:buChar char="•"/>
              <a:defRPr/>
            </a:pPr>
            <a:r>
              <a:rPr lang="en-US" sz="1050" dirty="0"/>
              <a:t>Used the standard content on SAP CPI for Assessment as part of SF-RCM module</a:t>
            </a:r>
          </a:p>
          <a:p>
            <a:pPr marL="180975" indent="-180975">
              <a:lnSpc>
                <a:spcPct val="90000"/>
              </a:lnSpc>
              <a:spcBef>
                <a:spcPct val="25000"/>
              </a:spcBef>
              <a:buFont typeface="Arial" pitchFamily="34" charset="0"/>
              <a:buChar char="•"/>
              <a:defRPr/>
            </a:pPr>
            <a:r>
              <a:rPr lang="en-US" sz="1050" dirty="0"/>
              <a:t>HMRC and SF Integration as part of </a:t>
            </a:r>
            <a:r>
              <a:rPr lang="en-US" sz="1050" dirty="0" err="1"/>
              <a:t>tandard</a:t>
            </a:r>
            <a:r>
              <a:rPr lang="en-US" sz="1050" dirty="0"/>
              <a:t> content</a:t>
            </a:r>
          </a:p>
          <a:p>
            <a:pPr marL="180975" indent="-180975">
              <a:lnSpc>
                <a:spcPct val="90000"/>
              </a:lnSpc>
              <a:spcBef>
                <a:spcPct val="25000"/>
              </a:spcBef>
              <a:buFont typeface="Arial" pitchFamily="34" charset="0"/>
              <a:buChar char="•"/>
              <a:defRPr/>
            </a:pPr>
            <a:r>
              <a:rPr lang="en-US" sz="1050" dirty="0"/>
              <a:t>SF-EC and C4C integration using standard content on CPI for EE replication</a:t>
            </a:r>
          </a:p>
          <a:p>
            <a:pPr marL="180975" indent="-180975">
              <a:lnSpc>
                <a:spcPct val="90000"/>
              </a:lnSpc>
              <a:spcBef>
                <a:spcPct val="25000"/>
              </a:spcBef>
              <a:buFont typeface="Arial" pitchFamily="34" charset="0"/>
              <a:buChar char="•"/>
              <a:defRPr/>
            </a:pPr>
            <a:r>
              <a:rPr lang="en-US" sz="1050" dirty="0"/>
              <a:t>Time sheets and absence trigger interfaces</a:t>
            </a:r>
          </a:p>
          <a:p>
            <a:pPr marL="180975" indent="-180975">
              <a:lnSpc>
                <a:spcPct val="90000"/>
              </a:lnSpc>
              <a:spcBef>
                <a:spcPct val="25000"/>
              </a:spcBef>
              <a:buFont typeface="Arial" pitchFamily="34" charset="0"/>
              <a:buChar char="•"/>
              <a:defRPr/>
            </a:pPr>
            <a:r>
              <a:rPr lang="en-US" sz="1050" dirty="0"/>
              <a:t>SF-EC to other third party integration such as SFTP building custom </a:t>
            </a:r>
            <a:r>
              <a:rPr lang="en-US" sz="1050" dirty="0" err="1"/>
              <a:t>iflows</a:t>
            </a:r>
            <a:r>
              <a:rPr lang="en-US" sz="1050" dirty="0"/>
              <a:t> on SAP CPI.</a:t>
            </a:r>
          </a:p>
          <a:p>
            <a:pPr marL="180975" indent="-180975">
              <a:lnSpc>
                <a:spcPct val="90000"/>
              </a:lnSpc>
              <a:spcBef>
                <a:spcPct val="25000"/>
              </a:spcBef>
              <a:buFont typeface="Arial" pitchFamily="34" charset="0"/>
              <a:buChar char="•"/>
              <a:defRPr/>
            </a:pPr>
            <a:r>
              <a:rPr lang="en-US" sz="1050" dirty="0"/>
              <a:t>Messages level security using PGP encryption/decryption</a:t>
            </a:r>
          </a:p>
          <a:p>
            <a:pPr marL="180975" indent="-180975">
              <a:lnSpc>
                <a:spcPct val="90000"/>
              </a:lnSpc>
              <a:spcBef>
                <a:spcPct val="25000"/>
              </a:spcBef>
              <a:buFont typeface="Arial" pitchFamily="34" charset="0"/>
              <a:buChar char="•"/>
              <a:defRPr/>
            </a:pPr>
            <a:r>
              <a:rPr lang="en-US" sz="1050" dirty="0"/>
              <a:t>Transport level </a:t>
            </a:r>
            <a:r>
              <a:rPr lang="en-US" sz="1050" dirty="0" err="1"/>
              <a:t>secutity</a:t>
            </a:r>
            <a:r>
              <a:rPr lang="en-US" sz="1050" dirty="0"/>
              <a:t> using HTTPS and authentication based on </a:t>
            </a:r>
            <a:r>
              <a:rPr lang="en-US" sz="1050" dirty="0" err="1"/>
              <a:t>user,key,certificates</a:t>
            </a:r>
            <a:r>
              <a:rPr lang="en-US" sz="1050" dirty="0"/>
              <a:t> etc.</a:t>
            </a:r>
          </a:p>
          <a:p>
            <a:pPr>
              <a:lnSpc>
                <a:spcPct val="90000"/>
              </a:lnSpc>
              <a:spcBef>
                <a:spcPct val="25000"/>
              </a:spcBef>
              <a:defRPr/>
            </a:pPr>
            <a:endParaRPr lang="en-GB" sz="1050" dirty="0"/>
          </a:p>
          <a:p>
            <a:pPr>
              <a:lnSpc>
                <a:spcPct val="90000"/>
              </a:lnSpc>
              <a:spcBef>
                <a:spcPct val="25000"/>
              </a:spcBef>
              <a:defRPr/>
            </a:pPr>
            <a:endParaRPr lang="en-GB" sz="1200" dirty="0"/>
          </a:p>
        </p:txBody>
      </p:sp>
      <p:sp>
        <p:nvSpPr>
          <p:cNvPr id="21" name="Rectangle 12">
            <a:extLst>
              <a:ext uri="{FF2B5EF4-FFF2-40B4-BE49-F238E27FC236}">
                <a16:creationId xmlns:a16="http://schemas.microsoft.com/office/drawing/2014/main" id="{7A262BFB-B9C8-4B99-8070-BF1AB2D33B18}"/>
              </a:ext>
            </a:extLst>
          </p:cNvPr>
          <p:cNvSpPr>
            <a:spLocks noChangeArrowheads="1"/>
          </p:cNvSpPr>
          <p:nvPr>
            <p:custDataLst>
              <p:tags r:id="rId9"/>
            </p:custDataLst>
          </p:nvPr>
        </p:nvSpPr>
        <p:spPr bwMode="auto">
          <a:xfrm>
            <a:off x="6027207" y="4438650"/>
            <a:ext cx="5729363" cy="192405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Ins="36000"/>
          <a:lstStyle/>
          <a:p>
            <a:pPr marL="180975" indent="-180975" defTabSz="628650">
              <a:lnSpc>
                <a:spcPct val="90000"/>
              </a:lnSpc>
              <a:spcBef>
                <a:spcPct val="10000"/>
              </a:spcBef>
              <a:buFontTx/>
              <a:buChar char="•"/>
            </a:pPr>
            <a:r>
              <a:rPr lang="en-GB" sz="1100" dirty="0"/>
              <a:t>SAP SF EC.SF </a:t>
            </a:r>
            <a:r>
              <a:rPr lang="en-GB" sz="1100" dirty="0" err="1"/>
              <a:t>RCM,Onaboarding,SF</a:t>
            </a:r>
            <a:r>
              <a:rPr lang="en-GB" sz="1100" dirty="0"/>
              <a:t> EC Payroll Implementation and integration using SAP CPI</a:t>
            </a:r>
          </a:p>
          <a:p>
            <a:pPr marL="180975" indent="-180975" defTabSz="628650">
              <a:lnSpc>
                <a:spcPct val="90000"/>
              </a:lnSpc>
              <a:spcBef>
                <a:spcPct val="10000"/>
              </a:spcBef>
              <a:buFontTx/>
              <a:buChar char="•"/>
            </a:pPr>
            <a:r>
              <a:rPr lang="en-GB" sz="1100" dirty="0"/>
              <a:t>Configure and enable the mentioned standard integration contents</a:t>
            </a:r>
          </a:p>
          <a:p>
            <a:pPr marL="180975" indent="-180975" defTabSz="628650">
              <a:lnSpc>
                <a:spcPct val="90000"/>
              </a:lnSpc>
              <a:spcBef>
                <a:spcPct val="10000"/>
              </a:spcBef>
              <a:buFontTx/>
              <a:buChar char="•"/>
            </a:pPr>
            <a:r>
              <a:rPr lang="en-GB" sz="1100" dirty="0"/>
              <a:t>Develop the custom </a:t>
            </a:r>
            <a:r>
              <a:rPr lang="en-GB" sz="1100" dirty="0" err="1"/>
              <a:t>iflows</a:t>
            </a:r>
            <a:r>
              <a:rPr lang="en-GB" sz="1100" dirty="0"/>
              <a:t> for SF EC to Third party integration</a:t>
            </a:r>
          </a:p>
          <a:p>
            <a:pPr marL="180975" indent="-180975" defTabSz="628650">
              <a:lnSpc>
                <a:spcPct val="90000"/>
              </a:lnSpc>
              <a:spcBef>
                <a:spcPct val="10000"/>
              </a:spcBef>
              <a:buFontTx/>
              <a:buChar char="•"/>
            </a:pPr>
            <a:r>
              <a:rPr lang="en-GB" sz="1100" dirty="0"/>
              <a:t>Unit </a:t>
            </a:r>
            <a:r>
              <a:rPr lang="en-GB" sz="1100" dirty="0" err="1"/>
              <a:t>testing,SIT,UAT,Cutover</a:t>
            </a:r>
            <a:endParaRPr lang="en-GB" sz="1100" dirty="0"/>
          </a:p>
          <a:p>
            <a:pPr marL="180975" indent="-180975" defTabSz="628650">
              <a:lnSpc>
                <a:spcPct val="90000"/>
              </a:lnSpc>
              <a:spcBef>
                <a:spcPct val="10000"/>
              </a:spcBef>
              <a:buFontTx/>
              <a:buChar char="•"/>
            </a:pPr>
            <a:r>
              <a:rPr lang="en-GB" sz="1100" dirty="0"/>
              <a:t>Go-live and post go-live support</a:t>
            </a:r>
          </a:p>
          <a:p>
            <a:pPr marL="180975" indent="-180975" defTabSz="628650">
              <a:lnSpc>
                <a:spcPct val="90000"/>
              </a:lnSpc>
              <a:spcBef>
                <a:spcPct val="10000"/>
              </a:spcBef>
              <a:buFontTx/>
              <a:buChar char="•"/>
            </a:pPr>
            <a:r>
              <a:rPr lang="en-GB" sz="1100" dirty="0"/>
              <a:t>Support &amp; maintenance</a:t>
            </a:r>
          </a:p>
          <a:p>
            <a:pPr marL="360363" lvl="1" indent="-177800" defTabSz="628650">
              <a:lnSpc>
                <a:spcPct val="90000"/>
              </a:lnSpc>
              <a:spcBef>
                <a:spcPct val="10000"/>
              </a:spcBef>
              <a:buFontTx/>
              <a:buChar char="-"/>
            </a:pPr>
            <a:r>
              <a:rPr lang="en-GB" sz="1100" dirty="0"/>
              <a:t>Monitoring the Messages in CPI </a:t>
            </a:r>
          </a:p>
          <a:p>
            <a:pPr marL="360363" lvl="1" indent="-177800" defTabSz="628650">
              <a:lnSpc>
                <a:spcPct val="90000"/>
              </a:lnSpc>
              <a:spcBef>
                <a:spcPct val="10000"/>
              </a:spcBef>
              <a:buFontTx/>
              <a:buChar char="-"/>
            </a:pPr>
            <a:r>
              <a:rPr lang="en-GB" sz="1100" dirty="0"/>
              <a:t>Enhancement to interfaces</a:t>
            </a:r>
          </a:p>
          <a:p>
            <a:pPr marL="539750" lvl="2" indent="-177800" defTabSz="628650">
              <a:lnSpc>
                <a:spcPct val="90000"/>
              </a:lnSpc>
              <a:spcBef>
                <a:spcPct val="10000"/>
              </a:spcBef>
              <a:buFont typeface="Arial" charset="0"/>
              <a:buChar char="-"/>
            </a:pPr>
            <a:endParaRPr lang="en-GB" sz="1200" dirty="0"/>
          </a:p>
        </p:txBody>
      </p:sp>
    </p:spTree>
    <p:extLst>
      <p:ext uri="{BB962C8B-B14F-4D97-AF65-F5344CB8AC3E}">
        <p14:creationId xmlns:p14="http://schemas.microsoft.com/office/powerpoint/2010/main" val="157087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06AD955E-ABF3-4979-A3E4-0C30D61D1056}"/>
              </a:ext>
            </a:extLst>
          </p:cNvPr>
          <p:cNvGrpSpPr/>
          <p:nvPr/>
        </p:nvGrpSpPr>
        <p:grpSpPr>
          <a:xfrm>
            <a:off x="470692" y="840900"/>
            <a:ext cx="11430795" cy="5439776"/>
            <a:chOff x="381000" y="914400"/>
            <a:chExt cx="8458200" cy="5186062"/>
          </a:xfrm>
        </p:grpSpPr>
        <p:grpSp>
          <p:nvGrpSpPr>
            <p:cNvPr id="92" name="Group 91">
              <a:extLst>
                <a:ext uri="{FF2B5EF4-FFF2-40B4-BE49-F238E27FC236}">
                  <a16:creationId xmlns:a16="http://schemas.microsoft.com/office/drawing/2014/main" id="{2F3D6FE7-A43D-4DC1-B227-CA0B844C6B63}"/>
                </a:ext>
              </a:extLst>
            </p:cNvPr>
            <p:cNvGrpSpPr/>
            <p:nvPr/>
          </p:nvGrpSpPr>
          <p:grpSpPr>
            <a:xfrm>
              <a:off x="3352800" y="914400"/>
              <a:ext cx="2590800" cy="5186062"/>
              <a:chOff x="3352800" y="914400"/>
              <a:chExt cx="2590800" cy="5186062"/>
            </a:xfrm>
          </p:grpSpPr>
          <p:grpSp>
            <p:nvGrpSpPr>
              <p:cNvPr id="105" name="Group 7">
                <a:extLst>
                  <a:ext uri="{FF2B5EF4-FFF2-40B4-BE49-F238E27FC236}">
                    <a16:creationId xmlns:a16="http://schemas.microsoft.com/office/drawing/2014/main" id="{088486F5-007D-481D-862A-0ECCCD50ECEF}"/>
                  </a:ext>
                </a:extLst>
              </p:cNvPr>
              <p:cNvGrpSpPr>
                <a:grpSpLocks/>
              </p:cNvGrpSpPr>
              <p:nvPr/>
            </p:nvGrpSpPr>
            <p:grpSpPr bwMode="auto">
              <a:xfrm>
                <a:off x="3352800" y="914400"/>
                <a:ext cx="2590800" cy="5186062"/>
                <a:chOff x="144" y="1152"/>
                <a:chExt cx="1536" cy="2915"/>
              </a:xfrm>
            </p:grpSpPr>
            <p:sp>
              <p:nvSpPr>
                <p:cNvPr id="108" name="Rectangle 8">
                  <a:extLst>
                    <a:ext uri="{FF2B5EF4-FFF2-40B4-BE49-F238E27FC236}">
                      <a16:creationId xmlns:a16="http://schemas.microsoft.com/office/drawing/2014/main" id="{85073EBF-6C21-4CCC-BA3F-C851B2B3D56B}"/>
                    </a:ext>
                  </a:extLst>
                </p:cNvPr>
                <p:cNvSpPr>
                  <a:spLocks noChangeArrowheads="1"/>
                </p:cNvSpPr>
                <p:nvPr/>
              </p:nvSpPr>
              <p:spPr bwMode="auto">
                <a:xfrm>
                  <a:off x="144" y="1392"/>
                  <a:ext cx="1536" cy="2675"/>
                </a:xfrm>
                <a:prstGeom prst="rect">
                  <a:avLst/>
                </a:prstGeom>
                <a:noFill/>
                <a:ln w="9525">
                  <a:solidFill>
                    <a:srgbClr val="263147"/>
                  </a:solidFill>
                  <a:miter lim="800000"/>
                  <a:headEnd/>
                  <a:tailEnd/>
                </a:ln>
              </p:spPr>
              <p:txBody>
                <a:bodyPr lIns="90000"/>
                <a:lstStyle/>
                <a:p>
                  <a:pPr marL="92075" marR="0" lvl="0" indent="-92075" defTabSz="914400" eaLnBrk="1" fontAlgn="base" latinLnBrk="0" hangingPunct="1">
                    <a:lnSpc>
                      <a:spcPct val="90000"/>
                    </a:lnSpc>
                    <a:spcBef>
                      <a:spcPct val="0"/>
                    </a:spcBef>
                    <a:spcAft>
                      <a:spcPct val="20000"/>
                    </a:spcAft>
                    <a:buClrTx/>
                    <a:buSzTx/>
                    <a:buFontTx/>
                    <a:buNone/>
                    <a:tabLst/>
                    <a:defRPr/>
                  </a:pPr>
                  <a:endParaRPr kumimoji="0" lang="en-US" sz="1100" b="0" i="1" u="none" strike="noStrike" kern="0" cap="none" spc="0" normalizeH="0" baseline="0" noProof="0">
                    <a:ln>
                      <a:noFill/>
                    </a:ln>
                    <a:solidFill>
                      <a:srgbClr val="263147"/>
                    </a:solidFill>
                    <a:effectLst/>
                    <a:uLnTx/>
                    <a:uFillTx/>
                    <a:latin typeface="Tahoma" pitchFamily="34" charset="0"/>
                    <a:cs typeface="Arial" pitchFamily="34" charset="0"/>
                  </a:endParaRPr>
                </a:p>
              </p:txBody>
            </p:sp>
            <p:sp>
              <p:nvSpPr>
                <p:cNvPr id="113" name="Rectangle 9">
                  <a:extLst>
                    <a:ext uri="{FF2B5EF4-FFF2-40B4-BE49-F238E27FC236}">
                      <a16:creationId xmlns:a16="http://schemas.microsoft.com/office/drawing/2014/main" id="{172C1047-2C54-4A48-9376-5B648663F19A}"/>
                    </a:ext>
                  </a:extLst>
                </p:cNvPr>
                <p:cNvSpPr>
                  <a:spLocks noChangeArrowheads="1"/>
                </p:cNvSpPr>
                <p:nvPr/>
              </p:nvSpPr>
              <p:spPr bwMode="auto">
                <a:xfrm>
                  <a:off x="144" y="1152"/>
                  <a:ext cx="1536" cy="266"/>
                </a:xfrm>
                <a:prstGeom prst="rect">
                  <a:avLst/>
                </a:prstGeom>
                <a:gradFill rotWithShape="1">
                  <a:gsLst>
                    <a:gs pos="0">
                      <a:srgbClr val="0098C7">
                        <a:tint val="50000"/>
                        <a:satMod val="300000"/>
                      </a:srgbClr>
                    </a:gs>
                    <a:gs pos="35000">
                      <a:srgbClr val="0098C7">
                        <a:tint val="37000"/>
                        <a:satMod val="300000"/>
                      </a:srgbClr>
                    </a:gs>
                    <a:gs pos="100000">
                      <a:srgbClr val="0098C7">
                        <a:tint val="15000"/>
                        <a:satMod val="350000"/>
                      </a:srgbClr>
                    </a:gs>
                  </a:gsLst>
                  <a:lin ang="16200000" scaled="1"/>
                </a:gradFill>
                <a:ln w="9525" cap="flat" cmpd="sng" algn="ctr">
                  <a:solidFill>
                    <a:srgbClr val="0098C7">
                      <a:shade val="95000"/>
                      <a:satMod val="105000"/>
                    </a:srgbClr>
                  </a:solidFill>
                  <a:prstDash val="solid"/>
                  <a:headEnd/>
                  <a:tailEnd/>
                </a:ln>
                <a:effectLst>
                  <a:outerShdw blurRad="40000" dist="20000" dir="5400000" rotWithShape="0">
                    <a:srgbClr val="000000">
                      <a:alpha val="38000"/>
                    </a:srgbClr>
                  </a:outerShdw>
                </a:effectLst>
              </p:spPr>
              <p:txBody>
                <a:bodyPr wrap="none" lIns="90000" tIns="23812" rIns="90000" bIns="23812" anchor="ctr"/>
                <a:lstStyle/>
                <a:p>
                  <a:pPr marL="0" marR="0" lvl="0" indent="0" algn="ctr" defTabSz="2286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263147"/>
                      </a:solidFill>
                      <a:effectLst/>
                      <a:uLnTx/>
                      <a:uFillTx/>
                      <a:latin typeface="Tahoma" pitchFamily="34" charset="0"/>
                      <a:ea typeface="+mn-ea"/>
                      <a:cs typeface="+mn-cs"/>
                    </a:rPr>
                    <a:t>Challenges Faced</a:t>
                  </a:r>
                </a:p>
              </p:txBody>
            </p:sp>
          </p:grpSp>
          <p:sp>
            <p:nvSpPr>
              <p:cNvPr id="107" name="Rectangle 14">
                <a:extLst>
                  <a:ext uri="{FF2B5EF4-FFF2-40B4-BE49-F238E27FC236}">
                    <a16:creationId xmlns:a16="http://schemas.microsoft.com/office/drawing/2014/main" id="{D123709E-76F4-4E51-B273-8BA58D7D3D95}"/>
                  </a:ext>
                </a:extLst>
              </p:cNvPr>
              <p:cNvSpPr>
                <a:spLocks noChangeArrowheads="1"/>
              </p:cNvSpPr>
              <p:nvPr/>
            </p:nvSpPr>
            <p:spPr bwMode="auto">
              <a:xfrm>
                <a:off x="3352800" y="1447800"/>
                <a:ext cx="2590800" cy="4594984"/>
              </a:xfrm>
              <a:prstGeom prst="rect">
                <a:avLst/>
              </a:prstGeom>
              <a:noFill/>
              <a:ln w="19050">
                <a:noFill/>
                <a:miter lim="800000"/>
                <a:headEnd/>
                <a:tailEnd/>
              </a:ln>
            </p:spPr>
            <p:txBody>
              <a:bodyPr>
                <a:spAutoFit/>
              </a:bodyPr>
              <a:lstStyle/>
              <a:p>
                <a:pPr marL="285750" indent="-285750">
                  <a:buFont typeface="Wingdings" panose="05000000000000000000" pitchFamily="2" charset="2"/>
                  <a:buChar char="§"/>
                </a:pPr>
                <a:r>
                  <a:rPr lang="en-US" sz="1285" dirty="0">
                    <a:latin typeface="Arial" panose="020B0604020202020204" pitchFamily="34" charset="0"/>
                    <a:cs typeface="Arial" panose="020B0604020202020204" pitchFamily="34" charset="0"/>
                  </a:rPr>
                  <a:t>Native integration with ARIBA, Concur, Fieldglass and SuccessFactors are part of  delivery scope.  Few custom developments should exists across all above mentioned applications.</a:t>
                </a:r>
              </a:p>
              <a:p>
                <a:pPr marL="285750" indent="-285750">
                  <a:buFont typeface="Wingdings" panose="05000000000000000000" pitchFamily="2" charset="2"/>
                  <a:buChar char="§"/>
                </a:pPr>
                <a:r>
                  <a:rPr lang="en-US" sz="1285" dirty="0">
                    <a:latin typeface="Arial" panose="020B0604020202020204" pitchFamily="34" charset="0"/>
                    <a:cs typeface="Arial" panose="020B0604020202020204" pitchFamily="34" charset="0"/>
                  </a:rPr>
                  <a:t>S/4 HANA integration with Ariba application using CIG (Cloud Integration Gateway) to exchange the master and transactional data. While configuring direct integration with CIG from S4HANA faced challenges in establishing connectivity using SOAMANAGER.</a:t>
                </a:r>
              </a:p>
              <a:p>
                <a:pPr marL="285750" indent="-285750">
                  <a:buFont typeface="Wingdings" panose="05000000000000000000" pitchFamily="2" charset="2"/>
                  <a:buChar char="§"/>
                </a:pPr>
                <a:r>
                  <a:rPr lang="en-US" sz="1285" dirty="0">
                    <a:latin typeface="Arial" panose="020B0604020202020204" pitchFamily="34" charset="0"/>
                    <a:cs typeface="Arial" panose="020B0604020202020204" pitchFamily="34" charset="0"/>
                  </a:rPr>
                  <a:t>The other part of integration involved is concur integration where we refer standard document provide by SAP. S4H (SOAMANAGER and SPRO) connections are handled by integration team.</a:t>
                </a:r>
              </a:p>
              <a:p>
                <a:pPr marL="285750" indent="-285750">
                  <a:buFont typeface="Wingdings" panose="05000000000000000000" pitchFamily="2" charset="2"/>
                  <a:buChar char="§"/>
                </a:pPr>
                <a:r>
                  <a:rPr lang="en-US" sz="1285" kern="0" dirty="0">
                    <a:latin typeface="Arial" panose="020B0604020202020204" pitchFamily="34" charset="0"/>
                    <a:cs typeface="Arial" panose="020B0604020202020204" pitchFamily="34" charset="0"/>
                  </a:rPr>
                  <a:t>It also has field glass and SuccessFactors integration with S4H where all integration related configuration handled by integration team.</a:t>
                </a:r>
              </a:p>
              <a:p>
                <a:pPr marL="285750" indent="-285750">
                  <a:buFont typeface="Wingdings" panose="05000000000000000000" pitchFamily="2" charset="2"/>
                  <a:buChar char="§"/>
                </a:pPr>
                <a:r>
                  <a:rPr lang="en-US" sz="1285" kern="0" dirty="0">
                    <a:latin typeface="Arial" panose="020B0604020202020204" pitchFamily="34" charset="0"/>
                    <a:cs typeface="Arial" panose="020B0604020202020204" pitchFamily="34" charset="0"/>
                  </a:rPr>
                  <a:t>Lack of knowledge in ARIBA, Concur and Field Glass application will be a challenging task.</a:t>
                </a:r>
              </a:p>
            </p:txBody>
          </p:sp>
        </p:grpSp>
        <p:grpSp>
          <p:nvGrpSpPr>
            <p:cNvPr id="93" name="Group 92">
              <a:extLst>
                <a:ext uri="{FF2B5EF4-FFF2-40B4-BE49-F238E27FC236}">
                  <a16:creationId xmlns:a16="http://schemas.microsoft.com/office/drawing/2014/main" id="{A39D6D54-3968-43EE-8248-05FC48731C69}"/>
                </a:ext>
              </a:extLst>
            </p:cNvPr>
            <p:cNvGrpSpPr/>
            <p:nvPr/>
          </p:nvGrpSpPr>
          <p:grpSpPr>
            <a:xfrm>
              <a:off x="6194425" y="914400"/>
              <a:ext cx="2644775" cy="5186061"/>
              <a:chOff x="6194425" y="914400"/>
              <a:chExt cx="2644775" cy="5186061"/>
            </a:xfrm>
          </p:grpSpPr>
          <p:grpSp>
            <p:nvGrpSpPr>
              <p:cNvPr id="100" name="Group 10">
                <a:extLst>
                  <a:ext uri="{FF2B5EF4-FFF2-40B4-BE49-F238E27FC236}">
                    <a16:creationId xmlns:a16="http://schemas.microsoft.com/office/drawing/2014/main" id="{48C35F4E-BDAE-4380-A3D1-6F22EB419BA4}"/>
                  </a:ext>
                </a:extLst>
              </p:cNvPr>
              <p:cNvGrpSpPr>
                <a:grpSpLocks/>
              </p:cNvGrpSpPr>
              <p:nvPr/>
            </p:nvGrpSpPr>
            <p:grpSpPr bwMode="auto">
              <a:xfrm>
                <a:off x="6248400" y="914400"/>
                <a:ext cx="2590800" cy="5186061"/>
                <a:chOff x="144" y="1152"/>
                <a:chExt cx="1536" cy="2915"/>
              </a:xfrm>
            </p:grpSpPr>
            <p:sp>
              <p:nvSpPr>
                <p:cNvPr id="102" name="Rectangle 11">
                  <a:extLst>
                    <a:ext uri="{FF2B5EF4-FFF2-40B4-BE49-F238E27FC236}">
                      <a16:creationId xmlns:a16="http://schemas.microsoft.com/office/drawing/2014/main" id="{F285D90C-27B9-4E8B-92EB-9788AD066334}"/>
                    </a:ext>
                  </a:extLst>
                </p:cNvPr>
                <p:cNvSpPr>
                  <a:spLocks noChangeArrowheads="1"/>
                </p:cNvSpPr>
                <p:nvPr/>
              </p:nvSpPr>
              <p:spPr bwMode="auto">
                <a:xfrm>
                  <a:off x="144" y="1392"/>
                  <a:ext cx="1536" cy="2675"/>
                </a:xfrm>
                <a:prstGeom prst="rect">
                  <a:avLst/>
                </a:prstGeom>
                <a:noFill/>
                <a:ln w="9525">
                  <a:solidFill>
                    <a:srgbClr val="263147"/>
                  </a:solidFill>
                  <a:miter lim="800000"/>
                  <a:headEnd/>
                  <a:tailEnd/>
                </a:ln>
              </p:spPr>
              <p:txBody>
                <a:bodyPr lIns="90000"/>
                <a:lstStyle/>
                <a:p>
                  <a:pPr marL="92075" marR="0" lvl="0" indent="-92075" defTabSz="914400" eaLnBrk="1" fontAlgn="base" latinLnBrk="0" hangingPunct="1">
                    <a:lnSpc>
                      <a:spcPct val="90000"/>
                    </a:lnSpc>
                    <a:spcBef>
                      <a:spcPct val="0"/>
                    </a:spcBef>
                    <a:spcAft>
                      <a:spcPct val="20000"/>
                    </a:spcAft>
                    <a:buClrTx/>
                    <a:buSzTx/>
                    <a:buFontTx/>
                    <a:buNone/>
                    <a:tabLst/>
                    <a:defRPr/>
                  </a:pPr>
                  <a:endParaRPr kumimoji="0" lang="en-US" sz="1100" b="0" i="1" u="none" strike="noStrike" kern="0" cap="none" spc="0" normalizeH="0" baseline="0" noProof="0">
                    <a:ln>
                      <a:noFill/>
                    </a:ln>
                    <a:solidFill>
                      <a:srgbClr val="263147"/>
                    </a:solidFill>
                    <a:effectLst/>
                    <a:uLnTx/>
                    <a:uFillTx/>
                    <a:latin typeface="Tahoma" pitchFamily="34" charset="0"/>
                    <a:cs typeface="Arial" pitchFamily="34" charset="0"/>
                  </a:endParaRPr>
                </a:p>
              </p:txBody>
            </p:sp>
            <p:sp>
              <p:nvSpPr>
                <p:cNvPr id="104" name="Rectangle 12">
                  <a:extLst>
                    <a:ext uri="{FF2B5EF4-FFF2-40B4-BE49-F238E27FC236}">
                      <a16:creationId xmlns:a16="http://schemas.microsoft.com/office/drawing/2014/main" id="{2C299BDE-5B14-4FA4-9356-66FEA1598DCC}"/>
                    </a:ext>
                  </a:extLst>
                </p:cNvPr>
                <p:cNvSpPr>
                  <a:spLocks noChangeArrowheads="1"/>
                </p:cNvSpPr>
                <p:nvPr/>
              </p:nvSpPr>
              <p:spPr bwMode="auto">
                <a:xfrm>
                  <a:off x="144" y="1152"/>
                  <a:ext cx="1536" cy="266"/>
                </a:xfrm>
                <a:prstGeom prst="rect">
                  <a:avLst/>
                </a:prstGeom>
                <a:gradFill rotWithShape="1">
                  <a:gsLst>
                    <a:gs pos="0">
                      <a:srgbClr val="0098C7">
                        <a:tint val="50000"/>
                        <a:satMod val="300000"/>
                      </a:srgbClr>
                    </a:gs>
                    <a:gs pos="35000">
                      <a:srgbClr val="0098C7">
                        <a:tint val="37000"/>
                        <a:satMod val="300000"/>
                      </a:srgbClr>
                    </a:gs>
                    <a:gs pos="100000">
                      <a:srgbClr val="0098C7">
                        <a:tint val="15000"/>
                        <a:satMod val="350000"/>
                      </a:srgbClr>
                    </a:gs>
                  </a:gsLst>
                  <a:lin ang="16200000" scaled="1"/>
                </a:gradFill>
                <a:ln w="9525" cap="flat" cmpd="sng" algn="ctr">
                  <a:solidFill>
                    <a:srgbClr val="0098C7">
                      <a:shade val="95000"/>
                      <a:satMod val="105000"/>
                    </a:srgbClr>
                  </a:solidFill>
                  <a:prstDash val="solid"/>
                  <a:headEnd/>
                  <a:tailEnd/>
                </a:ln>
                <a:effectLst>
                  <a:outerShdw blurRad="40000" dist="20000" dir="5400000" rotWithShape="0">
                    <a:srgbClr val="000000">
                      <a:alpha val="38000"/>
                    </a:srgbClr>
                  </a:outerShdw>
                </a:effectLst>
              </p:spPr>
              <p:txBody>
                <a:bodyPr wrap="none" lIns="90000" tIns="23812" rIns="90000" bIns="23812" anchor="ctr"/>
                <a:lstStyle/>
                <a:p>
                  <a:pPr marL="0" marR="0" lvl="0" indent="0" algn="ctr" defTabSz="2286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263147"/>
                      </a:solidFill>
                      <a:effectLst/>
                      <a:uLnTx/>
                      <a:uFillTx/>
                      <a:latin typeface="Tahoma" pitchFamily="34" charset="0"/>
                      <a:ea typeface="+mn-ea"/>
                      <a:cs typeface="+mn-cs"/>
                    </a:rPr>
                    <a:t>Value Delivered</a:t>
                  </a:r>
                </a:p>
              </p:txBody>
            </p:sp>
          </p:grpSp>
          <p:sp>
            <p:nvSpPr>
              <p:cNvPr id="101" name="Text Box 15">
                <a:extLst>
                  <a:ext uri="{FF2B5EF4-FFF2-40B4-BE49-F238E27FC236}">
                    <a16:creationId xmlns:a16="http://schemas.microsoft.com/office/drawing/2014/main" id="{EF0DCF57-F3E1-47EB-88FE-EF23CA7B0BF6}"/>
                  </a:ext>
                </a:extLst>
              </p:cNvPr>
              <p:cNvSpPr txBox="1">
                <a:spLocks noChangeArrowheads="1"/>
              </p:cNvSpPr>
              <p:nvPr/>
            </p:nvSpPr>
            <p:spPr bwMode="auto">
              <a:xfrm>
                <a:off x="6194425" y="1371600"/>
                <a:ext cx="2514600" cy="2853526"/>
              </a:xfrm>
              <a:prstGeom prst="rect">
                <a:avLst/>
              </a:prstGeom>
              <a:noFill/>
              <a:ln w="9525">
                <a:noFill/>
                <a:miter lim="800000"/>
                <a:headEnd/>
                <a:tailEnd/>
              </a:ln>
            </p:spPr>
            <p:txBody>
              <a:bodyPr>
                <a:spAutoFit/>
              </a:bodyPr>
              <a:lstStyle/>
              <a:p>
                <a:pPr marL="53975" lvl="0" indent="-53975" algn="just" fontAlgn="base">
                  <a:spcBef>
                    <a:spcPct val="50000"/>
                  </a:spcBef>
                  <a:spcAft>
                    <a:spcPct val="0"/>
                  </a:spcAft>
                  <a:buFont typeface="Wingdings" pitchFamily="2" charset="2"/>
                  <a:buChar char="§"/>
                  <a:defRPr/>
                </a:pPr>
                <a:r>
                  <a:rPr lang="en-US" sz="1300" kern="0" dirty="0">
                    <a:latin typeface="Arial" pitchFamily="34" charset="0"/>
                    <a:cs typeface="Arial" pitchFamily="34" charset="0"/>
                  </a:rPr>
                  <a:t>We prepared the configuration document and checklist for each integration like ARIBA, Concur, Field Glass and  Success Factors.</a:t>
                </a:r>
              </a:p>
              <a:p>
                <a:pPr marL="53975" lvl="0" indent="-53975" algn="just" fontAlgn="base">
                  <a:spcBef>
                    <a:spcPct val="50000"/>
                  </a:spcBef>
                  <a:spcAft>
                    <a:spcPct val="0"/>
                  </a:spcAft>
                  <a:buFont typeface="Wingdings" pitchFamily="2" charset="2"/>
                  <a:buChar char="§"/>
                  <a:defRPr/>
                </a:pPr>
                <a:r>
                  <a:rPr kumimoji="0" lang="en-US" sz="1300" b="0" i="0" u="none" strike="noStrike" kern="0" cap="none" spc="0" normalizeH="0" baseline="0" noProof="0" dirty="0">
                    <a:ln>
                      <a:noFill/>
                    </a:ln>
                    <a:effectLst/>
                    <a:uLnTx/>
                    <a:uFillTx/>
                    <a:latin typeface="Arial" pitchFamily="34" charset="0"/>
                    <a:cs typeface="Arial" pitchFamily="34" charset="0"/>
                  </a:rPr>
                  <a:t>Configuration check list document it was mentioned corresponding team against each task to be implemented.</a:t>
                </a:r>
              </a:p>
              <a:p>
                <a:pPr marL="53975" lvl="0" indent="-53975" algn="just" fontAlgn="base">
                  <a:spcBef>
                    <a:spcPct val="50000"/>
                  </a:spcBef>
                  <a:spcAft>
                    <a:spcPct val="0"/>
                  </a:spcAft>
                  <a:buFont typeface="Wingdings" pitchFamily="2" charset="2"/>
                  <a:buChar char="§"/>
                  <a:defRPr/>
                </a:pPr>
                <a:r>
                  <a:rPr lang="en-US" sz="1300" kern="0" dirty="0">
                    <a:latin typeface="Arial" pitchFamily="34" charset="0"/>
                    <a:cs typeface="Arial" pitchFamily="34" charset="0"/>
                  </a:rPr>
                  <a:t>Integration team took initiation to prepare documents and functional steps configuration in SOAMANAGER along with integration configuration in CPI.</a:t>
                </a:r>
              </a:p>
              <a:p>
                <a:pPr marL="53975" lvl="0" indent="-53975" algn="just" fontAlgn="base">
                  <a:spcBef>
                    <a:spcPct val="50000"/>
                  </a:spcBef>
                  <a:spcAft>
                    <a:spcPct val="0"/>
                  </a:spcAft>
                  <a:buFont typeface="Wingdings" pitchFamily="2" charset="2"/>
                  <a:buChar char="§"/>
                  <a:defRPr/>
                </a:pPr>
                <a:r>
                  <a:rPr kumimoji="0" lang="en-US" sz="1300" b="0" i="0" u="none" strike="noStrike" kern="0" cap="none" spc="0" normalizeH="0" baseline="0" noProof="0" dirty="0">
                    <a:ln>
                      <a:noFill/>
                    </a:ln>
                    <a:effectLst/>
                    <a:uLnTx/>
                    <a:uFillTx/>
                    <a:latin typeface="Arial" pitchFamily="34" charset="0"/>
                    <a:cs typeface="Arial" pitchFamily="34" charset="0"/>
                  </a:rPr>
                  <a:t>These</a:t>
                </a:r>
                <a:r>
                  <a:rPr lang="en-US" sz="1300" kern="0" dirty="0">
                    <a:latin typeface="Arial" pitchFamily="34" charset="0"/>
                    <a:cs typeface="Arial" pitchFamily="34" charset="0"/>
                  </a:rPr>
                  <a:t> documents can be used in quality and production system setup.</a:t>
                </a:r>
                <a:endParaRPr kumimoji="0" lang="en-US" sz="1300" b="0" i="0"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grpSp>
        <p:grpSp>
          <p:nvGrpSpPr>
            <p:cNvPr id="94" name="Group 93">
              <a:extLst>
                <a:ext uri="{FF2B5EF4-FFF2-40B4-BE49-F238E27FC236}">
                  <a16:creationId xmlns:a16="http://schemas.microsoft.com/office/drawing/2014/main" id="{90A70367-F880-48EF-BB41-2D4DD4B18566}"/>
                </a:ext>
              </a:extLst>
            </p:cNvPr>
            <p:cNvGrpSpPr/>
            <p:nvPr/>
          </p:nvGrpSpPr>
          <p:grpSpPr>
            <a:xfrm>
              <a:off x="381000" y="914400"/>
              <a:ext cx="2667000" cy="5186062"/>
              <a:chOff x="381000" y="914400"/>
              <a:chExt cx="2667000" cy="5186062"/>
            </a:xfrm>
          </p:grpSpPr>
          <p:grpSp>
            <p:nvGrpSpPr>
              <p:cNvPr id="95" name="Group 4">
                <a:extLst>
                  <a:ext uri="{FF2B5EF4-FFF2-40B4-BE49-F238E27FC236}">
                    <a16:creationId xmlns:a16="http://schemas.microsoft.com/office/drawing/2014/main" id="{783167BA-1A61-4B30-A021-13D4D2CD15D8}"/>
                  </a:ext>
                </a:extLst>
              </p:cNvPr>
              <p:cNvGrpSpPr>
                <a:grpSpLocks/>
              </p:cNvGrpSpPr>
              <p:nvPr/>
            </p:nvGrpSpPr>
            <p:grpSpPr bwMode="auto">
              <a:xfrm>
                <a:off x="457200" y="914400"/>
                <a:ext cx="2590800" cy="5186062"/>
                <a:chOff x="144" y="1152"/>
                <a:chExt cx="1536" cy="2915"/>
              </a:xfrm>
            </p:grpSpPr>
            <p:sp>
              <p:nvSpPr>
                <p:cNvPr id="98" name="Rectangle 5">
                  <a:extLst>
                    <a:ext uri="{FF2B5EF4-FFF2-40B4-BE49-F238E27FC236}">
                      <a16:creationId xmlns:a16="http://schemas.microsoft.com/office/drawing/2014/main" id="{725F8DF6-D2B8-49C1-ACB9-CA88AB952A38}"/>
                    </a:ext>
                  </a:extLst>
                </p:cNvPr>
                <p:cNvSpPr>
                  <a:spLocks noChangeArrowheads="1"/>
                </p:cNvSpPr>
                <p:nvPr/>
              </p:nvSpPr>
              <p:spPr bwMode="auto">
                <a:xfrm>
                  <a:off x="144" y="1392"/>
                  <a:ext cx="1536" cy="2675"/>
                </a:xfrm>
                <a:prstGeom prst="rect">
                  <a:avLst/>
                </a:prstGeom>
                <a:noFill/>
                <a:ln w="9525">
                  <a:solidFill>
                    <a:srgbClr val="263147"/>
                  </a:solidFill>
                  <a:miter lim="800000"/>
                  <a:headEnd/>
                  <a:tailEnd/>
                </a:ln>
              </p:spPr>
              <p:txBody>
                <a:bodyPr lIns="90000"/>
                <a:lstStyle/>
                <a:p>
                  <a:pPr marL="92075" marR="0" lvl="0" indent="-92075" defTabSz="914400" eaLnBrk="1" fontAlgn="base" latinLnBrk="0" hangingPunct="1">
                    <a:lnSpc>
                      <a:spcPct val="90000"/>
                    </a:lnSpc>
                    <a:spcBef>
                      <a:spcPct val="0"/>
                    </a:spcBef>
                    <a:spcAft>
                      <a:spcPct val="20000"/>
                    </a:spcAft>
                    <a:buClrTx/>
                    <a:buSzTx/>
                    <a:buFontTx/>
                    <a:buNone/>
                    <a:tabLst/>
                    <a:defRPr/>
                  </a:pPr>
                  <a:endParaRPr kumimoji="0" lang="en-US" sz="1100" b="0" i="1" u="none" strike="noStrike" kern="0" cap="none" spc="0" normalizeH="0" baseline="0" noProof="0">
                    <a:ln>
                      <a:noFill/>
                    </a:ln>
                    <a:solidFill>
                      <a:srgbClr val="263147"/>
                    </a:solidFill>
                    <a:effectLst/>
                    <a:uLnTx/>
                    <a:uFillTx/>
                    <a:latin typeface="Tahoma" pitchFamily="34" charset="0"/>
                    <a:cs typeface="Arial" pitchFamily="34" charset="0"/>
                  </a:endParaRPr>
                </a:p>
              </p:txBody>
            </p:sp>
            <p:sp>
              <p:nvSpPr>
                <p:cNvPr id="99" name="Rectangle 6">
                  <a:extLst>
                    <a:ext uri="{FF2B5EF4-FFF2-40B4-BE49-F238E27FC236}">
                      <a16:creationId xmlns:a16="http://schemas.microsoft.com/office/drawing/2014/main" id="{EF2665B1-5716-49F2-A5AC-E99AD4A923CD}"/>
                    </a:ext>
                  </a:extLst>
                </p:cNvPr>
                <p:cNvSpPr>
                  <a:spLocks noChangeArrowheads="1"/>
                </p:cNvSpPr>
                <p:nvPr/>
              </p:nvSpPr>
              <p:spPr bwMode="auto">
                <a:xfrm>
                  <a:off x="144" y="1152"/>
                  <a:ext cx="1536" cy="266"/>
                </a:xfrm>
                <a:prstGeom prst="rect">
                  <a:avLst/>
                </a:prstGeom>
                <a:gradFill rotWithShape="1">
                  <a:gsLst>
                    <a:gs pos="0">
                      <a:srgbClr val="0098C7">
                        <a:tint val="50000"/>
                        <a:satMod val="300000"/>
                      </a:srgbClr>
                    </a:gs>
                    <a:gs pos="35000">
                      <a:srgbClr val="0098C7">
                        <a:tint val="37000"/>
                        <a:satMod val="300000"/>
                      </a:srgbClr>
                    </a:gs>
                    <a:gs pos="100000">
                      <a:srgbClr val="0098C7">
                        <a:tint val="15000"/>
                        <a:satMod val="350000"/>
                      </a:srgbClr>
                    </a:gs>
                  </a:gsLst>
                  <a:lin ang="16200000" scaled="1"/>
                </a:gradFill>
                <a:ln w="9525" cap="flat" cmpd="sng" algn="ctr">
                  <a:solidFill>
                    <a:srgbClr val="0098C7">
                      <a:shade val="95000"/>
                      <a:satMod val="105000"/>
                    </a:srgbClr>
                  </a:solidFill>
                  <a:prstDash val="solid"/>
                  <a:headEnd/>
                  <a:tailEnd/>
                </a:ln>
                <a:effectLst>
                  <a:outerShdw blurRad="40000" dist="20000" dir="5400000" rotWithShape="0">
                    <a:srgbClr val="000000">
                      <a:alpha val="38000"/>
                    </a:srgbClr>
                  </a:outerShdw>
                </a:effectLst>
              </p:spPr>
              <p:txBody>
                <a:bodyPr wrap="none" lIns="90000" tIns="23812" rIns="90000" bIns="23812" anchor="ctr"/>
                <a:lstStyle/>
                <a:p>
                  <a:pPr marL="0" marR="0" lvl="0" indent="0" algn="ctr" defTabSz="22860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263147"/>
                      </a:solidFill>
                      <a:effectLst/>
                      <a:uLnTx/>
                      <a:uFillTx/>
                      <a:latin typeface="Tahoma" pitchFamily="34" charset="0"/>
                      <a:ea typeface="+mn-ea"/>
                      <a:cs typeface="+mn-cs"/>
                    </a:rPr>
                    <a:t>Client Profile</a:t>
                  </a:r>
                </a:p>
              </p:txBody>
            </p:sp>
          </p:grpSp>
          <p:sp>
            <p:nvSpPr>
              <p:cNvPr id="96" name="Text Box 16">
                <a:extLst>
                  <a:ext uri="{FF2B5EF4-FFF2-40B4-BE49-F238E27FC236}">
                    <a16:creationId xmlns:a16="http://schemas.microsoft.com/office/drawing/2014/main" id="{54BB59C2-00ED-45F9-A892-CFFC5A9884FB}"/>
                  </a:ext>
                </a:extLst>
              </p:cNvPr>
              <p:cNvSpPr txBox="1">
                <a:spLocks noChangeArrowheads="1"/>
              </p:cNvSpPr>
              <p:nvPr/>
            </p:nvSpPr>
            <p:spPr bwMode="auto">
              <a:xfrm>
                <a:off x="381000" y="1449388"/>
                <a:ext cx="2667000" cy="1995268"/>
              </a:xfrm>
              <a:prstGeom prst="rect">
                <a:avLst/>
              </a:prstGeom>
              <a:noFill/>
              <a:ln w="9525">
                <a:noFill/>
                <a:miter lim="800000"/>
                <a:headEnd/>
                <a:tailEnd/>
              </a:ln>
            </p:spPr>
            <p:txBody>
              <a:bodyPr>
                <a:spAutoFit/>
              </a:bodyPr>
              <a:lstStyle/>
              <a:p>
                <a:pPr marL="109538" lvl="0" indent="-109538" algn="just" fontAlgn="base">
                  <a:spcBef>
                    <a:spcPct val="50000"/>
                  </a:spcBef>
                  <a:spcAft>
                    <a:spcPct val="0"/>
                  </a:spcAft>
                  <a:buFont typeface="Wingdings" pitchFamily="2" charset="2"/>
                  <a:buChar char="§"/>
                </a:pPr>
                <a:r>
                  <a:rPr lang="en-US" sz="1300" kern="0" dirty="0">
                    <a:latin typeface="Arial" pitchFamily="34" charset="0"/>
                    <a:cs typeface="Arial" pitchFamily="34" charset="0"/>
                  </a:rPr>
                  <a:t>Client is a electricity generation which includes electricity and gas retailing based out of Australia.</a:t>
                </a:r>
              </a:p>
              <a:p>
                <a:pPr marL="109538" lvl="0" indent="-109538" algn="just" fontAlgn="base">
                  <a:spcBef>
                    <a:spcPct val="50000"/>
                  </a:spcBef>
                  <a:spcAft>
                    <a:spcPct val="0"/>
                  </a:spcAft>
                  <a:buFont typeface="Wingdings" pitchFamily="2" charset="2"/>
                  <a:buChar char="§"/>
                </a:pPr>
                <a:r>
                  <a:rPr kumimoji="0" lang="en-US" sz="1300" b="0" i="0" u="none" strike="noStrike" kern="0" cap="none" spc="0" normalizeH="0" baseline="0" noProof="0" dirty="0">
                    <a:ln>
                      <a:noFill/>
                    </a:ln>
                    <a:effectLst/>
                    <a:uLnTx/>
                    <a:uFillTx/>
                    <a:latin typeface="Arial" pitchFamily="34" charset="0"/>
                    <a:cs typeface="Arial" pitchFamily="34" charset="0"/>
                  </a:rPr>
                  <a:t>It also ha</a:t>
                </a:r>
                <a:r>
                  <a:rPr lang="en-US" sz="1300" kern="0" dirty="0">
                    <a:latin typeface="Arial" pitchFamily="34" charset="0"/>
                    <a:cs typeface="Arial" pitchFamily="34" charset="0"/>
                  </a:rPr>
                  <a:t>s power generating sites using thermal coal, natural gas, hydro-electric, solar energy and wind power.</a:t>
                </a:r>
              </a:p>
              <a:p>
                <a:pPr marL="109538" lvl="0" indent="-109538" algn="just" fontAlgn="base">
                  <a:spcBef>
                    <a:spcPct val="50000"/>
                  </a:spcBef>
                  <a:spcAft>
                    <a:spcPct val="0"/>
                  </a:spcAft>
                  <a:buFont typeface="Wingdings" pitchFamily="2" charset="2"/>
                  <a:buChar char="§"/>
                </a:pPr>
                <a:r>
                  <a:rPr lang="en-US" sz="1300" kern="0" dirty="0">
                    <a:latin typeface="Arial" pitchFamily="34" charset="0"/>
                    <a:cs typeface="Arial" pitchFamily="34" charset="0"/>
                  </a:rPr>
                  <a:t>Client supplies electricity and natural gas to more than 2.6 million residential and business customers throughout Australia.</a:t>
                </a:r>
              </a:p>
            </p:txBody>
          </p:sp>
        </p:grpSp>
      </p:grpSp>
      <p:sp>
        <p:nvSpPr>
          <p:cNvPr id="18" name="Rectangle 3">
            <a:extLst>
              <a:ext uri="{FF2B5EF4-FFF2-40B4-BE49-F238E27FC236}">
                <a16:creationId xmlns:a16="http://schemas.microsoft.com/office/drawing/2014/main" id="{F491D8EA-C51A-4D4E-871E-5297875F56E4}"/>
              </a:ext>
            </a:extLst>
          </p:cNvPr>
          <p:cNvSpPr txBox="1">
            <a:spLocks noChangeArrowheads="1"/>
          </p:cNvSpPr>
          <p:nvPr>
            <p:custDataLst>
              <p:tags r:id="rId1"/>
            </p:custDataLst>
          </p:nvPr>
        </p:nvSpPr>
        <p:spPr>
          <a:xfrm>
            <a:off x="65313" y="-214977"/>
            <a:ext cx="11424591" cy="92735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b="1" dirty="0">
                <a:solidFill>
                  <a:schemeClr val="accent1"/>
                </a:solidFill>
              </a:rPr>
              <a:t>Case studies: Leading Energy Producer in Australia</a:t>
            </a:r>
          </a:p>
        </p:txBody>
      </p:sp>
    </p:spTree>
    <p:extLst>
      <p:ext uri="{BB962C8B-B14F-4D97-AF65-F5344CB8AC3E}">
        <p14:creationId xmlns:p14="http://schemas.microsoft.com/office/powerpoint/2010/main" val="321328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55132" y="260804"/>
            <a:ext cx="11376025" cy="855026"/>
          </a:xfrm>
        </p:spPr>
        <p:txBody>
          <a:bodyPr>
            <a:normAutofit fontScale="90000"/>
          </a:bodyPr>
          <a:lstStyle/>
          <a:p>
            <a:br>
              <a:rPr lang="en-US" dirty="0"/>
            </a:br>
            <a:r>
              <a:rPr lang="en-US" dirty="0"/>
              <a:t>Cloud Integration Accelerator</a:t>
            </a:r>
            <a:br>
              <a:rPr lang="en-US" dirty="0"/>
            </a:br>
            <a:r>
              <a:rPr lang="en-IN" dirty="0"/>
              <a:t>SalesForce Integration with S/4HANA using SCP-IS (HCI)</a:t>
            </a:r>
            <a:endParaRPr lang="en-US" dirty="0"/>
          </a:p>
        </p:txBody>
      </p:sp>
      <p:sp>
        <p:nvSpPr>
          <p:cNvPr id="10" name="Rounded Rectangle 9"/>
          <p:cNvSpPr/>
          <p:nvPr/>
        </p:nvSpPr>
        <p:spPr bwMode="auto">
          <a:xfrm>
            <a:off x="4610867" y="1726421"/>
            <a:ext cx="2916000" cy="4005513"/>
          </a:xfrm>
          <a:prstGeom prst="roundRect">
            <a:avLst>
              <a:gd name="adj" fmla="val 5215"/>
            </a:avLst>
          </a:prstGeom>
          <a:solidFill>
            <a:srgbClr val="E6E8F2"/>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p:spPr>
        <p:style>
          <a:lnRef idx="1">
            <a:schemeClr val="accent6"/>
          </a:lnRef>
          <a:fillRef idx="2">
            <a:schemeClr val="accent6"/>
          </a:fillRef>
          <a:effectRef idx="1">
            <a:schemeClr val="accent6"/>
          </a:effectRef>
          <a:fontRef idx="minor">
            <a:schemeClr val="dk1"/>
          </a:fontRef>
        </p:style>
        <p:txBody>
          <a:bodyPr wrap="square" lIns="77925" tIns="38963" rIns="77925" bIns="38963" anchor="t">
            <a:noAutofit/>
          </a:bodyPr>
          <a:lstStyle/>
          <a:p>
            <a:pPr defTabSz="779252" eaLnBrk="0" hangingPunct="0">
              <a:spcBef>
                <a:spcPct val="20000"/>
              </a:spcBef>
              <a:spcAft>
                <a:spcPct val="20000"/>
              </a:spcAft>
              <a:buClr>
                <a:srgbClr val="00A1E4"/>
              </a:buClr>
            </a:pPr>
            <a:r>
              <a:rPr lang="en-US" sz="1100" dirty="0">
                <a:solidFill>
                  <a:prstClr val="black">
                    <a:lumMod val="65000"/>
                    <a:lumOff val="35000"/>
                  </a:prstClr>
                </a:solidFill>
                <a:latin typeface="Calibri" pitchFamily="34" charset="0"/>
                <a:cs typeface="Arial" pitchFamily="34" charset="0"/>
              </a:rPr>
              <a:t>For On-Premise to Cloud Integration, SAP provides SAP PI/PO and HCI (HCP-IS). If the organization is planning to more of cloud solutions in future, it is recommended to use HCI as the middleware.</a:t>
            </a:r>
          </a:p>
          <a:p>
            <a:pPr defTabSz="779252" eaLnBrk="0" hangingPunct="0">
              <a:spcBef>
                <a:spcPct val="20000"/>
              </a:spcBef>
              <a:spcAft>
                <a:spcPct val="20000"/>
              </a:spcAft>
              <a:buClr>
                <a:srgbClr val="00A1E4"/>
              </a:buClr>
            </a:pPr>
            <a:r>
              <a:rPr lang="en-US" sz="1100" dirty="0">
                <a:solidFill>
                  <a:prstClr val="black">
                    <a:lumMod val="65000"/>
                    <a:lumOff val="35000"/>
                  </a:prstClr>
                </a:solidFill>
                <a:latin typeface="Calibri" pitchFamily="34" charset="0"/>
                <a:cs typeface="Arial" pitchFamily="34" charset="0"/>
              </a:rPr>
              <a:t>Looking the commonly used scenarios between SFDC and S/4HANA, we have developed following interfaces:</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Material replication from S/4HANA to SFDC</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Account replication from SFDC to S/4HANA</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Sales Order replication from SFDC to S/4HANA</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Contract replication from SFDC to S/4HANA</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Unit Price replication from S/4HANA to SFDC</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Invoice replication from S/4HANA to SFDC</a:t>
            </a:r>
          </a:p>
          <a:p>
            <a:pPr marL="146110" indent="-146110" defTabSz="779252" eaLnBrk="0" hangingPunct="0">
              <a:spcBef>
                <a:spcPct val="20000"/>
              </a:spcBef>
              <a:spcAft>
                <a:spcPct val="20000"/>
              </a:spcAft>
              <a:buClr>
                <a:srgbClr val="00A1E4"/>
              </a:buClr>
              <a:buFontTx/>
              <a:buChar char="•"/>
            </a:pPr>
            <a:endParaRPr lang="en-US" sz="1100" dirty="0">
              <a:solidFill>
                <a:prstClr val="black">
                  <a:lumMod val="65000"/>
                  <a:lumOff val="35000"/>
                </a:prstClr>
              </a:solidFill>
              <a:latin typeface="Calibri" pitchFamily="34" charset="0"/>
              <a:cs typeface="Arial" pitchFamily="34" charset="0"/>
            </a:endParaRPr>
          </a:p>
        </p:txBody>
      </p:sp>
      <p:sp>
        <p:nvSpPr>
          <p:cNvPr id="11" name="Rounded Rectangle 10"/>
          <p:cNvSpPr/>
          <p:nvPr/>
        </p:nvSpPr>
        <p:spPr bwMode="auto">
          <a:xfrm>
            <a:off x="7642732" y="1726421"/>
            <a:ext cx="2916000" cy="4005513"/>
          </a:xfrm>
          <a:prstGeom prst="roundRect">
            <a:avLst>
              <a:gd name="adj" fmla="val 5215"/>
            </a:avLst>
          </a:prstGeom>
          <a:solidFill>
            <a:srgbClr val="E6E8F2"/>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p:spPr>
        <p:style>
          <a:lnRef idx="1">
            <a:schemeClr val="accent6"/>
          </a:lnRef>
          <a:fillRef idx="2">
            <a:schemeClr val="accent6"/>
          </a:fillRef>
          <a:effectRef idx="1">
            <a:schemeClr val="accent6"/>
          </a:effectRef>
          <a:fontRef idx="minor">
            <a:schemeClr val="dk1"/>
          </a:fontRef>
        </p:style>
        <p:txBody>
          <a:bodyPr wrap="square" lIns="77925" tIns="38963" rIns="77925" bIns="38963" anchor="t">
            <a:noAutofit/>
          </a:bodyPr>
          <a:lstStyle/>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Ready to use solution (if the requirement matches)</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Multiple parts of the build (from SFDC, HCI and S/4HANA) can be re-used</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The technical know-how can be used for reference</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HCI capability</a:t>
            </a:r>
          </a:p>
        </p:txBody>
      </p:sp>
      <p:sp>
        <p:nvSpPr>
          <p:cNvPr id="12" name="Rounded Rectangle 11"/>
          <p:cNvSpPr/>
          <p:nvPr/>
        </p:nvSpPr>
        <p:spPr bwMode="auto">
          <a:xfrm>
            <a:off x="1583267" y="1736657"/>
            <a:ext cx="2916000" cy="4005513"/>
          </a:xfrm>
          <a:prstGeom prst="roundRect">
            <a:avLst>
              <a:gd name="adj" fmla="val 5215"/>
            </a:avLst>
          </a:prstGeom>
          <a:solidFill>
            <a:srgbClr val="E6E8F2"/>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p:spPr>
        <p:style>
          <a:lnRef idx="1">
            <a:schemeClr val="accent6"/>
          </a:lnRef>
          <a:fillRef idx="2">
            <a:schemeClr val="accent6"/>
          </a:fillRef>
          <a:effectRef idx="1">
            <a:schemeClr val="accent6"/>
          </a:effectRef>
          <a:fontRef idx="minor">
            <a:schemeClr val="dk1"/>
          </a:fontRef>
        </p:style>
        <p:txBody>
          <a:bodyPr wrap="square" lIns="77925" tIns="38963" rIns="77925" bIns="38963" anchor="t">
            <a:noAutofit/>
          </a:bodyPr>
          <a:lstStyle/>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SalesForce (SFDC) is a leading Cloud solution provider</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Sales for Cloud is the CRM solution from SFDC</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Most of the global customers are using SAP ERP as their system of reference and uses SFDC as their system of record</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Very soon most of SAP customers will be moving from SAP ECC to S/4HANA </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Hence we foresee a demand for the integration between SFDC and S/4HANA</a:t>
            </a:r>
          </a:p>
        </p:txBody>
      </p:sp>
      <p:sp>
        <p:nvSpPr>
          <p:cNvPr id="13" name="TextBox 12"/>
          <p:cNvSpPr txBox="1"/>
          <p:nvPr/>
        </p:nvSpPr>
        <p:spPr>
          <a:xfrm>
            <a:off x="1870561" y="1459199"/>
            <a:ext cx="2340000" cy="270000"/>
          </a:xfrm>
          <a:prstGeom prst="rect">
            <a:avLst/>
          </a:prstGeom>
          <a:solidFill>
            <a:srgbClr val="00A2E2"/>
          </a:solidFill>
          <a:ln w="9525"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lIns="76824" tIns="38417" rIns="76824" bIns="38417" rtlCol="0" anchor="ctr"/>
          <a:lstStyle>
            <a:defPPr>
              <a:defRPr lang="en-US"/>
            </a:defPPr>
            <a:lvl1pPr algn="ctr" defTabSz="809226" fontAlgn="base">
              <a:spcBef>
                <a:spcPct val="0"/>
              </a:spcBef>
              <a:spcAft>
                <a:spcPct val="0"/>
              </a:spcAft>
              <a:defRPr sz="1600" b="1" kern="0">
                <a:solidFill>
                  <a:srgbClr val="FFFFFF"/>
                </a:solidFill>
                <a:latin typeface="Candara" pitchFamily="34" charset="0"/>
                <a:cs typeface="Arial" pitchFamily="34" charset="0"/>
              </a:defRPr>
            </a:lvl1pPr>
          </a:lstStyle>
          <a:p>
            <a:r>
              <a:rPr lang="cy-GB" dirty="0">
                <a:latin typeface="Calibri" pitchFamily="34" charset="0"/>
              </a:rPr>
              <a:t>Background</a:t>
            </a:r>
            <a:endParaRPr lang="en-US" dirty="0">
              <a:latin typeface="Calibri" pitchFamily="34" charset="0"/>
            </a:endParaRPr>
          </a:p>
        </p:txBody>
      </p:sp>
      <p:sp>
        <p:nvSpPr>
          <p:cNvPr id="14" name="TextBox 13"/>
          <p:cNvSpPr txBox="1"/>
          <p:nvPr/>
        </p:nvSpPr>
        <p:spPr>
          <a:xfrm>
            <a:off x="4880490" y="1459198"/>
            <a:ext cx="2340000" cy="270000"/>
          </a:xfrm>
          <a:prstGeom prst="rect">
            <a:avLst/>
          </a:prstGeom>
          <a:solidFill>
            <a:srgbClr val="00A2E2"/>
          </a:solidFill>
          <a:ln w="9525"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lIns="76824" tIns="38417" rIns="76824" bIns="38417" rtlCol="0" anchor="ctr"/>
          <a:lstStyle>
            <a:defPPr>
              <a:defRPr lang="en-US"/>
            </a:defPPr>
            <a:lvl1pPr algn="ctr" defTabSz="809226" fontAlgn="base">
              <a:spcBef>
                <a:spcPct val="0"/>
              </a:spcBef>
              <a:spcAft>
                <a:spcPct val="0"/>
              </a:spcAft>
              <a:defRPr sz="1600" b="1" kern="0">
                <a:solidFill>
                  <a:srgbClr val="FFFFFF"/>
                </a:solidFill>
                <a:latin typeface="Candara" pitchFamily="34" charset="0"/>
                <a:cs typeface="Arial" pitchFamily="34" charset="0"/>
              </a:defRPr>
            </a:lvl1pPr>
          </a:lstStyle>
          <a:p>
            <a:r>
              <a:rPr lang="cy-GB" dirty="0">
                <a:latin typeface="Calibri" pitchFamily="34" charset="0"/>
              </a:rPr>
              <a:t>Capgemini Involvement</a:t>
            </a:r>
            <a:endParaRPr lang="en-US" dirty="0">
              <a:latin typeface="Calibri" pitchFamily="34" charset="0"/>
            </a:endParaRPr>
          </a:p>
        </p:txBody>
      </p:sp>
      <p:sp>
        <p:nvSpPr>
          <p:cNvPr id="15" name="TextBox 14"/>
          <p:cNvSpPr txBox="1"/>
          <p:nvPr/>
        </p:nvSpPr>
        <p:spPr>
          <a:xfrm>
            <a:off x="7930067" y="1459198"/>
            <a:ext cx="2340000" cy="270000"/>
          </a:xfrm>
          <a:prstGeom prst="rect">
            <a:avLst/>
          </a:prstGeom>
          <a:solidFill>
            <a:srgbClr val="00A2E2"/>
          </a:solidFill>
          <a:ln w="9525"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lIns="76824" tIns="38417" rIns="76824" bIns="38417" rtlCol="0" anchor="ctr"/>
          <a:lstStyle>
            <a:defPPr>
              <a:defRPr lang="en-US"/>
            </a:defPPr>
            <a:lvl1pPr algn="ctr" defTabSz="809226" fontAlgn="base">
              <a:spcBef>
                <a:spcPct val="0"/>
              </a:spcBef>
              <a:spcAft>
                <a:spcPct val="0"/>
              </a:spcAft>
              <a:defRPr sz="1600" b="1" kern="0">
                <a:solidFill>
                  <a:srgbClr val="FFFFFF"/>
                </a:solidFill>
                <a:latin typeface="Candara" pitchFamily="34" charset="0"/>
                <a:cs typeface="Arial" pitchFamily="34" charset="0"/>
              </a:defRPr>
            </a:lvl1pPr>
          </a:lstStyle>
          <a:p>
            <a:r>
              <a:rPr lang="cy-GB" dirty="0">
                <a:latin typeface="Calibri" pitchFamily="34" charset="0"/>
              </a:rPr>
              <a:t>Highlights</a:t>
            </a:r>
            <a:endParaRPr lang="en-US" dirty="0">
              <a:latin typeface="Calibri" pitchFamily="34" charset="0"/>
            </a:endParaRPr>
          </a:p>
        </p:txBody>
      </p:sp>
    </p:spTree>
    <p:extLst>
      <p:ext uri="{BB962C8B-B14F-4D97-AF65-F5344CB8AC3E}">
        <p14:creationId xmlns:p14="http://schemas.microsoft.com/office/powerpoint/2010/main" val="29386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7987" y="310271"/>
            <a:ext cx="11376025" cy="855026"/>
          </a:xfrm>
        </p:spPr>
        <p:txBody>
          <a:bodyPr>
            <a:normAutofit fontScale="90000"/>
          </a:bodyPr>
          <a:lstStyle/>
          <a:p>
            <a:br>
              <a:rPr lang="en-US" dirty="0"/>
            </a:br>
            <a:r>
              <a:rPr lang="en-US" dirty="0"/>
              <a:t>Cloud Integration Accelerator</a:t>
            </a:r>
            <a:br>
              <a:rPr lang="en-US" dirty="0"/>
            </a:br>
            <a:r>
              <a:rPr lang="en-IN" dirty="0"/>
              <a:t>Concur to S/4HANA Integration</a:t>
            </a:r>
            <a:endParaRPr lang="en-US" dirty="0"/>
          </a:p>
        </p:txBody>
      </p:sp>
      <p:sp>
        <p:nvSpPr>
          <p:cNvPr id="10" name="Rounded Rectangle 9"/>
          <p:cNvSpPr/>
          <p:nvPr/>
        </p:nvSpPr>
        <p:spPr bwMode="auto">
          <a:xfrm>
            <a:off x="4610867" y="1726421"/>
            <a:ext cx="2916000" cy="4005513"/>
          </a:xfrm>
          <a:prstGeom prst="roundRect">
            <a:avLst>
              <a:gd name="adj" fmla="val 5215"/>
            </a:avLst>
          </a:prstGeom>
          <a:solidFill>
            <a:srgbClr val="E6E8F2"/>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p:spPr>
        <p:style>
          <a:lnRef idx="1">
            <a:schemeClr val="accent6"/>
          </a:lnRef>
          <a:fillRef idx="2">
            <a:schemeClr val="accent6"/>
          </a:fillRef>
          <a:effectRef idx="1">
            <a:schemeClr val="accent6"/>
          </a:effectRef>
          <a:fontRef idx="minor">
            <a:schemeClr val="dk1"/>
          </a:fontRef>
        </p:style>
        <p:txBody>
          <a:bodyPr wrap="square" lIns="77925" tIns="38963" rIns="77925" bIns="38963" anchor="t">
            <a:noAutofit/>
          </a:bodyPr>
          <a:lstStyle/>
          <a:p>
            <a:pPr defTabSz="779252" eaLnBrk="0" hangingPunct="0">
              <a:spcBef>
                <a:spcPct val="20000"/>
              </a:spcBef>
              <a:spcAft>
                <a:spcPct val="20000"/>
              </a:spcAft>
              <a:buClr>
                <a:srgbClr val="00A1E4"/>
              </a:buClr>
            </a:pPr>
            <a:r>
              <a:rPr lang="en-US" sz="1100" dirty="0">
                <a:solidFill>
                  <a:prstClr val="black">
                    <a:lumMod val="65000"/>
                    <a:lumOff val="35000"/>
                  </a:prstClr>
                </a:solidFill>
                <a:latin typeface="Calibri" pitchFamily="34" charset="0"/>
                <a:cs typeface="Arial" pitchFamily="34" charset="0"/>
              </a:rPr>
              <a:t>Looking at the integration demand for Concur and S/4HANA (on-premise) application, we have designed a POC with the following scenarios:</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Expense details sending from Concur to S/4HANA</a:t>
            </a:r>
          </a:p>
          <a:p>
            <a:pPr marL="579503" lvl="2" indent="-171450" fontAlgn="base">
              <a:spcAft>
                <a:spcPts val="600"/>
              </a:spcAft>
              <a:buFont typeface="Arial" pitchFamily="34" charset="0"/>
              <a:buChar char="•"/>
              <a:defRPr/>
            </a:pPr>
            <a:r>
              <a:rPr lang="en-US" sz="1100" dirty="0">
                <a:solidFill>
                  <a:prstClr val="black">
                    <a:lumMod val="65000"/>
                    <a:lumOff val="35000"/>
                  </a:prstClr>
                </a:solidFill>
                <a:latin typeface="Calibri" pitchFamily="34" charset="0"/>
                <a:cs typeface="Arial" pitchFamily="34" charset="0"/>
              </a:rPr>
              <a:t>Employee master data synchronization between Concur and S/4HANA (planned)</a:t>
            </a:r>
          </a:p>
          <a:p>
            <a:pPr marL="146110" indent="-146110" defTabSz="779252" eaLnBrk="0" hangingPunct="0">
              <a:spcBef>
                <a:spcPct val="20000"/>
              </a:spcBef>
              <a:spcAft>
                <a:spcPct val="20000"/>
              </a:spcAft>
              <a:buClr>
                <a:srgbClr val="00A1E4"/>
              </a:buClr>
              <a:buFontTx/>
              <a:buChar char="•"/>
            </a:pPr>
            <a:endParaRPr lang="en-US" sz="1100" dirty="0">
              <a:solidFill>
                <a:prstClr val="black">
                  <a:lumMod val="65000"/>
                  <a:lumOff val="35000"/>
                </a:prstClr>
              </a:solidFill>
              <a:latin typeface="Calibri" pitchFamily="34" charset="0"/>
              <a:cs typeface="Arial" pitchFamily="34" charset="0"/>
            </a:endParaRPr>
          </a:p>
        </p:txBody>
      </p:sp>
      <p:sp>
        <p:nvSpPr>
          <p:cNvPr id="11" name="Rounded Rectangle 10"/>
          <p:cNvSpPr/>
          <p:nvPr/>
        </p:nvSpPr>
        <p:spPr bwMode="auto">
          <a:xfrm>
            <a:off x="7642732" y="1726421"/>
            <a:ext cx="2916000" cy="4005513"/>
          </a:xfrm>
          <a:prstGeom prst="roundRect">
            <a:avLst>
              <a:gd name="adj" fmla="val 5215"/>
            </a:avLst>
          </a:prstGeom>
          <a:solidFill>
            <a:srgbClr val="E6E8F2"/>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p:spPr>
        <p:style>
          <a:lnRef idx="1">
            <a:schemeClr val="accent6"/>
          </a:lnRef>
          <a:fillRef idx="2">
            <a:schemeClr val="accent6"/>
          </a:fillRef>
          <a:effectRef idx="1">
            <a:schemeClr val="accent6"/>
          </a:effectRef>
          <a:fontRef idx="minor">
            <a:schemeClr val="dk1"/>
          </a:fontRef>
        </p:style>
        <p:txBody>
          <a:bodyPr wrap="square" lIns="77925" tIns="38963" rIns="77925" bIns="38963" anchor="t">
            <a:noAutofit/>
          </a:bodyPr>
          <a:lstStyle/>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Ready to use solution (if the requirement matches)</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Multiple parts of the build (from Concur, SCP-IS and S/4HANA) can be re-used</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The technical know-how can be used for reference</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SCP-IS capability</a:t>
            </a:r>
          </a:p>
        </p:txBody>
      </p:sp>
      <p:sp>
        <p:nvSpPr>
          <p:cNvPr id="12" name="Rounded Rectangle 11"/>
          <p:cNvSpPr/>
          <p:nvPr/>
        </p:nvSpPr>
        <p:spPr bwMode="auto">
          <a:xfrm>
            <a:off x="1583267" y="1736657"/>
            <a:ext cx="2916000" cy="4005513"/>
          </a:xfrm>
          <a:prstGeom prst="roundRect">
            <a:avLst>
              <a:gd name="adj" fmla="val 5215"/>
            </a:avLst>
          </a:prstGeom>
          <a:solidFill>
            <a:srgbClr val="E6E8F2"/>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p:spPr>
        <p:style>
          <a:lnRef idx="1">
            <a:schemeClr val="accent6"/>
          </a:lnRef>
          <a:fillRef idx="2">
            <a:schemeClr val="accent6"/>
          </a:fillRef>
          <a:effectRef idx="1">
            <a:schemeClr val="accent6"/>
          </a:effectRef>
          <a:fontRef idx="minor">
            <a:schemeClr val="dk1"/>
          </a:fontRef>
        </p:style>
        <p:txBody>
          <a:bodyPr wrap="square" lIns="77925" tIns="38963" rIns="77925" bIns="38963" anchor="t">
            <a:noAutofit/>
          </a:bodyPr>
          <a:lstStyle/>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Concur is a leading solution provider of travel and expenses</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S/4HANA is the new age ERP solution from SAP</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Many customers are using both the solutions for their business functions</a:t>
            </a:r>
          </a:p>
          <a:p>
            <a:pPr marL="146110" indent="-146110" defTabSz="779252" eaLnBrk="0" hangingPunct="0">
              <a:spcBef>
                <a:spcPct val="20000"/>
              </a:spcBef>
              <a:spcAft>
                <a:spcPct val="20000"/>
              </a:spcAft>
              <a:buClr>
                <a:srgbClr val="00A1E4"/>
              </a:buClr>
              <a:buFontTx/>
              <a:buChar char="•"/>
            </a:pPr>
            <a:r>
              <a:rPr lang="en-US" sz="1100" dirty="0">
                <a:solidFill>
                  <a:prstClr val="black">
                    <a:lumMod val="65000"/>
                    <a:lumOff val="35000"/>
                  </a:prstClr>
                </a:solidFill>
                <a:latin typeface="Calibri" pitchFamily="34" charset="0"/>
                <a:cs typeface="Arial" pitchFamily="34" charset="0"/>
              </a:rPr>
              <a:t>Integration is required for various scenarios to sync up both the applications</a:t>
            </a:r>
          </a:p>
          <a:p>
            <a:pPr defTabSz="779252" eaLnBrk="0" hangingPunct="0">
              <a:spcBef>
                <a:spcPct val="20000"/>
              </a:spcBef>
              <a:spcAft>
                <a:spcPct val="20000"/>
              </a:spcAft>
              <a:buClr>
                <a:srgbClr val="00A1E4"/>
              </a:buClr>
            </a:pPr>
            <a:endParaRPr lang="en-US" sz="1100" dirty="0">
              <a:solidFill>
                <a:prstClr val="black">
                  <a:lumMod val="65000"/>
                  <a:lumOff val="35000"/>
                </a:prstClr>
              </a:solidFill>
              <a:latin typeface="Calibri" pitchFamily="34" charset="0"/>
              <a:cs typeface="Arial" pitchFamily="34" charset="0"/>
            </a:endParaRPr>
          </a:p>
          <a:p>
            <a:pPr defTabSz="779252" eaLnBrk="0" hangingPunct="0">
              <a:spcBef>
                <a:spcPct val="20000"/>
              </a:spcBef>
              <a:spcAft>
                <a:spcPct val="20000"/>
              </a:spcAft>
              <a:buClr>
                <a:srgbClr val="00A1E4"/>
              </a:buClr>
            </a:pPr>
            <a:endParaRPr lang="en-US" sz="1100" dirty="0">
              <a:solidFill>
                <a:prstClr val="black">
                  <a:lumMod val="65000"/>
                  <a:lumOff val="35000"/>
                </a:prstClr>
              </a:solidFill>
              <a:latin typeface="Calibri" pitchFamily="34" charset="0"/>
              <a:cs typeface="Arial" pitchFamily="34" charset="0"/>
            </a:endParaRPr>
          </a:p>
        </p:txBody>
      </p:sp>
      <p:sp>
        <p:nvSpPr>
          <p:cNvPr id="13" name="TextBox 12"/>
          <p:cNvSpPr txBox="1"/>
          <p:nvPr/>
        </p:nvSpPr>
        <p:spPr>
          <a:xfrm>
            <a:off x="1870561" y="1459199"/>
            <a:ext cx="2340000" cy="270000"/>
          </a:xfrm>
          <a:prstGeom prst="rect">
            <a:avLst/>
          </a:prstGeom>
          <a:solidFill>
            <a:srgbClr val="00A2E2"/>
          </a:solidFill>
          <a:ln w="9525"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lIns="76824" tIns="38417" rIns="76824" bIns="38417" rtlCol="0" anchor="ctr"/>
          <a:lstStyle>
            <a:defPPr>
              <a:defRPr lang="en-US"/>
            </a:defPPr>
            <a:lvl1pPr algn="ctr" defTabSz="809226" fontAlgn="base">
              <a:spcBef>
                <a:spcPct val="0"/>
              </a:spcBef>
              <a:spcAft>
                <a:spcPct val="0"/>
              </a:spcAft>
              <a:defRPr sz="1600" b="1" kern="0">
                <a:solidFill>
                  <a:srgbClr val="FFFFFF"/>
                </a:solidFill>
                <a:latin typeface="Candara" pitchFamily="34" charset="0"/>
                <a:cs typeface="Arial" pitchFamily="34" charset="0"/>
              </a:defRPr>
            </a:lvl1pPr>
          </a:lstStyle>
          <a:p>
            <a:r>
              <a:rPr lang="cy-GB" dirty="0">
                <a:latin typeface="Calibri" pitchFamily="34" charset="0"/>
              </a:rPr>
              <a:t>Background</a:t>
            </a:r>
            <a:endParaRPr lang="en-US" dirty="0">
              <a:latin typeface="Calibri" pitchFamily="34" charset="0"/>
            </a:endParaRPr>
          </a:p>
        </p:txBody>
      </p:sp>
      <p:sp>
        <p:nvSpPr>
          <p:cNvPr id="14" name="TextBox 13"/>
          <p:cNvSpPr txBox="1"/>
          <p:nvPr/>
        </p:nvSpPr>
        <p:spPr>
          <a:xfrm>
            <a:off x="4880490" y="1459198"/>
            <a:ext cx="2340000" cy="270000"/>
          </a:xfrm>
          <a:prstGeom prst="rect">
            <a:avLst/>
          </a:prstGeom>
          <a:solidFill>
            <a:srgbClr val="00A2E2"/>
          </a:solidFill>
          <a:ln w="9525"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lIns="76824" tIns="38417" rIns="76824" bIns="38417" rtlCol="0" anchor="ctr"/>
          <a:lstStyle>
            <a:defPPr>
              <a:defRPr lang="en-US"/>
            </a:defPPr>
            <a:lvl1pPr algn="ctr" defTabSz="809226" fontAlgn="base">
              <a:spcBef>
                <a:spcPct val="0"/>
              </a:spcBef>
              <a:spcAft>
                <a:spcPct val="0"/>
              </a:spcAft>
              <a:defRPr sz="1600" b="1" kern="0">
                <a:solidFill>
                  <a:srgbClr val="FFFFFF"/>
                </a:solidFill>
                <a:latin typeface="Candara" pitchFamily="34" charset="0"/>
                <a:cs typeface="Arial" pitchFamily="34" charset="0"/>
              </a:defRPr>
            </a:lvl1pPr>
          </a:lstStyle>
          <a:p>
            <a:r>
              <a:rPr lang="cy-GB" dirty="0">
                <a:latin typeface="Calibri" pitchFamily="34" charset="0"/>
              </a:rPr>
              <a:t>Capgemini Involvement</a:t>
            </a:r>
            <a:endParaRPr lang="en-US" dirty="0">
              <a:latin typeface="Calibri" pitchFamily="34" charset="0"/>
            </a:endParaRPr>
          </a:p>
        </p:txBody>
      </p:sp>
      <p:sp>
        <p:nvSpPr>
          <p:cNvPr id="15" name="TextBox 14"/>
          <p:cNvSpPr txBox="1"/>
          <p:nvPr/>
        </p:nvSpPr>
        <p:spPr>
          <a:xfrm>
            <a:off x="7930067" y="1459198"/>
            <a:ext cx="2340000" cy="270000"/>
          </a:xfrm>
          <a:prstGeom prst="rect">
            <a:avLst/>
          </a:prstGeom>
          <a:solidFill>
            <a:srgbClr val="00A2E2"/>
          </a:solidFill>
          <a:ln w="9525" cap="flat" cmpd="sng" algn="ctr">
            <a:noFill/>
            <a:prstDash val="soli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p:spPr>
        <p:txBody>
          <a:bodyPr lIns="76824" tIns="38417" rIns="76824" bIns="38417" rtlCol="0" anchor="ctr"/>
          <a:lstStyle>
            <a:defPPr>
              <a:defRPr lang="en-US"/>
            </a:defPPr>
            <a:lvl1pPr algn="ctr" defTabSz="809226" fontAlgn="base">
              <a:spcBef>
                <a:spcPct val="0"/>
              </a:spcBef>
              <a:spcAft>
                <a:spcPct val="0"/>
              </a:spcAft>
              <a:defRPr sz="1600" b="1" kern="0">
                <a:solidFill>
                  <a:srgbClr val="FFFFFF"/>
                </a:solidFill>
                <a:latin typeface="Candara" pitchFamily="34" charset="0"/>
                <a:cs typeface="Arial" pitchFamily="34" charset="0"/>
              </a:defRPr>
            </a:lvl1pPr>
          </a:lstStyle>
          <a:p>
            <a:r>
              <a:rPr lang="cy-GB" dirty="0">
                <a:latin typeface="Calibri" pitchFamily="34" charset="0"/>
              </a:rPr>
              <a:t>Highlights</a:t>
            </a:r>
            <a:endParaRPr lang="en-US" dirty="0">
              <a:latin typeface="Calibri" pitchFamily="34" charset="0"/>
            </a:endParaRPr>
          </a:p>
        </p:txBody>
      </p:sp>
    </p:spTree>
    <p:extLst>
      <p:ext uri="{BB962C8B-B14F-4D97-AF65-F5344CB8AC3E}">
        <p14:creationId xmlns:p14="http://schemas.microsoft.com/office/powerpoint/2010/main" val="186992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dd5ACYIMEKylJD9xTO66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wcpiYFXuE25_J2N66p5b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OfMNVuyl0ijKnwFWtx_K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QcjxhAEA402z_CbRbWe68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WoMzkw2NlUatav0lKEcMK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3HSXvAJeVEuDGaLYqHTC7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QyZw.mY7Eqe30dLEcM5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TvJn5P.aUyVbWfsVR7f1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oi8vylYOEGlt2X8HVi7T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Gdd5ACYIMEKylJD9xTO66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wcpiYFXuE25_J2N66p5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OfMNVuyl0ijKnwFWtx_K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QcjxhAEA402z_CbRbWe68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WoMzkw2NlUatav0lKEcMK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3HSXvAJeVEuDGaLYqHTC7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OQyZw.mY7Eqe30dLEcM5O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TvJn5P.aUyVbWfsVR7f1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roi8vylYOEGlt2X8HVi7T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Gdd5ACYIMEKylJD9xTO66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wcpiYFXuE25_J2N66p5b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OfMNVuyl0ijKnwFWtx_K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8OfMNVuyl0ijKnwFWtx_K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Gdd5ACYIMEKylJD9xTO66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xTvJn5P.aUyVbWfsVR7f1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QcjxhAEA402z_CbRbWe68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wcpiYFXuE25_J2N66p5b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3HSXvAJeVEuDGaLYqHTC7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oMzkw2NlUatav0lKEcMK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oi8vylYOEGlt2X8HVi7T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QyZw.mY7Eqe30dLEcM5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8OfMNVuyl0ijKnwFWtx_K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cjxhAEA402z_CbRbWe68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Gdd5ACYIMEKylJD9xTO66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TvJn5P.aUyVbWfsVR7f1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QcjxhAEA402z_CbRbWe68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twcpiYFXuE25_J2N66p5b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3HSXvAJeVEuDGaLYqHTC7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WoMzkw2NlUatav0lKEcMK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roi8vylYOEGlt2X8HVi7T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OQyZw.mY7Eqe30dLEcM5O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8OfMNVuyl0ijKnwFWtx_K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oMzkw2NlUatav0lKEcMK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3HSXvAJeVEuDGaLYqHTC7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QyZw.mY7Eqe30dLEcM5O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TvJn5P.aUyVbWfsVR7f1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oi8vylYOEGlt2X8HVi7Tw"/>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6AAC27-2E9C-4291-9E34-8A0C7B94143D}">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57590F6C-463B-4403-8BB6-FAB1855635B9}"/>
</file>

<file path=customXml/itemProps3.xml><?xml version="1.0" encoding="utf-8"?>
<ds:datastoreItem xmlns:ds="http://schemas.openxmlformats.org/officeDocument/2006/customXml" ds:itemID="{B13C1B6D-E9B4-4342-8C08-43C72C4E77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Capgemini_Template</Template>
  <TotalTime>284</TotalTime>
  <Words>2176</Words>
  <Application>Microsoft Office PowerPoint</Application>
  <PresentationFormat>Widescreen</PresentationFormat>
  <Paragraphs>187</Paragraphs>
  <Slides>8</Slides>
  <Notes>5</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7" baseType="lpstr">
      <vt:lpstr>Arial</vt:lpstr>
      <vt:lpstr>Calibri</vt:lpstr>
      <vt:lpstr>Tahoma</vt:lpstr>
      <vt:lpstr>Verdana</vt:lpstr>
      <vt:lpstr>Wingdings</vt:lpstr>
      <vt:lpstr>Capgemini 2017_Cover slides</vt:lpstr>
      <vt:lpstr>Section slides</vt:lpstr>
      <vt:lpstr>Content Layouts</vt:lpstr>
      <vt:lpstr>think-cell Slide</vt:lpstr>
      <vt:lpstr>PowerPoint Presentation</vt:lpstr>
      <vt:lpstr>PowerPoint Presentation</vt:lpstr>
      <vt:lpstr>PowerPoint Presentation</vt:lpstr>
      <vt:lpstr>PowerPoint Presentation</vt:lpstr>
      <vt:lpstr>PowerPoint Presentation</vt:lpstr>
      <vt:lpstr>PowerPoint Presentation</vt:lpstr>
      <vt:lpstr> Cloud Integration Accelerator SalesForce Integration with S/4HANA using SCP-IS (HCI)</vt:lpstr>
      <vt:lpstr> Cloud Integration Accelerator Concur to S/4HANA Integration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Richardson, Allison M</dc:creator>
  <cp:lastModifiedBy>PatilJ, Rohan</cp:lastModifiedBy>
  <cp:revision>19</cp:revision>
  <dcterms:created xsi:type="dcterms:W3CDTF">2018-05-22T22:46:41Z</dcterms:created>
  <dcterms:modified xsi:type="dcterms:W3CDTF">2020-07-23T05:17:15Z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y fmtid="{D5CDD505-2E9C-101B-9397-08002B2CF9AE}" pid="3" name="AuthorIds_UIVersion_16384">
    <vt:lpwstr>6</vt:lpwstr>
  </property>
</Properties>
</file>