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16"/>
  </p:notesMasterIdLst>
  <p:handoutMasterIdLst>
    <p:handoutMasterId r:id="rId17"/>
  </p:handoutMasterIdLst>
  <p:sldIdLst>
    <p:sldId id="296" r:id="rId7"/>
    <p:sldId id="405" r:id="rId8"/>
    <p:sldId id="264" r:id="rId9"/>
    <p:sldId id="419" r:id="rId10"/>
    <p:sldId id="420" r:id="rId11"/>
    <p:sldId id="421" r:id="rId12"/>
    <p:sldId id="422" r:id="rId13"/>
    <p:sldId id="418" r:id="rId14"/>
    <p:sldId id="273" r:id="rId15"/>
  </p:sldIdLst>
  <p:sldSz cx="12192000" cy="6858000"/>
  <p:notesSz cx="6858000" cy="9144000"/>
  <p:custDataLst>
    <p:tags r:id="rId1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96"/>
            <p14:sldId id="405"/>
            <p14:sldId id="264"/>
            <p14:sldId id="419"/>
            <p14:sldId id="420"/>
            <p14:sldId id="421"/>
            <p14:sldId id="422"/>
            <p14:sldId id="418"/>
            <p14:sldId id="273"/>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F7E83"/>
    <a:srgbClr val="2B0A3D"/>
    <a:srgbClr val="00C37B"/>
    <a:srgbClr val="95E616"/>
    <a:srgbClr val="4701A7"/>
    <a:srgbClr val="FF6327"/>
    <a:srgbClr val="01D1D0"/>
    <a:srgbClr val="E6E7E7"/>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478B89-609B-436C-9454-68E07526C1CA}" v="1" dt="2021-09-16T02:47:46.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1" autoAdjust="0"/>
  </p:normalViewPr>
  <p:slideViewPr>
    <p:cSldViewPr>
      <p:cViewPr varScale="1">
        <p:scale>
          <a:sx n="70" d="100"/>
          <a:sy n="70" d="100"/>
        </p:scale>
        <p:origin x="536"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Vigrahala" userId="S::ganesh.a.v@capgemini.com::10c3948a-9422-4d10-a6e4-c2e4eae982b0" providerId="AD" clId="Web-{0A478B89-609B-436C-9454-68E07526C1CA}"/>
    <pc:docChg chg="sldOrd">
      <pc:chgData name="Ganesh, Vigrahala" userId="S::ganesh.a.v@capgemini.com::10c3948a-9422-4d10-a6e4-c2e4eae982b0" providerId="AD" clId="Web-{0A478B89-609B-436C-9454-68E07526C1CA}" dt="2021-09-16T02:47:46.187" v="0"/>
      <pc:docMkLst>
        <pc:docMk/>
      </pc:docMkLst>
      <pc:sldChg chg="ord">
        <pc:chgData name="Ganesh, Vigrahala" userId="S::ganesh.a.v@capgemini.com::10c3948a-9422-4d10-a6e4-c2e4eae982b0" providerId="AD" clId="Web-{0A478B89-609B-436C-9454-68E07526C1CA}" dt="2021-09-16T02:47:46.187" v="0"/>
        <pc:sldMkLst>
          <pc:docMk/>
          <pc:sldMk cId="0" sldId="264"/>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15/09/2021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15/09/2021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5.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4.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3.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6.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29"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7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58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0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2"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0"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1"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5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6.xml"/><Relationship Id="rId3" Type="http://schemas.openxmlformats.org/officeDocument/2006/relationships/slideLayout" Target="../slideLayouts/slideLayout11.xml"/><Relationship Id="rId7" Type="http://schemas.openxmlformats.org/officeDocument/2006/relationships/vmlDrawing" Target="../drawings/vmlDrawing5.v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2.xml"/><Relationship Id="rId5" Type="http://schemas.openxmlformats.org/officeDocument/2006/relationships/slideLayout" Target="../slideLayouts/slideLayout13.xml"/><Relationship Id="rId10" Type="http://schemas.openxmlformats.org/officeDocument/2006/relationships/image" Target="../media/image1.emf"/><Relationship Id="rId4" Type="http://schemas.openxmlformats.org/officeDocument/2006/relationships/slideLayout" Target="../slideLayouts/slideLayout12.xml"/><Relationship Id="rId9" Type="http://schemas.openxmlformats.org/officeDocument/2006/relationships/oleObject" Target="../embeddings/oleObject5.bin"/></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oleObject" Target="../embeddings/oleObject11.bin"/><Relationship Id="rId5" Type="http://schemas.openxmlformats.org/officeDocument/2006/relationships/tags" Target="../tags/tag12.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6"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21" r:id="rId7"/>
    <p:sldLayoutId id="2147483877"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5" name="think-cell Slide" r:id="rId9" imgW="270" imgH="270" progId="TCLayout.ActiveDocument.1">
                  <p:embed/>
                </p:oleObj>
              </mc:Choice>
              <mc:Fallback>
                <p:oleObj name="think-cell Slide" r:id="rId9" imgW="270" imgH="270" progId="TCLayout.ActiveDocument.1">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1"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1B8B409-591E-4F4C-BDA2-E292A2B3E02A}"/>
              </a:ext>
            </a:extLst>
          </p:cNvPr>
          <p:cNvSpPr>
            <a:spLocks noGrp="1"/>
          </p:cNvSpPr>
          <p:nvPr>
            <p:ph type="body" sz="quarter" idx="11"/>
          </p:nvPr>
        </p:nvSpPr>
        <p:spPr>
          <a:xfrm>
            <a:off x="5592000" y="549001"/>
            <a:ext cx="5838000" cy="2058654"/>
          </a:xfrm>
        </p:spPr>
        <p:txBody>
          <a:bodyPr/>
          <a:lstStyle/>
          <a:p>
            <a:r>
              <a:rPr lang="en-US" dirty="0"/>
              <a:t>Advanced Pallet Functions</a:t>
            </a:r>
          </a:p>
        </p:txBody>
      </p:sp>
    </p:spTree>
    <p:extLst>
      <p:ext uri="{BB962C8B-B14F-4D97-AF65-F5344CB8AC3E}">
        <p14:creationId xmlns:p14="http://schemas.microsoft.com/office/powerpoint/2010/main" val="420256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Multicast</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dirty="0"/>
              <a:t>Multicast step is used to send copies of the same message to multiple routes.</a:t>
            </a:r>
          </a:p>
          <a:p>
            <a:pPr>
              <a:lnSpc>
                <a:spcPct val="120000"/>
              </a:lnSpc>
            </a:pPr>
            <a:r>
              <a:rPr lang="en-IN" sz="1800" dirty="0"/>
              <a:t>Two types</a:t>
            </a:r>
          </a:p>
          <a:p>
            <a:pPr marL="609600" lvl="1" indent="-342900">
              <a:lnSpc>
                <a:spcPct val="120000"/>
              </a:lnSpc>
              <a:buFont typeface="Arial" panose="020B0604020202020204" pitchFamily="34" charset="0"/>
              <a:buChar char="•"/>
            </a:pPr>
            <a:r>
              <a:rPr lang="en-IN" sz="1600" dirty="0"/>
              <a:t>Parallel Multi Cast</a:t>
            </a:r>
          </a:p>
          <a:p>
            <a:pPr marL="609600" lvl="1" indent="-342900">
              <a:lnSpc>
                <a:spcPct val="120000"/>
              </a:lnSpc>
              <a:buFont typeface="Arial" panose="020B0604020202020204" pitchFamily="34" charset="0"/>
              <a:buChar char="•"/>
            </a:pPr>
            <a:r>
              <a:rPr lang="en-IN" sz="1600" dirty="0"/>
              <a:t>Sequential Multi Cast</a:t>
            </a:r>
          </a:p>
          <a:p>
            <a:pPr marL="342900" indent="-342900">
              <a:lnSpc>
                <a:spcPct val="120000"/>
              </a:lnSpc>
              <a:buFont typeface="Arial" panose="020B0604020202020204" pitchFamily="34" charset="0"/>
              <a:buChar char="•"/>
            </a:pPr>
            <a:r>
              <a:rPr lang="en-IN" sz="1800" dirty="0"/>
              <a:t>Parallel Multicast</a:t>
            </a:r>
          </a:p>
          <a:p>
            <a:pPr marL="609600" lvl="1" indent="-342900">
              <a:lnSpc>
                <a:spcPct val="120000"/>
              </a:lnSpc>
              <a:buFont typeface="Arial" panose="020B0604020202020204" pitchFamily="34" charset="0"/>
              <a:buChar char="•"/>
            </a:pPr>
            <a:r>
              <a:rPr lang="en-IN" sz="1600" dirty="0"/>
              <a:t>Sending copies of a message to all routes at once using Parallel Multicast </a:t>
            </a:r>
          </a:p>
          <a:p>
            <a:pPr marL="342900" indent="-342900">
              <a:lnSpc>
                <a:spcPct val="120000"/>
              </a:lnSpc>
              <a:buFont typeface="Arial" panose="020B0604020202020204" pitchFamily="34" charset="0"/>
              <a:buChar char="•"/>
            </a:pPr>
            <a:r>
              <a:rPr lang="en-IN" sz="1800" dirty="0"/>
              <a:t>Sequential Multicast</a:t>
            </a:r>
          </a:p>
          <a:p>
            <a:pPr marL="609600" lvl="1" indent="-342900">
              <a:lnSpc>
                <a:spcPct val="120000"/>
              </a:lnSpc>
              <a:buFont typeface="Arial" panose="020B0604020202020204" pitchFamily="34" charset="0"/>
              <a:buChar char="•"/>
            </a:pPr>
            <a:r>
              <a:rPr lang="en-IN" sz="1600" dirty="0"/>
              <a:t>Sending copies of a message in a order sequence to different routes using Sequential Multicast.</a:t>
            </a:r>
            <a:endParaRPr lang="en-GB" sz="1600" dirty="0"/>
          </a:p>
        </p:txBody>
      </p:sp>
    </p:spTree>
    <p:extLst>
      <p:ext uri="{BB962C8B-B14F-4D97-AF65-F5344CB8AC3E}">
        <p14:creationId xmlns:p14="http://schemas.microsoft.com/office/powerpoint/2010/main" val="181045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Encryption and Decryption</a:t>
            </a:r>
            <a:endParaRPr lang="en-GB" dirty="0"/>
          </a:p>
        </p:txBody>
      </p:sp>
      <p:sp>
        <p:nvSpPr>
          <p:cNvPr id="5" name="Text Placeholder 4"/>
          <p:cNvSpPr>
            <a:spLocks noGrp="1"/>
          </p:cNvSpPr>
          <p:nvPr>
            <p:ph type="body" sz="quarter" idx="10"/>
          </p:nvPr>
        </p:nvSpPr>
        <p:spPr>
          <a:xfrm>
            <a:off x="227349" y="1219200"/>
            <a:ext cx="11700000" cy="4466201"/>
          </a:xfrm>
        </p:spPr>
        <p:txBody>
          <a:bodyPr/>
          <a:lstStyle/>
          <a:p>
            <a:r>
              <a:rPr lang="en-GB" dirty="0"/>
              <a:t>CPI Offers two main varieties of Encryption and Decryption</a:t>
            </a:r>
          </a:p>
          <a:p>
            <a:pPr marL="342900" indent="-342900">
              <a:buFont typeface="Arial" panose="020B0604020202020204" pitchFamily="34" charset="0"/>
              <a:buChar char="•"/>
            </a:pPr>
            <a:r>
              <a:rPr lang="en-GB" dirty="0"/>
              <a:t>PGP Encryption/Decryption</a:t>
            </a:r>
          </a:p>
          <a:p>
            <a:pPr marL="342900" indent="-342900">
              <a:buFont typeface="Arial" panose="020B0604020202020204" pitchFamily="34" charset="0"/>
              <a:buChar char="•"/>
            </a:pPr>
            <a:r>
              <a:rPr lang="en-GB" dirty="0"/>
              <a:t>PKCS7 Encryption/Decryption</a:t>
            </a:r>
          </a:p>
          <a:p>
            <a:pPr marL="342900" indent="-342900">
              <a:buFont typeface="Arial" panose="020B0604020202020204" pitchFamily="34" charset="0"/>
              <a:buChar char="•"/>
            </a:pPr>
            <a:endParaRPr lang="en-GB" dirty="0"/>
          </a:p>
          <a:p>
            <a:pPr marL="609600" lvl="1" indent="-342900">
              <a:buFont typeface="Arial" panose="020B0604020202020204" pitchFamily="34" charset="0"/>
              <a:buChar char="•"/>
            </a:pPr>
            <a:r>
              <a:rPr lang="en-GB" dirty="0"/>
              <a:t>What is PGP ?</a:t>
            </a:r>
          </a:p>
          <a:p>
            <a:pPr marL="787400" lvl="2" indent="-342900"/>
            <a:r>
              <a:rPr lang="en-GB" dirty="0"/>
              <a:t>PGP stands for Pretty Good Privacy.</a:t>
            </a:r>
          </a:p>
          <a:p>
            <a:pPr marL="787400" lvl="2" indent="-342900"/>
            <a:r>
              <a:rPr lang="en-GB" dirty="0"/>
              <a:t>PGP is used for Signing, encrypting and decrypting electronic data to maximize the security issues of data exchange</a:t>
            </a:r>
          </a:p>
          <a:p>
            <a:pPr marL="609600" lvl="1" indent="-342900"/>
            <a:r>
              <a:rPr lang="en-GB" dirty="0"/>
              <a:t>What is PKCS7?</a:t>
            </a:r>
          </a:p>
          <a:p>
            <a:pPr marL="787400" lvl="2" indent="-342900"/>
            <a:r>
              <a:rPr lang="en-GB" dirty="0"/>
              <a:t>PKCS stands for Public Key Cryptography standards.</a:t>
            </a:r>
          </a:p>
          <a:p>
            <a:pPr marL="787400" lvl="2" indent="-342900"/>
            <a:r>
              <a:rPr lang="en-GB" dirty="0"/>
              <a:t>Used for certificate dissemination.</a:t>
            </a:r>
          </a:p>
          <a:p>
            <a:pPr marL="787400" lvl="2" indent="-342900"/>
            <a:r>
              <a:rPr lang="en-GB" dirty="0"/>
              <a:t>Base for S/MIME </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Gather and Join</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a:lnSpc>
                <a:spcPct val="120000"/>
              </a:lnSpc>
            </a:pPr>
            <a:r>
              <a:rPr lang="en-IN" sz="1800" dirty="0"/>
              <a:t>The Gather step enables user to merge messages from more than one route in an integration process. User can choose any of the below options based on the requirement</a:t>
            </a:r>
          </a:p>
          <a:p>
            <a:pPr marL="609600" lvl="1" indent="-342900">
              <a:lnSpc>
                <a:spcPct val="120000"/>
              </a:lnSpc>
              <a:buFont typeface="Arial" panose="020B0604020202020204" pitchFamily="34" charset="0"/>
              <a:buChar char="•"/>
            </a:pPr>
            <a:r>
              <a:rPr lang="en-IN" sz="1600" dirty="0"/>
              <a:t>XML messages of different format</a:t>
            </a:r>
          </a:p>
          <a:p>
            <a:pPr marL="609600" lvl="1" indent="-342900">
              <a:lnSpc>
                <a:spcPct val="120000"/>
              </a:lnSpc>
              <a:buFont typeface="Arial" panose="020B0604020202020204" pitchFamily="34" charset="0"/>
              <a:buChar char="•"/>
            </a:pPr>
            <a:r>
              <a:rPr lang="en-IN" sz="1600" dirty="0"/>
              <a:t>XML messages of the same format</a:t>
            </a:r>
          </a:p>
          <a:p>
            <a:pPr marL="609600" lvl="1" indent="-342900">
              <a:lnSpc>
                <a:spcPct val="120000"/>
              </a:lnSpc>
              <a:buFont typeface="Arial" panose="020B0604020202020204" pitchFamily="34" charset="0"/>
              <a:buChar char="•"/>
            </a:pPr>
            <a:r>
              <a:rPr lang="en-IN" sz="1600" dirty="0"/>
              <a:t>Plain text messages</a:t>
            </a:r>
          </a:p>
          <a:p>
            <a:pPr>
              <a:lnSpc>
                <a:spcPct val="120000"/>
              </a:lnSpc>
            </a:pPr>
            <a:r>
              <a:rPr lang="en-IN" sz="1800" dirty="0"/>
              <a:t>The Join element enables you to bring together the messages from different routes before combining them into a single message.</a:t>
            </a:r>
          </a:p>
          <a:p>
            <a:pPr marL="552450" lvl="1" indent="-285750">
              <a:lnSpc>
                <a:spcPct val="120000"/>
              </a:lnSpc>
              <a:buFont typeface="Arial" panose="020B0604020202020204" pitchFamily="34" charset="0"/>
              <a:buChar char="•"/>
            </a:pPr>
            <a:r>
              <a:rPr lang="en-IN" sz="1600" dirty="0"/>
              <a:t>To combine messages that are transmitted to more than one route by Multicast, you need to use Join before using Gather.</a:t>
            </a:r>
          </a:p>
          <a:p>
            <a:pPr marL="552450" lvl="1" indent="-285750">
              <a:lnSpc>
                <a:spcPct val="120000"/>
              </a:lnSpc>
              <a:buFont typeface="Arial" panose="020B0604020202020204" pitchFamily="34" charset="0"/>
              <a:buChar char="•"/>
            </a:pPr>
            <a:r>
              <a:rPr lang="en-IN" sz="1600" dirty="0"/>
              <a:t>To combine messages that are split using Splitter, you use only Gather.</a:t>
            </a:r>
            <a:endParaRPr lang="en-GB" sz="1600" dirty="0"/>
          </a:p>
        </p:txBody>
      </p:sp>
    </p:spTree>
    <p:extLst>
      <p:ext uri="{BB962C8B-B14F-4D97-AF65-F5344CB8AC3E}">
        <p14:creationId xmlns:p14="http://schemas.microsoft.com/office/powerpoint/2010/main" val="38800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General Splitter</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The General Splitter breaks down a composite message containing n messages into n individual messages. </a:t>
            </a:r>
          </a:p>
          <a:p>
            <a:pPr marL="285750" indent="-285750">
              <a:lnSpc>
                <a:spcPct val="120000"/>
              </a:lnSpc>
              <a:buFont typeface="Arial" panose="020B0604020202020204" pitchFamily="34" charset="0"/>
              <a:buChar char="•"/>
            </a:pPr>
            <a:r>
              <a:rPr lang="en-IN" sz="1600" dirty="0"/>
              <a:t>Each individual message is enveloped by the same elements that enveloped the composite message.</a:t>
            </a:r>
          </a:p>
          <a:p>
            <a:pPr marL="285750" indent="-285750">
              <a:lnSpc>
                <a:spcPct val="120000"/>
              </a:lnSpc>
              <a:buFont typeface="Arial" panose="020B0604020202020204" pitchFamily="34" charset="0"/>
              <a:buChar char="•"/>
            </a:pPr>
            <a:r>
              <a:rPr lang="en-IN" sz="1600" dirty="0"/>
              <a:t>If you use a Splitter step in a local integration process, the following limitations apply:</a:t>
            </a:r>
          </a:p>
          <a:p>
            <a:pPr marL="552450" lvl="1" indent="-285750">
              <a:lnSpc>
                <a:spcPct val="120000"/>
              </a:lnSpc>
              <a:buFont typeface="Arial" panose="020B0604020202020204" pitchFamily="34" charset="0"/>
              <a:buChar char="•"/>
            </a:pPr>
            <a:r>
              <a:rPr lang="en-IN" sz="1400" dirty="0"/>
              <a:t>You can use Splitter and Gather steps together, but you must close each Splitter step with a Gather step.</a:t>
            </a:r>
          </a:p>
          <a:p>
            <a:pPr marL="552450" lvl="1" indent="-285750">
              <a:lnSpc>
                <a:spcPct val="120000"/>
              </a:lnSpc>
              <a:buFont typeface="Arial" panose="020B0604020202020204" pitchFamily="34" charset="0"/>
              <a:buChar char="•"/>
            </a:pPr>
            <a:r>
              <a:rPr lang="en-IN" sz="1400" dirty="0"/>
              <a:t>You cannot use a Splitter without a child element.</a:t>
            </a:r>
          </a:p>
          <a:p>
            <a:pPr marL="552450" lvl="1" indent="-285750">
              <a:lnSpc>
                <a:spcPct val="120000"/>
              </a:lnSpc>
              <a:buFont typeface="Arial" panose="020B0604020202020204" pitchFamily="34" charset="0"/>
              <a:buChar char="•"/>
            </a:pPr>
            <a:r>
              <a:rPr lang="en-IN" sz="1400" dirty="0"/>
              <a:t>If a Splitter is used in combination with Gather, the message returned to the main process is the message at the end of the local process.</a:t>
            </a:r>
          </a:p>
          <a:p>
            <a:pPr marL="552450" lvl="1" indent="-285750">
              <a:lnSpc>
                <a:spcPct val="120000"/>
              </a:lnSpc>
              <a:buFont typeface="Arial" panose="020B0604020202020204" pitchFamily="34" charset="0"/>
              <a:buChar char="•"/>
            </a:pPr>
            <a:r>
              <a:rPr lang="en-IN" sz="1400" dirty="0"/>
              <a:t>If a Splitter is used in the local process with a step other than Gather, the message returned to the main process is the message before the Splitter step.</a:t>
            </a:r>
          </a:p>
          <a:p>
            <a:pPr marL="552450" lvl="1" indent="-285750">
              <a:lnSpc>
                <a:spcPct val="120000"/>
              </a:lnSpc>
              <a:buFont typeface="Arial" panose="020B0604020202020204" pitchFamily="34" charset="0"/>
              <a:buChar char="•"/>
            </a:pPr>
            <a:r>
              <a:rPr lang="en-IN" sz="1400" dirty="0"/>
              <a:t>Combinations with other steps may behave unexpectedly</a:t>
            </a:r>
            <a:endParaRPr lang="en-GB" sz="1400" dirty="0"/>
          </a:p>
        </p:txBody>
      </p:sp>
    </p:spTree>
    <p:extLst>
      <p:ext uri="{BB962C8B-B14F-4D97-AF65-F5344CB8AC3E}">
        <p14:creationId xmlns:p14="http://schemas.microsoft.com/office/powerpoint/2010/main" val="70482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General Splitter</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GB" sz="1400" dirty="0"/>
              <a:t>General Splitter can handle both XML and Non-XML data.</a:t>
            </a:r>
          </a:p>
          <a:p>
            <a:pPr marL="552450" lvl="1" indent="-285750">
              <a:lnSpc>
                <a:spcPct val="120000"/>
              </a:lnSpc>
              <a:buFont typeface="Arial" panose="020B0604020202020204" pitchFamily="34" charset="0"/>
              <a:buChar char="•"/>
            </a:pPr>
            <a:r>
              <a:rPr lang="en-GB" sz="1200" dirty="0"/>
              <a:t>Xpath – For XML Data</a:t>
            </a:r>
          </a:p>
          <a:p>
            <a:pPr marL="552450" lvl="1" indent="-285750">
              <a:lnSpc>
                <a:spcPct val="120000"/>
              </a:lnSpc>
              <a:buFont typeface="Arial" panose="020B0604020202020204" pitchFamily="34" charset="0"/>
              <a:buChar char="•"/>
            </a:pPr>
            <a:r>
              <a:rPr lang="en-GB" sz="1200" dirty="0"/>
              <a:t>Line Break – For Non-XML Data</a:t>
            </a:r>
          </a:p>
          <a:p>
            <a:pPr marL="285750" indent="-285750">
              <a:lnSpc>
                <a:spcPct val="120000"/>
              </a:lnSpc>
              <a:buFont typeface="Arial" panose="020B0604020202020204" pitchFamily="34" charset="0"/>
              <a:buChar char="•"/>
            </a:pPr>
            <a:r>
              <a:rPr lang="en-GB" sz="1400" dirty="0"/>
              <a:t>Grouping - </a:t>
            </a:r>
            <a:r>
              <a:rPr lang="en-IN" sz="1400" dirty="0"/>
              <a:t>The size of the groups into which the composite message is to be split.</a:t>
            </a:r>
          </a:p>
          <a:p>
            <a:pPr marL="552450" lvl="1" indent="-285750">
              <a:lnSpc>
                <a:spcPct val="120000"/>
              </a:lnSpc>
              <a:buFont typeface="Arial" panose="020B0604020202020204" pitchFamily="34" charset="0"/>
              <a:buChar char="•"/>
            </a:pPr>
            <a:r>
              <a:rPr lang="en-IN" sz="1200" dirty="0"/>
              <a:t>For example, if a message has 10 nodes and grouping is defined as 2, the message is split into 5 messages with 2 nodes each.</a:t>
            </a:r>
          </a:p>
          <a:p>
            <a:pPr marL="285750" indent="-285750">
              <a:lnSpc>
                <a:spcPct val="120000"/>
              </a:lnSpc>
              <a:buFont typeface="Arial" panose="020B0604020202020204" pitchFamily="34" charset="0"/>
              <a:buChar char="•"/>
            </a:pPr>
            <a:r>
              <a:rPr lang="en-GB" sz="1400" dirty="0"/>
              <a:t>Streaming - </a:t>
            </a:r>
            <a:r>
              <a:rPr lang="en-IN" sz="1400" dirty="0"/>
              <a:t>Select this option if you want to stream the process of splitting a large composite message.</a:t>
            </a:r>
          </a:p>
          <a:p>
            <a:pPr marL="552450" lvl="1" indent="-285750">
              <a:lnSpc>
                <a:spcPct val="120000"/>
              </a:lnSpc>
              <a:buFont typeface="Arial" panose="020B0604020202020204" pitchFamily="34" charset="0"/>
              <a:buChar char="•"/>
            </a:pPr>
            <a:r>
              <a:rPr lang="en-IN" sz="1200" dirty="0"/>
              <a:t>If user activate streaming, the system already starts processing parts (chunks) of the composite message before the message is fully transferred to the memory (of the runtime node).</a:t>
            </a:r>
          </a:p>
          <a:p>
            <a:pPr marL="552450" lvl="1" indent="-285750">
              <a:lnSpc>
                <a:spcPct val="120000"/>
              </a:lnSpc>
              <a:buFont typeface="Arial" panose="020B0604020202020204" pitchFamily="34" charset="0"/>
              <a:buChar char="•"/>
            </a:pPr>
            <a:r>
              <a:rPr lang="en-IN" sz="1200" dirty="0"/>
              <a:t>If user deactivate this option, the message is transferred fully to the memory before it is split and processed further. Deactivating streaming is more memory-intensive than activating it.</a:t>
            </a:r>
          </a:p>
          <a:p>
            <a:pPr marL="285750" indent="-285750">
              <a:lnSpc>
                <a:spcPct val="120000"/>
              </a:lnSpc>
              <a:buFont typeface="Arial" panose="020B0604020202020204" pitchFamily="34" charset="0"/>
              <a:buChar char="•"/>
            </a:pPr>
            <a:r>
              <a:rPr lang="en-GB" sz="1400" dirty="0"/>
              <a:t>Parallel Processing - </a:t>
            </a:r>
            <a:r>
              <a:rPr lang="en-IN" sz="1400" dirty="0"/>
              <a:t>Select this checkbox if user want to enable (parallel) processing of all the split messages at once. If user have selected Parallel Processing, the split messages are processed concurrently in threads. Define how many concurrent processes to use in the splitter. The default is 10. The maximum value allowed is 50.</a:t>
            </a:r>
            <a:endParaRPr lang="en-GB" sz="1400" dirty="0"/>
          </a:p>
        </p:txBody>
      </p:sp>
    </p:spTree>
    <p:extLst>
      <p:ext uri="{BB962C8B-B14F-4D97-AF65-F5344CB8AC3E}">
        <p14:creationId xmlns:p14="http://schemas.microsoft.com/office/powerpoint/2010/main" val="5600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a:t>Local Call</a:t>
            </a:r>
          </a:p>
        </p:txBody>
      </p:sp>
      <p:sp>
        <p:nvSpPr>
          <p:cNvPr id="5" name="Text Placeholder 4"/>
          <p:cNvSpPr>
            <a:spLocks noGrp="1"/>
          </p:cNvSpPr>
          <p:nvPr>
            <p:ph type="body" sz="quarter" idx="10"/>
          </p:nvPr>
        </p:nvSpPr>
        <p:spPr>
          <a:xfrm>
            <a:off x="227349" y="1219200"/>
            <a:ext cx="11700000" cy="4466201"/>
          </a:xfrm>
        </p:spPr>
        <p:txBody>
          <a:bodyPr>
            <a:normAutofit/>
          </a:bodyPr>
          <a:lstStyle/>
          <a:p>
            <a:pPr marL="285750" indent="-285750">
              <a:lnSpc>
                <a:spcPct val="120000"/>
              </a:lnSpc>
              <a:buFont typeface="Arial" panose="020B0604020202020204" pitchFamily="34" charset="0"/>
              <a:buChar char="•"/>
            </a:pPr>
            <a:r>
              <a:rPr lang="en-IN" sz="1600" dirty="0"/>
              <a:t>User can invoke a local integration process from the main integration process by using a local call.</a:t>
            </a:r>
          </a:p>
          <a:p>
            <a:pPr marL="552450" lvl="1" indent="-285750">
              <a:lnSpc>
                <a:spcPct val="120000"/>
              </a:lnSpc>
              <a:buFont typeface="Arial" panose="020B0604020202020204" pitchFamily="34" charset="0"/>
              <a:buChar char="•"/>
            </a:pPr>
            <a:r>
              <a:rPr lang="en-IN" sz="1400" dirty="0"/>
              <a:t>Process Call</a:t>
            </a:r>
          </a:p>
          <a:p>
            <a:pPr marL="552450" lvl="1" indent="-285750">
              <a:lnSpc>
                <a:spcPct val="120000"/>
              </a:lnSpc>
              <a:buFont typeface="Arial" panose="020B0604020202020204" pitchFamily="34" charset="0"/>
              <a:buChar char="•"/>
            </a:pPr>
            <a:r>
              <a:rPr lang="en-IN" sz="1400" dirty="0"/>
              <a:t>Looping Process Call</a:t>
            </a:r>
          </a:p>
          <a:p>
            <a:pPr marL="285750" indent="-285750">
              <a:lnSpc>
                <a:spcPct val="120000"/>
              </a:lnSpc>
              <a:buFont typeface="Arial" panose="020B0604020202020204" pitchFamily="34" charset="0"/>
              <a:buChar char="•"/>
            </a:pPr>
            <a:r>
              <a:rPr lang="en-IN" sz="1600" dirty="0"/>
              <a:t>Process Call</a:t>
            </a:r>
          </a:p>
          <a:p>
            <a:pPr marL="552450" lvl="1" indent="-285750">
              <a:lnSpc>
                <a:spcPct val="120000"/>
              </a:lnSpc>
              <a:buFont typeface="Arial" panose="020B0604020202020204" pitchFamily="34" charset="0"/>
              <a:buChar char="•"/>
            </a:pPr>
            <a:r>
              <a:rPr lang="en-IN" sz="1400" dirty="0"/>
              <a:t>use local integration processes to keep the size of a process model at a manageable scale.</a:t>
            </a:r>
          </a:p>
          <a:p>
            <a:pPr marL="552450" lvl="1" indent="-285750">
              <a:lnSpc>
                <a:spcPct val="120000"/>
              </a:lnSpc>
              <a:buFont typeface="Arial" panose="020B0604020202020204" pitchFamily="34" charset="0"/>
              <a:buChar char="•"/>
            </a:pPr>
            <a:r>
              <a:rPr lang="en-IN" sz="1400" dirty="0"/>
              <a:t> break down the main integration process into smaller fragments</a:t>
            </a:r>
          </a:p>
          <a:p>
            <a:pPr marL="552450" lvl="1" indent="-285750">
              <a:lnSpc>
                <a:spcPct val="120000"/>
              </a:lnSpc>
              <a:buFont typeface="Arial" panose="020B0604020202020204" pitchFamily="34" charset="0"/>
              <a:buChar char="•"/>
            </a:pPr>
            <a:r>
              <a:rPr lang="en-IN" sz="1400" dirty="0"/>
              <a:t>Combine these fragments to achieve the complete message processing design of your integration flow.</a:t>
            </a:r>
          </a:p>
          <a:p>
            <a:pPr marL="285750" indent="-285750">
              <a:lnSpc>
                <a:spcPct val="120000"/>
              </a:lnSpc>
              <a:buFont typeface="Arial" panose="020B0604020202020204" pitchFamily="34" charset="0"/>
              <a:buChar char="•"/>
            </a:pPr>
            <a:r>
              <a:rPr lang="en-GB" sz="1600" dirty="0"/>
              <a:t>Looping Process Call</a:t>
            </a:r>
          </a:p>
          <a:p>
            <a:pPr marL="552450" lvl="1" indent="-285750">
              <a:lnSpc>
                <a:spcPct val="120000"/>
              </a:lnSpc>
              <a:buFont typeface="Arial" panose="020B0604020202020204" pitchFamily="34" charset="0"/>
              <a:buChar char="•"/>
            </a:pPr>
            <a:r>
              <a:rPr lang="en-IN" sz="1400" dirty="0"/>
              <a:t>Execute a local integration process in a loop.</a:t>
            </a:r>
          </a:p>
          <a:p>
            <a:pPr marL="552450" lvl="1" indent="-285750">
              <a:lnSpc>
                <a:spcPct val="120000"/>
              </a:lnSpc>
              <a:buFont typeface="Arial" panose="020B0604020202020204" pitchFamily="34" charset="0"/>
              <a:buChar char="•"/>
            </a:pPr>
            <a:r>
              <a:rPr lang="en-IN" sz="1400" dirty="0"/>
              <a:t>Loop gets executed till a specific condition is met.</a:t>
            </a:r>
          </a:p>
          <a:p>
            <a:pPr marL="552450" lvl="1" indent="-285750">
              <a:lnSpc>
                <a:spcPct val="120000"/>
              </a:lnSpc>
              <a:buFont typeface="Arial" panose="020B0604020202020204" pitchFamily="34" charset="0"/>
              <a:buChar char="•"/>
            </a:pPr>
            <a:r>
              <a:rPr lang="en-IN" sz="1400" dirty="0"/>
              <a:t>Can handle both XML and Non- XML payload.</a:t>
            </a:r>
            <a:endParaRPr lang="en-GB" sz="1400" dirty="0"/>
          </a:p>
        </p:txBody>
      </p:sp>
    </p:spTree>
    <p:extLst>
      <p:ext uri="{BB962C8B-B14F-4D97-AF65-F5344CB8AC3E}">
        <p14:creationId xmlns:p14="http://schemas.microsoft.com/office/powerpoint/2010/main" val="255272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Session Summary</a:t>
            </a:r>
            <a:endParaRPr lang="en-GB" dirty="0"/>
          </a:p>
        </p:txBody>
      </p:sp>
      <p:sp>
        <p:nvSpPr>
          <p:cNvPr id="5" name="Text Placeholder 4"/>
          <p:cNvSpPr>
            <a:spLocks noGrp="1"/>
          </p:cNvSpPr>
          <p:nvPr>
            <p:ph type="body" sz="quarter" idx="10"/>
          </p:nvPr>
        </p:nvSpPr>
        <p:spPr>
          <a:xfrm>
            <a:off x="227349" y="1219200"/>
            <a:ext cx="11700000" cy="4466201"/>
          </a:xfrm>
        </p:spPr>
        <p:txBody>
          <a:bodyPr>
            <a:normAutofit/>
          </a:bodyPr>
          <a:lstStyle/>
          <a:p>
            <a:pPr marL="342900" indent="-342900">
              <a:lnSpc>
                <a:spcPct val="120000"/>
              </a:lnSpc>
              <a:buFont typeface="Arial" panose="020B0604020202020204" pitchFamily="34" charset="0"/>
              <a:buChar char="•"/>
            </a:pPr>
            <a:r>
              <a:rPr lang="en-GB" sz="1900" dirty="0"/>
              <a:t>Today we have learnt,</a:t>
            </a:r>
          </a:p>
          <a:p>
            <a:pPr marL="609600" lvl="1" indent="-342900">
              <a:lnSpc>
                <a:spcPct val="120000"/>
              </a:lnSpc>
              <a:buFont typeface="Arial" panose="020B0604020202020204" pitchFamily="34" charset="0"/>
              <a:buChar char="•"/>
            </a:pPr>
            <a:r>
              <a:rPr lang="en-GB" sz="1700" dirty="0"/>
              <a:t>What is Encryption</a:t>
            </a:r>
          </a:p>
          <a:p>
            <a:pPr marL="609600" lvl="1" indent="-342900">
              <a:lnSpc>
                <a:spcPct val="120000"/>
              </a:lnSpc>
              <a:buFont typeface="Arial" panose="020B0604020202020204" pitchFamily="34" charset="0"/>
              <a:buChar char="•"/>
            </a:pPr>
            <a:r>
              <a:rPr lang="en-GB" sz="1700" dirty="0"/>
              <a:t>What is Decryption</a:t>
            </a:r>
          </a:p>
          <a:p>
            <a:pPr marL="609600" lvl="1" indent="-342900">
              <a:lnSpc>
                <a:spcPct val="120000"/>
              </a:lnSpc>
              <a:buFont typeface="Arial" panose="020B0604020202020204" pitchFamily="34" charset="0"/>
              <a:buChar char="•"/>
            </a:pPr>
            <a:r>
              <a:rPr lang="en-GB" sz="1700" dirty="0"/>
              <a:t>What is Multicast</a:t>
            </a:r>
          </a:p>
          <a:p>
            <a:pPr marL="609600" lvl="1" indent="-342900">
              <a:lnSpc>
                <a:spcPct val="120000"/>
              </a:lnSpc>
              <a:buFont typeface="Arial" panose="020B0604020202020204" pitchFamily="34" charset="0"/>
              <a:buChar char="•"/>
            </a:pPr>
            <a:r>
              <a:rPr lang="en-GB" sz="1700" dirty="0"/>
              <a:t>What is Splitter</a:t>
            </a:r>
          </a:p>
          <a:p>
            <a:pPr marL="609600" lvl="1" indent="-342900">
              <a:lnSpc>
                <a:spcPct val="120000"/>
              </a:lnSpc>
              <a:buFont typeface="Arial" panose="020B0604020202020204" pitchFamily="34" charset="0"/>
              <a:buChar char="•"/>
            </a:pPr>
            <a:r>
              <a:rPr lang="en-GB" sz="1700" dirty="0"/>
              <a:t>What is Join and Gather</a:t>
            </a:r>
          </a:p>
          <a:p>
            <a:pPr marL="609600" lvl="1" indent="-342900">
              <a:lnSpc>
                <a:spcPct val="120000"/>
              </a:lnSpc>
              <a:buFont typeface="Arial" panose="020B0604020202020204" pitchFamily="34" charset="0"/>
              <a:buChar char="•"/>
            </a:pPr>
            <a:r>
              <a:rPr lang="en-GB" sz="1700" dirty="0"/>
              <a:t>What is Local Call</a:t>
            </a:r>
          </a:p>
        </p:txBody>
      </p:sp>
    </p:spTree>
    <p:extLst>
      <p:ext uri="{BB962C8B-B14F-4D97-AF65-F5344CB8AC3E}">
        <p14:creationId xmlns:p14="http://schemas.microsoft.com/office/powerpoint/2010/main" val="429194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1F777920F58F449DFE723C8ECB983A" ma:contentTypeVersion="10" ma:contentTypeDescription="Create a new document." ma:contentTypeScope="" ma:versionID="a34f216e8c15b786b813182c657c2c45">
  <xsd:schema xmlns:xsd="http://www.w3.org/2001/XMLSchema" xmlns:xs="http://www.w3.org/2001/XMLSchema" xmlns:p="http://schemas.microsoft.com/office/2006/metadata/properties" xmlns:ns2="872c2c8c-4a2d-4282-b3ae-965d5e263694" xmlns:ns3="35517446-20c8-4dbf-81a7-e8d1b5f96f52" targetNamespace="http://schemas.microsoft.com/office/2006/metadata/properties" ma:root="true" ma:fieldsID="35f86e32a74b6162c7d73e32434781eb" ns2:_="" ns3:_="">
    <xsd:import namespace="872c2c8c-4a2d-4282-b3ae-965d5e263694"/>
    <xsd:import namespace="35517446-20c8-4dbf-81a7-e8d1b5f96f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2c2c8c-4a2d-4282-b3ae-965d5e2636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5517446-20c8-4dbf-81a7-e8d1b5f96f5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71516-06A8-4F7B-AD0A-5E9B366E41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2c2c8c-4a2d-4282-b3ae-965d5e263694"/>
    <ds:schemaRef ds:uri="35517446-20c8-4dbf-81a7-e8d1b5f96f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A54849-2056-48B5-A080-1B8C4B0721E2}">
  <ds:schemaRefs>
    <ds:schemaRef ds:uri="http://schemas.microsoft.com/office/2006/documentManagement/types"/>
    <ds:schemaRef ds:uri="http://schemas.openxmlformats.org/package/2006/metadata/core-properties"/>
    <ds:schemaRef ds:uri="http://purl.org/dc/elements/1.1/"/>
    <ds:schemaRef ds:uri="e04b4b45-45c6-4ff8-ab7c-012ed1925f38"/>
    <ds:schemaRef ds:uri="http://schemas.microsoft.com/office/2006/metadata/properties"/>
    <ds:schemaRef ds:uri="http://purl.org/dc/term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86A5ED73-CABA-4134-A55B-AD2DA39BF5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Template>
  <TotalTime>1319</TotalTime>
  <Words>719</Words>
  <Application>Microsoft Office PowerPoint</Application>
  <PresentationFormat>Widescreen</PresentationFormat>
  <Paragraphs>69</Paragraphs>
  <Slides>9</Slides>
  <Notes>0</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Capgemini Master</vt:lpstr>
      <vt:lpstr>Cover options</vt:lpstr>
      <vt:lpstr>Final slides</vt:lpstr>
      <vt:lpstr>PowerPoint Presentation</vt:lpstr>
      <vt:lpstr>Multicast</vt:lpstr>
      <vt:lpstr>Encryption and Decryption</vt:lpstr>
      <vt:lpstr>Gather and Join</vt:lpstr>
      <vt:lpstr>General Splitter</vt:lpstr>
      <vt:lpstr>General Splitter</vt:lpstr>
      <vt:lpstr>Local Call</vt:lpstr>
      <vt:lpstr>Session Summary</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Chandiran, Suriya</dc:creator>
  <cp:lastModifiedBy>V, Ganesh</cp:lastModifiedBy>
  <cp:revision>23</cp:revision>
  <dcterms:created xsi:type="dcterms:W3CDTF">2019-06-24T10:07:26Z</dcterms:created>
  <dcterms:modified xsi:type="dcterms:W3CDTF">2021-09-16T02:47:46Z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0x010100701F777920F58F449DFE723C8ECB983A</vt:lpwstr>
  </property>
</Properties>
</file>