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7"/>
  </p:notesMasterIdLst>
  <p:handoutMasterIdLst>
    <p:handoutMasterId r:id="rId18"/>
  </p:handoutMasterIdLst>
  <p:sldIdLst>
    <p:sldId id="256" r:id="rId7"/>
    <p:sldId id="384" r:id="rId8"/>
    <p:sldId id="389" r:id="rId9"/>
    <p:sldId id="411" r:id="rId10"/>
    <p:sldId id="412" r:id="rId11"/>
    <p:sldId id="413" r:id="rId12"/>
    <p:sldId id="415" r:id="rId13"/>
    <p:sldId id="416" r:id="rId14"/>
    <p:sldId id="406"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88D5ED"/>
    <a:srgbClr val="80B8D6"/>
    <a:srgbClr val="FF7E83"/>
    <a:srgbClr val="FF6327"/>
    <a:srgbClr val="01D1D0"/>
    <a:srgbClr val="E6E7E7"/>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14/02/2021</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14/02/2021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4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4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44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79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30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1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4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01"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379"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49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84999"/>
            <a:ext cx="5688012" cy="1348307"/>
          </a:xfrm>
        </p:spPr>
        <p:txBody>
          <a:bodyPr/>
          <a:lstStyle/>
          <a:p>
            <a:r>
              <a:rPr lang="en-US" b="1" dirty="0"/>
              <a:t>SAP CPI </a:t>
            </a:r>
            <a:r>
              <a:rPr lang="en-US" b="1" dirty="0" smtClean="0"/>
              <a:t>Exception Handling</a:t>
            </a:r>
            <a:r>
              <a:rPr lang="en-US" b="1" dirty="0"/>
              <a:t/>
            </a:r>
            <a:br>
              <a:rPr lang="en-US" b="1" dirty="0"/>
            </a:b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mn-lt"/>
                <a:ea typeface="+mn-ea"/>
                <a:cs typeface="+mn-cs"/>
              </a:rPr>
              <a:t/>
            </a:r>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3812601" cy="555448"/>
          </a:xfrm>
        </p:spPr>
        <p:txBody>
          <a:bodyPr/>
          <a:lstStyle/>
          <a:p>
            <a:r>
              <a:rPr lang="en-US" dirty="0" smtClean="0"/>
              <a:t>Exception Handling</a:t>
            </a:r>
            <a:endParaRPr lang="en-US" dirty="0"/>
          </a:p>
        </p:txBody>
      </p:sp>
      <p:sp>
        <p:nvSpPr>
          <p:cNvPr id="5" name="Text Placeholder 4"/>
          <p:cNvSpPr>
            <a:spLocks noGrp="1"/>
          </p:cNvSpPr>
          <p:nvPr>
            <p:ph type="body" sz="quarter" idx="12"/>
          </p:nvPr>
        </p:nvSpPr>
        <p:spPr>
          <a:xfrm>
            <a:off x="7899399" y="2148696"/>
            <a:ext cx="2804601" cy="555448"/>
          </a:xfrm>
        </p:spPr>
        <p:txBody>
          <a:bodyPr/>
          <a:lstStyle/>
          <a:p>
            <a:r>
              <a:rPr lang="en-US" dirty="0" smtClean="0"/>
              <a:t>Modelling of </a:t>
            </a:r>
            <a:r>
              <a:rPr lang="en-US" dirty="0"/>
              <a:t>E</a:t>
            </a:r>
            <a:r>
              <a:rPr lang="en-US" dirty="0" smtClean="0"/>
              <a:t>xception Handling</a:t>
            </a:r>
            <a:endParaRPr lang="en-US" dirty="0"/>
          </a:p>
        </p:txBody>
      </p:sp>
      <p:sp>
        <p:nvSpPr>
          <p:cNvPr id="6" name="Text Placeholder 5"/>
          <p:cNvSpPr>
            <a:spLocks noGrp="1"/>
          </p:cNvSpPr>
          <p:nvPr>
            <p:ph type="body" sz="quarter" idx="13"/>
          </p:nvPr>
        </p:nvSpPr>
        <p:spPr>
          <a:xfrm>
            <a:off x="7899399" y="2854099"/>
            <a:ext cx="3708401" cy="555448"/>
          </a:xfrm>
        </p:spPr>
        <p:txBody>
          <a:bodyPr/>
          <a:lstStyle/>
          <a:p>
            <a:r>
              <a:rPr lang="en-US" dirty="0"/>
              <a:t>Exception </a:t>
            </a:r>
            <a:r>
              <a:rPr lang="en-US" dirty="0" smtClean="0"/>
              <a:t>Handling Testing</a:t>
            </a:r>
            <a:endParaRPr lang="en-US" dirty="0"/>
          </a:p>
          <a:p>
            <a:endParaRPr lang="en-IN" dirty="0"/>
          </a:p>
        </p:txBody>
      </p:sp>
      <p:sp>
        <p:nvSpPr>
          <p:cNvPr id="7" name="Text Placeholder 6"/>
          <p:cNvSpPr>
            <a:spLocks noGrp="1"/>
          </p:cNvSpPr>
          <p:nvPr>
            <p:ph type="body" sz="quarter" idx="14"/>
          </p:nvPr>
        </p:nvSpPr>
        <p:spPr>
          <a:xfrm>
            <a:off x="7899399" y="3526939"/>
            <a:ext cx="3708401" cy="555448"/>
          </a:xfrm>
        </p:spPr>
        <p:txBody>
          <a:bodyPr/>
          <a:lstStyle/>
          <a:p>
            <a:endParaRPr lang="en-US" dirty="0"/>
          </a:p>
          <a:p>
            <a:r>
              <a:rPr lang="en-US" dirty="0" smtClean="0"/>
              <a:t>Exception Message to Email</a:t>
            </a:r>
            <a:endParaRPr lang="en-US" dirty="0"/>
          </a:p>
          <a:p>
            <a:endParaRPr lang="en-IN" dirty="0"/>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xmlns=""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xmlns=""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xmlns="" id="{7A7F6C08-9BE8-4609-B27D-D68DDAB763A3}"/>
                </a:ext>
              </a:extLst>
            </p:cNvPr>
            <p:cNvSpPr txBox="1">
              <a:spLocks/>
            </p:cNvSpPr>
            <p:nvPr/>
          </p:nvSpPr>
          <p:spPr>
            <a:xfrm>
              <a:off x="6388755" y="1729730"/>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3" name="Oval 20">
            <a:extLst>
              <a:ext uri="{FF2B5EF4-FFF2-40B4-BE49-F238E27FC236}">
                <a16:creationId xmlns:a16="http://schemas.microsoft.com/office/drawing/2014/main" xmlns="" id="{65F1E6A8-6715-4312-882B-776264811647}"/>
              </a:ext>
            </a:extLst>
          </p:cNvPr>
          <p:cNvSpPr/>
          <p:nvPr/>
        </p:nvSpPr>
        <p:spPr>
          <a:xfrm>
            <a:off x="7087040" y="3515396"/>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a:solidFill>
                  <a:schemeClr val="tx1"/>
                </a:solidFill>
              </a:rPr>
              <a:t>4</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08" y="333000"/>
            <a:ext cx="11125236" cy="864001"/>
          </a:xfrm>
        </p:spPr>
        <p:txBody>
          <a:bodyPr/>
          <a:lstStyle/>
          <a:p>
            <a:r>
              <a:rPr lang="en-IN" b="1" dirty="0"/>
              <a:t/>
            </a:r>
            <a:br>
              <a:rPr lang="en-IN" b="1" dirty="0"/>
            </a:br>
            <a:r>
              <a:rPr lang="en-IN" b="1" dirty="0"/>
              <a:t>1.</a:t>
            </a:r>
            <a:r>
              <a:rPr lang="en-US" dirty="0"/>
              <a:t> </a:t>
            </a:r>
            <a:r>
              <a:rPr lang="en-US" b="1" dirty="0" smtClean="0"/>
              <a:t>Exception Handling</a:t>
            </a: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What is Exception handling</a:t>
            </a:r>
            <a:endParaRPr lang="en-IN" kern="0" dirty="0">
              <a:solidFill>
                <a:srgbClr val="00264A"/>
              </a:solidFill>
              <a:latin typeface="Arial"/>
            </a:endParaRPr>
          </a:p>
        </p:txBody>
      </p:sp>
      <p:sp>
        <p:nvSpPr>
          <p:cNvPr id="6" name="Text Placeholder 2"/>
          <p:cNvSpPr>
            <a:spLocks noGrp="1"/>
          </p:cNvSpPr>
          <p:nvPr>
            <p:ph type="body" sz="quarter" idx="10"/>
          </p:nvPr>
        </p:nvSpPr>
        <p:spPr>
          <a:xfrm>
            <a:off x="696000" y="1845000"/>
            <a:ext cx="10872000" cy="3672001"/>
          </a:xfrm>
        </p:spPr>
        <p:txBody>
          <a:bodyPr>
            <a:noAutofit/>
          </a:bodyPr>
          <a:lstStyle/>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Exception </a:t>
            </a:r>
            <a:r>
              <a:rPr lang="en-US" sz="1600" dirty="0">
                <a:solidFill>
                  <a:srgbClr val="002060"/>
                </a:solidFill>
                <a:latin typeface="Arial" panose="020B0604020202020204" pitchFamily="34" charset="0"/>
                <a:cs typeface="Arial" panose="020B0604020202020204" pitchFamily="34" charset="0"/>
              </a:rPr>
              <a:t>handling is the process of responding to the occurrence, during message processing, of exceptions. </a:t>
            </a:r>
            <a:r>
              <a:rPr lang="en-US" sz="1600" dirty="0" smtClean="0">
                <a:solidFill>
                  <a:srgbClr val="002060"/>
                </a:solidFill>
                <a:latin typeface="Arial" panose="020B0604020202020204" pitchFamily="34" charset="0"/>
                <a:cs typeface="Arial" panose="020B0604020202020204" pitchFamily="34" charset="0"/>
              </a:rPr>
              <a:t>There </a:t>
            </a:r>
            <a:r>
              <a:rPr lang="en-US" sz="1600" dirty="0">
                <a:solidFill>
                  <a:srgbClr val="002060"/>
                </a:solidFill>
                <a:latin typeface="Arial" panose="020B0604020202020204" pitchFamily="34" charset="0"/>
                <a:cs typeface="Arial" panose="020B0604020202020204" pitchFamily="34" charset="0"/>
              </a:rPr>
              <a:t>exists scenarios where you want to control the exception process. </a:t>
            </a:r>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For </a:t>
            </a:r>
            <a:r>
              <a:rPr lang="en-US" sz="1600" dirty="0">
                <a:solidFill>
                  <a:srgbClr val="002060"/>
                </a:solidFill>
                <a:latin typeface="Arial" panose="020B0604020202020204" pitchFamily="34" charset="0"/>
                <a:cs typeface="Arial" panose="020B0604020202020204" pitchFamily="34" charset="0"/>
              </a:rPr>
              <a:t>example, during a message processing you want to log all the exceptions in a specific location or server; or you want to modify the exception message sent back to the receiver; and so on</a:t>
            </a:r>
            <a:r>
              <a:rPr lang="en-US" sz="1600" dirty="0" smtClean="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a:t>
            </a:r>
          </a:p>
          <a:p>
            <a:pPr marL="285750" indent="-285750">
              <a:lnSpc>
                <a:spcPct val="10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An exception is handled by saving the current state of execution in a predefined place and switching the execution to a specific subroutine known as an exception sub-process</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Exceptions can occur during any of the message processing step – Mapping execution error, Content Routing error, and so on.</a:t>
            </a:r>
          </a:p>
          <a:p>
            <a:pPr marL="742950" lvl="1" indent="-285750" defTabSz="957756"/>
            <a:endParaRPr lang="en-IN" kern="0" dirty="0">
              <a:solidFill>
                <a:srgbClr val="00264A"/>
              </a:solidFill>
              <a:latin typeface="Arial"/>
            </a:endParaRPr>
          </a:p>
        </p:txBody>
      </p:sp>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404998"/>
            <a:ext cx="11125236" cy="864001"/>
          </a:xfrm>
        </p:spPr>
        <p:txBody>
          <a:bodyPr/>
          <a:lstStyle/>
          <a:p>
            <a:r>
              <a:rPr lang="en-IN" b="1" dirty="0"/>
              <a:t/>
            </a:r>
            <a:br>
              <a:rPr lang="en-IN" b="1" dirty="0"/>
            </a:br>
            <a:r>
              <a:rPr lang="en-IN" b="1" dirty="0" smtClean="0"/>
              <a:t>2.</a:t>
            </a:r>
            <a:r>
              <a:rPr lang="en-US" dirty="0" smtClean="0"/>
              <a:t> </a:t>
            </a:r>
            <a:r>
              <a:rPr lang="en-US" dirty="0"/>
              <a:t>Modelling of Exception Handling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How to create Exception </a:t>
            </a:r>
            <a:r>
              <a:rPr lang="en-IN" kern="0" dirty="0">
                <a:solidFill>
                  <a:srgbClr val="00264A"/>
                </a:solidFill>
                <a:latin typeface="Arial"/>
              </a:rPr>
              <a:t>H</a:t>
            </a:r>
            <a:r>
              <a:rPr lang="en-IN" kern="0" dirty="0" smtClean="0">
                <a:solidFill>
                  <a:srgbClr val="00264A"/>
                </a:solidFill>
                <a:latin typeface="Arial"/>
              </a:rPr>
              <a:t>andling in Iflow.</a:t>
            </a:r>
            <a:endParaRPr lang="en-IN" kern="0" dirty="0">
              <a:solidFill>
                <a:srgbClr val="00264A"/>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742950" lvl="1" indent="-285750" defTabSz="957756"/>
            <a:r>
              <a:rPr lang="en-US" sz="1600" dirty="0">
                <a:solidFill>
                  <a:srgbClr val="002060"/>
                </a:solidFill>
                <a:latin typeface="Arial" panose="020B0604020202020204" pitchFamily="34" charset="0"/>
                <a:cs typeface="Arial" panose="020B0604020202020204" pitchFamily="34" charset="0"/>
              </a:rPr>
              <a:t>You model exceptions as a </a:t>
            </a:r>
            <a:r>
              <a:rPr lang="en-US" sz="1600" b="1" dirty="0">
                <a:solidFill>
                  <a:srgbClr val="002060"/>
                </a:solidFill>
                <a:latin typeface="Arial" panose="020B0604020202020204" pitchFamily="34" charset="0"/>
                <a:cs typeface="Arial" panose="020B0604020202020204" pitchFamily="34" charset="0"/>
              </a:rPr>
              <a:t>sub-process</a:t>
            </a:r>
            <a:r>
              <a:rPr lang="en-US" sz="1600" dirty="0">
                <a:solidFill>
                  <a:srgbClr val="002060"/>
                </a:solidFill>
                <a:latin typeface="Arial" panose="020B0604020202020204" pitchFamily="34" charset="0"/>
                <a:cs typeface="Arial" panose="020B0604020202020204" pitchFamily="34" charset="0"/>
              </a:rPr>
              <a:t> in the integration flows.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smtClean="0">
                <a:solidFill>
                  <a:srgbClr val="002060"/>
                </a:solidFill>
                <a:latin typeface="Arial" panose="020B0604020202020204" pitchFamily="34" charset="0"/>
                <a:cs typeface="Arial" panose="020B0604020202020204" pitchFamily="34" charset="0"/>
              </a:rPr>
              <a:t>To </a:t>
            </a:r>
            <a:r>
              <a:rPr lang="en-US" sz="1600" dirty="0">
                <a:solidFill>
                  <a:srgbClr val="002060"/>
                </a:solidFill>
                <a:latin typeface="Arial" panose="020B0604020202020204" pitchFamily="34" charset="0"/>
                <a:cs typeface="Arial" panose="020B0604020202020204" pitchFamily="34" charset="0"/>
              </a:rPr>
              <a:t>add an exception sub-process to the integration flow, choose </a:t>
            </a:r>
            <a:r>
              <a:rPr lang="en-US" sz="1600" b="1" dirty="0">
                <a:solidFill>
                  <a:srgbClr val="002060"/>
                </a:solidFill>
                <a:latin typeface="Arial" panose="020B0604020202020204" pitchFamily="34" charset="0"/>
                <a:cs typeface="Arial" panose="020B0604020202020204" pitchFamily="34" charset="0"/>
              </a:rPr>
              <a:t>Exception </a:t>
            </a:r>
            <a:r>
              <a:rPr lang="en-US" sz="1600" b="1" dirty="0" smtClean="0">
                <a:solidFill>
                  <a:srgbClr val="002060"/>
                </a:solidFill>
                <a:latin typeface="Arial" panose="020B0604020202020204" pitchFamily="34" charset="0"/>
                <a:cs typeface="Arial" panose="020B0604020202020204" pitchFamily="34" charset="0"/>
              </a:rPr>
              <a:t>Sub process</a:t>
            </a:r>
            <a:r>
              <a:rPr lang="en-US" sz="1600" dirty="0">
                <a:solidFill>
                  <a:srgbClr val="002060"/>
                </a:solidFill>
                <a:latin typeface="Arial" panose="020B0604020202020204" pitchFamily="34" charset="0"/>
                <a:cs typeface="Arial" panose="020B0604020202020204" pitchFamily="34" charset="0"/>
              </a:rPr>
              <a:t> from the palette.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smtClean="0">
                <a:solidFill>
                  <a:srgbClr val="002060"/>
                </a:solidFill>
                <a:latin typeface="Arial" panose="020B0604020202020204" pitchFamily="34" charset="0"/>
                <a:cs typeface="Arial" panose="020B0604020202020204" pitchFamily="34" charset="0"/>
              </a:rPr>
              <a:t>And </a:t>
            </a:r>
            <a:r>
              <a:rPr lang="en-US" sz="1600" dirty="0">
                <a:solidFill>
                  <a:srgbClr val="002060"/>
                </a:solidFill>
                <a:latin typeface="Arial" panose="020B0604020202020204" pitchFamily="34" charset="0"/>
                <a:cs typeface="Arial" panose="020B0604020202020204" pitchFamily="34" charset="0"/>
              </a:rPr>
              <a:t>drop the sub-process into the integration process.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a:solidFill>
                  <a:srgbClr val="002060"/>
                </a:solidFill>
                <a:latin typeface="Arial" panose="020B0604020202020204" pitchFamily="34" charset="0"/>
                <a:cs typeface="Arial" panose="020B0604020202020204" pitchFamily="34" charset="0"/>
              </a:rPr>
              <a:t>In the Integration flow </a:t>
            </a:r>
            <a:r>
              <a:rPr lang="en-US" sz="1600" dirty="0" smtClean="0">
                <a:solidFill>
                  <a:srgbClr val="002060"/>
                </a:solidFill>
                <a:latin typeface="Arial" panose="020B0604020202020204" pitchFamily="34" charset="0"/>
                <a:cs typeface="Arial" panose="020B0604020202020204" pitchFamily="34" charset="0"/>
              </a:rPr>
              <a:t>below, </a:t>
            </a:r>
            <a:r>
              <a:rPr lang="en-US" sz="1600" dirty="0">
                <a:solidFill>
                  <a:srgbClr val="002060"/>
                </a:solidFill>
                <a:latin typeface="Arial" panose="020B0604020202020204" pitchFamily="34" charset="0"/>
                <a:cs typeface="Arial" panose="020B0604020202020204" pitchFamily="34" charset="0"/>
              </a:rPr>
              <a:t>when any exception occurs in the message processing – the sub-process is executed.</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b="1" dirty="0" smtClean="0">
                <a:solidFill>
                  <a:srgbClr val="002060"/>
                </a:solidFill>
                <a:latin typeface="Arial" panose="020B0604020202020204" pitchFamily="34" charset="0"/>
                <a:cs typeface="Arial" panose="020B0604020202020204" pitchFamily="34" charset="0"/>
              </a:rPr>
              <a:t>Note</a:t>
            </a:r>
            <a:r>
              <a:rPr lang="en-US" sz="1600" b="1" dirty="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The sub-process </a:t>
            </a:r>
            <a:r>
              <a:rPr lang="en-US" sz="1600" i="1" dirty="0">
                <a:solidFill>
                  <a:srgbClr val="002060"/>
                </a:solidFill>
                <a:latin typeface="Arial" panose="020B0604020202020204" pitchFamily="34" charset="0"/>
                <a:cs typeface="Arial" panose="020B0604020202020204" pitchFamily="34" charset="0"/>
              </a:rPr>
              <a:t>should not be connected to any of the elements of the integration flow</a:t>
            </a:r>
            <a:endParaRPr lang="en-IN" sz="1600" kern="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96000" y="3573000"/>
            <a:ext cx="2448000" cy="2448000"/>
          </a:xfrm>
          <a:prstGeom prst="rect">
            <a:avLst/>
          </a:prstGeom>
        </p:spPr>
      </p:pic>
      <p:pic>
        <p:nvPicPr>
          <p:cNvPr id="5" name="Picture 4"/>
          <p:cNvPicPr>
            <a:picLocks noChangeAspect="1"/>
          </p:cNvPicPr>
          <p:nvPr/>
        </p:nvPicPr>
        <p:blipFill>
          <a:blip r:embed="rId3"/>
          <a:stretch>
            <a:fillRect/>
          </a:stretch>
        </p:blipFill>
        <p:spPr>
          <a:xfrm>
            <a:off x="3491348" y="3554604"/>
            <a:ext cx="7608000" cy="2664000"/>
          </a:xfrm>
          <a:prstGeom prst="rect">
            <a:avLst/>
          </a:prstGeom>
        </p:spPr>
      </p:pic>
    </p:spTree>
    <p:extLst>
      <p:ext uri="{BB962C8B-B14F-4D97-AF65-F5344CB8AC3E}">
        <p14:creationId xmlns:p14="http://schemas.microsoft.com/office/powerpoint/2010/main" val="104966006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372959"/>
            <a:ext cx="11125236" cy="864001"/>
          </a:xfrm>
        </p:spPr>
        <p:txBody>
          <a:bodyPr/>
          <a:lstStyle/>
          <a:p>
            <a:r>
              <a:rPr lang="en-IN" b="1" dirty="0"/>
              <a:t/>
            </a:r>
            <a:br>
              <a:rPr lang="en-IN" b="1" dirty="0"/>
            </a:br>
            <a:r>
              <a:rPr lang="en-IN" b="1" dirty="0" smtClean="0"/>
              <a:t>2.</a:t>
            </a:r>
            <a:r>
              <a:rPr lang="en-US" dirty="0" smtClean="0"/>
              <a:t> </a:t>
            </a:r>
            <a:r>
              <a:rPr lang="en-US" dirty="0"/>
              <a:t>Modelling of Exception Handling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Working of</a:t>
            </a:r>
            <a:r>
              <a:rPr lang="en-IN" kern="0" dirty="0" smtClean="0">
                <a:solidFill>
                  <a:srgbClr val="00264A"/>
                </a:solidFill>
                <a:latin typeface="Arial"/>
              </a:rPr>
              <a:t> Exception </a:t>
            </a:r>
            <a:r>
              <a:rPr lang="en-IN" kern="0" dirty="0">
                <a:solidFill>
                  <a:srgbClr val="00264A"/>
                </a:solidFill>
                <a:latin typeface="Arial"/>
              </a:rPr>
              <a:t>H</a:t>
            </a:r>
            <a:r>
              <a:rPr lang="en-IN" kern="0" dirty="0" smtClean="0">
                <a:solidFill>
                  <a:srgbClr val="00264A"/>
                </a:solidFill>
                <a:latin typeface="Arial"/>
              </a:rPr>
              <a:t>andling in Iflow.</a:t>
            </a:r>
            <a:endParaRPr lang="en-IN" kern="0" dirty="0">
              <a:solidFill>
                <a:srgbClr val="00264A"/>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742950" lvl="1" indent="-285750" defTabSz="957756"/>
            <a:r>
              <a:rPr lang="en-US" sz="1600" dirty="0">
                <a:solidFill>
                  <a:srgbClr val="002060"/>
                </a:solidFill>
              </a:rPr>
              <a:t>Consider the integration flow that we just saw: A SOAP sender sends messages to the integration flow </a:t>
            </a:r>
            <a:r>
              <a:rPr lang="en-US" sz="1600" i="1" dirty="0">
                <a:solidFill>
                  <a:srgbClr val="002060"/>
                </a:solidFill>
              </a:rPr>
              <a:t>(It is designed to fail at the mapping!)</a:t>
            </a:r>
            <a:r>
              <a:rPr lang="en-US" sz="1600" dirty="0">
                <a:solidFill>
                  <a:srgbClr val="002060"/>
                </a:solidFill>
              </a:rPr>
              <a:t> </a:t>
            </a:r>
            <a:r>
              <a:rPr lang="en-US" sz="1600" dirty="0" smtClean="0">
                <a:solidFill>
                  <a:srgbClr val="002060"/>
                </a:solidFill>
              </a:rPr>
              <a:t>.</a:t>
            </a:r>
          </a:p>
          <a:p>
            <a:pPr marL="742950" lvl="1" indent="-285750" defTabSz="957756"/>
            <a:r>
              <a:rPr lang="en-US" sz="1600" dirty="0" smtClean="0">
                <a:solidFill>
                  <a:srgbClr val="002060"/>
                </a:solidFill>
              </a:rPr>
              <a:t>When </a:t>
            </a:r>
            <a:r>
              <a:rPr lang="en-US" sz="1600" dirty="0">
                <a:solidFill>
                  <a:srgbClr val="002060"/>
                </a:solidFill>
              </a:rPr>
              <a:t>an exception occurs in the message processing – the sub-process is called. In the sub-process, we modify the details of the fault message</a:t>
            </a:r>
            <a:r>
              <a:rPr lang="en-US" sz="1600" dirty="0" smtClean="0">
                <a:solidFill>
                  <a:srgbClr val="002060"/>
                </a:solidFill>
              </a:rPr>
              <a:t>.</a:t>
            </a:r>
          </a:p>
          <a:p>
            <a:pPr marL="742950" lvl="1" indent="-285750" defTabSz="957756"/>
            <a:r>
              <a:rPr lang="en-US" sz="1600" kern="0" dirty="0" smtClean="0">
                <a:solidFill>
                  <a:srgbClr val="002060"/>
                </a:solidFill>
                <a:latin typeface="Arial" panose="020B0604020202020204" pitchFamily="34" charset="0"/>
                <a:cs typeface="Arial" panose="020B0604020202020204" pitchFamily="34" charset="0"/>
              </a:rPr>
              <a:t>In Content modifier we can catch the exception if the </a:t>
            </a:r>
          </a:p>
          <a:p>
            <a:pPr marL="457200" lvl="1" indent="0" defTabSz="957756">
              <a:buNone/>
            </a:pPr>
            <a:r>
              <a:rPr lang="en-US" sz="1600" kern="0" dirty="0">
                <a:solidFill>
                  <a:srgbClr val="002060"/>
                </a:solidFill>
                <a:latin typeface="Arial" panose="020B0604020202020204" pitchFamily="34" charset="0"/>
                <a:cs typeface="Arial" panose="020B0604020202020204" pitchFamily="34" charset="0"/>
              </a:rPr>
              <a:t> </a:t>
            </a:r>
            <a:r>
              <a:rPr lang="en-US" sz="1600" kern="0" dirty="0" smtClean="0">
                <a:solidFill>
                  <a:srgbClr val="002060"/>
                </a:solidFill>
                <a:latin typeface="Arial" panose="020B0604020202020204" pitchFamily="34" charset="0"/>
                <a:cs typeface="Arial" panose="020B0604020202020204" pitchFamily="34" charset="0"/>
              </a:rPr>
              <a:t>    </a:t>
            </a:r>
            <a:r>
              <a:rPr lang="en-US" sz="1600" kern="0" dirty="0" smtClean="0">
                <a:solidFill>
                  <a:srgbClr val="002060"/>
                </a:solidFill>
                <a:latin typeface="Arial" panose="020B0604020202020204" pitchFamily="34" charset="0"/>
                <a:cs typeface="Arial" panose="020B0604020202020204" pitchFamily="34" charset="0"/>
              </a:rPr>
              <a:t>message processing is failed.</a:t>
            </a:r>
            <a:endParaRPr lang="en-IN" sz="1600" kern="0" dirty="0">
              <a:solidFill>
                <a:srgbClr val="002060"/>
              </a:solidFill>
              <a:latin typeface="Arial" panose="020B0604020202020204" pitchFamily="34" charset="0"/>
              <a:cs typeface="Arial" panose="020B0604020202020204" pitchFamily="34" charset="0"/>
            </a:endParaRPr>
          </a:p>
          <a:p>
            <a:pPr marL="457200" lvl="1" indent="0" defTabSz="957756">
              <a:buNone/>
            </a:pPr>
            <a:endParaRPr lang="en-IN" sz="1600" kern="0" dirty="0">
              <a:solidFill>
                <a:srgbClr val="00206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456000" y="2781000"/>
            <a:ext cx="4752000" cy="2020163"/>
          </a:xfrm>
          <a:prstGeom prst="rect">
            <a:avLst/>
          </a:prstGeom>
        </p:spPr>
      </p:pic>
      <p:pic>
        <p:nvPicPr>
          <p:cNvPr id="9" name="Picture 8"/>
          <p:cNvPicPr>
            <a:picLocks noChangeAspect="1"/>
          </p:cNvPicPr>
          <p:nvPr/>
        </p:nvPicPr>
        <p:blipFill>
          <a:blip r:embed="rId3"/>
          <a:stretch>
            <a:fillRect/>
          </a:stretch>
        </p:blipFill>
        <p:spPr>
          <a:xfrm>
            <a:off x="1128000" y="3538669"/>
            <a:ext cx="5040000" cy="2524988"/>
          </a:xfrm>
          <a:prstGeom prst="rect">
            <a:avLst/>
          </a:prstGeom>
        </p:spPr>
      </p:pic>
      <p:cxnSp>
        <p:nvCxnSpPr>
          <p:cNvPr id="11" name="Straight Arrow Connector 10"/>
          <p:cNvCxnSpPr/>
          <p:nvPr/>
        </p:nvCxnSpPr>
        <p:spPr>
          <a:xfrm flipV="1">
            <a:off x="6005674" y="3933000"/>
            <a:ext cx="1962326"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1474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355572"/>
            <a:ext cx="11125236" cy="864001"/>
          </a:xfrm>
        </p:spPr>
        <p:txBody>
          <a:bodyPr/>
          <a:lstStyle/>
          <a:p>
            <a:r>
              <a:rPr lang="en-IN" b="1" dirty="0"/>
              <a:t/>
            </a:r>
            <a:br>
              <a:rPr lang="en-IN" b="1" dirty="0"/>
            </a:br>
            <a:r>
              <a:rPr lang="en-IN" b="1" dirty="0"/>
              <a:t>3</a:t>
            </a:r>
            <a:r>
              <a:rPr lang="en-IN" b="1" dirty="0" smtClean="0"/>
              <a:t>.</a:t>
            </a:r>
            <a:r>
              <a:rPr lang="en-US" dirty="0" smtClean="0"/>
              <a:t> </a:t>
            </a:r>
            <a:r>
              <a:rPr lang="en-US" dirty="0"/>
              <a:t>Exception </a:t>
            </a:r>
            <a:r>
              <a:rPr lang="en-US" dirty="0" smtClean="0"/>
              <a:t>Handling Testing</a:t>
            </a:r>
            <a:r>
              <a:rPr lang="en-US" dirty="0"/>
              <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a:solidFill>
                  <a:srgbClr val="002060"/>
                </a:solidFill>
              </a:rPr>
              <a:t>Observe the </a:t>
            </a:r>
            <a:r>
              <a:rPr lang="en-US" dirty="0" smtClean="0">
                <a:solidFill>
                  <a:srgbClr val="002060"/>
                </a:solidFill>
              </a:rPr>
              <a:t>following</a:t>
            </a:r>
            <a:r>
              <a:rPr lang="en-IN" kern="0" dirty="0" smtClean="0">
                <a:solidFill>
                  <a:srgbClr val="002060"/>
                </a:solidFill>
                <a:latin typeface="Arial"/>
              </a:rPr>
              <a:t>.</a:t>
            </a:r>
            <a:endParaRPr lang="en-IN" kern="0" dirty="0">
              <a:solidFill>
                <a:srgbClr val="002060"/>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We </a:t>
            </a:r>
            <a:r>
              <a:rPr lang="en-US" sz="1600" dirty="0">
                <a:solidFill>
                  <a:srgbClr val="002060"/>
                </a:solidFill>
                <a:latin typeface="Arial" panose="020B0604020202020204" pitchFamily="34" charset="0"/>
                <a:cs typeface="Arial" panose="020B0604020202020204" pitchFamily="34" charset="0"/>
              </a:rPr>
              <a:t>have included the following tag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exception.message</a:t>
            </a:r>
            <a:r>
              <a:rPr lang="en-US" sz="16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in the Content Modifier step.</a:t>
            </a:r>
          </a:p>
          <a:p>
            <a:pPr marL="285750" indent="-285750">
              <a:lnSpc>
                <a:spcPct val="10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We have used </a:t>
            </a:r>
            <a:r>
              <a:rPr lang="en-US" sz="1600" b="1" dirty="0">
                <a:solidFill>
                  <a:srgbClr val="002060"/>
                </a:solidFill>
                <a:latin typeface="Arial" panose="020B0604020202020204" pitchFamily="34" charset="0"/>
                <a:cs typeface="Arial" panose="020B0604020202020204" pitchFamily="34" charset="0"/>
              </a:rPr>
              <a:t>Message End</a:t>
            </a:r>
            <a:r>
              <a:rPr lang="en-US" sz="1600" dirty="0">
                <a:solidFill>
                  <a:srgbClr val="002060"/>
                </a:solidFill>
                <a:latin typeface="Arial" panose="020B0604020202020204" pitchFamily="34" charset="0"/>
                <a:cs typeface="Arial" panose="020B0604020202020204" pitchFamily="34" charset="0"/>
              </a:rPr>
              <a:t> in the exception sub-process</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When I send a message from SOAP UI we get following error</a:t>
            </a:r>
          </a:p>
          <a:p>
            <a:pPr>
              <a:lnSpc>
                <a:spcPct val="100000"/>
              </a:lnSpc>
            </a:pPr>
            <a:r>
              <a:rPr lang="en-US" sz="1600" dirty="0">
                <a:solidFill>
                  <a:srgbClr val="002060"/>
                </a:solidFill>
                <a:latin typeface="Arial" panose="020B0604020202020204" pitchFamily="34" charset="0"/>
                <a:cs typeface="Arial" panose="020B0604020202020204" pitchFamily="34" charset="0"/>
              </a:rPr>
              <a:t> </a:t>
            </a:r>
            <a:r>
              <a:rPr lang="en-US" sz="1600" dirty="0" smtClean="0">
                <a:solidFill>
                  <a:srgbClr val="002060"/>
                </a:solidFill>
                <a:latin typeface="Arial" panose="020B0604020202020204" pitchFamily="34" charset="0"/>
                <a:cs typeface="Arial" panose="020B0604020202020204" pitchFamily="34" charset="0"/>
              </a:rPr>
              <a:t>    in response.</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The response come in the soap body.</a:t>
            </a: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6364532" y="2197873"/>
            <a:ext cx="4752000" cy="1368000"/>
          </a:xfrm>
          <a:prstGeom prst="rect">
            <a:avLst/>
          </a:prstGeom>
        </p:spPr>
      </p:pic>
      <p:cxnSp>
        <p:nvCxnSpPr>
          <p:cNvPr id="13" name="Straight Arrow Connector 12"/>
          <p:cNvCxnSpPr/>
          <p:nvPr/>
        </p:nvCxnSpPr>
        <p:spPr>
          <a:xfrm flipV="1">
            <a:off x="9840000" y="2997000"/>
            <a:ext cx="0" cy="12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9008203" y="4159260"/>
            <a:ext cx="2066925" cy="352425"/>
          </a:xfrm>
          <a:prstGeom prst="rect">
            <a:avLst/>
          </a:prstGeom>
        </p:spPr>
      </p:pic>
      <p:pic>
        <p:nvPicPr>
          <p:cNvPr id="15" name="Picture 14"/>
          <p:cNvPicPr>
            <a:picLocks noChangeAspect="1"/>
          </p:cNvPicPr>
          <p:nvPr/>
        </p:nvPicPr>
        <p:blipFill>
          <a:blip r:embed="rId4"/>
          <a:stretch>
            <a:fillRect/>
          </a:stretch>
        </p:blipFill>
        <p:spPr>
          <a:xfrm>
            <a:off x="280850" y="3717000"/>
            <a:ext cx="6665790" cy="2093399"/>
          </a:xfrm>
          <a:prstGeom prst="rect">
            <a:avLst/>
          </a:prstGeom>
        </p:spPr>
      </p:pic>
    </p:spTree>
    <p:extLst>
      <p:ext uri="{BB962C8B-B14F-4D97-AF65-F5344CB8AC3E}">
        <p14:creationId xmlns:p14="http://schemas.microsoft.com/office/powerpoint/2010/main" val="3631380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390239"/>
            <a:ext cx="11125236" cy="864001"/>
          </a:xfrm>
        </p:spPr>
        <p:txBody>
          <a:bodyPr/>
          <a:lstStyle/>
          <a:p>
            <a:r>
              <a:rPr lang="en-IN" b="1" dirty="0"/>
              <a:t/>
            </a:r>
            <a:br>
              <a:rPr lang="en-IN" b="1" dirty="0"/>
            </a:br>
            <a:r>
              <a:rPr lang="en-IN" b="1" dirty="0" smtClean="0"/>
              <a:t>3.</a:t>
            </a:r>
            <a:r>
              <a:rPr lang="en-US" dirty="0" smtClean="0"/>
              <a:t> </a:t>
            </a:r>
            <a:r>
              <a:rPr lang="en-US" dirty="0" smtClean="0"/>
              <a:t>Exception Handling </a:t>
            </a:r>
            <a:r>
              <a:rPr lang="en-US" dirty="0"/>
              <a:t>Testing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a:solidFill>
                  <a:srgbClr val="002060"/>
                </a:solidFill>
              </a:rPr>
              <a:t>Observe the </a:t>
            </a:r>
            <a:r>
              <a:rPr lang="en-US" dirty="0" smtClean="0">
                <a:solidFill>
                  <a:srgbClr val="002060"/>
                </a:solidFill>
              </a:rPr>
              <a:t>following</a:t>
            </a:r>
            <a:r>
              <a:rPr lang="en-IN" kern="0" dirty="0" smtClean="0">
                <a:solidFill>
                  <a:srgbClr val="002060"/>
                </a:solidFill>
                <a:latin typeface="Arial"/>
              </a:rPr>
              <a:t>.</a:t>
            </a:r>
            <a:endParaRPr lang="en-IN" kern="0" dirty="0">
              <a:solidFill>
                <a:srgbClr val="002060"/>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You will get more details on exception using</a:t>
            </a:r>
            <a:r>
              <a:rPr lang="en-US" sz="1600" dirty="0">
                <a:solidFill>
                  <a:srgbClr val="002060"/>
                </a:solidFill>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exception.message</a:t>
            </a:r>
            <a:r>
              <a:rPr lang="en-US" sz="1600" b="1" dirty="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or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exception.stacktrace</a:t>
            </a:r>
            <a:r>
              <a:rPr lang="en-US" sz="16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elements</a:t>
            </a:r>
            <a:r>
              <a:rPr lang="en-US" sz="1600" dirty="0" smtClean="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If </a:t>
            </a:r>
            <a:r>
              <a:rPr lang="en-US" sz="1600" dirty="0" smtClean="0">
                <a:solidFill>
                  <a:srgbClr val="002060"/>
                </a:solidFill>
                <a:latin typeface="Arial" panose="020B0604020202020204" pitchFamily="34" charset="0"/>
                <a:cs typeface="Arial" panose="020B0604020202020204" pitchFamily="34" charset="0"/>
              </a:rPr>
              <a:t>we </a:t>
            </a:r>
            <a:r>
              <a:rPr lang="en-US" sz="1600" dirty="0">
                <a:solidFill>
                  <a:srgbClr val="002060"/>
                </a:solidFill>
                <a:latin typeface="Arial" panose="020B0604020202020204" pitchFamily="34" charset="0"/>
                <a:cs typeface="Arial" panose="020B0604020202020204" pitchFamily="34" charset="0"/>
              </a:rPr>
              <a:t>change the </a:t>
            </a:r>
            <a:r>
              <a:rPr lang="en-US" sz="1600" b="1" dirty="0">
                <a:solidFill>
                  <a:srgbClr val="002060"/>
                </a:solidFill>
                <a:latin typeface="Arial" panose="020B0604020202020204" pitchFamily="34" charset="0"/>
                <a:cs typeface="Arial" panose="020B0604020202020204" pitchFamily="34" charset="0"/>
              </a:rPr>
              <a:t>End Message</a:t>
            </a:r>
            <a:r>
              <a:rPr lang="en-US" sz="1600" dirty="0">
                <a:solidFill>
                  <a:srgbClr val="002060"/>
                </a:solidFill>
                <a:latin typeface="Arial" panose="020B0604020202020204" pitchFamily="34" charset="0"/>
                <a:cs typeface="Arial" panose="020B0604020202020204" pitchFamily="34" charset="0"/>
              </a:rPr>
              <a:t> to an </a:t>
            </a:r>
            <a:r>
              <a:rPr lang="en-US" sz="1600" b="1" dirty="0">
                <a:solidFill>
                  <a:srgbClr val="002060"/>
                </a:solidFill>
                <a:latin typeface="Arial" panose="020B0604020202020204" pitchFamily="34" charset="0"/>
                <a:cs typeface="Arial" panose="020B0604020202020204" pitchFamily="34" charset="0"/>
              </a:rPr>
              <a:t>Error End, </a:t>
            </a:r>
            <a:r>
              <a:rPr lang="en-US" sz="1600" dirty="0">
                <a:solidFill>
                  <a:srgbClr val="002060"/>
                </a:solidFill>
                <a:latin typeface="Arial" panose="020B0604020202020204" pitchFamily="34" charset="0"/>
                <a:cs typeface="Arial" panose="020B0604020202020204" pitchFamily="34" charset="0"/>
              </a:rPr>
              <a:t>the response structure </a:t>
            </a:r>
            <a:r>
              <a:rPr lang="en-US" sz="1600" dirty="0" smtClean="0">
                <a:solidFill>
                  <a:srgbClr val="002060"/>
                </a:solidFill>
                <a:latin typeface="Arial" panose="020B0604020202020204" pitchFamily="34" charset="0"/>
                <a:cs typeface="Arial" panose="020B0604020202020204" pitchFamily="34" charset="0"/>
              </a:rPr>
              <a:t>will </a:t>
            </a:r>
            <a:r>
              <a:rPr lang="en-US" sz="1600" dirty="0">
                <a:solidFill>
                  <a:srgbClr val="002060"/>
                </a:solidFill>
                <a:latin typeface="Arial" panose="020B0604020202020204" pitchFamily="34" charset="0"/>
                <a:cs typeface="Arial" panose="020B0604020202020204" pitchFamily="34" charset="0"/>
              </a:rPr>
              <a:t>change. </a:t>
            </a:r>
            <a:endParaRPr lang="en-US" sz="1600" dirty="0" smtClean="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The </a:t>
            </a:r>
            <a:r>
              <a:rPr lang="en-US" sz="1600" dirty="0">
                <a:solidFill>
                  <a:srgbClr val="002060"/>
                </a:solidFill>
                <a:latin typeface="Arial" panose="020B0604020202020204" pitchFamily="34" charset="0"/>
                <a:cs typeface="Arial" panose="020B0604020202020204" pitchFamily="34" charset="0"/>
              </a:rPr>
              <a:t>exception shall go as part of the </a:t>
            </a:r>
            <a:r>
              <a:rPr lang="en-US" sz="1600" b="1" dirty="0">
                <a:solidFill>
                  <a:srgbClr val="002060"/>
                </a:solidFill>
                <a:latin typeface="Arial" panose="020B0604020202020204" pitchFamily="34" charset="0"/>
                <a:cs typeface="Arial" panose="020B0604020202020204" pitchFamily="34" charset="0"/>
              </a:rPr>
              <a:t>SOAP fault message</a:t>
            </a:r>
            <a:r>
              <a:rPr lang="en-US" sz="1600" dirty="0" smtClean="0">
                <a:solidFill>
                  <a:srgbClr val="002060"/>
                </a:solidFill>
                <a:latin typeface="Arial" panose="020B0604020202020204" pitchFamily="34" charset="0"/>
                <a:cs typeface="Arial" panose="020B0604020202020204" pitchFamily="34" charset="0"/>
              </a:rPr>
              <a:t>.</a:t>
            </a:r>
          </a:p>
          <a:p>
            <a:endParaRPr lang="en-US" sz="1600" dirty="0">
              <a:solidFill>
                <a:srgbClr val="002060"/>
              </a:solidFill>
              <a:latin typeface="Arial" panose="020B0604020202020204" pitchFamily="34" charset="0"/>
              <a:cs typeface="Arial" panose="020B0604020202020204" pitchFamily="34" charset="0"/>
            </a:endParaRP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08000" y="2709000"/>
            <a:ext cx="8712000" cy="3888000"/>
          </a:xfrm>
          <a:prstGeom prst="rect">
            <a:avLst/>
          </a:prstGeom>
        </p:spPr>
      </p:pic>
    </p:spTree>
    <p:extLst>
      <p:ext uri="{BB962C8B-B14F-4D97-AF65-F5344CB8AC3E}">
        <p14:creationId xmlns:p14="http://schemas.microsoft.com/office/powerpoint/2010/main" val="179033111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241415"/>
            <a:ext cx="11125236" cy="864001"/>
          </a:xfrm>
        </p:spPr>
        <p:txBody>
          <a:bodyPr/>
          <a:lstStyle/>
          <a:p>
            <a:r>
              <a:rPr lang="en-IN" b="1" dirty="0"/>
              <a:t/>
            </a:r>
            <a:br>
              <a:rPr lang="en-IN" b="1" dirty="0"/>
            </a:br>
            <a:r>
              <a:rPr lang="en-IN" b="1" dirty="0"/>
              <a:t>4</a:t>
            </a:r>
            <a:r>
              <a:rPr lang="en-IN" b="1" dirty="0" smtClean="0"/>
              <a:t>.</a:t>
            </a:r>
            <a:r>
              <a:rPr lang="en-US" dirty="0" smtClean="0"/>
              <a:t> </a:t>
            </a:r>
            <a:r>
              <a:rPr lang="en-US" dirty="0" smtClean="0"/>
              <a:t>Exception Message to Email</a:t>
            </a:r>
            <a:r>
              <a:rPr lang="en-US" dirty="0"/>
              <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smtClean="0">
                <a:solidFill>
                  <a:srgbClr val="002060"/>
                </a:solidFill>
              </a:rPr>
              <a:t>Message to Email</a:t>
            </a:r>
            <a:endParaRPr lang="en-IN" kern="0" dirty="0">
              <a:solidFill>
                <a:srgbClr val="002060"/>
              </a:solidFill>
              <a:latin typeface="Arial"/>
            </a:endParaRPr>
          </a:p>
        </p:txBody>
      </p:sp>
      <p:sp>
        <p:nvSpPr>
          <p:cNvPr id="6" name="Text Placeholder 2"/>
          <p:cNvSpPr>
            <a:spLocks noGrp="1"/>
          </p:cNvSpPr>
          <p:nvPr>
            <p:ph type="body" sz="quarter" idx="10"/>
          </p:nvPr>
        </p:nvSpPr>
        <p:spPr>
          <a:xfrm>
            <a:off x="696000" y="1629000"/>
            <a:ext cx="10403348" cy="4824000"/>
          </a:xfrm>
        </p:spPr>
        <p:txBody>
          <a:bodyPr>
            <a:noAutofit/>
          </a:bodyPr>
          <a:lstStyle/>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you </a:t>
            </a:r>
            <a:r>
              <a:rPr lang="en-US" sz="1600" dirty="0">
                <a:solidFill>
                  <a:srgbClr val="002060"/>
                </a:solidFill>
                <a:latin typeface="Arial" panose="020B0604020202020204" pitchFamily="34" charset="0"/>
                <a:cs typeface="Arial" panose="020B0604020202020204" pitchFamily="34" charset="0"/>
              </a:rPr>
              <a:t>can choose to send the exception message to another endpoint.</a:t>
            </a:r>
          </a:p>
          <a:p>
            <a:pPr marL="285750" indent="-285750">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Example – the sample integration flow we just saw has been modified </a:t>
            </a:r>
            <a:r>
              <a:rPr lang="en-US" sz="1600" dirty="0" smtClean="0">
                <a:solidFill>
                  <a:srgbClr val="002060"/>
                </a:solidFill>
                <a:latin typeface="Arial" panose="020B0604020202020204" pitchFamily="34" charset="0"/>
                <a:cs typeface="Arial" panose="020B0604020202020204" pitchFamily="34" charset="0"/>
              </a:rPr>
              <a:t>to </a:t>
            </a:r>
            <a:r>
              <a:rPr lang="en-US" sz="1600" dirty="0">
                <a:solidFill>
                  <a:srgbClr val="002060"/>
                </a:solidFill>
                <a:latin typeface="Arial" panose="020B0604020202020204" pitchFamily="34" charset="0"/>
                <a:cs typeface="Arial" panose="020B0604020202020204" pitchFamily="34" charset="0"/>
              </a:rPr>
              <a:t>send the exceptions to an </a:t>
            </a:r>
            <a:r>
              <a:rPr lang="en-US" sz="1600" dirty="0" smtClean="0">
                <a:solidFill>
                  <a:srgbClr val="002060"/>
                </a:solidFill>
                <a:latin typeface="Arial" panose="020B0604020202020204" pitchFamily="34" charset="0"/>
                <a:cs typeface="Arial" panose="020B0604020202020204" pitchFamily="34" charset="0"/>
              </a:rPr>
              <a:t>Email or SFTP locations.</a:t>
            </a:r>
          </a:p>
          <a:p>
            <a:endParaRPr lang="en-US" sz="1600" dirty="0">
              <a:solidFill>
                <a:srgbClr val="002060"/>
              </a:solidFill>
              <a:latin typeface="Arial" panose="020B0604020202020204" pitchFamily="34" charset="0"/>
              <a:cs typeface="Arial" panose="020B0604020202020204" pitchFamily="34" charset="0"/>
            </a:endParaRPr>
          </a:p>
          <a:p>
            <a:endParaRPr lang="en-US" sz="1600" dirty="0">
              <a:solidFill>
                <a:srgbClr val="002060"/>
              </a:solidFill>
              <a:latin typeface="Arial" panose="020B0604020202020204" pitchFamily="34" charset="0"/>
              <a:cs typeface="Arial" panose="020B0604020202020204" pitchFamily="34" charset="0"/>
            </a:endParaRP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96001" y="2637000"/>
            <a:ext cx="9288000" cy="3672000"/>
          </a:xfrm>
          <a:prstGeom prst="rect">
            <a:avLst/>
          </a:prstGeom>
        </p:spPr>
      </p:pic>
    </p:spTree>
    <p:extLst>
      <p:ext uri="{BB962C8B-B14F-4D97-AF65-F5344CB8AC3E}">
        <p14:creationId xmlns:p14="http://schemas.microsoft.com/office/powerpoint/2010/main" val="379079665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2000" y="1701000"/>
            <a:ext cx="4968000" cy="3505095"/>
          </a:xfrm>
          <a:prstGeom prst="rect">
            <a:avLst/>
          </a:prstGeom>
        </p:spPr>
      </p:pic>
      <p:pic>
        <p:nvPicPr>
          <p:cNvPr id="2" name="Picture 1"/>
          <p:cNvPicPr>
            <a:picLocks noChangeAspect="1"/>
          </p:cNvPicPr>
          <p:nvPr/>
        </p:nvPicPr>
        <p:blipFill>
          <a:blip r:embed="rId3"/>
          <a:stretch>
            <a:fillRect/>
          </a:stretch>
        </p:blipFill>
        <p:spPr>
          <a:xfrm>
            <a:off x="3504225" y="4293000"/>
            <a:ext cx="2771775" cy="80962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4520A6-A94A-404D-B3C9-CD4C4D26CAF4}"/>
</file>

<file path=customXml/itemProps2.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3.xml><?xml version="1.0" encoding="utf-8"?>
<ds:datastoreItem xmlns:ds="http://schemas.openxmlformats.org/officeDocument/2006/customXml" ds:itemID="{7BD703D5-5948-410C-A8B6-9DE9DEF7B0AA}">
  <ds:schemaRefs>
    <ds:schemaRef ds:uri="3757a5d9-4cdd-4b84-a9bf-e2afeb3465b5"/>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6787</TotalTime>
  <Words>195</Words>
  <Application>Microsoft Office PowerPoint</Application>
  <PresentationFormat>Widescreen</PresentationFormat>
  <Paragraphs>58</Paragraphs>
  <Slides>10</Slides>
  <Notes>3</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Title Slide</vt:lpstr>
      <vt:lpstr>Final slides</vt:lpstr>
      <vt:lpstr>think-cell Slide</vt:lpstr>
      <vt:lpstr>SAP CPI Exception Handling </vt:lpstr>
      <vt:lpstr> Table of Contents</vt:lpstr>
      <vt:lpstr> 1. Exception Handling </vt:lpstr>
      <vt:lpstr> 2. Modelling of Exception Handling  </vt:lpstr>
      <vt:lpstr> 2. Modelling of Exception Handling  </vt:lpstr>
      <vt:lpstr> 3. Exception Handling Testing  </vt:lpstr>
      <vt:lpstr> 3. Exception Handling Testing  </vt:lpstr>
      <vt:lpstr> 4. Exception Message to Email  </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 Ganesh</cp:lastModifiedBy>
  <cp:revision>558</cp:revision>
  <dcterms:created xsi:type="dcterms:W3CDTF">2017-11-02T14:01:05Z</dcterms:created>
  <dcterms:modified xsi:type="dcterms:W3CDTF">2021-02-14T05:16:57Z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