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Lst>
  <p:notesMasterIdLst>
    <p:notesMasterId r:id="rId25"/>
  </p:notesMasterIdLst>
  <p:handoutMasterIdLst>
    <p:handoutMasterId r:id="rId26"/>
  </p:handoutMasterIdLst>
  <p:sldIdLst>
    <p:sldId id="256" r:id="rId5"/>
    <p:sldId id="384" r:id="rId6"/>
    <p:sldId id="417" r:id="rId7"/>
    <p:sldId id="418" r:id="rId8"/>
    <p:sldId id="419" r:id="rId9"/>
    <p:sldId id="420" r:id="rId10"/>
    <p:sldId id="421" r:id="rId11"/>
    <p:sldId id="422" r:id="rId12"/>
    <p:sldId id="423" r:id="rId13"/>
    <p:sldId id="424" r:id="rId14"/>
    <p:sldId id="425" r:id="rId15"/>
    <p:sldId id="409" r:id="rId16"/>
    <p:sldId id="416" r:id="rId17"/>
    <p:sldId id="410" r:id="rId18"/>
    <p:sldId id="411" r:id="rId19"/>
    <p:sldId id="412" r:id="rId20"/>
    <p:sldId id="413" r:id="rId21"/>
    <p:sldId id="414" r:id="rId22"/>
    <p:sldId id="415" r:id="rId23"/>
    <p:sldId id="273" r:id="rId24"/>
  </p:sldIdLst>
  <p:sldSz cx="12192000" cy="6858000"/>
  <p:notesSz cx="6858000" cy="9144000"/>
  <p:custDataLst>
    <p:tags r:id="rId27"/>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88D5ED"/>
    <a:srgbClr val="80B8D6"/>
    <a:srgbClr val="FF7E83"/>
    <a:srgbClr val="FF6327"/>
    <a:srgbClr val="01D1D0"/>
    <a:srgbClr val="E6E7E7"/>
    <a:srgbClr val="7F7F7F"/>
    <a:srgbClr val="6D64CC"/>
    <a:srgbClr val="7E39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2937" autoAdjust="0"/>
  </p:normalViewPr>
  <p:slideViewPr>
    <p:cSldViewPr>
      <p:cViewPr varScale="1">
        <p:scale>
          <a:sx n="70" d="100"/>
          <a:sy n="70" d="100"/>
        </p:scale>
        <p:origin x="424"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9188"/>
    </p:cViewPr>
  </p:sorterViewPr>
  <p:notesViewPr>
    <p:cSldViewPr>
      <p:cViewPr varScale="1">
        <p:scale>
          <a:sx n="79" d="100"/>
          <a:sy n="79" d="100"/>
        </p:scale>
        <p:origin x="2352" y="76"/>
      </p:cViewPr>
      <p:guideLst/>
    </p:cSldViewPr>
  </p:notes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esh, Vigrahala" userId="S::ganesh.a.v@capgemini.com::10c3948a-9422-4d10-a6e4-c2e4eae982b0" providerId="AD" clId="Web-{0121B4FD-CFD9-4963-B994-C50648B94285}"/>
    <pc:docChg chg="modSld">
      <pc:chgData name="Ganesh, Vigrahala" userId="S::ganesh.a.v@capgemini.com::10c3948a-9422-4d10-a6e4-c2e4eae982b0" providerId="AD" clId="Web-{0121B4FD-CFD9-4963-B994-C50648B94285}" dt="2021-09-16T09:16:15.058" v="0" actId="1076"/>
      <pc:docMkLst>
        <pc:docMk/>
      </pc:docMkLst>
      <pc:sldChg chg="modSp">
        <pc:chgData name="Ganesh, Vigrahala" userId="S::ganesh.a.v@capgemini.com::10c3948a-9422-4d10-a6e4-c2e4eae982b0" providerId="AD" clId="Web-{0121B4FD-CFD9-4963-B994-C50648B94285}" dt="2021-09-16T09:16:15.058" v="0" actId="1076"/>
        <pc:sldMkLst>
          <pc:docMk/>
          <pc:sldMk cId="1471207217" sldId="409"/>
        </pc:sldMkLst>
        <pc:graphicFrameChg chg="mod">
          <ac:chgData name="Ganesh, Vigrahala" userId="S::ganesh.a.v@capgemini.com::10c3948a-9422-4d10-a6e4-c2e4eae982b0" providerId="AD" clId="Web-{0121B4FD-CFD9-4963-B994-C50648B94285}" dt="2021-09-16T09:16:15.058" v="0" actId="1076"/>
          <ac:graphicFrameMkLst>
            <pc:docMk/>
            <pc:sldMk cId="1471207217" sldId="409"/>
            <ac:graphicFrameMk id="3" creationId="{00000000-0000-0000-0000-000000000000}"/>
          </ac:graphicFrameMkLst>
        </pc:graphicFrame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1000" dirty="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1000" smtClean="0"/>
              <a:pPr/>
              <a:t>16/09/2021</a:t>
            </a:fld>
            <a:endParaRPr lang="pt-PT" sz="10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1000" dirty="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1000" smtClean="0"/>
              <a:pPr/>
              <a:t>‹#›</a:t>
            </a:fld>
            <a:endParaRPr lang="pt-PT" sz="10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00"/>
            </a:lvl1pPr>
          </a:lstStyle>
          <a:p>
            <a:fld id="{0835B8F7-DAC4-4931-8AED-4356A8B2FD64}" type="datetimeFigureOut">
              <a:rPr lang="pt-BR" smtClean="0"/>
              <a:pPr/>
              <a:t>16/09/2021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 </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00"/>
            </a:lvl1pPr>
          </a:lstStyle>
          <a:p>
            <a:endParaRPr lang="pt-BR" dirty="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000"/>
            </a:lvl1pPr>
          </a:lstStyle>
          <a:p>
            <a:fld id="{C0696B5C-12A0-4042-B4D0-BD3B9A4F58C6}" type="slidenum">
              <a:rPr lang="pt-BR" smtClean="0"/>
              <a:pPr/>
              <a:t>‹#›</a:t>
            </a:fld>
            <a:endParaRPr lang="pt-BR" dirty="0"/>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indent="0" algn="l" defTabSz="914400" rtl="0" eaLnBrk="1" latinLnBrk="0" hangingPunct="1">
      <a:buFont typeface="Arial" panose="020B0604020202020204" pitchFamily="34" charset="0"/>
      <a:buNone/>
      <a:defRPr sz="1000" kern="1200" baseline="0">
        <a:solidFill>
          <a:schemeClr val="tx1"/>
        </a:solidFill>
        <a:latin typeface="+mn-lt"/>
        <a:ea typeface="+mn-ea"/>
        <a:cs typeface="+mn-cs"/>
      </a:defRPr>
    </a:lvl1pPr>
    <a:lvl2pPr marL="4572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2pPr>
    <a:lvl3pPr marL="9144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3pPr>
    <a:lvl4pPr marL="13716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122222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a:t>
            </a:fld>
            <a:endParaRPr lang="pt-BR" dirty="0"/>
          </a:p>
        </p:txBody>
      </p:sp>
    </p:spTree>
    <p:extLst>
      <p:ext uri="{BB962C8B-B14F-4D97-AF65-F5344CB8AC3E}">
        <p14:creationId xmlns:p14="http://schemas.microsoft.com/office/powerpoint/2010/main" val="4152579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3</a:t>
            </a:fld>
            <a:endParaRPr lang="pt-BR"/>
          </a:p>
        </p:txBody>
      </p:sp>
    </p:spTree>
    <p:extLst>
      <p:ext uri="{BB962C8B-B14F-4D97-AF65-F5344CB8AC3E}">
        <p14:creationId xmlns:p14="http://schemas.microsoft.com/office/powerpoint/2010/main" val="921447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20</a:t>
            </a:fld>
            <a:endParaRPr lang="pt-BR" dirty="0"/>
          </a:p>
        </p:txBody>
      </p:sp>
    </p:spTree>
    <p:extLst>
      <p:ext uri="{BB962C8B-B14F-4D97-AF65-F5344CB8AC3E}">
        <p14:creationId xmlns:p14="http://schemas.microsoft.com/office/powerpoint/2010/main" val="3504984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5.svg"/><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11.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re 2"/>
          <p:cNvSpPr>
            <a:spLocks noGrp="1"/>
          </p:cNvSpPr>
          <p:nvPr>
            <p:ph type="title"/>
          </p:nvPr>
        </p:nvSpPr>
        <p:spPr/>
        <p:txBody>
          <a:bodyPr/>
          <a:lstStyle/>
          <a:p>
            <a:r>
              <a:rPr lang="fr-FR"/>
              <a:t>Modifiez le style du titre</a:t>
            </a:r>
            <a:endParaRPr lang="en-US"/>
          </a:p>
        </p:txBody>
      </p:sp>
    </p:spTree>
  </p:cSld>
  <p:clrMapOvr>
    <a:masterClrMapping/>
  </p:clrMapOvr>
  <p:transition spd="slow">
    <p:cover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3205"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Graphic 11">
            <a:extLst>
              <a:ext uri="{FF2B5EF4-FFF2-40B4-BE49-F238E27FC236}">
                <a16:creationId xmlns:a16="http://schemas.microsoft.com/office/drawing/2014/main" id="{10113F8D-52D8-4246-B9BC-1A6D3EF8C72C}"/>
              </a:ext>
            </a:extLst>
          </p:cNvPr>
          <p:cNvPicPr>
            <a:picLocks noChangeAspect="1"/>
          </p:cNvPicPr>
          <p:nvPr userDrawn="1"/>
        </p:nvPicPr>
        <p:blipFill>
          <a:blip r:embed="rId6" cstate="print">
            <a:extLst>
              <a:ext uri="{96DAC541-7B7A-43D3-8B79-37D633B846F1}">
                <asvg:svgBlip xmlns:asvg="http://schemas.microsoft.com/office/drawing/2016/SVG/main" r:embed="rId7"/>
              </a:ext>
            </a:extLst>
          </a:blip>
          <a:srcRect b="25000"/>
          <a:stretch>
            <a:fillRect/>
          </a:stretch>
        </p:blipFill>
        <p:spPr>
          <a:xfrm>
            <a:off x="0" y="1485900"/>
            <a:ext cx="6423098" cy="5372100"/>
          </a:xfrm>
          <a:custGeom>
            <a:avLst/>
            <a:gdLst>
              <a:gd name="connsiteX0" fmla="*/ 0 w 6149773"/>
              <a:gd name="connsiteY0" fmla="*/ 0 h 5143500"/>
              <a:gd name="connsiteX1" fmla="*/ 6149773 w 6149773"/>
              <a:gd name="connsiteY1" fmla="*/ 0 h 5143500"/>
              <a:gd name="connsiteX2" fmla="*/ 6149773 w 6149773"/>
              <a:gd name="connsiteY2" fmla="*/ 5143500 h 5143500"/>
              <a:gd name="connsiteX3" fmla="*/ 0 w 614977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149773" h="5143500">
                <a:moveTo>
                  <a:pt x="0" y="0"/>
                </a:moveTo>
                <a:lnTo>
                  <a:pt x="6149773" y="0"/>
                </a:lnTo>
                <a:lnTo>
                  <a:pt x="6149773" y="5143500"/>
                </a:lnTo>
                <a:lnTo>
                  <a:pt x="0" y="5143500"/>
                </a:lnTo>
                <a:close/>
              </a:path>
            </a:pathLst>
          </a:custGeom>
        </p:spPr>
      </p:pic>
      <p:sp>
        <p:nvSpPr>
          <p:cNvPr id="11" name="Title 1"/>
          <p:cNvSpPr>
            <a:spLocks noGrp="1"/>
          </p:cNvSpPr>
          <p:nvPr>
            <p:ph type="title"/>
          </p:nvPr>
        </p:nvSpPr>
        <p:spPr>
          <a:xfrm>
            <a:off x="227349" y="0"/>
            <a:ext cx="11125236" cy="1104900"/>
          </a:xfrm>
          <a:prstGeom prst="rect">
            <a:avLst/>
          </a:prstGeom>
        </p:spPr>
        <p:txBody>
          <a:bodyPr/>
          <a:lstStyle/>
          <a:p>
            <a:r>
              <a:rPr lang="fr-FR"/>
              <a:t>Modifiez le style du titre</a:t>
            </a:r>
            <a:endParaRPr lang="en-GB"/>
          </a:p>
        </p:txBody>
      </p:sp>
      <p:sp>
        <p:nvSpPr>
          <p:cNvPr id="12" name="Text Placeholder 7">
            <a:extLst>
              <a:ext uri="{FF2B5EF4-FFF2-40B4-BE49-F238E27FC236}">
                <a16:creationId xmlns:a16="http://schemas.microsoft.com/office/drawing/2014/main" id="{3E908611-FBB7-4987-BE0F-F09EAF1FFC80}"/>
              </a:ext>
            </a:extLst>
          </p:cNvPr>
          <p:cNvSpPr>
            <a:spLocks noGrp="1"/>
          </p:cNvSpPr>
          <p:nvPr>
            <p:ph type="body" sz="quarter" idx="11" hasCustomPrompt="1"/>
          </p:nvPr>
        </p:nvSpPr>
        <p:spPr>
          <a:xfrm>
            <a:off x="7899399" y="12267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3" name="Text Placeholder 7">
            <a:extLst>
              <a:ext uri="{FF2B5EF4-FFF2-40B4-BE49-F238E27FC236}">
                <a16:creationId xmlns:a16="http://schemas.microsoft.com/office/drawing/2014/main" id="{306025B9-0362-4974-8920-7C764289CBA0}"/>
              </a:ext>
            </a:extLst>
          </p:cNvPr>
          <p:cNvSpPr>
            <a:spLocks noGrp="1"/>
          </p:cNvSpPr>
          <p:nvPr>
            <p:ph type="body" sz="quarter" idx="12" hasCustomPrompt="1"/>
          </p:nvPr>
        </p:nvSpPr>
        <p:spPr>
          <a:xfrm>
            <a:off x="7899399" y="1912986"/>
            <a:ext cx="3708401"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4" name="Text Placeholder 7">
            <a:extLst>
              <a:ext uri="{FF2B5EF4-FFF2-40B4-BE49-F238E27FC236}">
                <a16:creationId xmlns:a16="http://schemas.microsoft.com/office/drawing/2014/main" id="{257644F2-F28D-4087-B791-1E7F26C4AD1C}"/>
              </a:ext>
            </a:extLst>
          </p:cNvPr>
          <p:cNvSpPr>
            <a:spLocks noGrp="1"/>
          </p:cNvSpPr>
          <p:nvPr>
            <p:ph type="body" sz="quarter" idx="13" hasCustomPrompt="1"/>
          </p:nvPr>
        </p:nvSpPr>
        <p:spPr>
          <a:xfrm>
            <a:off x="7899399" y="25934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5" name="Text Placeholder 7">
            <a:extLst>
              <a:ext uri="{FF2B5EF4-FFF2-40B4-BE49-F238E27FC236}">
                <a16:creationId xmlns:a16="http://schemas.microsoft.com/office/drawing/2014/main" id="{25F62A33-F672-4099-9B72-9B2267F22ACF}"/>
              </a:ext>
            </a:extLst>
          </p:cNvPr>
          <p:cNvSpPr>
            <a:spLocks noGrp="1"/>
          </p:cNvSpPr>
          <p:nvPr>
            <p:ph type="body" sz="quarter" idx="14" hasCustomPrompt="1"/>
          </p:nvPr>
        </p:nvSpPr>
        <p:spPr>
          <a:xfrm>
            <a:off x="7899399" y="327678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6" name="Text Placeholder 7">
            <a:extLst>
              <a:ext uri="{FF2B5EF4-FFF2-40B4-BE49-F238E27FC236}">
                <a16:creationId xmlns:a16="http://schemas.microsoft.com/office/drawing/2014/main" id="{72FF6EE1-C46D-4DEB-A508-49B5101CF26E}"/>
              </a:ext>
            </a:extLst>
          </p:cNvPr>
          <p:cNvSpPr>
            <a:spLocks noGrp="1"/>
          </p:cNvSpPr>
          <p:nvPr>
            <p:ph type="body" sz="quarter" idx="15" hasCustomPrompt="1"/>
          </p:nvPr>
        </p:nvSpPr>
        <p:spPr>
          <a:xfrm>
            <a:off x="7899399" y="39601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7" name="Text Placeholder 7">
            <a:extLst>
              <a:ext uri="{FF2B5EF4-FFF2-40B4-BE49-F238E27FC236}">
                <a16:creationId xmlns:a16="http://schemas.microsoft.com/office/drawing/2014/main" id="{931D06D9-EA9B-42A0-81EE-D669D6CA5F33}"/>
              </a:ext>
            </a:extLst>
          </p:cNvPr>
          <p:cNvSpPr>
            <a:spLocks noGrp="1"/>
          </p:cNvSpPr>
          <p:nvPr>
            <p:ph type="body" sz="quarter" idx="16" hasCustomPrompt="1"/>
          </p:nvPr>
        </p:nvSpPr>
        <p:spPr>
          <a:xfrm>
            <a:off x="7899399" y="464788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8" name="Text Placeholder 7">
            <a:extLst>
              <a:ext uri="{FF2B5EF4-FFF2-40B4-BE49-F238E27FC236}">
                <a16:creationId xmlns:a16="http://schemas.microsoft.com/office/drawing/2014/main" id="{EFEA829A-6217-4965-B7BD-6BC37F7849AB}"/>
              </a:ext>
            </a:extLst>
          </p:cNvPr>
          <p:cNvSpPr>
            <a:spLocks noGrp="1"/>
          </p:cNvSpPr>
          <p:nvPr>
            <p:ph type="body" sz="quarter" idx="17" hasCustomPrompt="1"/>
          </p:nvPr>
        </p:nvSpPr>
        <p:spPr>
          <a:xfrm>
            <a:off x="7899399" y="53268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9" name="Text Placeholder 7">
            <a:extLst>
              <a:ext uri="{FF2B5EF4-FFF2-40B4-BE49-F238E27FC236}">
                <a16:creationId xmlns:a16="http://schemas.microsoft.com/office/drawing/2014/main" id="{E05DDB93-91CA-4BAF-9D63-E4134B435D8F}"/>
              </a:ext>
            </a:extLst>
          </p:cNvPr>
          <p:cNvSpPr>
            <a:spLocks noGrp="1"/>
          </p:cNvSpPr>
          <p:nvPr>
            <p:ph type="body" sz="quarter" idx="18" hasCustomPrompt="1"/>
          </p:nvPr>
        </p:nvSpPr>
        <p:spPr>
          <a:xfrm>
            <a:off x="7899399" y="600837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20" name="Picture Placeholder 47">
            <a:extLst>
              <a:ext uri="{FF2B5EF4-FFF2-40B4-BE49-F238E27FC236}">
                <a16:creationId xmlns:a16="http://schemas.microsoft.com/office/drawing/2014/main" id="{51CA337D-4B25-44C1-847A-AC0D74277B60}"/>
              </a:ext>
            </a:extLst>
          </p:cNvPr>
          <p:cNvSpPr>
            <a:spLocks noGrp="1"/>
          </p:cNvSpPr>
          <p:nvPr>
            <p:ph type="pic" sz="quarter" idx="19"/>
          </p:nvPr>
        </p:nvSpPr>
        <p:spPr>
          <a:xfrm>
            <a:off x="0" y="1381125"/>
            <a:ext cx="7494588" cy="5476875"/>
          </a:xfrm>
          <a:prstGeom prst="rect">
            <a:avLst/>
          </a:prstGeom>
        </p:spPr>
        <p:txBody>
          <a:bodyPr anchor="ctr"/>
          <a:lstStyle>
            <a:lvl1pPr algn="ctr">
              <a:defRPr/>
            </a:lvl1pPr>
          </a:lstStyle>
          <a:p>
            <a:r>
              <a:rPr lang="fr-FR"/>
              <a:t>Cliquez sur l'icône pour ajouter une image</a:t>
            </a:r>
            <a:endParaRPr lang="pt-PT"/>
          </a:p>
        </p:txBody>
      </p:sp>
    </p:spTree>
    <p:extLst>
      <p:ext uri="{BB962C8B-B14F-4D97-AF65-F5344CB8AC3E}">
        <p14:creationId xmlns:p14="http://schemas.microsoft.com/office/powerpoint/2010/main" val="1397088348"/>
      </p:ext>
    </p:extLst>
  </p:cSld>
  <p:clrMapOvr>
    <a:masterClrMapping/>
  </p:clrMapOvr>
  <p:transition spd="slow">
    <p:cover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bg1"/>
                </a:solidFill>
              </a:rPr>
              <a:t>People matter, results count.</a:t>
            </a:r>
          </a:p>
        </p:txBody>
      </p:sp>
    </p:spTree>
    <p:extLst>
      <p:ext uri="{BB962C8B-B14F-4D97-AF65-F5344CB8AC3E}">
        <p14:creationId xmlns:p14="http://schemas.microsoft.com/office/powerpoint/2010/main" val="789631971"/>
      </p:ext>
    </p:extLst>
  </p:cSld>
  <p:clrMapOvr>
    <a:masterClrMapping/>
  </p:clrMapOvr>
  <p:transition spd="slow">
    <p:cover dir="u"/>
  </p:transition>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490"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transition spd="slow">
    <p:cover dir="u"/>
  </p:transition>
  <p:extLst>
    <p:ext uri="{DCECCB84-F9BA-43D5-87BE-67443E8EF086}">
      <p15:sldGuideLst xmlns:p15="http://schemas.microsoft.com/office/powerpoint/2012/main">
        <p15:guide id="1" orient="horz" pos="3339"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441"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transition spd="slow">
    <p:cover dir="u"/>
  </p:transition>
  <p:extLst>
    <p:ext uri="{DCECCB84-F9BA-43D5-87BE-67443E8EF086}">
      <p15:sldGuideLst xmlns:p15="http://schemas.microsoft.com/office/powerpoint/2012/main">
        <p15:guide id="1" orient="horz" pos="935" userDrawn="1">
          <p15:clr>
            <a:srgbClr val="FBAE40"/>
          </p15:clr>
        </p15:guide>
        <p15:guide id="3" pos="3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464"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transition spd="slow">
    <p:cover dir="u"/>
  </p:transition>
  <p:extLst>
    <p:ext uri="{DCECCB84-F9BA-43D5-87BE-67443E8EF086}">
      <p15:sldGuideLst xmlns:p15="http://schemas.microsoft.com/office/powerpoint/2012/main">
        <p15:guide id="2" orient="horz" pos="93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0141"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227349" y="0"/>
            <a:ext cx="11125236" cy="1104900"/>
          </a:xfrm>
          <a:prstGeom prst="rect">
            <a:avLst/>
          </a:prstGeom>
        </p:spPr>
        <p:txBody>
          <a:bodyPr/>
          <a:lstStyle/>
          <a:p>
            <a:r>
              <a:rPr lang="fr-FR"/>
              <a:t>Modifiez le style du titre</a:t>
            </a:r>
            <a:endParaRPr lang="en-GB" dirty="0"/>
          </a:p>
        </p:txBody>
      </p:sp>
    </p:spTree>
    <p:extLst>
      <p:ext uri="{BB962C8B-B14F-4D97-AF65-F5344CB8AC3E}">
        <p14:creationId xmlns:p14="http://schemas.microsoft.com/office/powerpoint/2010/main" val="1360547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fr-FR" dirty="0"/>
              <a:t>Modifiez le style du titre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transition spd="slow">
    <p:cover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fr-FR"/>
              <a:t>Modifiez le style du titre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756351309"/>
      </p:ext>
    </p:extLst>
  </p:cSld>
  <p:clrMapOvr>
    <a:masterClrMapping/>
  </p:clrMapOvr>
  <p:transition spd="slow">
    <p:cover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transition spd="slow">
    <p:cover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2324"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transition spd="slow">
    <p:cover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031"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a:t>Modifiez le style du titre</a:t>
            </a:r>
            <a:endParaRPr lang="en-GB" dirty="0"/>
          </a:p>
        </p:txBody>
      </p:sp>
    </p:spTree>
  </p:cSld>
  <p:clrMapOvr>
    <a:masterClrMapping/>
  </p:clrMapOvr>
  <p:transition spd="slow">
    <p:cover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Profile 1">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transition spd="slow">
    <p:cover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225857773"/>
      </p:ext>
    </p:extLst>
  </p:cSld>
  <p:clrMapOvr>
    <a:masterClrMapping/>
  </p:clrMapOvr>
  <p:transition spd="slow">
    <p:cover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181"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98126420"/>
      </p:ext>
    </p:extLst>
  </p:cSld>
  <p:clrMapOvr>
    <a:masterClrMapping/>
  </p:clrMapOvr>
  <p:transition spd="slow">
    <p:cover dir="u"/>
  </p:transition>
  <p:extLst>
    <p:ext uri="{DCECCB84-F9BA-43D5-87BE-67443E8EF086}">
      <p15:sldGuideLst xmlns:p15="http://schemas.microsoft.com/office/powerpoint/2012/main">
        <p15:guide id="1" orient="horz" pos="3339">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918" name="think-cell Slide" r:id="rId19" imgW="270" imgH="270" progId="TCLayout.ActiveDocument.1">
                  <p:embed/>
                </p:oleObj>
              </mc:Choice>
              <mc:Fallback>
                <p:oleObj name="think-cell Slide" r:id="rId19" imgW="270" imgH="270" progId="TCLayout.ActiveDocument.1">
                  <p:embed/>
                  <p:pic>
                    <p:nvPicPr>
                      <p:cNvPr id="0" name="Picture 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34" r:id="rId7"/>
    <p:sldLayoutId id="2147483930" r:id="rId8"/>
    <p:sldLayoutId id="2147483934" r:id="rId9"/>
    <p:sldLayoutId id="2147483935" r:id="rId10"/>
    <p:sldLayoutId id="2147483936" r:id="rId11"/>
    <p:sldLayoutId id="2147483855" r:id="rId12"/>
    <p:sldLayoutId id="2147483841" r:id="rId13"/>
    <p:sldLayoutId id="2147483842" r:id="rId14"/>
    <p:sldLayoutId id="2147483933" r:id="rId15"/>
  </p:sldLayoutIdLst>
  <p:transition spd="slow">
    <p:cover dir="u"/>
  </p:transition>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xebia.com/blog/why-and-when-to-use-groovy/" TargetMode="External"/><Relationship Id="rId2" Type="http://schemas.openxmlformats.org/officeDocument/2006/relationships/hyperlink" Target="https://groovy-lang.org/documentation.html"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8.wmf"/></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9.wmf"/></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7988" y="1484999"/>
            <a:ext cx="5688012" cy="1348307"/>
          </a:xfrm>
        </p:spPr>
        <p:txBody>
          <a:bodyPr/>
          <a:lstStyle/>
          <a:p>
            <a:r>
              <a:rPr lang="en-US" b="1" dirty="0"/>
              <a:t>SAP CPI Groovy Scripts</a:t>
            </a:r>
            <a:br>
              <a:rPr lang="en-US" b="1" dirty="0"/>
            </a:br>
            <a:endParaRPr lang="en-GB" b="1" dirty="0"/>
          </a:p>
        </p:txBody>
      </p:sp>
    </p:spTree>
  </p:cSld>
  <p:clrMapOvr>
    <a:masterClrMapping/>
  </p:clrMapOvr>
  <p:transition spd="slow">
    <p:cover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p:nvPr/>
        </p:nvPicPr>
        <p:blipFill>
          <a:blip r:embed="rId2"/>
          <a:stretch>
            <a:fillRect/>
          </a:stretch>
        </p:blipFill>
        <p:spPr>
          <a:xfrm>
            <a:off x="6168105" y="1011450"/>
            <a:ext cx="5832000" cy="2618982"/>
          </a:xfrm>
          <a:prstGeom prst="rect">
            <a:avLst/>
          </a:prstGeom>
        </p:spPr>
      </p:pic>
      <p:pic>
        <p:nvPicPr>
          <p:cNvPr id="12" name="Picture 11"/>
          <p:cNvPicPr/>
          <p:nvPr/>
        </p:nvPicPr>
        <p:blipFill>
          <a:blip r:embed="rId3"/>
          <a:stretch>
            <a:fillRect/>
          </a:stretch>
        </p:blipFill>
        <p:spPr>
          <a:xfrm>
            <a:off x="6168105" y="3880999"/>
            <a:ext cx="5831999" cy="2572001"/>
          </a:xfrm>
          <a:prstGeom prst="rect">
            <a:avLst/>
          </a:prstGeom>
        </p:spPr>
      </p:pic>
      <p:sp>
        <p:nvSpPr>
          <p:cNvPr id="6" name="TextBox 5"/>
          <p:cNvSpPr txBox="1"/>
          <p:nvPr/>
        </p:nvSpPr>
        <p:spPr>
          <a:xfrm>
            <a:off x="1192928" y="1888543"/>
            <a:ext cx="4752000" cy="1815882"/>
          </a:xfrm>
          <a:prstGeom prst="rect">
            <a:avLst/>
          </a:prstGeom>
          <a:noFill/>
        </p:spPr>
        <p:txBody>
          <a:bodyPr wrap="square" rtlCol="0">
            <a:spAutoFit/>
          </a:bodyPr>
          <a:lstStyle/>
          <a:p>
            <a:pPr marL="285750" indent="-285750" algn="just">
              <a:buFont typeface="Wingdings" panose="05000000000000000000" pitchFamily="2" charset="2"/>
              <a:buChar char="q"/>
            </a:pPr>
            <a:r>
              <a:rPr lang="en-IN" sz="1600" kern="0" dirty="0">
                <a:solidFill>
                  <a:srgbClr val="002060"/>
                </a:solidFill>
                <a:latin typeface="Arial"/>
              </a:rPr>
              <a:t>Get Property in Groovy</a:t>
            </a:r>
          </a:p>
          <a:p>
            <a:pPr marL="285750" indent="-285750" algn="just">
              <a:buFont typeface="Wingdings" panose="05000000000000000000" pitchFamily="2" charset="2"/>
              <a:buChar char="q"/>
            </a:pPr>
            <a:endParaRPr lang="en-IN" sz="1600" kern="0" dirty="0">
              <a:solidFill>
                <a:srgbClr val="002060"/>
              </a:solidFill>
              <a:latin typeface="Arial"/>
            </a:endParaRPr>
          </a:p>
          <a:p>
            <a:pPr algn="just"/>
            <a:r>
              <a:rPr lang="en-IN" sz="1600" kern="0" dirty="0">
                <a:solidFill>
                  <a:srgbClr val="002060"/>
                </a:solidFill>
                <a:latin typeface="Arial"/>
              </a:rPr>
              <a:t>Here “ENABLE_DEBUG_LOGGING”, is property and the value as “TRUE”</a:t>
            </a:r>
          </a:p>
          <a:p>
            <a:pPr algn="just"/>
            <a:endParaRPr lang="en-IN" sz="1600" kern="0" dirty="0">
              <a:solidFill>
                <a:srgbClr val="002060"/>
              </a:solidFill>
              <a:latin typeface="Arial"/>
            </a:endParaRPr>
          </a:p>
          <a:p>
            <a:pPr algn="just"/>
            <a:r>
              <a:rPr lang="en-IN" sz="1600" kern="0" dirty="0">
                <a:solidFill>
                  <a:srgbClr val="002060"/>
                </a:solidFill>
                <a:latin typeface="Arial"/>
              </a:rPr>
              <a:t>In below we have used the property in configuration </a:t>
            </a:r>
          </a:p>
        </p:txBody>
      </p:sp>
      <p:sp>
        <p:nvSpPr>
          <p:cNvPr id="7" name="Text Placeholder 2"/>
          <p:cNvSpPr txBox="1">
            <a:spLocks/>
          </p:cNvSpPr>
          <p:nvPr/>
        </p:nvSpPr>
        <p:spPr>
          <a:xfrm>
            <a:off x="635348" y="1187260"/>
            <a:ext cx="11556652" cy="57600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957756">
              <a:buNone/>
            </a:pPr>
            <a:r>
              <a:rPr lang="en-IN" kern="0" dirty="0">
                <a:solidFill>
                  <a:srgbClr val="002060"/>
                </a:solidFill>
                <a:latin typeface="Arial"/>
              </a:rPr>
              <a:t>Access System Parameters</a:t>
            </a:r>
          </a:p>
        </p:txBody>
      </p:sp>
      <p:sp>
        <p:nvSpPr>
          <p:cNvPr id="8" name="Title 1"/>
          <p:cNvSpPr>
            <a:spLocks noGrp="1"/>
          </p:cNvSpPr>
          <p:nvPr>
            <p:ph type="title"/>
          </p:nvPr>
        </p:nvSpPr>
        <p:spPr>
          <a:xfrm>
            <a:off x="407451" y="319604"/>
            <a:ext cx="11125236" cy="864001"/>
          </a:xfrm>
        </p:spPr>
        <p:txBody>
          <a:bodyPr/>
          <a:lstStyle/>
          <a:p>
            <a:r>
              <a:rPr lang="en-IN" b="1" dirty="0"/>
              <a:t>2.</a:t>
            </a:r>
            <a:r>
              <a:rPr lang="en-US" dirty="0"/>
              <a:t> </a:t>
            </a:r>
            <a:r>
              <a:rPr lang="en-US" b="1" dirty="0"/>
              <a:t> Groovy Functions &amp; examples</a:t>
            </a:r>
            <a:endParaRPr lang="en-IN" b="1" dirty="0"/>
          </a:p>
        </p:txBody>
      </p:sp>
    </p:spTree>
    <p:extLst>
      <p:ext uri="{BB962C8B-B14F-4D97-AF65-F5344CB8AC3E}">
        <p14:creationId xmlns:p14="http://schemas.microsoft.com/office/powerpoint/2010/main" val="3890338845"/>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34B5CAC-D8E2-4CC0-8A96-BE4E50BE7A38}"/>
              </a:ext>
            </a:extLst>
          </p:cNvPr>
          <p:cNvSpPr/>
          <p:nvPr/>
        </p:nvSpPr>
        <p:spPr>
          <a:xfrm>
            <a:off x="973129" y="1989000"/>
            <a:ext cx="9936000" cy="1200329"/>
          </a:xfrm>
          <a:prstGeom prst="rect">
            <a:avLst/>
          </a:prstGeom>
        </p:spPr>
        <p:txBody>
          <a:bodyPr wrap="square">
            <a:spAutoFit/>
          </a:bodyPr>
          <a:lstStyle/>
          <a:p>
            <a:pPr marL="285750" indent="-285750">
              <a:buFontTx/>
              <a:buChar char="-"/>
            </a:pPr>
            <a:r>
              <a:rPr lang="en-US" dirty="0">
                <a:hlinkClick r:id="rId2"/>
              </a:rPr>
              <a:t>https://groovy-lang.org/documentation.html</a:t>
            </a:r>
            <a:endParaRPr lang="en-US" dirty="0"/>
          </a:p>
          <a:p>
            <a:pPr marL="285750" indent="-285750">
              <a:buFontTx/>
              <a:buChar char="-"/>
            </a:pPr>
            <a:endParaRPr lang="en-US" dirty="0"/>
          </a:p>
          <a:p>
            <a:pPr marL="285750" indent="-285750">
              <a:buFontTx/>
              <a:buChar char="-"/>
            </a:pPr>
            <a:r>
              <a:rPr lang="en-US" dirty="0">
                <a:hlinkClick r:id="rId3"/>
              </a:rPr>
              <a:t>https://xebia.com/blog/why-and-when-to-use-groovy/</a:t>
            </a:r>
            <a:endParaRPr lang="en-IN" dirty="0"/>
          </a:p>
          <a:p>
            <a:pPr marL="285750" indent="-285750">
              <a:buFontTx/>
              <a:buChar char="-"/>
            </a:pPr>
            <a:endParaRPr lang="en-IN" dirty="0"/>
          </a:p>
        </p:txBody>
      </p:sp>
      <p:sp>
        <p:nvSpPr>
          <p:cNvPr id="4" name="Text Placeholder 2"/>
          <p:cNvSpPr txBox="1">
            <a:spLocks/>
          </p:cNvSpPr>
          <p:nvPr/>
        </p:nvSpPr>
        <p:spPr>
          <a:xfrm>
            <a:off x="645922" y="1101450"/>
            <a:ext cx="11556652" cy="57600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957756">
              <a:buNone/>
            </a:pPr>
            <a:r>
              <a:rPr lang="en-IN" kern="0" dirty="0">
                <a:solidFill>
                  <a:srgbClr val="002060"/>
                </a:solidFill>
                <a:latin typeface="Arial"/>
              </a:rPr>
              <a:t>References</a:t>
            </a:r>
          </a:p>
        </p:txBody>
      </p:sp>
      <p:sp>
        <p:nvSpPr>
          <p:cNvPr id="8" name="Title 1"/>
          <p:cNvSpPr>
            <a:spLocks noGrp="1"/>
          </p:cNvSpPr>
          <p:nvPr>
            <p:ph type="title"/>
          </p:nvPr>
        </p:nvSpPr>
        <p:spPr>
          <a:xfrm>
            <a:off x="407451" y="319604"/>
            <a:ext cx="11125236" cy="864001"/>
          </a:xfrm>
        </p:spPr>
        <p:txBody>
          <a:bodyPr/>
          <a:lstStyle/>
          <a:p>
            <a:r>
              <a:rPr lang="en-IN" b="1" dirty="0"/>
              <a:t>2.</a:t>
            </a:r>
            <a:r>
              <a:rPr lang="en-US" dirty="0"/>
              <a:t> </a:t>
            </a:r>
            <a:r>
              <a:rPr lang="en-US" b="1" dirty="0"/>
              <a:t> Groovy Functions &amp; examples</a:t>
            </a:r>
            <a:endParaRPr lang="en-IN" b="1" dirty="0"/>
          </a:p>
        </p:txBody>
      </p:sp>
    </p:spTree>
    <p:extLst>
      <p:ext uri="{BB962C8B-B14F-4D97-AF65-F5344CB8AC3E}">
        <p14:creationId xmlns:p14="http://schemas.microsoft.com/office/powerpoint/2010/main" val="1047766503"/>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8" y="44999"/>
            <a:ext cx="11125236" cy="864001"/>
          </a:xfrm>
        </p:spPr>
        <p:txBody>
          <a:bodyPr/>
          <a:lstStyle/>
          <a:p>
            <a:r>
              <a:rPr lang="en-IN" b="1" dirty="0"/>
              <a:t>2.</a:t>
            </a:r>
            <a:r>
              <a:rPr lang="en-US" dirty="0"/>
              <a:t> </a:t>
            </a:r>
            <a:r>
              <a:rPr lang="en-US" b="1" dirty="0"/>
              <a:t> Groovy Functions &amp; examples</a:t>
            </a:r>
            <a:endParaRPr lang="en-IN" b="1" dirty="0"/>
          </a:p>
        </p:txBody>
      </p:sp>
      <p:sp>
        <p:nvSpPr>
          <p:cNvPr id="7" name="Text Placeholder 2"/>
          <p:cNvSpPr>
            <a:spLocks noGrp="1"/>
          </p:cNvSpPr>
          <p:nvPr>
            <p:ph type="body" sz="quarter" idx="10"/>
          </p:nvPr>
        </p:nvSpPr>
        <p:spPr>
          <a:xfrm>
            <a:off x="480000" y="1053000"/>
            <a:ext cx="11556652" cy="864000"/>
          </a:xfrm>
        </p:spPr>
        <p:txBody>
          <a:bodyPr>
            <a:noAutofit/>
          </a:bodyPr>
          <a:lstStyle/>
          <a:p>
            <a:pPr marL="742950" lvl="1" indent="-285750" defTabSz="957756"/>
            <a:r>
              <a:rPr lang="en-IN" kern="0" dirty="0">
                <a:solidFill>
                  <a:srgbClr val="002060"/>
                </a:solidFill>
                <a:latin typeface="Arial"/>
              </a:rPr>
              <a:t>Below are the few key groovy functions</a:t>
            </a:r>
          </a:p>
        </p:txBody>
      </p:sp>
      <p:sp>
        <p:nvSpPr>
          <p:cNvPr id="6" name="Text Placeholder 5">
            <a:extLst>
              <a:ext uri="{FF2B5EF4-FFF2-40B4-BE49-F238E27FC236}">
                <a16:creationId xmlns:a16="http://schemas.microsoft.com/office/drawing/2014/main" id="{7F49EC2C-4FEA-4274-8840-D38FA013C2C5}"/>
              </a:ext>
            </a:extLst>
          </p:cNvPr>
          <p:cNvSpPr>
            <a:spLocks noGrp="1"/>
          </p:cNvSpPr>
          <p:nvPr>
            <p:ph type="body" sz="quarter" idx="11"/>
          </p:nvPr>
        </p:nvSpPr>
        <p:spPr>
          <a:xfrm>
            <a:off x="1344000" y="1773000"/>
            <a:ext cx="10296000" cy="4607999"/>
          </a:xfrm>
        </p:spPr>
        <p:txBody>
          <a:bodyPr/>
          <a:lstStyle/>
          <a:p>
            <a:r>
              <a:rPr lang="en-US" b="1" kern="0" dirty="0">
                <a:solidFill>
                  <a:srgbClr val="002060"/>
                </a:solidFill>
                <a:latin typeface="Arial"/>
              </a:rPr>
              <a:t>Date Function :</a:t>
            </a:r>
          </a:p>
          <a:p>
            <a:r>
              <a:rPr lang="en-US" sz="1800" kern="0" dirty="0">
                <a:solidFill>
                  <a:srgbClr val="002060"/>
                </a:solidFill>
                <a:latin typeface="Arial"/>
              </a:rPr>
              <a:t>	</a:t>
            </a:r>
            <a:r>
              <a:rPr lang="en-IN" sz="1800" kern="0" dirty="0">
                <a:solidFill>
                  <a:srgbClr val="002060"/>
                </a:solidFill>
                <a:latin typeface="Arial"/>
              </a:rPr>
              <a:t>Date and time functions are scalar functions that perform an operation on a date 	and time input value and returns either a string, numeric, or date and time value.</a:t>
            </a:r>
          </a:p>
          <a:p>
            <a:endParaRPr lang="en-IN" dirty="0"/>
          </a:p>
          <a:p>
            <a:r>
              <a:rPr lang="en-IN" sz="1800" kern="0" dirty="0">
                <a:solidFill>
                  <a:srgbClr val="002060"/>
                </a:solidFill>
                <a:latin typeface="Arial"/>
              </a:rPr>
              <a:t>Follow the below mentioned blog and do practice your self in your system land scape.</a:t>
            </a:r>
          </a:p>
          <a:p>
            <a:r>
              <a:rPr lang="en-IN" sz="1800" kern="0" dirty="0">
                <a:solidFill>
                  <a:srgbClr val="002060"/>
                </a:solidFill>
                <a:latin typeface="Arial"/>
              </a:rPr>
              <a:t>Blog : Example 1 </a:t>
            </a:r>
          </a:p>
          <a:p>
            <a:r>
              <a:rPr lang="en-IN" sz="1800" kern="0" dirty="0">
                <a:solidFill>
                  <a:srgbClr val="002060"/>
                </a:solidFill>
                <a:latin typeface="Arial"/>
              </a:rPr>
              <a:t>	Date Function use case in CPI with Date Function_Groovy.docx</a:t>
            </a:r>
          </a:p>
          <a:p>
            <a:r>
              <a:rPr lang="en-IN" dirty="0"/>
              <a:t>	</a:t>
            </a:r>
          </a:p>
          <a:p>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228051850"/>
              </p:ext>
            </p:extLst>
          </p:nvPr>
        </p:nvGraphicFramePr>
        <p:xfrm>
          <a:off x="8823704" y="4582111"/>
          <a:ext cx="914400" cy="806450"/>
        </p:xfrm>
        <a:graphic>
          <a:graphicData uri="http://schemas.openxmlformats.org/presentationml/2006/ole">
            <mc:AlternateContent xmlns:mc="http://schemas.openxmlformats.org/markup-compatibility/2006">
              <mc:Choice xmlns:v="urn:schemas-microsoft-com:vml" Requires="v">
                <p:oleObj spid="_x0000_s88101" name="Document" showAsIcon="1" r:id="rId3" imgW="914400" imgH="806400" progId="Word.Document.12">
                  <p:embed/>
                </p:oleObj>
              </mc:Choice>
              <mc:Fallback>
                <p:oleObj name="Document" showAsIcon="1" r:id="rId3" imgW="914400" imgH="806400" progId="Word.Document.12">
                  <p:embed/>
                  <p:pic>
                    <p:nvPicPr>
                      <p:cNvPr id="0" name=""/>
                      <p:cNvPicPr/>
                      <p:nvPr/>
                    </p:nvPicPr>
                    <p:blipFill>
                      <a:blip r:embed="rId4"/>
                      <a:stretch>
                        <a:fillRect/>
                      </a:stretch>
                    </p:blipFill>
                    <p:spPr>
                      <a:xfrm>
                        <a:off x="8823704" y="4582111"/>
                        <a:ext cx="914400" cy="806450"/>
                      </a:xfrm>
                      <a:prstGeom prst="rect">
                        <a:avLst/>
                      </a:prstGeom>
                    </p:spPr>
                  </p:pic>
                </p:oleObj>
              </mc:Fallback>
            </mc:AlternateContent>
          </a:graphicData>
        </a:graphic>
      </p:graphicFrame>
    </p:spTree>
    <p:extLst>
      <p:ext uri="{BB962C8B-B14F-4D97-AF65-F5344CB8AC3E}">
        <p14:creationId xmlns:p14="http://schemas.microsoft.com/office/powerpoint/2010/main" val="1471207217"/>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8" y="44999"/>
            <a:ext cx="11125236" cy="864001"/>
          </a:xfrm>
        </p:spPr>
        <p:txBody>
          <a:bodyPr/>
          <a:lstStyle/>
          <a:p>
            <a:r>
              <a:rPr lang="en-IN" b="1" dirty="0"/>
              <a:t>2.</a:t>
            </a:r>
            <a:r>
              <a:rPr lang="en-US" dirty="0"/>
              <a:t> </a:t>
            </a:r>
            <a:r>
              <a:rPr lang="en-US" b="1" dirty="0"/>
              <a:t> Groovy Functions &amp; examples</a:t>
            </a:r>
            <a:endParaRPr lang="en-IN" b="1" dirty="0"/>
          </a:p>
        </p:txBody>
      </p:sp>
      <p:sp>
        <p:nvSpPr>
          <p:cNvPr id="7" name="Text Placeholder 2"/>
          <p:cNvSpPr>
            <a:spLocks noGrp="1"/>
          </p:cNvSpPr>
          <p:nvPr>
            <p:ph type="body" sz="quarter" idx="10"/>
          </p:nvPr>
        </p:nvSpPr>
        <p:spPr>
          <a:xfrm>
            <a:off x="480000" y="1053000"/>
            <a:ext cx="11556652" cy="864000"/>
          </a:xfrm>
        </p:spPr>
        <p:txBody>
          <a:bodyPr>
            <a:noAutofit/>
          </a:bodyPr>
          <a:lstStyle/>
          <a:p>
            <a:pPr marL="742950" lvl="1" indent="-285750" defTabSz="957756"/>
            <a:r>
              <a:rPr lang="en-IN" kern="0" dirty="0">
                <a:solidFill>
                  <a:srgbClr val="002060"/>
                </a:solidFill>
                <a:latin typeface="Arial"/>
              </a:rPr>
              <a:t>Below are the few key groovy functions</a:t>
            </a:r>
          </a:p>
        </p:txBody>
      </p:sp>
      <p:sp>
        <p:nvSpPr>
          <p:cNvPr id="6" name="Text Placeholder 5">
            <a:extLst>
              <a:ext uri="{FF2B5EF4-FFF2-40B4-BE49-F238E27FC236}">
                <a16:creationId xmlns:a16="http://schemas.microsoft.com/office/drawing/2014/main" id="{7F49EC2C-4FEA-4274-8840-D38FA013C2C5}"/>
              </a:ext>
            </a:extLst>
          </p:cNvPr>
          <p:cNvSpPr>
            <a:spLocks noGrp="1"/>
          </p:cNvSpPr>
          <p:nvPr>
            <p:ph type="body" sz="quarter" idx="11"/>
          </p:nvPr>
        </p:nvSpPr>
        <p:spPr>
          <a:xfrm>
            <a:off x="1416000" y="1701000"/>
            <a:ext cx="10152000" cy="4032000"/>
          </a:xfrm>
        </p:spPr>
        <p:txBody>
          <a:bodyPr/>
          <a:lstStyle/>
          <a:p>
            <a:r>
              <a:rPr lang="en-US" b="1" kern="0" dirty="0">
                <a:solidFill>
                  <a:srgbClr val="002060"/>
                </a:solidFill>
                <a:latin typeface="Arial"/>
              </a:rPr>
              <a:t>Text Function :</a:t>
            </a:r>
          </a:p>
          <a:p>
            <a:r>
              <a:rPr lang="en-US" dirty="0">
                <a:latin typeface="Arial" panose="020B0604020202020204" pitchFamily="34" charset="0"/>
                <a:cs typeface="Arial" panose="020B0604020202020204" pitchFamily="34" charset="0"/>
              </a:rPr>
              <a:t>	</a:t>
            </a:r>
            <a:r>
              <a:rPr lang="en-IN" sz="1800" kern="0" dirty="0">
                <a:solidFill>
                  <a:srgbClr val="002060"/>
                </a:solidFill>
                <a:latin typeface="Arial"/>
              </a:rPr>
              <a:t>A String literal is constructed in Groovy by enclosing the string text in </a:t>
            </a:r>
            <a:r>
              <a:rPr lang="en-IN" sz="1800" kern="0" dirty="0" err="1">
                <a:solidFill>
                  <a:srgbClr val="002060"/>
                </a:solidFill>
                <a:latin typeface="Arial"/>
              </a:rPr>
              <a:t>quotations.Groovy</a:t>
            </a:r>
            <a:r>
              <a:rPr lang="en-IN" sz="1800" kern="0" dirty="0">
                <a:solidFill>
                  <a:srgbClr val="002060"/>
                </a:solidFill>
                <a:latin typeface="Arial"/>
              </a:rPr>
              <a:t> offers a variety of ways to denote a String literal. Strings in Groovy can be enclosed in single quotes (’), double quotes (“), or triple quotes (“””). Further, a Groovy String enclosed by triple quotes may span multiple lines.</a:t>
            </a:r>
          </a:p>
          <a:p>
            <a:endParaRPr lang="en-IN" sz="1800" kern="0" dirty="0">
              <a:solidFill>
                <a:srgbClr val="002060"/>
              </a:solidFill>
              <a:latin typeface="Arial"/>
            </a:endParaRPr>
          </a:p>
          <a:p>
            <a:r>
              <a:rPr lang="en-IN" sz="1800" kern="0" dirty="0">
                <a:solidFill>
                  <a:srgbClr val="002060"/>
                </a:solidFill>
                <a:latin typeface="Arial"/>
              </a:rPr>
              <a:t>Follow the below mentioned blog and do practice your self in your system land scape.</a:t>
            </a:r>
          </a:p>
          <a:p>
            <a:r>
              <a:rPr lang="en-IN" sz="1800" kern="0" dirty="0">
                <a:solidFill>
                  <a:srgbClr val="002060"/>
                </a:solidFill>
                <a:latin typeface="Arial"/>
              </a:rPr>
              <a:t>Blog : Example 1 </a:t>
            </a:r>
          </a:p>
          <a:p>
            <a:r>
              <a:rPr lang="en-IN" sz="1800" kern="0" dirty="0">
                <a:solidFill>
                  <a:srgbClr val="002060"/>
                </a:solidFill>
                <a:latin typeface="Arial"/>
              </a:rPr>
              <a:t>	Text Function use case in CPI with Text Function_Groovy.docx</a:t>
            </a:r>
          </a:p>
          <a:p>
            <a:r>
              <a:rPr lang="en-IN" dirty="0"/>
              <a:t>	</a:t>
            </a:r>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613073002"/>
              </p:ext>
            </p:extLst>
          </p:nvPr>
        </p:nvGraphicFramePr>
        <p:xfrm>
          <a:off x="8616000" y="4149000"/>
          <a:ext cx="914400" cy="806450"/>
        </p:xfrm>
        <a:graphic>
          <a:graphicData uri="http://schemas.openxmlformats.org/presentationml/2006/ole">
            <mc:AlternateContent xmlns:mc="http://schemas.openxmlformats.org/markup-compatibility/2006">
              <mc:Choice xmlns:v="urn:schemas-microsoft-com:vml" Requires="v">
                <p:oleObj spid="_x0000_s89123" name="Document" showAsIcon="1" r:id="rId3" imgW="914400" imgH="806400" progId="Word.Document.12">
                  <p:embed/>
                </p:oleObj>
              </mc:Choice>
              <mc:Fallback>
                <p:oleObj name="Document" showAsIcon="1" r:id="rId3" imgW="914400" imgH="806400" progId="Word.Document.12">
                  <p:embed/>
                  <p:pic>
                    <p:nvPicPr>
                      <p:cNvPr id="0" name=""/>
                      <p:cNvPicPr/>
                      <p:nvPr/>
                    </p:nvPicPr>
                    <p:blipFill>
                      <a:blip r:embed="rId4"/>
                      <a:stretch>
                        <a:fillRect/>
                      </a:stretch>
                    </p:blipFill>
                    <p:spPr>
                      <a:xfrm>
                        <a:off x="8616000" y="4149000"/>
                        <a:ext cx="914400" cy="806450"/>
                      </a:xfrm>
                      <a:prstGeom prst="rect">
                        <a:avLst/>
                      </a:prstGeom>
                    </p:spPr>
                  </p:pic>
                </p:oleObj>
              </mc:Fallback>
            </mc:AlternateContent>
          </a:graphicData>
        </a:graphic>
      </p:graphicFrame>
    </p:spTree>
    <p:extLst>
      <p:ext uri="{BB962C8B-B14F-4D97-AF65-F5344CB8AC3E}">
        <p14:creationId xmlns:p14="http://schemas.microsoft.com/office/powerpoint/2010/main" val="2783903981"/>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8" y="51156"/>
            <a:ext cx="11125236" cy="864001"/>
          </a:xfrm>
        </p:spPr>
        <p:txBody>
          <a:bodyPr/>
          <a:lstStyle/>
          <a:p>
            <a:r>
              <a:rPr lang="en-IN" b="1" dirty="0"/>
              <a:t>3.</a:t>
            </a:r>
            <a:r>
              <a:rPr lang="en-IN" dirty="0"/>
              <a:t> </a:t>
            </a:r>
            <a:r>
              <a:rPr lang="en-IN" b="1" dirty="0"/>
              <a:t>Use Cases in CPI </a:t>
            </a:r>
          </a:p>
        </p:txBody>
      </p:sp>
      <p:sp>
        <p:nvSpPr>
          <p:cNvPr id="7" name="Text Placeholder 2"/>
          <p:cNvSpPr>
            <a:spLocks noGrp="1"/>
          </p:cNvSpPr>
          <p:nvPr>
            <p:ph type="body" sz="quarter" idx="10"/>
          </p:nvPr>
        </p:nvSpPr>
        <p:spPr>
          <a:xfrm>
            <a:off x="504387" y="915157"/>
            <a:ext cx="11556652" cy="1361843"/>
          </a:xfrm>
        </p:spPr>
        <p:txBody>
          <a:bodyPr>
            <a:noAutofit/>
          </a:bodyPr>
          <a:lstStyle/>
          <a:p>
            <a:pPr marL="742950" lvl="1" indent="-285750" defTabSz="957756"/>
            <a:r>
              <a:rPr lang="en-IN" kern="0" dirty="0">
                <a:solidFill>
                  <a:srgbClr val="002060"/>
                </a:solidFill>
                <a:latin typeface="Arial"/>
              </a:rPr>
              <a:t>Get/ Set the properties of variables in groovy.</a:t>
            </a:r>
          </a:p>
          <a:p>
            <a:pPr marL="742950" lvl="1" indent="-285750" defTabSz="957756"/>
            <a:r>
              <a:rPr lang="en-IN" kern="0" dirty="0">
                <a:solidFill>
                  <a:srgbClr val="002060"/>
                </a:solidFill>
                <a:latin typeface="Arial"/>
              </a:rPr>
              <a:t>Logging payload.</a:t>
            </a:r>
          </a:p>
          <a:p>
            <a:pPr marL="742950" lvl="1" indent="-285750" defTabSz="957756"/>
            <a:r>
              <a:rPr lang="en-IN" kern="0" dirty="0">
                <a:solidFill>
                  <a:srgbClr val="002060"/>
                </a:solidFill>
                <a:latin typeface="Arial"/>
              </a:rPr>
              <a:t>Calling properties in Mappings.</a:t>
            </a:r>
          </a:p>
          <a:p>
            <a:pPr marL="742950" lvl="1" indent="-285750" defTabSz="957756"/>
            <a:endParaRPr lang="en-IN" kern="0" dirty="0">
              <a:solidFill>
                <a:srgbClr val="002060"/>
              </a:solidFill>
              <a:latin typeface="Arial"/>
            </a:endParaRPr>
          </a:p>
          <a:p>
            <a:pPr marL="742950" lvl="1" indent="-285750" defTabSz="957756"/>
            <a:endParaRPr lang="en-IN" kern="0" dirty="0">
              <a:solidFill>
                <a:srgbClr val="002060"/>
              </a:solidFill>
              <a:latin typeface="Arial"/>
            </a:endParaRPr>
          </a:p>
          <a:p>
            <a:pPr marL="742950" lvl="1" indent="-285750" defTabSz="957756"/>
            <a:endParaRPr lang="en-IN" kern="0" dirty="0">
              <a:solidFill>
                <a:srgbClr val="002060"/>
              </a:solidFill>
              <a:latin typeface="Arial"/>
            </a:endParaRPr>
          </a:p>
        </p:txBody>
      </p:sp>
      <p:sp>
        <p:nvSpPr>
          <p:cNvPr id="10" name="Text Placeholder 2"/>
          <p:cNvSpPr>
            <a:spLocks noGrp="1"/>
          </p:cNvSpPr>
          <p:nvPr>
            <p:ph type="body" sz="quarter" idx="11"/>
          </p:nvPr>
        </p:nvSpPr>
        <p:spPr>
          <a:xfrm>
            <a:off x="502142" y="2277000"/>
            <a:ext cx="11556652" cy="4032000"/>
          </a:xfrm>
        </p:spPr>
        <p:txBody>
          <a:bodyPr>
            <a:noAutofit/>
          </a:bodyPr>
          <a:lstStyle/>
          <a:p>
            <a:pPr marL="742950" lvl="1" indent="-285750" defTabSz="957756"/>
            <a:r>
              <a:rPr lang="en-IN" b="1" kern="0" dirty="0">
                <a:solidFill>
                  <a:srgbClr val="002060"/>
                </a:solidFill>
                <a:latin typeface="Arial"/>
              </a:rPr>
              <a:t>Get/ Set the properties of variables in groovy:</a:t>
            </a:r>
          </a:p>
          <a:p>
            <a:pPr marL="457200" lvl="1" indent="0" defTabSz="957756">
              <a:buNone/>
            </a:pPr>
            <a:endParaRPr lang="en-IN" kern="0" dirty="0">
              <a:solidFill>
                <a:srgbClr val="002060"/>
              </a:solidFill>
              <a:latin typeface="Arial"/>
            </a:endParaRPr>
          </a:p>
          <a:p>
            <a:pPr marL="457200" lvl="1" indent="0" defTabSz="957756">
              <a:buNone/>
            </a:pPr>
            <a:r>
              <a:rPr lang="en-IN" kern="0" dirty="0">
                <a:solidFill>
                  <a:srgbClr val="002060"/>
                </a:solidFill>
                <a:latin typeface="Arial"/>
              </a:rPr>
              <a:t>   </a:t>
            </a:r>
            <a:r>
              <a:rPr lang="en-IN" sz="1600" kern="0" dirty="0">
                <a:solidFill>
                  <a:srgbClr val="002060"/>
                </a:solidFill>
                <a:latin typeface="Arial"/>
              </a:rPr>
              <a:t>We can create External parameters in Content modifier and we can Get/Set the parameters in groovy.</a:t>
            </a:r>
          </a:p>
          <a:p>
            <a:pPr marL="457200" lvl="1" indent="0" defTabSz="957756">
              <a:buNone/>
            </a:pPr>
            <a:r>
              <a:rPr lang="en-IN" kern="0" dirty="0">
                <a:solidFill>
                  <a:srgbClr val="002060"/>
                </a:solidFill>
                <a:latin typeface="Arial"/>
              </a:rPr>
              <a:t>   </a:t>
            </a:r>
            <a:r>
              <a:rPr lang="en-US" sz="1600" dirty="0">
                <a:solidFill>
                  <a:schemeClr val="accent1">
                    <a:lumMod val="50000"/>
                  </a:schemeClr>
                </a:solidFill>
                <a:latin typeface="Arial" panose="020B0604020202020204" pitchFamily="34" charset="0"/>
                <a:cs typeface="Arial" panose="020B0604020202020204" pitchFamily="34" charset="0"/>
              </a:rPr>
              <a:t>In Web GUI, now a days external parameter type is disabled.</a:t>
            </a:r>
          </a:p>
          <a:p>
            <a:pPr marL="457200" lvl="1" indent="0" defTabSz="957756">
              <a:buNone/>
            </a:pPr>
            <a:endParaRPr lang="en-US" sz="1600" dirty="0">
              <a:latin typeface="Arial" panose="020B0604020202020204" pitchFamily="34" charset="0"/>
              <a:cs typeface="Arial" panose="020B0604020202020204" pitchFamily="34" charset="0"/>
            </a:endParaRPr>
          </a:p>
          <a:p>
            <a:pPr marL="457200" lvl="1" indent="0" defTabSz="957756">
              <a:buNone/>
            </a:pPr>
            <a:r>
              <a:rPr lang="en-US" kern="0" dirty="0">
                <a:solidFill>
                  <a:srgbClr val="002060"/>
                </a:solidFill>
                <a:latin typeface="Arial"/>
              </a:rPr>
              <a:t>     </a:t>
            </a:r>
            <a:endParaRPr lang="en-IN" kern="0" dirty="0">
              <a:solidFill>
                <a:srgbClr val="002060"/>
              </a:solidFill>
              <a:latin typeface="Arial"/>
            </a:endParaRPr>
          </a:p>
          <a:p>
            <a:pPr marL="457200" lvl="1" indent="0" defTabSz="957756">
              <a:buNone/>
            </a:pPr>
            <a:endParaRPr lang="en-IN" kern="0" dirty="0">
              <a:solidFill>
                <a:srgbClr val="002060"/>
              </a:solidFill>
              <a:latin typeface="Arial"/>
            </a:endParaRPr>
          </a:p>
          <a:p>
            <a:pPr marL="742950" lvl="1" indent="-285750" defTabSz="957756"/>
            <a:endParaRPr lang="en-IN" kern="0" dirty="0">
              <a:solidFill>
                <a:srgbClr val="002060"/>
              </a:solidFill>
              <a:latin typeface="Arial"/>
            </a:endParaRPr>
          </a:p>
          <a:p>
            <a:pPr marL="457200" lvl="1" indent="0" defTabSz="957756">
              <a:buNone/>
            </a:pPr>
            <a:r>
              <a:rPr lang="en-IN" kern="0" dirty="0">
                <a:solidFill>
                  <a:srgbClr val="002060"/>
                </a:solidFill>
                <a:latin typeface="Arial"/>
              </a:rPr>
              <a:t> </a:t>
            </a:r>
          </a:p>
          <a:p>
            <a:pPr marL="457200" lvl="1" indent="0" defTabSz="957756">
              <a:buNone/>
            </a:pPr>
            <a:r>
              <a:rPr lang="en-IN" kern="0" dirty="0">
                <a:solidFill>
                  <a:srgbClr val="002060"/>
                </a:solidFill>
                <a:latin typeface="Arial"/>
              </a:rPr>
              <a:t> </a:t>
            </a:r>
          </a:p>
        </p:txBody>
      </p:sp>
      <p:pic>
        <p:nvPicPr>
          <p:cNvPr id="3" name="Picture 2"/>
          <p:cNvPicPr>
            <a:picLocks noChangeAspect="1"/>
          </p:cNvPicPr>
          <p:nvPr/>
        </p:nvPicPr>
        <p:blipFill>
          <a:blip r:embed="rId2"/>
          <a:stretch>
            <a:fillRect/>
          </a:stretch>
        </p:blipFill>
        <p:spPr>
          <a:xfrm>
            <a:off x="912000" y="3717000"/>
            <a:ext cx="9792000" cy="2592000"/>
          </a:xfrm>
          <a:prstGeom prst="rect">
            <a:avLst/>
          </a:prstGeom>
        </p:spPr>
      </p:pic>
    </p:spTree>
    <p:extLst>
      <p:ext uri="{BB962C8B-B14F-4D97-AF65-F5344CB8AC3E}">
        <p14:creationId xmlns:p14="http://schemas.microsoft.com/office/powerpoint/2010/main" val="1158809930"/>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8" y="51156"/>
            <a:ext cx="11125236" cy="864001"/>
          </a:xfrm>
        </p:spPr>
        <p:txBody>
          <a:bodyPr/>
          <a:lstStyle/>
          <a:p>
            <a:r>
              <a:rPr lang="en-IN" b="1" dirty="0"/>
              <a:t>3.</a:t>
            </a:r>
            <a:r>
              <a:rPr lang="en-IN" dirty="0"/>
              <a:t> </a:t>
            </a:r>
            <a:r>
              <a:rPr lang="en-IN" b="1" dirty="0"/>
              <a:t>Use Cases in CPI </a:t>
            </a:r>
          </a:p>
        </p:txBody>
      </p:sp>
      <p:sp>
        <p:nvSpPr>
          <p:cNvPr id="7" name="Text Placeholder 2"/>
          <p:cNvSpPr>
            <a:spLocks noGrp="1"/>
          </p:cNvSpPr>
          <p:nvPr>
            <p:ph type="body" sz="quarter" idx="10"/>
          </p:nvPr>
        </p:nvSpPr>
        <p:spPr>
          <a:xfrm>
            <a:off x="504387" y="915157"/>
            <a:ext cx="11556652" cy="5105843"/>
          </a:xfrm>
        </p:spPr>
        <p:txBody>
          <a:bodyPr>
            <a:noAutofit/>
          </a:bodyPr>
          <a:lstStyle/>
          <a:p>
            <a:pPr marL="457200" lvl="1" indent="0" defTabSz="957756">
              <a:buNone/>
            </a:pPr>
            <a:endParaRPr lang="en-IN" kern="0" dirty="0">
              <a:solidFill>
                <a:srgbClr val="002060"/>
              </a:solidFill>
              <a:latin typeface="Arial"/>
            </a:endParaRPr>
          </a:p>
          <a:p>
            <a:pPr marL="742950" lvl="1" indent="-285750" defTabSz="957756"/>
            <a:endParaRPr lang="en-IN" kern="0" dirty="0">
              <a:solidFill>
                <a:srgbClr val="002060"/>
              </a:solidFill>
              <a:latin typeface="Arial"/>
            </a:endParaRPr>
          </a:p>
          <a:p>
            <a:pPr marL="742950" lvl="1" indent="-285750" defTabSz="957756"/>
            <a:endParaRPr lang="en-IN" kern="0" dirty="0">
              <a:solidFill>
                <a:srgbClr val="002060"/>
              </a:solidFill>
              <a:latin typeface="Arial"/>
            </a:endParaRPr>
          </a:p>
        </p:txBody>
      </p:sp>
      <p:sp>
        <p:nvSpPr>
          <p:cNvPr id="10" name="Text Placeholder 2"/>
          <p:cNvSpPr>
            <a:spLocks noGrp="1"/>
          </p:cNvSpPr>
          <p:nvPr>
            <p:ph type="body" sz="quarter" idx="11"/>
          </p:nvPr>
        </p:nvSpPr>
        <p:spPr>
          <a:xfrm>
            <a:off x="502142" y="915157"/>
            <a:ext cx="11556652" cy="5393843"/>
          </a:xfrm>
        </p:spPr>
        <p:txBody>
          <a:bodyPr>
            <a:noAutofit/>
          </a:bodyPr>
          <a:lstStyle/>
          <a:p>
            <a:pPr marL="457200" lvl="1" indent="0" defTabSz="957756">
              <a:buNone/>
            </a:pPr>
            <a:endParaRPr lang="en-IN" kern="0" dirty="0">
              <a:solidFill>
                <a:srgbClr val="002060"/>
              </a:solidFill>
              <a:latin typeface="Arial"/>
            </a:endParaRPr>
          </a:p>
          <a:p>
            <a:pPr marL="742950" lvl="1" indent="-285750" defTabSz="957756"/>
            <a:endParaRPr lang="en-IN" kern="0" dirty="0">
              <a:solidFill>
                <a:srgbClr val="002060"/>
              </a:solidFill>
              <a:latin typeface="Arial"/>
            </a:endParaRPr>
          </a:p>
          <a:p>
            <a:pPr marL="457200" lvl="1" indent="0" defTabSz="957756">
              <a:buNone/>
            </a:pPr>
            <a:r>
              <a:rPr lang="en-IN" kern="0" dirty="0">
                <a:solidFill>
                  <a:srgbClr val="002060"/>
                </a:solidFill>
                <a:latin typeface="Arial"/>
              </a:rPr>
              <a:t> </a:t>
            </a:r>
          </a:p>
          <a:p>
            <a:pPr marL="457200" lvl="1" indent="0" defTabSz="957756">
              <a:buNone/>
            </a:pPr>
            <a:r>
              <a:rPr lang="en-IN" kern="0" dirty="0">
                <a:solidFill>
                  <a:srgbClr val="002060"/>
                </a:solidFill>
                <a:latin typeface="Arial"/>
              </a:rPr>
              <a:t> </a:t>
            </a:r>
          </a:p>
        </p:txBody>
      </p:sp>
      <p:sp>
        <p:nvSpPr>
          <p:cNvPr id="3" name="Rectangle 2"/>
          <p:cNvSpPr/>
          <p:nvPr/>
        </p:nvSpPr>
        <p:spPr>
          <a:xfrm>
            <a:off x="480584" y="915157"/>
            <a:ext cx="10872000" cy="5509200"/>
          </a:xfrm>
          <a:prstGeom prst="rect">
            <a:avLst/>
          </a:prstGeom>
        </p:spPr>
        <p:txBody>
          <a:bodyPr wrap="square">
            <a:spAutoFit/>
          </a:bodyPr>
          <a:lstStyle/>
          <a:p>
            <a:pPr marL="742950" lvl="1" indent="-285750" defTabSz="957756"/>
            <a:r>
              <a:rPr lang="en-US" sz="1600" dirty="0">
                <a:solidFill>
                  <a:schemeClr val="accent1">
                    <a:lumMod val="50000"/>
                  </a:schemeClr>
                </a:solidFill>
                <a:latin typeface="Arial" panose="020B0604020202020204" pitchFamily="34" charset="0"/>
                <a:cs typeface="Arial" panose="020B0604020202020204" pitchFamily="34" charset="0"/>
              </a:rPr>
              <a:t>Instead of using an external parameter type, use either “Constant” or “Expression” type within content modifier.</a:t>
            </a:r>
            <a:br>
              <a:rPr lang="en-US" sz="1600" dirty="0">
                <a:solidFill>
                  <a:schemeClr val="accent1">
                    <a:lumMod val="50000"/>
                  </a:schemeClr>
                </a:solidFill>
                <a:latin typeface="Arial" panose="020B0604020202020204" pitchFamily="34" charset="0"/>
                <a:cs typeface="Arial" panose="020B0604020202020204" pitchFamily="34" charset="0"/>
              </a:rPr>
            </a:br>
            <a:r>
              <a:rPr lang="en-US" sz="1600" dirty="0">
                <a:solidFill>
                  <a:schemeClr val="accent1">
                    <a:lumMod val="50000"/>
                  </a:schemeClr>
                </a:solidFill>
                <a:latin typeface="Arial" panose="020B0604020202020204" pitchFamily="34" charset="0"/>
                <a:cs typeface="Arial" panose="020B0604020202020204" pitchFamily="34" charset="0"/>
              </a:rPr>
              <a:t>And in the value column, define the external parameter.</a:t>
            </a:r>
            <a:endParaRPr lang="en-IN" sz="1600" kern="0" dirty="0">
              <a:solidFill>
                <a:schemeClr val="accent1">
                  <a:lumMod val="50000"/>
                </a:schemeClr>
              </a:solidFill>
              <a:latin typeface="Arial" panose="020B0604020202020204" pitchFamily="34" charset="0"/>
              <a:cs typeface="Arial" panose="020B0604020202020204" pitchFamily="34" charset="0"/>
            </a:endParaRPr>
          </a:p>
          <a:p>
            <a:pPr marL="742950" lvl="1" indent="-285750" defTabSz="957756"/>
            <a:endParaRPr lang="en-IN" kern="0" dirty="0">
              <a:solidFill>
                <a:srgbClr val="002060"/>
              </a:solidFill>
              <a:latin typeface="Arial"/>
            </a:endParaRPr>
          </a:p>
          <a:p>
            <a:pPr marL="742950" lvl="1" indent="-285750" defTabSz="957756"/>
            <a:endParaRPr lang="en-IN" kern="0" dirty="0">
              <a:solidFill>
                <a:srgbClr val="002060"/>
              </a:solidFill>
              <a:latin typeface="Arial"/>
            </a:endParaRPr>
          </a:p>
          <a:p>
            <a:pPr marL="742950" lvl="1" indent="-285750" defTabSz="957756"/>
            <a:endParaRPr lang="en-IN" kern="0" dirty="0">
              <a:solidFill>
                <a:srgbClr val="002060"/>
              </a:solidFill>
              <a:latin typeface="Arial"/>
            </a:endParaRPr>
          </a:p>
          <a:p>
            <a:pPr marL="742950" lvl="1" indent="-285750" defTabSz="957756"/>
            <a:endParaRPr lang="en-IN" kern="0" dirty="0">
              <a:solidFill>
                <a:srgbClr val="002060"/>
              </a:solidFill>
              <a:latin typeface="Arial"/>
            </a:endParaRPr>
          </a:p>
          <a:p>
            <a:pPr marL="742950" lvl="1" indent="-285750" defTabSz="957756"/>
            <a:endParaRPr lang="en-IN" kern="0" dirty="0">
              <a:solidFill>
                <a:srgbClr val="002060"/>
              </a:solidFill>
              <a:latin typeface="Arial"/>
            </a:endParaRPr>
          </a:p>
          <a:p>
            <a:pPr marL="742950" lvl="1" indent="-285750" defTabSz="957756"/>
            <a:endParaRPr lang="en-IN" kern="0" dirty="0">
              <a:solidFill>
                <a:srgbClr val="002060"/>
              </a:solidFill>
              <a:latin typeface="Arial"/>
            </a:endParaRPr>
          </a:p>
          <a:p>
            <a:pPr marL="742950" lvl="1" indent="-285750" defTabSz="957756"/>
            <a:endParaRPr lang="en-IN" kern="0" dirty="0">
              <a:solidFill>
                <a:srgbClr val="002060"/>
              </a:solidFill>
              <a:latin typeface="Arial"/>
            </a:endParaRPr>
          </a:p>
          <a:p>
            <a:pPr marL="742950" lvl="1" indent="-285750" defTabSz="957756"/>
            <a:endParaRPr lang="en-IN" kern="0" dirty="0">
              <a:solidFill>
                <a:srgbClr val="002060"/>
              </a:solidFill>
              <a:latin typeface="Arial"/>
            </a:endParaRPr>
          </a:p>
          <a:p>
            <a:pPr marL="742950" lvl="1" indent="-285750" defTabSz="957756"/>
            <a:r>
              <a:rPr lang="en-US" sz="1600" dirty="0">
                <a:solidFill>
                  <a:schemeClr val="accent1">
                    <a:lumMod val="50000"/>
                  </a:schemeClr>
                </a:solidFill>
              </a:rPr>
              <a:t>Once you have externalized, you can refer the same within the groovy script just as a normal property variable.</a:t>
            </a:r>
            <a:endParaRPr lang="en-IN" kern="0" dirty="0">
              <a:solidFill>
                <a:schemeClr val="accent1">
                  <a:lumMod val="50000"/>
                </a:schemeClr>
              </a:solidFill>
              <a:latin typeface="Arial"/>
            </a:endParaRPr>
          </a:p>
          <a:p>
            <a:pPr lvl="1" defTabSz="957756"/>
            <a:endParaRPr lang="en-IN" kern="0" dirty="0">
              <a:solidFill>
                <a:srgbClr val="002060"/>
              </a:solidFill>
              <a:latin typeface="Arial"/>
            </a:endParaRPr>
          </a:p>
          <a:p>
            <a:pPr lvl="1" defTabSz="957756"/>
            <a:endParaRPr lang="en-IN" kern="0" dirty="0">
              <a:solidFill>
                <a:srgbClr val="002060"/>
              </a:solidFill>
              <a:latin typeface="Arial"/>
            </a:endParaRPr>
          </a:p>
          <a:p>
            <a:pPr lvl="1" defTabSz="957756"/>
            <a:endParaRPr lang="en-IN" kern="0" dirty="0">
              <a:solidFill>
                <a:srgbClr val="002060"/>
              </a:solidFill>
              <a:latin typeface="Arial"/>
            </a:endParaRPr>
          </a:p>
          <a:p>
            <a:pPr lvl="1" defTabSz="957756"/>
            <a:endParaRPr lang="en-IN" kern="0" dirty="0">
              <a:solidFill>
                <a:srgbClr val="002060"/>
              </a:solidFill>
              <a:latin typeface="Arial"/>
            </a:endParaRPr>
          </a:p>
          <a:p>
            <a:pPr lvl="1" defTabSz="957756"/>
            <a:endParaRPr lang="en-IN" kern="0" dirty="0">
              <a:solidFill>
                <a:srgbClr val="002060"/>
              </a:solidFill>
              <a:latin typeface="Arial"/>
            </a:endParaRPr>
          </a:p>
          <a:p>
            <a:pPr lvl="1" defTabSz="957756"/>
            <a:r>
              <a:rPr lang="en-IN" kern="0" dirty="0">
                <a:solidFill>
                  <a:srgbClr val="002060"/>
                </a:solidFill>
                <a:latin typeface="Arial"/>
              </a:rPr>
              <a:t>“map” is the variable we declaring, </a:t>
            </a:r>
            <a:r>
              <a:rPr lang="en-IN" kern="0" dirty="0" err="1">
                <a:solidFill>
                  <a:srgbClr val="002060"/>
                </a:solidFill>
                <a:latin typeface="Arial"/>
              </a:rPr>
              <a:t>message.getProperties</a:t>
            </a:r>
            <a:r>
              <a:rPr lang="en-IN" kern="0" dirty="0">
                <a:solidFill>
                  <a:srgbClr val="002060"/>
                </a:solidFill>
                <a:latin typeface="Arial"/>
              </a:rPr>
              <a:t>(); is used to get the properties of message to map variable.</a:t>
            </a:r>
          </a:p>
          <a:p>
            <a:pPr lvl="1" defTabSz="957756"/>
            <a:r>
              <a:rPr lang="en-IN" kern="0" dirty="0">
                <a:solidFill>
                  <a:srgbClr val="002060"/>
                </a:solidFill>
                <a:latin typeface="Arial"/>
              </a:rPr>
              <a:t>            </a:t>
            </a:r>
          </a:p>
        </p:txBody>
      </p:sp>
      <p:pic>
        <p:nvPicPr>
          <p:cNvPr id="4" name="Picture 3"/>
          <p:cNvPicPr>
            <a:picLocks noChangeAspect="1"/>
          </p:cNvPicPr>
          <p:nvPr/>
        </p:nvPicPr>
        <p:blipFill>
          <a:blip r:embed="rId2"/>
          <a:stretch>
            <a:fillRect/>
          </a:stretch>
        </p:blipFill>
        <p:spPr>
          <a:xfrm>
            <a:off x="1128584" y="1557000"/>
            <a:ext cx="9576000" cy="1800000"/>
          </a:xfrm>
          <a:prstGeom prst="rect">
            <a:avLst/>
          </a:prstGeom>
        </p:spPr>
      </p:pic>
      <p:pic>
        <p:nvPicPr>
          <p:cNvPr id="5" name="Picture 4"/>
          <p:cNvPicPr>
            <a:picLocks noChangeAspect="1"/>
          </p:cNvPicPr>
          <p:nvPr/>
        </p:nvPicPr>
        <p:blipFill>
          <a:blip r:embed="rId3"/>
          <a:stretch>
            <a:fillRect/>
          </a:stretch>
        </p:blipFill>
        <p:spPr>
          <a:xfrm>
            <a:off x="1488000" y="4365000"/>
            <a:ext cx="7696200" cy="1028700"/>
          </a:xfrm>
          <a:prstGeom prst="rect">
            <a:avLst/>
          </a:prstGeom>
        </p:spPr>
      </p:pic>
    </p:spTree>
    <p:extLst>
      <p:ext uri="{BB962C8B-B14F-4D97-AF65-F5344CB8AC3E}">
        <p14:creationId xmlns:p14="http://schemas.microsoft.com/office/powerpoint/2010/main" val="3666397803"/>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8" y="51156"/>
            <a:ext cx="11125236" cy="864001"/>
          </a:xfrm>
        </p:spPr>
        <p:txBody>
          <a:bodyPr/>
          <a:lstStyle/>
          <a:p>
            <a:r>
              <a:rPr lang="en-IN" b="1" dirty="0"/>
              <a:t>3.</a:t>
            </a:r>
            <a:r>
              <a:rPr lang="en-IN" dirty="0"/>
              <a:t> </a:t>
            </a:r>
            <a:r>
              <a:rPr lang="en-IN" b="1" dirty="0"/>
              <a:t>Use Cases in CPI </a:t>
            </a:r>
          </a:p>
        </p:txBody>
      </p:sp>
      <p:sp>
        <p:nvSpPr>
          <p:cNvPr id="7" name="Text Placeholder 2"/>
          <p:cNvSpPr>
            <a:spLocks noGrp="1"/>
          </p:cNvSpPr>
          <p:nvPr>
            <p:ph type="body" sz="quarter" idx="10"/>
          </p:nvPr>
        </p:nvSpPr>
        <p:spPr>
          <a:xfrm>
            <a:off x="504387" y="915157"/>
            <a:ext cx="11556652" cy="5105843"/>
          </a:xfrm>
        </p:spPr>
        <p:txBody>
          <a:bodyPr>
            <a:noAutofit/>
          </a:bodyPr>
          <a:lstStyle/>
          <a:p>
            <a:pPr marL="457200" lvl="1" indent="0" defTabSz="957756">
              <a:buNone/>
            </a:pPr>
            <a:endParaRPr lang="en-IN" kern="0" dirty="0">
              <a:solidFill>
                <a:srgbClr val="002060"/>
              </a:solidFill>
              <a:latin typeface="Arial"/>
            </a:endParaRPr>
          </a:p>
          <a:p>
            <a:pPr marL="742950" lvl="1" indent="-285750" defTabSz="957756"/>
            <a:endParaRPr lang="en-IN" kern="0" dirty="0">
              <a:solidFill>
                <a:srgbClr val="002060"/>
              </a:solidFill>
              <a:latin typeface="Arial"/>
            </a:endParaRPr>
          </a:p>
          <a:p>
            <a:pPr marL="742950" lvl="1" indent="-285750" defTabSz="957756"/>
            <a:endParaRPr lang="en-IN" kern="0" dirty="0">
              <a:solidFill>
                <a:srgbClr val="002060"/>
              </a:solidFill>
              <a:latin typeface="Arial"/>
            </a:endParaRPr>
          </a:p>
        </p:txBody>
      </p:sp>
      <p:sp>
        <p:nvSpPr>
          <p:cNvPr id="10" name="Text Placeholder 2"/>
          <p:cNvSpPr>
            <a:spLocks noGrp="1"/>
          </p:cNvSpPr>
          <p:nvPr>
            <p:ph type="body" sz="quarter" idx="11"/>
          </p:nvPr>
        </p:nvSpPr>
        <p:spPr>
          <a:xfrm>
            <a:off x="502142" y="915157"/>
            <a:ext cx="11556652" cy="5393843"/>
          </a:xfrm>
        </p:spPr>
        <p:txBody>
          <a:bodyPr>
            <a:noAutofit/>
          </a:bodyPr>
          <a:lstStyle/>
          <a:p>
            <a:pPr marL="457200" lvl="1" indent="0" defTabSz="957756">
              <a:buNone/>
            </a:pPr>
            <a:endParaRPr lang="en-IN" kern="0" dirty="0">
              <a:solidFill>
                <a:srgbClr val="002060"/>
              </a:solidFill>
              <a:latin typeface="Arial"/>
            </a:endParaRPr>
          </a:p>
          <a:p>
            <a:pPr marL="742950" lvl="1" indent="-285750" defTabSz="957756"/>
            <a:endParaRPr lang="en-IN" kern="0" dirty="0">
              <a:solidFill>
                <a:srgbClr val="002060"/>
              </a:solidFill>
              <a:latin typeface="Arial"/>
            </a:endParaRPr>
          </a:p>
          <a:p>
            <a:pPr marL="457200" lvl="1" indent="0" defTabSz="957756">
              <a:buNone/>
            </a:pPr>
            <a:r>
              <a:rPr lang="en-IN" kern="0" dirty="0">
                <a:solidFill>
                  <a:srgbClr val="002060"/>
                </a:solidFill>
                <a:latin typeface="Arial"/>
              </a:rPr>
              <a:t> </a:t>
            </a:r>
          </a:p>
          <a:p>
            <a:pPr marL="457200" lvl="1" indent="0" defTabSz="957756">
              <a:buNone/>
            </a:pPr>
            <a:r>
              <a:rPr lang="en-IN" kern="0" dirty="0">
                <a:solidFill>
                  <a:srgbClr val="002060"/>
                </a:solidFill>
                <a:latin typeface="Arial"/>
              </a:rPr>
              <a:t> </a:t>
            </a:r>
          </a:p>
        </p:txBody>
      </p:sp>
      <p:sp>
        <p:nvSpPr>
          <p:cNvPr id="3" name="Rectangle 2"/>
          <p:cNvSpPr/>
          <p:nvPr/>
        </p:nvSpPr>
        <p:spPr>
          <a:xfrm>
            <a:off x="480584" y="915157"/>
            <a:ext cx="10872000" cy="5755422"/>
          </a:xfrm>
          <a:prstGeom prst="rect">
            <a:avLst/>
          </a:prstGeom>
        </p:spPr>
        <p:txBody>
          <a:bodyPr wrap="square">
            <a:spAutoFit/>
          </a:bodyPr>
          <a:lstStyle/>
          <a:p>
            <a:pPr marL="742950" lvl="1" indent="-285750" defTabSz="957756"/>
            <a:r>
              <a:rPr lang="en-US" sz="1600" dirty="0">
                <a:solidFill>
                  <a:schemeClr val="accent1">
                    <a:lumMod val="50000"/>
                  </a:schemeClr>
                </a:solidFill>
              </a:rPr>
              <a:t>String </a:t>
            </a:r>
            <a:r>
              <a:rPr lang="en-US" sz="1600" dirty="0" err="1">
                <a:solidFill>
                  <a:schemeClr val="accent1">
                    <a:lumMod val="50000"/>
                  </a:schemeClr>
                </a:solidFill>
              </a:rPr>
              <a:t>External_Param_Value</a:t>
            </a:r>
            <a:r>
              <a:rPr lang="en-US" sz="1600" dirty="0">
                <a:solidFill>
                  <a:schemeClr val="accent1">
                    <a:lumMod val="50000"/>
                  </a:schemeClr>
                </a:solidFill>
              </a:rPr>
              <a:t> = </a:t>
            </a:r>
            <a:r>
              <a:rPr lang="en-US" sz="1600" dirty="0" err="1">
                <a:solidFill>
                  <a:schemeClr val="accent1">
                    <a:lumMod val="50000"/>
                  </a:schemeClr>
                </a:solidFill>
              </a:rPr>
              <a:t>map.get</a:t>
            </a:r>
            <a:r>
              <a:rPr lang="en-US" sz="1600" dirty="0">
                <a:solidFill>
                  <a:schemeClr val="accent1">
                    <a:lumMod val="50000"/>
                  </a:schemeClr>
                </a:solidFill>
              </a:rPr>
              <a:t>(“</a:t>
            </a:r>
            <a:r>
              <a:rPr lang="en-US" sz="1600" dirty="0" err="1">
                <a:solidFill>
                  <a:schemeClr val="accent1">
                    <a:lumMod val="50000"/>
                  </a:schemeClr>
                </a:solidFill>
              </a:rPr>
              <a:t>External_Param_Property</a:t>
            </a:r>
            <a:r>
              <a:rPr lang="en-US" sz="1600" dirty="0">
                <a:solidFill>
                  <a:schemeClr val="accent1">
                    <a:lumMod val="50000"/>
                  </a:schemeClr>
                </a:solidFill>
              </a:rPr>
              <a:t>”);</a:t>
            </a:r>
          </a:p>
          <a:p>
            <a:pPr marL="742950" lvl="1" indent="-285750" defTabSz="957756"/>
            <a:endParaRPr lang="en-US" sz="1600" dirty="0">
              <a:solidFill>
                <a:schemeClr val="accent1">
                  <a:lumMod val="50000"/>
                </a:schemeClr>
              </a:solidFill>
            </a:endParaRPr>
          </a:p>
          <a:p>
            <a:pPr marL="742950" lvl="1" indent="-285750" defTabSz="957756"/>
            <a:r>
              <a:rPr lang="en-US" sz="1600" dirty="0">
                <a:solidFill>
                  <a:schemeClr val="accent1">
                    <a:lumMod val="50000"/>
                  </a:schemeClr>
                </a:solidFill>
              </a:rPr>
              <a:t>We creating “</a:t>
            </a:r>
            <a:r>
              <a:rPr lang="en-US" sz="1600" dirty="0" err="1">
                <a:solidFill>
                  <a:schemeClr val="accent1">
                    <a:lumMod val="50000"/>
                  </a:schemeClr>
                </a:solidFill>
              </a:rPr>
              <a:t>External_Param_Value</a:t>
            </a:r>
            <a:r>
              <a:rPr lang="en-US" sz="1600" dirty="0">
                <a:solidFill>
                  <a:schemeClr val="accent1">
                    <a:lumMod val="50000"/>
                  </a:schemeClr>
                </a:solidFill>
              </a:rPr>
              <a:t>” and getting the value from properties of Content modifier(</a:t>
            </a:r>
            <a:r>
              <a:rPr lang="en-US" sz="1600" dirty="0" err="1">
                <a:solidFill>
                  <a:schemeClr val="accent1">
                    <a:lumMod val="50000"/>
                  </a:schemeClr>
                </a:solidFill>
              </a:rPr>
              <a:t>External_Param_Property</a:t>
            </a:r>
            <a:r>
              <a:rPr lang="en-US" sz="1600" dirty="0">
                <a:solidFill>
                  <a:schemeClr val="accent1">
                    <a:lumMod val="50000"/>
                  </a:schemeClr>
                </a:solidFill>
              </a:rPr>
              <a:t>).</a:t>
            </a:r>
          </a:p>
          <a:p>
            <a:pPr marL="742950" lvl="1" indent="-285750" defTabSz="957756"/>
            <a:r>
              <a:rPr lang="en-US" sz="1600" kern="0" dirty="0">
                <a:solidFill>
                  <a:srgbClr val="002060"/>
                </a:solidFill>
                <a:latin typeface="Arial"/>
              </a:rPr>
              <a:t>    </a:t>
            </a:r>
            <a:endParaRPr lang="en-IN" sz="1600" kern="0" dirty="0">
              <a:solidFill>
                <a:srgbClr val="002060"/>
              </a:solidFill>
              <a:latin typeface="Arial"/>
            </a:endParaRPr>
          </a:p>
          <a:p>
            <a:pPr marL="742950" lvl="1" indent="-285750" defTabSz="957756"/>
            <a:r>
              <a:rPr lang="en-US" dirty="0">
                <a:solidFill>
                  <a:schemeClr val="accent1">
                    <a:lumMod val="50000"/>
                  </a:schemeClr>
                </a:solidFill>
              </a:rPr>
              <a:t>String </a:t>
            </a:r>
            <a:r>
              <a:rPr lang="en-US" dirty="0" err="1">
                <a:solidFill>
                  <a:schemeClr val="accent1">
                    <a:lumMod val="50000"/>
                  </a:schemeClr>
                </a:solidFill>
              </a:rPr>
              <a:t>External_Param_Value</a:t>
            </a:r>
            <a:r>
              <a:rPr lang="en-US" dirty="0">
                <a:solidFill>
                  <a:schemeClr val="accent1">
                    <a:lumMod val="50000"/>
                  </a:schemeClr>
                </a:solidFill>
              </a:rPr>
              <a:t> = </a:t>
            </a:r>
            <a:r>
              <a:rPr lang="en-US" dirty="0" err="1">
                <a:solidFill>
                  <a:schemeClr val="accent1">
                    <a:lumMod val="50000"/>
                  </a:schemeClr>
                </a:solidFill>
              </a:rPr>
              <a:t>map.setProperty</a:t>
            </a:r>
            <a:r>
              <a:rPr lang="en-US" dirty="0">
                <a:solidFill>
                  <a:schemeClr val="accent1">
                    <a:lumMod val="50000"/>
                  </a:schemeClr>
                </a:solidFill>
              </a:rPr>
              <a:t>(“</a:t>
            </a:r>
            <a:r>
              <a:rPr lang="en-US" dirty="0" err="1">
                <a:solidFill>
                  <a:schemeClr val="accent1">
                    <a:lumMod val="50000"/>
                  </a:schemeClr>
                </a:solidFill>
              </a:rPr>
              <a:t>External_Param_Property”,”True</a:t>
            </a:r>
            <a:r>
              <a:rPr lang="en-US" dirty="0">
                <a:solidFill>
                  <a:schemeClr val="accent1">
                    <a:lumMod val="50000"/>
                  </a:schemeClr>
                </a:solidFill>
              </a:rPr>
              <a:t>”);</a:t>
            </a:r>
          </a:p>
          <a:p>
            <a:pPr lvl="1" defTabSz="957756"/>
            <a:r>
              <a:rPr lang="en-US" kern="0" dirty="0" err="1">
                <a:solidFill>
                  <a:schemeClr val="accent1">
                    <a:lumMod val="50000"/>
                  </a:schemeClr>
                </a:solidFill>
                <a:latin typeface="Arial"/>
              </a:rPr>
              <a:t>setProperty</a:t>
            </a:r>
            <a:r>
              <a:rPr lang="en-US" kern="0" dirty="0">
                <a:solidFill>
                  <a:schemeClr val="accent1">
                    <a:lumMod val="50000"/>
                  </a:schemeClr>
                </a:solidFill>
                <a:latin typeface="Arial"/>
              </a:rPr>
              <a:t>()--is used to set the value of the property parameter declared in exchange property.</a:t>
            </a:r>
          </a:p>
          <a:p>
            <a:pPr lvl="1" defTabSz="957756"/>
            <a:r>
              <a:rPr lang="en-US" kern="0" dirty="0" err="1">
                <a:solidFill>
                  <a:schemeClr val="accent1">
                    <a:lumMod val="50000"/>
                  </a:schemeClr>
                </a:solidFill>
                <a:latin typeface="Arial"/>
              </a:rPr>
              <a:t>setHeader</a:t>
            </a:r>
            <a:r>
              <a:rPr lang="en-US" kern="0" dirty="0">
                <a:solidFill>
                  <a:schemeClr val="accent1">
                    <a:lumMod val="50000"/>
                  </a:schemeClr>
                </a:solidFill>
                <a:latin typeface="Arial"/>
              </a:rPr>
              <a:t>()-- is used to set the value of the header parameter declared in header of </a:t>
            </a:r>
            <a:r>
              <a:rPr lang="en-US" kern="0" dirty="0" err="1">
                <a:solidFill>
                  <a:schemeClr val="accent1">
                    <a:lumMod val="50000"/>
                  </a:schemeClr>
                </a:solidFill>
                <a:latin typeface="Arial"/>
              </a:rPr>
              <a:t>Content.M</a:t>
            </a:r>
            <a:r>
              <a:rPr lang="en-IN" kern="0" dirty="0">
                <a:solidFill>
                  <a:srgbClr val="002060"/>
                </a:solidFill>
                <a:latin typeface="Arial"/>
              </a:rPr>
              <a:t>    </a:t>
            </a:r>
          </a:p>
          <a:p>
            <a:pPr marL="742950" lvl="1" indent="-285750" defTabSz="957756"/>
            <a:endParaRPr lang="en-IN" kern="0" dirty="0">
              <a:solidFill>
                <a:srgbClr val="002060"/>
              </a:solidFill>
              <a:latin typeface="Arial"/>
            </a:endParaRPr>
          </a:p>
          <a:p>
            <a:pPr marL="742950" lvl="1" indent="-285750" defTabSz="957756"/>
            <a:r>
              <a:rPr lang="en-IN" b="1" kern="0" dirty="0">
                <a:solidFill>
                  <a:srgbClr val="002060"/>
                </a:solidFill>
                <a:latin typeface="Arial"/>
              </a:rPr>
              <a:t>Calling properties in Mappings:</a:t>
            </a:r>
          </a:p>
          <a:p>
            <a:pPr lvl="1" defTabSz="957756"/>
            <a:r>
              <a:rPr lang="en-IN" kern="0" dirty="0">
                <a:solidFill>
                  <a:srgbClr val="002060"/>
                </a:solidFill>
                <a:latin typeface="Arial"/>
              </a:rPr>
              <a:t>         We can declare the parameters in Content Modifier, we can call them directly in Message Mapping.</a:t>
            </a:r>
          </a:p>
          <a:p>
            <a:pPr lvl="1" defTabSz="957756"/>
            <a:r>
              <a:rPr lang="en-IN" kern="0" dirty="0">
                <a:solidFill>
                  <a:srgbClr val="002060"/>
                </a:solidFill>
                <a:latin typeface="Arial"/>
              </a:rPr>
              <a:t>             Ex: We created one variable in Content modifier called “Location” in header</a:t>
            </a:r>
          </a:p>
          <a:p>
            <a:pPr lvl="1" defTabSz="957756"/>
            <a:endParaRPr lang="en-IN" kern="0" dirty="0">
              <a:solidFill>
                <a:srgbClr val="002060"/>
              </a:solidFill>
              <a:latin typeface="Arial"/>
            </a:endParaRPr>
          </a:p>
          <a:p>
            <a:pPr lvl="1" defTabSz="957756"/>
            <a:endParaRPr lang="en-IN" kern="0" dirty="0">
              <a:solidFill>
                <a:srgbClr val="002060"/>
              </a:solidFill>
              <a:latin typeface="Arial"/>
            </a:endParaRPr>
          </a:p>
          <a:p>
            <a:pPr lvl="1" defTabSz="957756"/>
            <a:endParaRPr lang="en-IN" kern="0" dirty="0">
              <a:solidFill>
                <a:srgbClr val="002060"/>
              </a:solidFill>
              <a:latin typeface="Arial"/>
            </a:endParaRPr>
          </a:p>
          <a:p>
            <a:pPr lvl="1" defTabSz="957756"/>
            <a:endParaRPr lang="en-IN" kern="0" dirty="0">
              <a:solidFill>
                <a:srgbClr val="002060"/>
              </a:solidFill>
              <a:latin typeface="Arial"/>
            </a:endParaRPr>
          </a:p>
          <a:p>
            <a:pPr lvl="1" defTabSz="957756"/>
            <a:endParaRPr lang="en-IN" kern="0" dirty="0">
              <a:solidFill>
                <a:srgbClr val="002060"/>
              </a:solidFill>
              <a:latin typeface="Arial"/>
            </a:endParaRPr>
          </a:p>
          <a:p>
            <a:pPr lvl="1" defTabSz="957756"/>
            <a:endParaRPr lang="en-IN" kern="0" dirty="0">
              <a:solidFill>
                <a:srgbClr val="002060"/>
              </a:solidFill>
              <a:latin typeface="Arial"/>
            </a:endParaRPr>
          </a:p>
          <a:p>
            <a:pPr lvl="1" defTabSz="957756"/>
            <a:endParaRPr lang="en-IN" kern="0" dirty="0">
              <a:solidFill>
                <a:srgbClr val="002060"/>
              </a:solidFill>
              <a:latin typeface="Arial"/>
            </a:endParaRPr>
          </a:p>
          <a:p>
            <a:pPr lvl="1" defTabSz="957756"/>
            <a:r>
              <a:rPr lang="en-IN" kern="0" dirty="0">
                <a:solidFill>
                  <a:srgbClr val="002060"/>
                </a:solidFill>
                <a:latin typeface="Arial"/>
              </a:rPr>
              <a:t>            </a:t>
            </a:r>
          </a:p>
        </p:txBody>
      </p:sp>
      <p:pic>
        <p:nvPicPr>
          <p:cNvPr id="6" name="Picture 5"/>
          <p:cNvPicPr>
            <a:picLocks noChangeAspect="1"/>
          </p:cNvPicPr>
          <p:nvPr/>
        </p:nvPicPr>
        <p:blipFill>
          <a:blip r:embed="rId2"/>
          <a:stretch>
            <a:fillRect/>
          </a:stretch>
        </p:blipFill>
        <p:spPr>
          <a:xfrm>
            <a:off x="780584" y="4357132"/>
            <a:ext cx="10272000" cy="1951868"/>
          </a:xfrm>
          <a:prstGeom prst="rect">
            <a:avLst/>
          </a:prstGeom>
        </p:spPr>
      </p:pic>
    </p:spTree>
    <p:extLst>
      <p:ext uri="{BB962C8B-B14F-4D97-AF65-F5344CB8AC3E}">
        <p14:creationId xmlns:p14="http://schemas.microsoft.com/office/powerpoint/2010/main" val="2352879100"/>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8" y="51156"/>
            <a:ext cx="11125236" cy="864001"/>
          </a:xfrm>
        </p:spPr>
        <p:txBody>
          <a:bodyPr/>
          <a:lstStyle/>
          <a:p>
            <a:r>
              <a:rPr lang="en-IN" b="1" dirty="0"/>
              <a:t>3.</a:t>
            </a:r>
            <a:r>
              <a:rPr lang="en-IN" dirty="0"/>
              <a:t> </a:t>
            </a:r>
            <a:r>
              <a:rPr lang="en-IN" b="1" dirty="0"/>
              <a:t>Use Cases in CPI </a:t>
            </a:r>
          </a:p>
        </p:txBody>
      </p:sp>
      <p:sp>
        <p:nvSpPr>
          <p:cNvPr id="7" name="Text Placeholder 2"/>
          <p:cNvSpPr>
            <a:spLocks noGrp="1"/>
          </p:cNvSpPr>
          <p:nvPr>
            <p:ph type="body" sz="quarter" idx="10"/>
          </p:nvPr>
        </p:nvSpPr>
        <p:spPr>
          <a:xfrm>
            <a:off x="504387" y="915157"/>
            <a:ext cx="11556652" cy="5105843"/>
          </a:xfrm>
        </p:spPr>
        <p:txBody>
          <a:bodyPr>
            <a:noAutofit/>
          </a:bodyPr>
          <a:lstStyle/>
          <a:p>
            <a:pPr marL="457200" lvl="1" indent="0" defTabSz="957756">
              <a:buNone/>
            </a:pPr>
            <a:endParaRPr lang="en-IN" kern="0" dirty="0">
              <a:solidFill>
                <a:srgbClr val="002060"/>
              </a:solidFill>
              <a:latin typeface="Arial"/>
            </a:endParaRPr>
          </a:p>
          <a:p>
            <a:pPr marL="742950" lvl="1" indent="-285750" defTabSz="957756"/>
            <a:endParaRPr lang="en-IN" kern="0" dirty="0">
              <a:solidFill>
                <a:srgbClr val="002060"/>
              </a:solidFill>
              <a:latin typeface="Arial"/>
            </a:endParaRPr>
          </a:p>
          <a:p>
            <a:pPr marL="742950" lvl="1" indent="-285750" defTabSz="957756"/>
            <a:endParaRPr lang="en-IN" kern="0" dirty="0">
              <a:solidFill>
                <a:srgbClr val="002060"/>
              </a:solidFill>
              <a:latin typeface="Arial"/>
            </a:endParaRPr>
          </a:p>
        </p:txBody>
      </p:sp>
      <p:sp>
        <p:nvSpPr>
          <p:cNvPr id="10" name="Text Placeholder 2"/>
          <p:cNvSpPr>
            <a:spLocks noGrp="1"/>
          </p:cNvSpPr>
          <p:nvPr>
            <p:ph type="body" sz="quarter" idx="11"/>
          </p:nvPr>
        </p:nvSpPr>
        <p:spPr>
          <a:xfrm>
            <a:off x="502142" y="915157"/>
            <a:ext cx="11556652" cy="5393843"/>
          </a:xfrm>
        </p:spPr>
        <p:txBody>
          <a:bodyPr>
            <a:noAutofit/>
          </a:bodyPr>
          <a:lstStyle/>
          <a:p>
            <a:pPr marL="457200" lvl="1" indent="0" defTabSz="957756">
              <a:buNone/>
            </a:pPr>
            <a:endParaRPr lang="en-IN" kern="0" dirty="0">
              <a:solidFill>
                <a:srgbClr val="002060"/>
              </a:solidFill>
              <a:latin typeface="Arial"/>
            </a:endParaRPr>
          </a:p>
          <a:p>
            <a:pPr marL="742950" lvl="1" indent="-285750" defTabSz="957756"/>
            <a:endParaRPr lang="en-IN" kern="0" dirty="0">
              <a:solidFill>
                <a:srgbClr val="002060"/>
              </a:solidFill>
              <a:latin typeface="Arial"/>
            </a:endParaRPr>
          </a:p>
          <a:p>
            <a:pPr marL="457200" lvl="1" indent="0" defTabSz="957756">
              <a:buNone/>
            </a:pPr>
            <a:r>
              <a:rPr lang="en-IN" kern="0" dirty="0">
                <a:solidFill>
                  <a:srgbClr val="002060"/>
                </a:solidFill>
                <a:latin typeface="Arial"/>
              </a:rPr>
              <a:t> </a:t>
            </a:r>
          </a:p>
          <a:p>
            <a:pPr marL="457200" lvl="1" indent="0" defTabSz="957756">
              <a:buNone/>
            </a:pPr>
            <a:r>
              <a:rPr lang="en-IN" kern="0" dirty="0">
                <a:solidFill>
                  <a:srgbClr val="002060"/>
                </a:solidFill>
                <a:latin typeface="Arial"/>
              </a:rPr>
              <a:t> </a:t>
            </a:r>
          </a:p>
        </p:txBody>
      </p:sp>
      <p:sp>
        <p:nvSpPr>
          <p:cNvPr id="3" name="Rectangle 2"/>
          <p:cNvSpPr/>
          <p:nvPr/>
        </p:nvSpPr>
        <p:spPr>
          <a:xfrm>
            <a:off x="480584" y="915157"/>
            <a:ext cx="10872000" cy="5632311"/>
          </a:xfrm>
          <a:prstGeom prst="rect">
            <a:avLst/>
          </a:prstGeom>
        </p:spPr>
        <p:txBody>
          <a:bodyPr wrap="square">
            <a:spAutoFit/>
          </a:bodyPr>
          <a:lstStyle/>
          <a:p>
            <a:pPr lvl="1" defTabSz="957756"/>
            <a:r>
              <a:rPr lang="en-IN" kern="0" dirty="0">
                <a:solidFill>
                  <a:srgbClr val="002060"/>
                </a:solidFill>
                <a:latin typeface="Arial"/>
              </a:rPr>
              <a:t>We are trying to access that from message mapping with groovy code as below.</a:t>
            </a:r>
          </a:p>
          <a:p>
            <a:pPr lvl="1" defTabSz="957756"/>
            <a:endParaRPr lang="en-IN" kern="0" dirty="0">
              <a:solidFill>
                <a:srgbClr val="002060"/>
              </a:solidFill>
              <a:latin typeface="Arial"/>
            </a:endParaRPr>
          </a:p>
          <a:p>
            <a:pPr lvl="1" defTabSz="957756"/>
            <a:endParaRPr lang="en-IN" kern="0" dirty="0">
              <a:solidFill>
                <a:srgbClr val="002060"/>
              </a:solidFill>
              <a:latin typeface="Arial"/>
            </a:endParaRPr>
          </a:p>
          <a:p>
            <a:pPr lvl="1" defTabSz="957756"/>
            <a:endParaRPr lang="en-IN" kern="0" dirty="0">
              <a:solidFill>
                <a:srgbClr val="002060"/>
              </a:solidFill>
              <a:latin typeface="Arial"/>
            </a:endParaRPr>
          </a:p>
          <a:p>
            <a:pPr lvl="1" defTabSz="957756"/>
            <a:endParaRPr lang="en-IN" kern="0" dirty="0">
              <a:solidFill>
                <a:srgbClr val="002060"/>
              </a:solidFill>
              <a:latin typeface="Arial"/>
            </a:endParaRPr>
          </a:p>
          <a:p>
            <a:pPr lvl="1" defTabSz="957756"/>
            <a:endParaRPr lang="en-IN" kern="0" dirty="0">
              <a:solidFill>
                <a:srgbClr val="002060"/>
              </a:solidFill>
              <a:latin typeface="Arial"/>
            </a:endParaRPr>
          </a:p>
          <a:p>
            <a:pPr lvl="1" defTabSz="957756"/>
            <a:endParaRPr lang="en-IN" kern="0" dirty="0">
              <a:solidFill>
                <a:srgbClr val="002060"/>
              </a:solidFill>
              <a:latin typeface="Arial"/>
            </a:endParaRPr>
          </a:p>
          <a:p>
            <a:pPr lvl="1" defTabSz="957756"/>
            <a:r>
              <a:rPr lang="en-IN" kern="0" dirty="0" err="1">
                <a:solidFill>
                  <a:srgbClr val="002060"/>
                </a:solidFill>
                <a:latin typeface="Arial"/>
              </a:rPr>
              <a:t>getLocation</a:t>
            </a:r>
            <a:r>
              <a:rPr lang="en-IN" kern="0" dirty="0">
                <a:solidFill>
                  <a:srgbClr val="002060"/>
                </a:solidFill>
                <a:latin typeface="Arial"/>
              </a:rPr>
              <a:t>- is the custom groovy function taking “location”(constant as input)</a:t>
            </a:r>
          </a:p>
          <a:p>
            <a:pPr lvl="1" defTabSz="957756"/>
            <a:endParaRPr lang="en-IN" kern="0" dirty="0">
              <a:solidFill>
                <a:srgbClr val="002060"/>
              </a:solidFill>
              <a:latin typeface="Arial"/>
            </a:endParaRPr>
          </a:p>
          <a:p>
            <a:pPr lvl="1" defTabSz="957756"/>
            <a:endParaRPr lang="en-IN" kern="0" dirty="0">
              <a:solidFill>
                <a:srgbClr val="002060"/>
              </a:solidFill>
              <a:latin typeface="Arial"/>
            </a:endParaRPr>
          </a:p>
          <a:p>
            <a:pPr lvl="1" defTabSz="957756"/>
            <a:endParaRPr lang="en-IN" kern="0" dirty="0">
              <a:solidFill>
                <a:srgbClr val="002060"/>
              </a:solidFill>
              <a:latin typeface="Arial"/>
            </a:endParaRPr>
          </a:p>
          <a:p>
            <a:pPr lvl="1" defTabSz="957756"/>
            <a:endParaRPr lang="en-IN" kern="0" dirty="0">
              <a:solidFill>
                <a:srgbClr val="002060"/>
              </a:solidFill>
              <a:latin typeface="Arial"/>
            </a:endParaRPr>
          </a:p>
          <a:p>
            <a:pPr lvl="1" defTabSz="957756"/>
            <a:endParaRPr lang="en-IN" kern="0" dirty="0">
              <a:solidFill>
                <a:srgbClr val="002060"/>
              </a:solidFill>
              <a:latin typeface="Arial"/>
            </a:endParaRPr>
          </a:p>
          <a:p>
            <a:pPr lvl="1" defTabSz="957756"/>
            <a:r>
              <a:rPr lang="en-IN" kern="0" dirty="0" err="1">
                <a:solidFill>
                  <a:srgbClr val="002060"/>
                </a:solidFill>
                <a:latin typeface="Arial"/>
              </a:rPr>
              <a:t>context.getHeader</a:t>
            </a:r>
            <a:r>
              <a:rPr lang="en-IN" kern="0" dirty="0">
                <a:solidFill>
                  <a:srgbClr val="002060"/>
                </a:solidFill>
                <a:latin typeface="Arial"/>
              </a:rPr>
              <a:t>()---is used to get values from the header of content modifier in MM.</a:t>
            </a:r>
          </a:p>
          <a:p>
            <a:pPr lvl="1" defTabSz="957756"/>
            <a:endParaRPr lang="en-IN" kern="0" dirty="0">
              <a:solidFill>
                <a:srgbClr val="002060"/>
              </a:solidFill>
              <a:latin typeface="Arial"/>
            </a:endParaRPr>
          </a:p>
          <a:p>
            <a:pPr lvl="1" defTabSz="957756"/>
            <a:r>
              <a:rPr lang="en-IN" kern="0" dirty="0" err="1">
                <a:solidFill>
                  <a:srgbClr val="002060"/>
                </a:solidFill>
                <a:latin typeface="Arial"/>
              </a:rPr>
              <a:t>context.getProperty</a:t>
            </a:r>
            <a:r>
              <a:rPr lang="en-IN" kern="0" dirty="0">
                <a:solidFill>
                  <a:srgbClr val="002060"/>
                </a:solidFill>
                <a:latin typeface="Arial"/>
              </a:rPr>
              <a:t>()---is used to get values from the exchange property of content modifier in MM.</a:t>
            </a:r>
          </a:p>
          <a:p>
            <a:pPr lvl="1" defTabSz="957756"/>
            <a:endParaRPr lang="en-IN" kern="0" dirty="0">
              <a:solidFill>
                <a:srgbClr val="002060"/>
              </a:solidFill>
              <a:latin typeface="Arial"/>
            </a:endParaRPr>
          </a:p>
          <a:p>
            <a:pPr lvl="1" defTabSz="957756"/>
            <a:endParaRPr lang="en-IN" kern="0" dirty="0">
              <a:solidFill>
                <a:srgbClr val="002060"/>
              </a:solidFill>
              <a:latin typeface="Arial"/>
            </a:endParaRPr>
          </a:p>
          <a:p>
            <a:pPr lvl="1" defTabSz="957756"/>
            <a:endParaRPr lang="en-IN" kern="0" dirty="0">
              <a:solidFill>
                <a:srgbClr val="002060"/>
              </a:solidFill>
              <a:latin typeface="Arial"/>
            </a:endParaRPr>
          </a:p>
          <a:p>
            <a:pPr lvl="1" defTabSz="957756"/>
            <a:r>
              <a:rPr lang="en-IN" kern="0" dirty="0">
                <a:solidFill>
                  <a:srgbClr val="002060"/>
                </a:solidFill>
                <a:latin typeface="Arial"/>
              </a:rPr>
              <a:t>            </a:t>
            </a:r>
          </a:p>
        </p:txBody>
      </p:sp>
      <p:pic>
        <p:nvPicPr>
          <p:cNvPr id="4" name="Picture 3"/>
          <p:cNvPicPr>
            <a:picLocks noChangeAspect="1"/>
          </p:cNvPicPr>
          <p:nvPr/>
        </p:nvPicPr>
        <p:blipFill>
          <a:blip r:embed="rId2"/>
          <a:stretch>
            <a:fillRect/>
          </a:stretch>
        </p:blipFill>
        <p:spPr>
          <a:xfrm>
            <a:off x="1199999" y="1296943"/>
            <a:ext cx="8937919" cy="1412057"/>
          </a:xfrm>
          <a:prstGeom prst="rect">
            <a:avLst/>
          </a:prstGeom>
        </p:spPr>
      </p:pic>
      <p:pic>
        <p:nvPicPr>
          <p:cNvPr id="5" name="Picture 4"/>
          <p:cNvPicPr>
            <a:picLocks noChangeAspect="1"/>
          </p:cNvPicPr>
          <p:nvPr/>
        </p:nvPicPr>
        <p:blipFill>
          <a:blip r:embed="rId3"/>
          <a:stretch>
            <a:fillRect/>
          </a:stretch>
        </p:blipFill>
        <p:spPr>
          <a:xfrm>
            <a:off x="2064000" y="3426685"/>
            <a:ext cx="5419725" cy="794315"/>
          </a:xfrm>
          <a:prstGeom prst="rect">
            <a:avLst/>
          </a:prstGeom>
        </p:spPr>
      </p:pic>
    </p:spTree>
    <p:extLst>
      <p:ext uri="{BB962C8B-B14F-4D97-AF65-F5344CB8AC3E}">
        <p14:creationId xmlns:p14="http://schemas.microsoft.com/office/powerpoint/2010/main" val="3563090846"/>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8" y="51156"/>
            <a:ext cx="11125236" cy="864001"/>
          </a:xfrm>
        </p:spPr>
        <p:txBody>
          <a:bodyPr/>
          <a:lstStyle/>
          <a:p>
            <a:r>
              <a:rPr lang="en-IN" b="1" dirty="0"/>
              <a:t>3.</a:t>
            </a:r>
            <a:r>
              <a:rPr lang="en-IN" dirty="0"/>
              <a:t> </a:t>
            </a:r>
            <a:r>
              <a:rPr lang="en-IN" b="1" dirty="0"/>
              <a:t>Use Cases in CPI </a:t>
            </a:r>
          </a:p>
        </p:txBody>
      </p:sp>
      <p:sp>
        <p:nvSpPr>
          <p:cNvPr id="7" name="Text Placeholder 2"/>
          <p:cNvSpPr>
            <a:spLocks noGrp="1"/>
          </p:cNvSpPr>
          <p:nvPr>
            <p:ph type="body" sz="quarter" idx="10"/>
          </p:nvPr>
        </p:nvSpPr>
        <p:spPr>
          <a:xfrm>
            <a:off x="504387" y="915157"/>
            <a:ext cx="11556652" cy="5105843"/>
          </a:xfrm>
        </p:spPr>
        <p:txBody>
          <a:bodyPr>
            <a:noAutofit/>
          </a:bodyPr>
          <a:lstStyle/>
          <a:p>
            <a:pPr marL="457200" lvl="1" indent="0" defTabSz="957756">
              <a:buNone/>
            </a:pPr>
            <a:endParaRPr lang="en-IN" kern="0" dirty="0">
              <a:solidFill>
                <a:srgbClr val="002060"/>
              </a:solidFill>
              <a:latin typeface="Arial"/>
            </a:endParaRPr>
          </a:p>
          <a:p>
            <a:pPr marL="742950" lvl="1" indent="-285750" defTabSz="957756"/>
            <a:endParaRPr lang="en-IN" kern="0" dirty="0">
              <a:solidFill>
                <a:srgbClr val="002060"/>
              </a:solidFill>
              <a:latin typeface="Arial"/>
            </a:endParaRPr>
          </a:p>
          <a:p>
            <a:pPr marL="742950" lvl="1" indent="-285750" defTabSz="957756"/>
            <a:endParaRPr lang="en-IN" kern="0" dirty="0">
              <a:solidFill>
                <a:srgbClr val="002060"/>
              </a:solidFill>
              <a:latin typeface="Arial"/>
            </a:endParaRPr>
          </a:p>
        </p:txBody>
      </p:sp>
      <p:sp>
        <p:nvSpPr>
          <p:cNvPr id="10" name="Text Placeholder 2"/>
          <p:cNvSpPr>
            <a:spLocks noGrp="1"/>
          </p:cNvSpPr>
          <p:nvPr>
            <p:ph type="body" sz="quarter" idx="11"/>
          </p:nvPr>
        </p:nvSpPr>
        <p:spPr>
          <a:xfrm>
            <a:off x="502142" y="915157"/>
            <a:ext cx="11556652" cy="5393843"/>
          </a:xfrm>
        </p:spPr>
        <p:txBody>
          <a:bodyPr>
            <a:noAutofit/>
          </a:bodyPr>
          <a:lstStyle/>
          <a:p>
            <a:pPr marL="457200" lvl="1" indent="0" defTabSz="957756">
              <a:buNone/>
            </a:pPr>
            <a:endParaRPr lang="en-IN" kern="0" dirty="0">
              <a:solidFill>
                <a:srgbClr val="002060"/>
              </a:solidFill>
              <a:latin typeface="Arial"/>
            </a:endParaRPr>
          </a:p>
          <a:p>
            <a:pPr marL="742950" lvl="1" indent="-285750" defTabSz="957756"/>
            <a:endParaRPr lang="en-IN" kern="0" dirty="0">
              <a:solidFill>
                <a:srgbClr val="002060"/>
              </a:solidFill>
              <a:latin typeface="Arial"/>
            </a:endParaRPr>
          </a:p>
          <a:p>
            <a:pPr marL="457200" lvl="1" indent="0" defTabSz="957756">
              <a:buNone/>
            </a:pPr>
            <a:r>
              <a:rPr lang="en-IN" kern="0" dirty="0">
                <a:solidFill>
                  <a:srgbClr val="002060"/>
                </a:solidFill>
                <a:latin typeface="Arial"/>
              </a:rPr>
              <a:t> </a:t>
            </a:r>
          </a:p>
          <a:p>
            <a:pPr marL="457200" lvl="1" indent="0" defTabSz="957756">
              <a:buNone/>
            </a:pPr>
            <a:r>
              <a:rPr lang="en-IN" kern="0" dirty="0">
                <a:solidFill>
                  <a:srgbClr val="002060"/>
                </a:solidFill>
                <a:latin typeface="Arial"/>
              </a:rPr>
              <a:t> </a:t>
            </a:r>
          </a:p>
        </p:txBody>
      </p:sp>
      <p:sp>
        <p:nvSpPr>
          <p:cNvPr id="3" name="Rectangle 2"/>
          <p:cNvSpPr/>
          <p:nvPr/>
        </p:nvSpPr>
        <p:spPr>
          <a:xfrm>
            <a:off x="480584" y="915157"/>
            <a:ext cx="10872000" cy="3970318"/>
          </a:xfrm>
          <a:prstGeom prst="rect">
            <a:avLst/>
          </a:prstGeom>
        </p:spPr>
        <p:txBody>
          <a:bodyPr wrap="square">
            <a:spAutoFit/>
          </a:bodyPr>
          <a:lstStyle/>
          <a:p>
            <a:pPr marL="742950" lvl="1" indent="-285750" defTabSz="957756">
              <a:buFont typeface="Wingdings" panose="05000000000000000000" pitchFamily="2" charset="2"/>
              <a:buChar char="§"/>
            </a:pPr>
            <a:r>
              <a:rPr lang="en-IN" b="1" kern="0" dirty="0">
                <a:solidFill>
                  <a:srgbClr val="002060"/>
                </a:solidFill>
                <a:latin typeface="Arial"/>
              </a:rPr>
              <a:t>Logging payload:</a:t>
            </a:r>
          </a:p>
          <a:p>
            <a:pPr lvl="1" defTabSz="957756"/>
            <a:endParaRPr lang="en-IN" b="1" kern="0" dirty="0">
              <a:solidFill>
                <a:srgbClr val="002060"/>
              </a:solidFill>
              <a:latin typeface="Arial"/>
            </a:endParaRPr>
          </a:p>
          <a:p>
            <a:pPr lvl="1" defTabSz="957756"/>
            <a:r>
              <a:rPr lang="en-IN" kern="0" dirty="0">
                <a:solidFill>
                  <a:srgbClr val="002060"/>
                </a:solidFill>
                <a:latin typeface="Arial"/>
              </a:rPr>
              <a:t>    </a:t>
            </a:r>
            <a:r>
              <a:rPr lang="en-IN" sz="1600" kern="0" dirty="0">
                <a:solidFill>
                  <a:srgbClr val="002060"/>
                </a:solidFill>
                <a:latin typeface="Arial"/>
              </a:rPr>
              <a:t>In CPI, we can check the payload step to step in 2 ways.</a:t>
            </a:r>
          </a:p>
          <a:p>
            <a:pPr lvl="1" defTabSz="957756"/>
            <a:r>
              <a:rPr lang="en-IN" sz="1600" kern="0" dirty="0">
                <a:solidFill>
                  <a:srgbClr val="002060"/>
                </a:solidFill>
                <a:latin typeface="Arial"/>
              </a:rPr>
              <a:t>   </a:t>
            </a:r>
          </a:p>
          <a:p>
            <a:pPr lvl="1" defTabSz="957756"/>
            <a:r>
              <a:rPr lang="en-IN" sz="1600" kern="0" dirty="0">
                <a:solidFill>
                  <a:srgbClr val="002060"/>
                </a:solidFill>
                <a:latin typeface="Arial"/>
              </a:rPr>
              <a:t>     1) Changing the log level to “TRACE” mode.</a:t>
            </a:r>
          </a:p>
          <a:p>
            <a:pPr lvl="1" defTabSz="957756"/>
            <a:r>
              <a:rPr lang="en-IN" sz="1600" kern="0" dirty="0">
                <a:solidFill>
                  <a:srgbClr val="002060"/>
                </a:solidFill>
                <a:latin typeface="Arial"/>
              </a:rPr>
              <a:t>     2)By logging the payload at each step. Standard script we are using this to get payload as     </a:t>
            </a:r>
          </a:p>
          <a:p>
            <a:pPr lvl="1" defTabSz="957756"/>
            <a:r>
              <a:rPr lang="en-IN" sz="1600" kern="0" dirty="0">
                <a:solidFill>
                  <a:srgbClr val="002060"/>
                </a:solidFill>
                <a:latin typeface="Arial"/>
              </a:rPr>
              <a:t>          attachment.</a:t>
            </a:r>
          </a:p>
          <a:p>
            <a:pPr lvl="1" defTabSz="957756"/>
            <a:r>
              <a:rPr lang="en-IN" kern="0" dirty="0">
                <a:solidFill>
                  <a:srgbClr val="002060"/>
                </a:solidFill>
                <a:latin typeface="Arial"/>
              </a:rPr>
              <a:t>         </a:t>
            </a:r>
          </a:p>
          <a:p>
            <a:pPr lvl="1" defTabSz="957756"/>
            <a:endParaRPr lang="en-IN" kern="0" dirty="0">
              <a:solidFill>
                <a:srgbClr val="002060"/>
              </a:solidFill>
              <a:latin typeface="Arial"/>
            </a:endParaRPr>
          </a:p>
          <a:p>
            <a:pPr lvl="1" defTabSz="957756"/>
            <a:endParaRPr lang="en-IN" kern="0" dirty="0">
              <a:solidFill>
                <a:srgbClr val="002060"/>
              </a:solidFill>
              <a:latin typeface="Arial"/>
            </a:endParaRPr>
          </a:p>
          <a:p>
            <a:pPr lvl="1" defTabSz="957756"/>
            <a:endParaRPr lang="en-IN" kern="0" dirty="0">
              <a:solidFill>
                <a:srgbClr val="002060"/>
              </a:solidFill>
              <a:latin typeface="Arial"/>
            </a:endParaRPr>
          </a:p>
          <a:p>
            <a:pPr lvl="1" defTabSz="957756"/>
            <a:endParaRPr lang="en-IN" kern="0" dirty="0">
              <a:solidFill>
                <a:srgbClr val="002060"/>
              </a:solidFill>
              <a:latin typeface="Arial"/>
            </a:endParaRPr>
          </a:p>
          <a:p>
            <a:pPr lvl="1" defTabSz="957756"/>
            <a:endParaRPr lang="en-IN" kern="0" dirty="0">
              <a:solidFill>
                <a:srgbClr val="002060"/>
              </a:solidFill>
              <a:latin typeface="Arial"/>
            </a:endParaRPr>
          </a:p>
          <a:p>
            <a:pPr lvl="1" defTabSz="957756"/>
            <a:r>
              <a:rPr lang="en-IN" kern="0" dirty="0">
                <a:solidFill>
                  <a:srgbClr val="002060"/>
                </a:solidFill>
                <a:latin typeface="Arial"/>
              </a:rPr>
              <a:t>            </a:t>
            </a:r>
          </a:p>
        </p:txBody>
      </p:sp>
      <p:pic>
        <p:nvPicPr>
          <p:cNvPr id="6" name="Picture 5"/>
          <p:cNvPicPr>
            <a:picLocks noChangeAspect="1"/>
          </p:cNvPicPr>
          <p:nvPr/>
        </p:nvPicPr>
        <p:blipFill>
          <a:blip r:embed="rId2"/>
          <a:stretch>
            <a:fillRect/>
          </a:stretch>
        </p:blipFill>
        <p:spPr>
          <a:xfrm>
            <a:off x="1627541" y="2900316"/>
            <a:ext cx="8324850" cy="2952225"/>
          </a:xfrm>
          <a:prstGeom prst="rect">
            <a:avLst/>
          </a:prstGeom>
        </p:spPr>
      </p:pic>
    </p:spTree>
    <p:extLst>
      <p:ext uri="{BB962C8B-B14F-4D97-AF65-F5344CB8AC3E}">
        <p14:creationId xmlns:p14="http://schemas.microsoft.com/office/powerpoint/2010/main" val="217798511"/>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8" y="51156"/>
            <a:ext cx="11125236" cy="864001"/>
          </a:xfrm>
        </p:spPr>
        <p:txBody>
          <a:bodyPr/>
          <a:lstStyle/>
          <a:p>
            <a:r>
              <a:rPr lang="en-IN" b="1" dirty="0"/>
              <a:t>3.</a:t>
            </a:r>
            <a:r>
              <a:rPr lang="en-IN" dirty="0"/>
              <a:t> </a:t>
            </a:r>
            <a:r>
              <a:rPr lang="en-IN" b="1" dirty="0"/>
              <a:t>Use Cases in CPI </a:t>
            </a:r>
          </a:p>
        </p:txBody>
      </p:sp>
      <p:sp>
        <p:nvSpPr>
          <p:cNvPr id="7" name="Text Placeholder 2"/>
          <p:cNvSpPr>
            <a:spLocks noGrp="1"/>
          </p:cNvSpPr>
          <p:nvPr>
            <p:ph type="body" sz="quarter" idx="10"/>
          </p:nvPr>
        </p:nvSpPr>
        <p:spPr>
          <a:xfrm>
            <a:off x="504387" y="915157"/>
            <a:ext cx="11556652" cy="5105843"/>
          </a:xfrm>
        </p:spPr>
        <p:txBody>
          <a:bodyPr>
            <a:noAutofit/>
          </a:bodyPr>
          <a:lstStyle/>
          <a:p>
            <a:pPr marL="457200" lvl="1" indent="0" defTabSz="957756">
              <a:buNone/>
            </a:pPr>
            <a:endParaRPr lang="en-IN" kern="0" dirty="0">
              <a:solidFill>
                <a:srgbClr val="002060"/>
              </a:solidFill>
              <a:latin typeface="Arial"/>
            </a:endParaRPr>
          </a:p>
          <a:p>
            <a:pPr marL="742950" lvl="1" indent="-285750" defTabSz="957756"/>
            <a:endParaRPr lang="en-IN" kern="0" dirty="0">
              <a:solidFill>
                <a:srgbClr val="002060"/>
              </a:solidFill>
              <a:latin typeface="Arial"/>
            </a:endParaRPr>
          </a:p>
          <a:p>
            <a:pPr marL="742950" lvl="1" indent="-285750" defTabSz="957756"/>
            <a:endParaRPr lang="en-IN" kern="0" dirty="0">
              <a:solidFill>
                <a:srgbClr val="002060"/>
              </a:solidFill>
              <a:latin typeface="Arial"/>
            </a:endParaRPr>
          </a:p>
        </p:txBody>
      </p:sp>
      <p:sp>
        <p:nvSpPr>
          <p:cNvPr id="10" name="Text Placeholder 2"/>
          <p:cNvSpPr>
            <a:spLocks noGrp="1"/>
          </p:cNvSpPr>
          <p:nvPr>
            <p:ph type="body" sz="quarter" idx="11"/>
          </p:nvPr>
        </p:nvSpPr>
        <p:spPr>
          <a:xfrm>
            <a:off x="502142" y="915157"/>
            <a:ext cx="11556652" cy="5393843"/>
          </a:xfrm>
        </p:spPr>
        <p:txBody>
          <a:bodyPr>
            <a:noAutofit/>
          </a:bodyPr>
          <a:lstStyle/>
          <a:p>
            <a:pPr marL="457200" lvl="1" indent="0" defTabSz="957756">
              <a:buNone/>
            </a:pPr>
            <a:endParaRPr lang="en-IN" kern="0" dirty="0">
              <a:solidFill>
                <a:srgbClr val="002060"/>
              </a:solidFill>
              <a:latin typeface="Arial"/>
            </a:endParaRPr>
          </a:p>
          <a:p>
            <a:pPr marL="742950" lvl="1" indent="-285750" defTabSz="957756"/>
            <a:endParaRPr lang="en-IN" kern="0" dirty="0">
              <a:solidFill>
                <a:srgbClr val="002060"/>
              </a:solidFill>
              <a:latin typeface="Arial"/>
            </a:endParaRPr>
          </a:p>
          <a:p>
            <a:pPr marL="457200" lvl="1" indent="0" defTabSz="957756">
              <a:buNone/>
            </a:pPr>
            <a:r>
              <a:rPr lang="en-IN" kern="0" dirty="0">
                <a:solidFill>
                  <a:srgbClr val="002060"/>
                </a:solidFill>
                <a:latin typeface="Arial"/>
              </a:rPr>
              <a:t> </a:t>
            </a:r>
          </a:p>
          <a:p>
            <a:pPr marL="457200" lvl="1" indent="0" defTabSz="957756">
              <a:buNone/>
            </a:pPr>
            <a:r>
              <a:rPr lang="en-IN" kern="0" dirty="0">
                <a:solidFill>
                  <a:srgbClr val="002060"/>
                </a:solidFill>
                <a:latin typeface="Arial"/>
              </a:rPr>
              <a:t> </a:t>
            </a:r>
          </a:p>
        </p:txBody>
      </p:sp>
      <p:sp>
        <p:nvSpPr>
          <p:cNvPr id="3" name="Rectangle 2"/>
          <p:cNvSpPr/>
          <p:nvPr/>
        </p:nvSpPr>
        <p:spPr>
          <a:xfrm>
            <a:off x="480584" y="915157"/>
            <a:ext cx="10872000" cy="4431983"/>
          </a:xfrm>
          <a:prstGeom prst="rect">
            <a:avLst/>
          </a:prstGeom>
        </p:spPr>
        <p:txBody>
          <a:bodyPr wrap="square">
            <a:spAutoFit/>
          </a:bodyPr>
          <a:lstStyle/>
          <a:p>
            <a:pPr marL="742950" lvl="1" indent="-285750" defTabSz="957756">
              <a:buFont typeface="Wingdings" panose="05000000000000000000" pitchFamily="2" charset="2"/>
              <a:buChar char="§"/>
            </a:pPr>
            <a:r>
              <a:rPr lang="en-IN" b="1" kern="0" dirty="0">
                <a:solidFill>
                  <a:srgbClr val="002060"/>
                </a:solidFill>
                <a:latin typeface="Arial"/>
              </a:rPr>
              <a:t>Logging payload:</a:t>
            </a:r>
          </a:p>
          <a:p>
            <a:pPr lvl="1" defTabSz="957756"/>
            <a:endParaRPr lang="en-IN" sz="1600" b="1" kern="0" dirty="0">
              <a:solidFill>
                <a:srgbClr val="002060"/>
              </a:solidFill>
              <a:latin typeface="Arial"/>
            </a:endParaRPr>
          </a:p>
          <a:p>
            <a:pPr marL="742950" lvl="1" indent="-285750" defTabSz="957756">
              <a:buFont typeface="Wingdings" panose="05000000000000000000" pitchFamily="2" charset="2"/>
              <a:buChar char="v"/>
            </a:pPr>
            <a:r>
              <a:rPr lang="en-IN" sz="1600" kern="0" dirty="0">
                <a:solidFill>
                  <a:srgbClr val="002060"/>
                </a:solidFill>
                <a:latin typeface="Arial"/>
              </a:rPr>
              <a:t>    </a:t>
            </a:r>
            <a:r>
              <a:rPr lang="en-US" sz="1600" dirty="0" err="1">
                <a:solidFill>
                  <a:schemeClr val="accent1">
                    <a:lumMod val="50000"/>
                  </a:schemeClr>
                </a:solidFill>
              </a:rPr>
              <a:t>messageLog.addAttachmentAsString</a:t>
            </a:r>
            <a:r>
              <a:rPr lang="en-US" sz="1600" dirty="0">
                <a:solidFill>
                  <a:schemeClr val="accent1">
                    <a:lumMod val="50000"/>
                  </a:schemeClr>
                </a:solidFill>
              </a:rPr>
              <a:t>(“</a:t>
            </a:r>
            <a:r>
              <a:rPr lang="en-US" sz="1600" dirty="0" err="1">
                <a:solidFill>
                  <a:schemeClr val="accent1">
                    <a:lumMod val="50000"/>
                  </a:schemeClr>
                </a:solidFill>
              </a:rPr>
              <a:t>ResponsePayload</a:t>
            </a:r>
            <a:r>
              <a:rPr lang="en-US" sz="1600" dirty="0">
                <a:solidFill>
                  <a:schemeClr val="accent1">
                    <a:lumMod val="50000"/>
                  </a:schemeClr>
                </a:solidFill>
              </a:rPr>
              <a:t>:”, body, “text/plain”);</a:t>
            </a:r>
            <a:endParaRPr lang="en-IN" sz="1600" kern="0" dirty="0">
              <a:solidFill>
                <a:schemeClr val="accent1">
                  <a:lumMod val="50000"/>
                </a:schemeClr>
              </a:solidFill>
              <a:latin typeface="Arial"/>
            </a:endParaRPr>
          </a:p>
          <a:p>
            <a:pPr lvl="1" defTabSz="957756"/>
            <a:endParaRPr lang="en-IN" sz="1600" kern="0" dirty="0">
              <a:solidFill>
                <a:srgbClr val="002060"/>
              </a:solidFill>
              <a:latin typeface="Arial"/>
            </a:endParaRPr>
          </a:p>
          <a:p>
            <a:pPr lvl="1" defTabSz="957756"/>
            <a:r>
              <a:rPr lang="en-IN" sz="1600" kern="0" dirty="0">
                <a:solidFill>
                  <a:schemeClr val="accent1">
                    <a:lumMod val="50000"/>
                  </a:schemeClr>
                </a:solidFill>
                <a:latin typeface="Arial"/>
              </a:rPr>
              <a:t>  </a:t>
            </a:r>
            <a:r>
              <a:rPr lang="en-US" sz="1600" dirty="0">
                <a:solidFill>
                  <a:schemeClr val="accent1">
                    <a:lumMod val="50000"/>
                  </a:schemeClr>
                </a:solidFill>
              </a:rPr>
              <a:t>The input message payload is inserted as an attachment into the Message Processing Log.</a:t>
            </a:r>
            <a:endParaRPr lang="en-IN" sz="1600" kern="0" dirty="0">
              <a:solidFill>
                <a:schemeClr val="accent1">
                  <a:lumMod val="50000"/>
                </a:schemeClr>
              </a:solidFill>
              <a:latin typeface="Arial"/>
            </a:endParaRPr>
          </a:p>
          <a:p>
            <a:pPr lvl="1" defTabSz="957756"/>
            <a:endParaRPr lang="en-IN" sz="1600" kern="0" dirty="0">
              <a:solidFill>
                <a:srgbClr val="002060"/>
              </a:solidFill>
              <a:latin typeface="Arial"/>
            </a:endParaRPr>
          </a:p>
          <a:p>
            <a:pPr marL="742950" lvl="1" indent="-285750" defTabSz="957756">
              <a:buFont typeface="Wingdings" panose="05000000000000000000" pitchFamily="2" charset="2"/>
              <a:buChar char="v"/>
            </a:pPr>
            <a:r>
              <a:rPr lang="en-US" sz="1600" dirty="0" err="1">
                <a:solidFill>
                  <a:schemeClr val="accent1">
                    <a:lumMod val="50000"/>
                  </a:schemeClr>
                </a:solidFill>
              </a:rPr>
              <a:t>def</a:t>
            </a:r>
            <a:r>
              <a:rPr lang="en-US" sz="1600" dirty="0">
                <a:solidFill>
                  <a:schemeClr val="accent1">
                    <a:lumMod val="50000"/>
                  </a:schemeClr>
                </a:solidFill>
              </a:rPr>
              <a:t> </a:t>
            </a:r>
            <a:r>
              <a:rPr lang="en-US" sz="1600" dirty="0" err="1">
                <a:solidFill>
                  <a:schemeClr val="accent1">
                    <a:lumMod val="50000"/>
                  </a:schemeClr>
                </a:solidFill>
              </a:rPr>
              <a:t>messageLog</a:t>
            </a:r>
            <a:r>
              <a:rPr lang="en-US" sz="1600" dirty="0">
                <a:solidFill>
                  <a:schemeClr val="accent1">
                    <a:lumMod val="50000"/>
                  </a:schemeClr>
                </a:solidFill>
              </a:rPr>
              <a:t> = </a:t>
            </a:r>
            <a:r>
              <a:rPr lang="en-US" sz="1600" dirty="0" err="1">
                <a:solidFill>
                  <a:schemeClr val="accent1">
                    <a:lumMod val="50000"/>
                  </a:schemeClr>
                </a:solidFill>
              </a:rPr>
              <a:t>messageLogFactory.getMessageLog</a:t>
            </a:r>
            <a:r>
              <a:rPr lang="en-US" sz="1600" dirty="0">
                <a:solidFill>
                  <a:schemeClr val="accent1">
                    <a:lumMod val="50000"/>
                  </a:schemeClr>
                </a:solidFill>
              </a:rPr>
              <a:t>(message);</a:t>
            </a:r>
          </a:p>
          <a:p>
            <a:pPr lvl="1" defTabSz="957756"/>
            <a:r>
              <a:rPr lang="en-US" sz="1600" kern="0" dirty="0">
                <a:solidFill>
                  <a:schemeClr val="accent1">
                    <a:lumMod val="50000"/>
                  </a:schemeClr>
                </a:solidFill>
                <a:latin typeface="Arial"/>
              </a:rPr>
              <a:t>  </a:t>
            </a:r>
          </a:p>
          <a:p>
            <a:pPr lvl="1" defTabSz="957756"/>
            <a:r>
              <a:rPr lang="en-US" sz="1600" dirty="0">
                <a:solidFill>
                  <a:schemeClr val="accent1">
                    <a:lumMod val="50000"/>
                  </a:schemeClr>
                </a:solidFill>
              </a:rPr>
              <a:t>  Get access to the Message Processing Log</a:t>
            </a:r>
          </a:p>
          <a:p>
            <a:pPr lvl="1" defTabSz="957756"/>
            <a:endParaRPr lang="en-IN" sz="1600" kern="0" dirty="0">
              <a:solidFill>
                <a:schemeClr val="accent1">
                  <a:lumMod val="50000"/>
                </a:schemeClr>
              </a:solidFill>
              <a:latin typeface="Arial"/>
            </a:endParaRPr>
          </a:p>
          <a:p>
            <a:pPr marL="742950" lvl="1" indent="-285750" defTabSz="957756">
              <a:buFont typeface="Wingdings" panose="05000000000000000000" pitchFamily="2" charset="2"/>
              <a:buChar char="v"/>
            </a:pPr>
            <a:r>
              <a:rPr lang="en-US" sz="1600" dirty="0" err="1">
                <a:solidFill>
                  <a:schemeClr val="accent1">
                    <a:lumMod val="50000"/>
                  </a:schemeClr>
                </a:solidFill>
              </a:rPr>
              <a:t>messageLog.setStringProperty</a:t>
            </a:r>
            <a:r>
              <a:rPr lang="en-US" sz="1600" dirty="0">
                <a:solidFill>
                  <a:schemeClr val="accent1">
                    <a:lumMod val="50000"/>
                  </a:schemeClr>
                </a:solidFill>
              </a:rPr>
              <a:t>(“Logging#1”, “Printing Payload As Attachment”)</a:t>
            </a:r>
          </a:p>
          <a:p>
            <a:pPr lvl="1" defTabSz="957756"/>
            <a:endParaRPr lang="en-US" kern="0" dirty="0">
              <a:solidFill>
                <a:schemeClr val="accent1">
                  <a:lumMod val="50000"/>
                </a:schemeClr>
              </a:solidFill>
              <a:latin typeface="Arial"/>
            </a:endParaRPr>
          </a:p>
          <a:p>
            <a:r>
              <a:rPr lang="en-US" kern="0" dirty="0">
                <a:solidFill>
                  <a:schemeClr val="accent1">
                    <a:lumMod val="50000"/>
                  </a:schemeClr>
                </a:solidFill>
                <a:latin typeface="Arial"/>
              </a:rPr>
              <a:t>           </a:t>
            </a:r>
            <a:r>
              <a:rPr lang="en-US" sz="1600" dirty="0">
                <a:solidFill>
                  <a:schemeClr val="accent1">
                    <a:lumMod val="50000"/>
                  </a:schemeClr>
                </a:solidFill>
              </a:rPr>
              <a:t>Write a String Property to the Message Processing Log</a:t>
            </a:r>
          </a:p>
          <a:p>
            <a:r>
              <a:rPr lang="en-US" sz="1600" dirty="0">
                <a:solidFill>
                  <a:schemeClr val="accent1">
                    <a:lumMod val="50000"/>
                  </a:schemeClr>
                </a:solidFill>
              </a:rPr>
              <a:t>         In the message processing Log, the property Logging#1 is written with the content “Printing       Payload as Attachment”</a:t>
            </a:r>
          </a:p>
          <a:p>
            <a:pPr lvl="1" defTabSz="957756"/>
            <a:endParaRPr lang="en-IN" kern="0" dirty="0">
              <a:solidFill>
                <a:schemeClr val="accent1">
                  <a:lumMod val="50000"/>
                </a:schemeClr>
              </a:solidFill>
              <a:latin typeface="Arial"/>
            </a:endParaRPr>
          </a:p>
          <a:p>
            <a:pPr lvl="1" defTabSz="957756"/>
            <a:r>
              <a:rPr lang="en-IN" kern="0" dirty="0">
                <a:solidFill>
                  <a:srgbClr val="002060"/>
                </a:solidFill>
                <a:latin typeface="Arial"/>
              </a:rPr>
              <a:t>            </a:t>
            </a:r>
          </a:p>
        </p:txBody>
      </p:sp>
    </p:spTree>
    <p:extLst>
      <p:ext uri="{BB962C8B-B14F-4D97-AF65-F5344CB8AC3E}">
        <p14:creationId xmlns:p14="http://schemas.microsoft.com/office/powerpoint/2010/main" val="2403498937"/>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br>
              <a:rPr lang="en-US" sz="3200" dirty="0">
                <a:latin typeface="+mn-lt"/>
                <a:ea typeface="+mn-ea"/>
                <a:cs typeface="+mn-cs"/>
              </a:rPr>
            </a:br>
            <a:r>
              <a:rPr lang="en-US" sz="3200" dirty="0">
                <a:latin typeface="+mn-lt"/>
                <a:ea typeface="+mn-ea"/>
                <a:cs typeface="+mn-cs"/>
              </a:rPr>
              <a:t>Table of Contents</a:t>
            </a:r>
            <a:endParaRPr lang="en-GB" sz="3200" dirty="0">
              <a:latin typeface="+mn-lt"/>
              <a:ea typeface="+mn-ea"/>
              <a:cs typeface="+mn-cs"/>
            </a:endParaRPr>
          </a:p>
        </p:txBody>
      </p:sp>
      <p:sp>
        <p:nvSpPr>
          <p:cNvPr id="4" name="Text Placeholder 3"/>
          <p:cNvSpPr>
            <a:spLocks noGrp="1"/>
          </p:cNvSpPr>
          <p:nvPr>
            <p:ph type="body" sz="quarter" idx="11"/>
          </p:nvPr>
        </p:nvSpPr>
        <p:spPr>
          <a:xfrm>
            <a:off x="7899399" y="1504228"/>
            <a:ext cx="3812601" cy="555448"/>
          </a:xfrm>
        </p:spPr>
        <p:txBody>
          <a:bodyPr/>
          <a:lstStyle/>
          <a:p>
            <a:r>
              <a:rPr lang="en-US" dirty="0"/>
              <a:t>Groovy &amp; Java Script</a:t>
            </a:r>
          </a:p>
        </p:txBody>
      </p:sp>
      <p:sp>
        <p:nvSpPr>
          <p:cNvPr id="5" name="Text Placeholder 4"/>
          <p:cNvSpPr>
            <a:spLocks noGrp="1"/>
          </p:cNvSpPr>
          <p:nvPr>
            <p:ph type="body" sz="quarter" idx="12"/>
          </p:nvPr>
        </p:nvSpPr>
        <p:spPr>
          <a:xfrm>
            <a:off x="7899399" y="2148696"/>
            <a:ext cx="2804601" cy="555448"/>
          </a:xfrm>
        </p:spPr>
        <p:txBody>
          <a:bodyPr/>
          <a:lstStyle/>
          <a:p>
            <a:r>
              <a:rPr lang="en-US" dirty="0"/>
              <a:t>Key Groovy Functions &amp; examples</a:t>
            </a:r>
          </a:p>
        </p:txBody>
      </p:sp>
      <p:sp>
        <p:nvSpPr>
          <p:cNvPr id="6" name="Text Placeholder 5"/>
          <p:cNvSpPr>
            <a:spLocks noGrp="1"/>
          </p:cNvSpPr>
          <p:nvPr>
            <p:ph type="body" sz="quarter" idx="13"/>
          </p:nvPr>
        </p:nvSpPr>
        <p:spPr>
          <a:xfrm>
            <a:off x="7899399" y="2854099"/>
            <a:ext cx="3708401" cy="555448"/>
          </a:xfrm>
        </p:spPr>
        <p:txBody>
          <a:bodyPr/>
          <a:lstStyle/>
          <a:p>
            <a:r>
              <a:rPr lang="en-IN" dirty="0"/>
              <a:t>Use Cases in CPI</a:t>
            </a:r>
          </a:p>
        </p:txBody>
      </p:sp>
      <p:sp>
        <p:nvSpPr>
          <p:cNvPr id="7" name="Text Placeholder 6"/>
          <p:cNvSpPr>
            <a:spLocks noGrp="1"/>
          </p:cNvSpPr>
          <p:nvPr>
            <p:ph type="body" sz="quarter" idx="14"/>
          </p:nvPr>
        </p:nvSpPr>
        <p:spPr>
          <a:xfrm>
            <a:off x="7899399" y="3526939"/>
            <a:ext cx="3708401" cy="555448"/>
          </a:xfrm>
        </p:spPr>
        <p:txBody>
          <a:bodyPr/>
          <a:lstStyle/>
          <a:p>
            <a:endParaRPr lang="en-US" dirty="0"/>
          </a:p>
          <a:p>
            <a:r>
              <a:rPr lang="en-US" dirty="0"/>
              <a:t>Advanced Groovy scripting Techniques</a:t>
            </a:r>
          </a:p>
          <a:p>
            <a:endParaRPr lang="en-IN" dirty="0"/>
          </a:p>
        </p:txBody>
      </p:sp>
      <p:grpSp>
        <p:nvGrpSpPr>
          <p:cNvPr id="13" name="Group 12">
            <a:extLst>
              <a:ext uri="{FF2B5EF4-FFF2-40B4-BE49-F238E27FC236}">
                <a16:creationId xmlns:a16="http://schemas.microsoft.com/office/drawing/2014/main" id="{4355C12A-73CF-432A-BF98-DD896761F988}"/>
              </a:ext>
            </a:extLst>
          </p:cNvPr>
          <p:cNvGrpSpPr/>
          <p:nvPr/>
        </p:nvGrpSpPr>
        <p:grpSpPr>
          <a:xfrm>
            <a:off x="7087039" y="1465346"/>
            <a:ext cx="634560" cy="599554"/>
            <a:chOff x="6230532" y="1335315"/>
            <a:chExt cx="1204015" cy="1137596"/>
          </a:xfrm>
        </p:grpSpPr>
        <p:sp>
          <p:nvSpPr>
            <p:cNvPr id="14" name="Oval 20">
              <a:extLst>
                <a:ext uri="{FF2B5EF4-FFF2-40B4-BE49-F238E27FC236}">
                  <a16:creationId xmlns:a16="http://schemas.microsoft.com/office/drawing/2014/main" id="{06AC0EE6-AF4D-4FFC-ADD2-B9AE896BF230}"/>
                </a:ext>
              </a:extLst>
            </p:cNvPr>
            <p:cNvSpPr/>
            <p:nvPr/>
          </p:nvSpPr>
          <p:spPr>
            <a:xfrm>
              <a:off x="6230532" y="1335315"/>
              <a:ext cx="1204015" cy="11375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15" name="Text Placeholder 14">
              <a:extLst>
                <a:ext uri="{FF2B5EF4-FFF2-40B4-BE49-F238E27FC236}">
                  <a16:creationId xmlns:a16="http://schemas.microsoft.com/office/drawing/2014/main" id="{D60C1C9E-EE4C-4D47-992A-F334F34763F0}"/>
                </a:ext>
              </a:extLst>
            </p:cNvPr>
            <p:cNvSpPr txBox="1">
              <a:spLocks/>
            </p:cNvSpPr>
            <p:nvPr/>
          </p:nvSpPr>
          <p:spPr>
            <a:xfrm>
              <a:off x="6369574" y="1676284"/>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1</a:t>
              </a:r>
            </a:p>
          </p:txBody>
        </p:sp>
      </p:grpSp>
      <p:grpSp>
        <p:nvGrpSpPr>
          <p:cNvPr id="16" name="Group 15">
            <a:extLst>
              <a:ext uri="{FF2B5EF4-FFF2-40B4-BE49-F238E27FC236}">
                <a16:creationId xmlns:a16="http://schemas.microsoft.com/office/drawing/2014/main" id="{37CE2E9A-D16D-4728-93E9-77D9F10FF84D}"/>
              </a:ext>
            </a:extLst>
          </p:cNvPr>
          <p:cNvGrpSpPr/>
          <p:nvPr/>
        </p:nvGrpSpPr>
        <p:grpSpPr>
          <a:xfrm>
            <a:off x="7087040" y="2148696"/>
            <a:ext cx="634560" cy="599554"/>
            <a:chOff x="6230534" y="1335315"/>
            <a:chExt cx="1204015" cy="1137595"/>
          </a:xfrm>
        </p:grpSpPr>
        <p:sp>
          <p:nvSpPr>
            <p:cNvPr id="17" name="Oval 20">
              <a:extLst>
                <a:ext uri="{FF2B5EF4-FFF2-40B4-BE49-F238E27FC236}">
                  <a16:creationId xmlns:a16="http://schemas.microsoft.com/office/drawing/2014/main" id="{1F4C00B1-EB37-4D8D-B087-B71901408CA7}"/>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18" name="Text Placeholder 14">
              <a:extLst>
                <a:ext uri="{FF2B5EF4-FFF2-40B4-BE49-F238E27FC236}">
                  <a16:creationId xmlns:a16="http://schemas.microsoft.com/office/drawing/2014/main" id="{C4550218-B999-4F1E-AB75-81E61E844865}"/>
                </a:ext>
              </a:extLst>
            </p:cNvPr>
            <p:cNvSpPr txBox="1">
              <a:spLocks/>
            </p:cNvSpPr>
            <p:nvPr/>
          </p:nvSpPr>
          <p:spPr>
            <a:xfrm>
              <a:off x="6369574" y="1676283"/>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2</a:t>
              </a:r>
            </a:p>
          </p:txBody>
        </p:sp>
      </p:grpSp>
      <p:grpSp>
        <p:nvGrpSpPr>
          <p:cNvPr id="19" name="Group 18">
            <a:extLst>
              <a:ext uri="{FF2B5EF4-FFF2-40B4-BE49-F238E27FC236}">
                <a16:creationId xmlns:a16="http://schemas.microsoft.com/office/drawing/2014/main" id="{BF6695B8-A1F9-4BAF-B035-C9665FAD6B20}"/>
              </a:ext>
            </a:extLst>
          </p:cNvPr>
          <p:cNvGrpSpPr/>
          <p:nvPr/>
        </p:nvGrpSpPr>
        <p:grpSpPr>
          <a:xfrm>
            <a:off x="7087040" y="2832046"/>
            <a:ext cx="634560" cy="599554"/>
            <a:chOff x="6230534" y="1335315"/>
            <a:chExt cx="1204015" cy="1137595"/>
          </a:xfrm>
        </p:grpSpPr>
        <p:sp>
          <p:nvSpPr>
            <p:cNvPr id="20" name="Oval 20">
              <a:extLst>
                <a:ext uri="{FF2B5EF4-FFF2-40B4-BE49-F238E27FC236}">
                  <a16:creationId xmlns:a16="http://schemas.microsoft.com/office/drawing/2014/main" id="{08EBF9D7-5CEF-4192-B663-8C98BC244251}"/>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21" name="Text Placeholder 14">
              <a:extLst>
                <a:ext uri="{FF2B5EF4-FFF2-40B4-BE49-F238E27FC236}">
                  <a16:creationId xmlns:a16="http://schemas.microsoft.com/office/drawing/2014/main" id="{7A7F6C08-9BE8-4609-B27D-D68DDAB763A3}"/>
                </a:ext>
              </a:extLst>
            </p:cNvPr>
            <p:cNvSpPr txBox="1">
              <a:spLocks/>
            </p:cNvSpPr>
            <p:nvPr/>
          </p:nvSpPr>
          <p:spPr>
            <a:xfrm>
              <a:off x="6388755" y="1729730"/>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3</a:t>
              </a:r>
            </a:p>
          </p:txBody>
        </p:sp>
      </p:grpSp>
      <p:sp>
        <p:nvSpPr>
          <p:cNvPr id="23" name="Oval 20">
            <a:extLst>
              <a:ext uri="{FF2B5EF4-FFF2-40B4-BE49-F238E27FC236}">
                <a16:creationId xmlns:a16="http://schemas.microsoft.com/office/drawing/2014/main" id="{65F1E6A8-6715-4312-882B-776264811647}"/>
              </a:ext>
            </a:extLst>
          </p:cNvPr>
          <p:cNvSpPr/>
          <p:nvPr/>
        </p:nvSpPr>
        <p:spPr>
          <a:xfrm>
            <a:off x="7087040" y="3515396"/>
            <a:ext cx="634560" cy="59955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400" b="1" dirty="0">
                <a:solidFill>
                  <a:schemeClr val="tx1"/>
                </a:solidFill>
              </a:rPr>
              <a:t>4</a:t>
            </a:r>
          </a:p>
        </p:txBody>
      </p:sp>
    </p:spTree>
    <p:extLst>
      <p:ext uri="{BB962C8B-B14F-4D97-AF65-F5344CB8AC3E}">
        <p14:creationId xmlns:p14="http://schemas.microsoft.com/office/powerpoint/2010/main" val="4216701593"/>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500"/>
                                        <p:tgtEl>
                                          <p:spTgt spid="4">
                                            <p:txEl>
                                              <p:pRg st="0" end="0"/>
                                            </p:txEl>
                                          </p:spTgt>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down)">
                                      <p:cBhvr>
                                        <p:cTn id="14" dur="500"/>
                                        <p:tgtEl>
                                          <p:spTgt spid="16"/>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down)">
                                      <p:cBhvr>
                                        <p:cTn id="17" dur="500"/>
                                        <p:tgtEl>
                                          <p:spTgt spid="5">
                                            <p:txEl>
                                              <p:pRg st="0" end="0"/>
                                            </p:txEl>
                                          </p:spTgt>
                                        </p:tgtEl>
                                      </p:cBhvr>
                                    </p:animEffect>
                                  </p:childTnLst>
                                </p:cTn>
                              </p:par>
                            </p:childTnLst>
                          </p:cTn>
                        </p:par>
                        <p:par>
                          <p:cTn id="18" fill="hold">
                            <p:stCondLst>
                              <p:cond delay="1000"/>
                            </p:stCondLst>
                            <p:childTnLst>
                              <p:par>
                                <p:cTn id="19" presetID="22" presetClass="entr" presetSubtype="4"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down)">
                                      <p:cBhvr>
                                        <p:cTn id="21" dur="500"/>
                                        <p:tgtEl>
                                          <p:spTgt spid="1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down)">
                                      <p:cBhvr>
                                        <p:cTn id="24" dur="500"/>
                                        <p:tgtEl>
                                          <p:spTgt spid="6">
                                            <p:txEl>
                                              <p:pRg st="0" end="0"/>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wipe(down)">
                                      <p:cBhvr>
                                        <p:cTn id="2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P spid="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cover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000" y="209100"/>
            <a:ext cx="10404651" cy="843900"/>
          </a:xfrm>
        </p:spPr>
        <p:txBody>
          <a:bodyPr/>
          <a:lstStyle/>
          <a:p>
            <a:r>
              <a:rPr lang="en-GB" b="1" dirty="0"/>
              <a:t>1. Groovy &amp; Java Script</a:t>
            </a:r>
          </a:p>
        </p:txBody>
      </p:sp>
      <p:sp>
        <p:nvSpPr>
          <p:cNvPr id="6" name="TextBox 5"/>
          <p:cNvSpPr txBox="1"/>
          <p:nvPr/>
        </p:nvSpPr>
        <p:spPr>
          <a:xfrm>
            <a:off x="1056000" y="1634863"/>
            <a:ext cx="10872000" cy="5293757"/>
          </a:xfrm>
          <a:prstGeom prst="rect">
            <a:avLst/>
          </a:prstGeom>
          <a:noFill/>
        </p:spPr>
        <p:txBody>
          <a:bodyPr wrap="square" rtlCol="0">
            <a:spAutoFit/>
          </a:bodyPr>
          <a:lstStyle/>
          <a:p>
            <a:pPr marL="285750" indent="-285750">
              <a:buFont typeface="Wingdings" panose="05000000000000000000" pitchFamily="2" charset="2"/>
              <a:buChar char="§"/>
            </a:pPr>
            <a:r>
              <a:rPr lang="en-US" sz="1600" kern="0" dirty="0">
                <a:solidFill>
                  <a:srgbClr val="002060"/>
                </a:solidFill>
                <a:latin typeface="Arial"/>
              </a:rPr>
              <a:t>Groovy is an object-oriented dynamic programming language.</a:t>
            </a:r>
          </a:p>
          <a:p>
            <a:pPr marL="285750" indent="-285750">
              <a:buFont typeface="Wingdings" panose="05000000000000000000" pitchFamily="2" charset="2"/>
              <a:buChar char="§"/>
            </a:pPr>
            <a:endParaRPr lang="en-US" sz="1600" kern="0" dirty="0">
              <a:solidFill>
                <a:srgbClr val="002060"/>
              </a:solidFill>
              <a:latin typeface="Arial"/>
            </a:endParaRPr>
          </a:p>
          <a:p>
            <a:pPr marL="285750" indent="-285750">
              <a:buFont typeface="Wingdings" panose="05000000000000000000" pitchFamily="2" charset="2"/>
              <a:buChar char="§"/>
            </a:pPr>
            <a:r>
              <a:rPr lang="en-US" sz="1600" kern="0" dirty="0">
                <a:solidFill>
                  <a:srgbClr val="002060"/>
                </a:solidFill>
                <a:latin typeface="Arial"/>
              </a:rPr>
              <a:t>Groovy is a Java enhancer, it provides great flexibility and introduces special features to applications.</a:t>
            </a:r>
          </a:p>
          <a:p>
            <a:pPr marL="285750" indent="-285750">
              <a:buFont typeface="Wingdings" panose="05000000000000000000" pitchFamily="2" charset="2"/>
              <a:buChar char="§"/>
            </a:pPr>
            <a:endParaRPr lang="en-US" sz="1600" kern="0" dirty="0">
              <a:solidFill>
                <a:srgbClr val="002060"/>
              </a:solidFill>
              <a:latin typeface="Arial"/>
            </a:endParaRPr>
          </a:p>
          <a:p>
            <a:pPr marL="285750" indent="-285750">
              <a:buFont typeface="Wingdings" panose="05000000000000000000" pitchFamily="2" charset="2"/>
              <a:buChar char="§"/>
            </a:pPr>
            <a:r>
              <a:rPr lang="en-US" sz="1600" kern="0" dirty="0">
                <a:solidFill>
                  <a:srgbClr val="002060"/>
                </a:solidFill>
                <a:latin typeface="Arial"/>
              </a:rPr>
              <a:t>Groovy is simple, because it does not need all the elements that Java needs.</a:t>
            </a:r>
          </a:p>
          <a:p>
            <a:pPr marL="285750" indent="-285750">
              <a:buFont typeface="Wingdings" panose="05000000000000000000" pitchFamily="2" charset="2"/>
              <a:buChar char="§"/>
            </a:pPr>
            <a:endParaRPr lang="en-US" sz="1600" kern="0" dirty="0">
              <a:solidFill>
                <a:srgbClr val="002060"/>
              </a:solidFill>
              <a:latin typeface="Arial"/>
            </a:endParaRPr>
          </a:p>
          <a:p>
            <a:pPr marL="285750" indent="-285750">
              <a:buFont typeface="Wingdings" panose="05000000000000000000" pitchFamily="2" charset="2"/>
              <a:buChar char="§"/>
            </a:pPr>
            <a:r>
              <a:rPr lang="en-US" sz="1600" kern="0" dirty="0">
                <a:solidFill>
                  <a:srgbClr val="002060"/>
                </a:solidFill>
                <a:latin typeface="Arial"/>
              </a:rPr>
              <a:t>Groovy source code gets compiled in Java </a:t>
            </a:r>
            <a:r>
              <a:rPr lang="en-US" sz="1600" kern="0" dirty="0" err="1">
                <a:solidFill>
                  <a:srgbClr val="002060"/>
                </a:solidFill>
                <a:latin typeface="Arial"/>
              </a:rPr>
              <a:t>Bytecode</a:t>
            </a:r>
            <a:r>
              <a:rPr lang="en-US" sz="1600" kern="0" dirty="0">
                <a:solidFill>
                  <a:srgbClr val="002060"/>
                </a:solidFill>
                <a:latin typeface="Arial"/>
              </a:rPr>
              <a:t>, it can run on any platform if JRE is installed on that operating system.</a:t>
            </a:r>
          </a:p>
          <a:p>
            <a:pPr marL="285750" indent="-285750">
              <a:buFont typeface="Wingdings" panose="05000000000000000000" pitchFamily="2" charset="2"/>
              <a:buChar char="§"/>
            </a:pPr>
            <a:endParaRPr lang="en-US" sz="1600" kern="0" dirty="0">
              <a:solidFill>
                <a:srgbClr val="002060"/>
              </a:solidFill>
              <a:latin typeface="Arial"/>
            </a:endParaRPr>
          </a:p>
          <a:p>
            <a:pPr marL="285750" indent="-285750">
              <a:buFont typeface="Wingdings" panose="05000000000000000000" pitchFamily="2" charset="2"/>
              <a:buChar char="§"/>
            </a:pPr>
            <a:r>
              <a:rPr lang="en-US" sz="1600" kern="0" dirty="0">
                <a:solidFill>
                  <a:srgbClr val="002060"/>
                </a:solidFill>
                <a:latin typeface="Arial"/>
              </a:rPr>
              <a:t>In Groovy you don’t need to end statement with semicolon.</a:t>
            </a:r>
            <a:endParaRPr lang="en-US" dirty="0"/>
          </a:p>
          <a:p>
            <a:endParaRPr lang="en-US" sz="1600" dirty="0">
              <a:solidFill>
                <a:schemeClr val="accent1">
                  <a:lumMod val="50000"/>
                </a:schemeClr>
              </a:solidFill>
              <a:latin typeface="Arial" panose="020B0604020202020204" pitchFamily="34" charset="0"/>
              <a:cs typeface="Arial" panose="020B0604020202020204" pitchFamily="34" charset="0"/>
            </a:endParaRPr>
          </a:p>
          <a:p>
            <a:r>
              <a:rPr lang="en-US" sz="1600" dirty="0">
                <a:solidFill>
                  <a:srgbClr val="002060"/>
                </a:solidFill>
                <a:latin typeface="Arial" panose="020B0604020202020204" pitchFamily="34" charset="0"/>
                <a:cs typeface="Arial" panose="020B0604020202020204" pitchFamily="34" charset="0"/>
              </a:rPr>
              <a:t>What is </a:t>
            </a:r>
            <a:r>
              <a:rPr lang="en-US" sz="1600" dirty="0" err="1">
                <a:solidFill>
                  <a:srgbClr val="002060"/>
                </a:solidFill>
                <a:latin typeface="Arial" panose="020B0604020202020204" pitchFamily="34" charset="0"/>
                <a:cs typeface="Arial" panose="020B0604020202020204" pitchFamily="34" charset="0"/>
              </a:rPr>
              <a:t>Javascript</a:t>
            </a:r>
            <a:r>
              <a:rPr lang="en-US" sz="1600" dirty="0">
                <a:solidFill>
                  <a:srgbClr val="002060"/>
                </a:solidFill>
                <a:latin typeface="Arial" panose="020B0604020202020204" pitchFamily="34" charset="0"/>
                <a:cs typeface="Arial" panose="020B0604020202020204" pitchFamily="34" charset="0"/>
              </a:rPr>
              <a:t>?</a:t>
            </a:r>
          </a:p>
          <a:p>
            <a:endParaRPr lang="en-US" sz="1600" dirty="0">
              <a:solidFill>
                <a:srgbClr val="002060"/>
              </a:solidFill>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
            </a:pPr>
            <a:r>
              <a:rPr lang="en-US" sz="1600" dirty="0">
                <a:solidFill>
                  <a:srgbClr val="002060"/>
                </a:solidFill>
                <a:latin typeface="Arial" panose="020B0604020202020204" pitchFamily="34" charset="0"/>
                <a:cs typeface="Arial" panose="020B0604020202020204" pitchFamily="34" charset="0"/>
              </a:rPr>
              <a:t>JavaScript is the </a:t>
            </a:r>
            <a:r>
              <a:rPr lang="en-US" sz="1600" b="1" dirty="0">
                <a:solidFill>
                  <a:srgbClr val="002060"/>
                </a:solidFill>
                <a:latin typeface="Arial" panose="020B0604020202020204" pitchFamily="34" charset="0"/>
                <a:cs typeface="Arial" panose="020B0604020202020204" pitchFamily="34" charset="0"/>
              </a:rPr>
              <a:t>Programming Language</a:t>
            </a:r>
            <a:r>
              <a:rPr lang="en-US" sz="1600" dirty="0">
                <a:solidFill>
                  <a:srgbClr val="002060"/>
                </a:solidFill>
                <a:latin typeface="Arial" panose="020B0604020202020204" pitchFamily="34" charset="0"/>
                <a:cs typeface="Arial" panose="020B0604020202020204" pitchFamily="34" charset="0"/>
              </a:rPr>
              <a:t> for the Web.</a:t>
            </a:r>
          </a:p>
          <a:p>
            <a:pPr marL="285750" indent="-285750">
              <a:lnSpc>
                <a:spcPct val="150000"/>
              </a:lnSpc>
              <a:buFont typeface="Wingdings" panose="05000000000000000000" pitchFamily="2" charset="2"/>
              <a:buChar char="§"/>
            </a:pPr>
            <a:r>
              <a:rPr lang="en-US" sz="1600" dirty="0">
                <a:solidFill>
                  <a:srgbClr val="002060"/>
                </a:solidFill>
                <a:latin typeface="Arial" panose="020B0604020202020204" pitchFamily="34" charset="0"/>
                <a:cs typeface="Arial" panose="020B0604020202020204" pitchFamily="34" charset="0"/>
              </a:rPr>
              <a:t>JavaScript can update and change both </a:t>
            </a:r>
            <a:r>
              <a:rPr lang="en-US" sz="1600" b="1" dirty="0">
                <a:solidFill>
                  <a:srgbClr val="002060"/>
                </a:solidFill>
                <a:latin typeface="Arial" panose="020B0604020202020204" pitchFamily="34" charset="0"/>
                <a:cs typeface="Arial" panose="020B0604020202020204" pitchFamily="34" charset="0"/>
              </a:rPr>
              <a:t>HTML</a:t>
            </a:r>
            <a:r>
              <a:rPr lang="en-US" sz="1600" dirty="0">
                <a:solidFill>
                  <a:srgbClr val="002060"/>
                </a:solidFill>
                <a:latin typeface="Arial" panose="020B0604020202020204" pitchFamily="34" charset="0"/>
                <a:cs typeface="Arial" panose="020B0604020202020204" pitchFamily="34" charset="0"/>
              </a:rPr>
              <a:t> and </a:t>
            </a:r>
            <a:r>
              <a:rPr lang="en-US" sz="1600" b="1" dirty="0">
                <a:solidFill>
                  <a:srgbClr val="002060"/>
                </a:solidFill>
                <a:latin typeface="Arial" panose="020B0604020202020204" pitchFamily="34" charset="0"/>
                <a:cs typeface="Arial" panose="020B0604020202020204" pitchFamily="34" charset="0"/>
              </a:rPr>
              <a:t>CSS.</a:t>
            </a:r>
            <a:endParaRPr lang="en-US" sz="1600" dirty="0">
              <a:solidFill>
                <a:srgbClr val="002060"/>
              </a:solidFill>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
            </a:pPr>
            <a:r>
              <a:rPr lang="en-US" sz="1600" dirty="0">
                <a:solidFill>
                  <a:srgbClr val="002060"/>
                </a:solidFill>
                <a:latin typeface="Arial" panose="020B0604020202020204" pitchFamily="34" charset="0"/>
                <a:cs typeface="Arial" panose="020B0604020202020204" pitchFamily="34" charset="0"/>
              </a:rPr>
              <a:t>JavaScript can </a:t>
            </a:r>
            <a:r>
              <a:rPr lang="en-US" sz="1600" b="1" dirty="0">
                <a:solidFill>
                  <a:srgbClr val="002060"/>
                </a:solidFill>
                <a:latin typeface="Arial" panose="020B0604020202020204" pitchFamily="34" charset="0"/>
                <a:cs typeface="Arial" panose="020B0604020202020204" pitchFamily="34" charset="0"/>
              </a:rPr>
              <a:t>calculate</a:t>
            </a:r>
            <a:r>
              <a:rPr lang="en-US" sz="1600" dirty="0">
                <a:solidFill>
                  <a:srgbClr val="002060"/>
                </a:solidFill>
                <a:latin typeface="Arial" panose="020B0604020202020204" pitchFamily="34" charset="0"/>
                <a:cs typeface="Arial" panose="020B0604020202020204" pitchFamily="34" charset="0"/>
              </a:rPr>
              <a:t>, </a:t>
            </a:r>
            <a:r>
              <a:rPr lang="en-US" sz="1600" b="1" dirty="0">
                <a:solidFill>
                  <a:srgbClr val="002060"/>
                </a:solidFill>
                <a:latin typeface="Arial" panose="020B0604020202020204" pitchFamily="34" charset="0"/>
                <a:cs typeface="Arial" panose="020B0604020202020204" pitchFamily="34" charset="0"/>
              </a:rPr>
              <a:t>manipulate</a:t>
            </a:r>
            <a:r>
              <a:rPr lang="en-US" sz="1600" dirty="0">
                <a:solidFill>
                  <a:srgbClr val="002060"/>
                </a:solidFill>
                <a:latin typeface="Arial" panose="020B0604020202020204" pitchFamily="34" charset="0"/>
                <a:cs typeface="Arial" panose="020B0604020202020204" pitchFamily="34" charset="0"/>
              </a:rPr>
              <a:t> and </a:t>
            </a:r>
            <a:r>
              <a:rPr lang="en-US" sz="1600" b="1" dirty="0">
                <a:solidFill>
                  <a:srgbClr val="002060"/>
                </a:solidFill>
                <a:latin typeface="Arial" panose="020B0604020202020204" pitchFamily="34" charset="0"/>
                <a:cs typeface="Arial" panose="020B0604020202020204" pitchFamily="34" charset="0"/>
              </a:rPr>
              <a:t>validate</a:t>
            </a:r>
            <a:r>
              <a:rPr lang="en-US" sz="1600" dirty="0">
                <a:solidFill>
                  <a:srgbClr val="002060"/>
                </a:solidFill>
                <a:latin typeface="Arial" panose="020B0604020202020204" pitchFamily="34" charset="0"/>
                <a:cs typeface="Arial" panose="020B0604020202020204" pitchFamily="34" charset="0"/>
              </a:rPr>
              <a:t> data.</a:t>
            </a:r>
          </a:p>
          <a:p>
            <a:pPr>
              <a:lnSpc>
                <a:spcPct val="150000"/>
              </a:lnSpc>
            </a:pPr>
            <a:r>
              <a:rPr lang="en-US" sz="1600" dirty="0">
                <a:solidFill>
                  <a:srgbClr val="002060"/>
                </a:solidFill>
                <a:latin typeface="Arial" panose="020B0604020202020204" pitchFamily="34" charset="0"/>
                <a:cs typeface="Arial" panose="020B0604020202020204" pitchFamily="34" charset="0"/>
              </a:rPr>
              <a:t>  </a:t>
            </a:r>
          </a:p>
          <a:p>
            <a:pPr marL="285750" indent="-285750">
              <a:buFont typeface="Wingdings" panose="05000000000000000000" pitchFamily="2" charset="2"/>
              <a:buChar char="§"/>
            </a:pPr>
            <a:endParaRPr lang="en-US" sz="1600" dirty="0">
              <a:solidFill>
                <a:schemeClr val="accent1">
                  <a:lumMod val="75000"/>
                </a:schemeClr>
              </a:solidFill>
              <a:latin typeface="Arial" panose="020B0604020202020204" pitchFamily="34" charset="0"/>
              <a:cs typeface="Arial" panose="020B0604020202020204" pitchFamily="34" charset="0"/>
            </a:endParaRPr>
          </a:p>
          <a:p>
            <a:endParaRPr lang="en-US" dirty="0"/>
          </a:p>
        </p:txBody>
      </p:sp>
      <p:sp>
        <p:nvSpPr>
          <p:cNvPr id="4" name="Text Placeholder 2"/>
          <p:cNvSpPr txBox="1">
            <a:spLocks/>
          </p:cNvSpPr>
          <p:nvPr/>
        </p:nvSpPr>
        <p:spPr>
          <a:xfrm>
            <a:off x="480000" y="1053000"/>
            <a:ext cx="11556652" cy="57600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957756">
              <a:buNone/>
            </a:pPr>
            <a:r>
              <a:rPr lang="en-IN" kern="0" dirty="0">
                <a:solidFill>
                  <a:srgbClr val="002060"/>
                </a:solidFill>
                <a:latin typeface="Arial"/>
              </a:rPr>
              <a:t>What is Groovy ?</a:t>
            </a:r>
          </a:p>
          <a:p>
            <a:pPr marL="457200" lvl="1" indent="0" defTabSz="957756">
              <a:buNone/>
            </a:pPr>
            <a:endParaRPr lang="en-IN" kern="0" dirty="0">
              <a:solidFill>
                <a:srgbClr val="002060"/>
              </a:solidFill>
              <a:latin typeface="Arial"/>
            </a:endParaRPr>
          </a:p>
        </p:txBody>
      </p:sp>
    </p:spTree>
    <p:extLst>
      <p:ext uri="{BB962C8B-B14F-4D97-AF65-F5344CB8AC3E}">
        <p14:creationId xmlns:p14="http://schemas.microsoft.com/office/powerpoint/2010/main" val="3204927973"/>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84001" y="1541923"/>
            <a:ext cx="10908652" cy="5078313"/>
          </a:xfrm>
          <a:prstGeom prst="rect">
            <a:avLst/>
          </a:prstGeom>
          <a:noFill/>
        </p:spPr>
        <p:txBody>
          <a:bodyPr wrap="square" rtlCol="0">
            <a:spAutoFit/>
          </a:bodyPr>
          <a:lstStyle/>
          <a:p>
            <a:pPr marL="285750" indent="-285750">
              <a:buFont typeface="Wingdings" panose="05000000000000000000" pitchFamily="2" charset="2"/>
              <a:buChar char="§"/>
            </a:pPr>
            <a:r>
              <a:rPr lang="en-US" sz="1600" kern="0" dirty="0">
                <a:solidFill>
                  <a:srgbClr val="002060"/>
                </a:solidFill>
                <a:latin typeface="Arial"/>
              </a:rPr>
              <a:t>Handling huge text files (which are csv or fixed length) is a challenge in CPI (SAP Cloud Platform Integration) </a:t>
            </a:r>
          </a:p>
          <a:p>
            <a:r>
              <a:rPr lang="en-US" sz="1600" kern="0" dirty="0">
                <a:solidFill>
                  <a:srgbClr val="002060"/>
                </a:solidFill>
                <a:latin typeface="Arial"/>
              </a:rPr>
              <a:t>     which is time and memory intensive.</a:t>
            </a:r>
          </a:p>
          <a:p>
            <a:pPr marL="285750" indent="-285750">
              <a:buFont typeface="Wingdings" panose="05000000000000000000" pitchFamily="2" charset="2"/>
              <a:buChar char="§"/>
            </a:pPr>
            <a:endParaRPr lang="en-US" sz="1600" kern="0" dirty="0">
              <a:solidFill>
                <a:srgbClr val="002060"/>
              </a:solidFill>
              <a:latin typeface="Arial"/>
            </a:endParaRPr>
          </a:p>
          <a:p>
            <a:pPr marL="285750" indent="-285750">
              <a:buFont typeface="Wingdings" panose="05000000000000000000" pitchFamily="2" charset="2"/>
              <a:buChar char="§"/>
            </a:pPr>
            <a:r>
              <a:rPr lang="en-US" sz="1600" kern="0" dirty="0">
                <a:solidFill>
                  <a:srgbClr val="002060"/>
                </a:solidFill>
                <a:latin typeface="Arial"/>
              </a:rPr>
              <a:t>All those cases can be done with required Groovy script quickly. </a:t>
            </a:r>
          </a:p>
          <a:p>
            <a:pPr marL="285750" indent="-285750">
              <a:lnSpc>
                <a:spcPct val="200000"/>
              </a:lnSpc>
              <a:buFont typeface="Wingdings" panose="05000000000000000000" pitchFamily="2" charset="2"/>
              <a:buChar char="§"/>
            </a:pPr>
            <a:r>
              <a:rPr lang="en-US" sz="1600" kern="0" dirty="0">
                <a:solidFill>
                  <a:srgbClr val="002060"/>
                </a:solidFill>
                <a:latin typeface="Arial"/>
              </a:rPr>
              <a:t>Groovy syntax is simple and easy.</a:t>
            </a:r>
          </a:p>
          <a:p>
            <a:pPr marL="285750" indent="-285750">
              <a:lnSpc>
                <a:spcPct val="200000"/>
              </a:lnSpc>
              <a:buFont typeface="Wingdings" panose="05000000000000000000" pitchFamily="2" charset="2"/>
              <a:buChar char="§"/>
            </a:pPr>
            <a:r>
              <a:rPr lang="en-US" sz="1600" kern="0" dirty="0">
                <a:solidFill>
                  <a:srgbClr val="002060"/>
                </a:solidFill>
                <a:latin typeface="Arial"/>
              </a:rPr>
              <a:t>It saves a lot of code and effort thus increasing the productivity of developer.</a:t>
            </a:r>
          </a:p>
          <a:p>
            <a:pPr marL="285750" lvl="0" indent="-285750">
              <a:lnSpc>
                <a:spcPct val="200000"/>
              </a:lnSpc>
              <a:buFont typeface="Wingdings" panose="05000000000000000000" pitchFamily="2" charset="2"/>
              <a:buChar char="§"/>
            </a:pPr>
            <a:r>
              <a:rPr lang="en-US" sz="1600" kern="0" dirty="0">
                <a:solidFill>
                  <a:srgbClr val="002060"/>
                </a:solidFill>
                <a:latin typeface="Arial"/>
              </a:rPr>
              <a:t>Groovy is dynamic language.</a:t>
            </a:r>
          </a:p>
          <a:p>
            <a:pPr marL="285750" lvl="0" indent="-285750">
              <a:lnSpc>
                <a:spcPct val="200000"/>
              </a:lnSpc>
              <a:buFont typeface="Wingdings" panose="05000000000000000000" pitchFamily="2" charset="2"/>
              <a:buChar char="§"/>
            </a:pPr>
            <a:r>
              <a:rPr lang="en-US" sz="1600" kern="0" dirty="0">
                <a:solidFill>
                  <a:srgbClr val="002060"/>
                </a:solidFill>
                <a:latin typeface="Arial"/>
              </a:rPr>
              <a:t>Seamless integration with all existing Java objects and libraries.</a:t>
            </a:r>
          </a:p>
          <a:p>
            <a:pPr marL="285750" indent="-285750">
              <a:lnSpc>
                <a:spcPct val="200000"/>
              </a:lnSpc>
              <a:buFont typeface="Wingdings" panose="05000000000000000000" pitchFamily="2" charset="2"/>
              <a:buChar char="§"/>
            </a:pPr>
            <a:r>
              <a:rPr lang="en-US" sz="1600" kern="0" dirty="0">
                <a:solidFill>
                  <a:srgbClr val="002060"/>
                </a:solidFill>
                <a:latin typeface="Arial"/>
              </a:rPr>
              <a:t>You can use it as much or as little as you like with Java apps.</a:t>
            </a:r>
          </a:p>
          <a:p>
            <a:pPr marL="285750" lvl="0" indent="-285750">
              <a:lnSpc>
                <a:spcPct val="200000"/>
              </a:lnSpc>
              <a:buFont typeface="Wingdings" panose="05000000000000000000" pitchFamily="2" charset="2"/>
              <a:buChar char="§"/>
            </a:pPr>
            <a:r>
              <a:rPr lang="en-US" sz="1600" kern="0" dirty="0">
                <a:solidFill>
                  <a:srgbClr val="002060"/>
                </a:solidFill>
                <a:latin typeface="Arial"/>
              </a:rPr>
              <a:t>Feels easy and natural to develop.</a:t>
            </a:r>
          </a:p>
          <a:p>
            <a:pPr marL="285750" lvl="0" indent="-285750">
              <a:lnSpc>
                <a:spcPct val="200000"/>
              </a:lnSpc>
              <a:buFont typeface="Wingdings" panose="05000000000000000000" pitchFamily="2" charset="2"/>
              <a:buChar char="§"/>
            </a:pPr>
            <a:r>
              <a:rPr lang="en-US" sz="1600" kern="0" dirty="0">
                <a:solidFill>
                  <a:srgbClr val="002060"/>
                </a:solidFill>
                <a:latin typeface="Arial"/>
              </a:rPr>
              <a:t>More concise and meaningful code compares to Java.</a:t>
            </a:r>
          </a:p>
          <a:p>
            <a:endParaRPr lang="en-US" dirty="0"/>
          </a:p>
          <a:p>
            <a:endParaRPr lang="en-US" dirty="0"/>
          </a:p>
        </p:txBody>
      </p:sp>
      <p:sp>
        <p:nvSpPr>
          <p:cNvPr id="6" name="Text Placeholder 2"/>
          <p:cNvSpPr txBox="1">
            <a:spLocks/>
          </p:cNvSpPr>
          <p:nvPr/>
        </p:nvSpPr>
        <p:spPr>
          <a:xfrm>
            <a:off x="336000" y="965923"/>
            <a:ext cx="11556652" cy="57600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957756">
              <a:buNone/>
            </a:pPr>
            <a:r>
              <a:rPr lang="en-IN" kern="0" dirty="0">
                <a:solidFill>
                  <a:srgbClr val="002060"/>
                </a:solidFill>
                <a:latin typeface="Arial"/>
              </a:rPr>
              <a:t>Importance of Groovy in SAP CPI</a:t>
            </a:r>
          </a:p>
        </p:txBody>
      </p:sp>
      <p:sp>
        <p:nvSpPr>
          <p:cNvPr id="8" name="Title 1"/>
          <p:cNvSpPr>
            <a:spLocks noGrp="1"/>
          </p:cNvSpPr>
          <p:nvPr>
            <p:ph type="title"/>
          </p:nvPr>
        </p:nvSpPr>
        <p:spPr>
          <a:xfrm>
            <a:off x="624000" y="209100"/>
            <a:ext cx="10404651" cy="843900"/>
          </a:xfrm>
        </p:spPr>
        <p:txBody>
          <a:bodyPr/>
          <a:lstStyle/>
          <a:p>
            <a:r>
              <a:rPr lang="en-GB" b="1" dirty="0"/>
              <a:t>1. Groovy &amp; Java Script</a:t>
            </a:r>
          </a:p>
        </p:txBody>
      </p:sp>
    </p:spTree>
    <p:extLst>
      <p:ext uri="{BB962C8B-B14F-4D97-AF65-F5344CB8AC3E}">
        <p14:creationId xmlns:p14="http://schemas.microsoft.com/office/powerpoint/2010/main" val="1423438160"/>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BF6132-D4C4-44A1-81B1-49FEE130648A}"/>
              </a:ext>
            </a:extLst>
          </p:cNvPr>
          <p:cNvSpPr/>
          <p:nvPr/>
        </p:nvSpPr>
        <p:spPr>
          <a:xfrm>
            <a:off x="912000" y="1773000"/>
            <a:ext cx="4197054" cy="2492990"/>
          </a:xfrm>
          <a:prstGeom prst="rect">
            <a:avLst/>
          </a:prstGeom>
        </p:spPr>
        <p:txBody>
          <a:bodyPr wrap="square">
            <a:spAutoFit/>
          </a:bodyPr>
          <a:lstStyle/>
          <a:p>
            <a:pPr marL="457200" indent="-457200" algn="just">
              <a:buFont typeface="+mj-lt"/>
              <a:buAutoNum type="alphaUcPeriod"/>
            </a:pPr>
            <a:r>
              <a:rPr lang="en-IN" sz="2000" b="1" dirty="0">
                <a:solidFill>
                  <a:schemeClr val="accent1">
                    <a:lumMod val="75000"/>
                  </a:schemeClr>
                </a:solidFill>
              </a:rPr>
              <a:t>Status –</a:t>
            </a:r>
          </a:p>
          <a:p>
            <a:pPr algn="just"/>
            <a:endParaRPr lang="en-IN" sz="2000" b="1" dirty="0">
              <a:solidFill>
                <a:schemeClr val="accent1">
                  <a:lumMod val="75000"/>
                </a:schemeClr>
              </a:solidFill>
            </a:endParaRPr>
          </a:p>
          <a:p>
            <a:pPr algn="just"/>
            <a:r>
              <a:rPr lang="en-IN" sz="1600" kern="0" dirty="0">
                <a:solidFill>
                  <a:srgbClr val="002060"/>
                </a:solidFill>
                <a:latin typeface="Arial"/>
              </a:rPr>
              <a:t>In SAP Cloud Platform Integration we have  Status parameter were we can see the message status, either failed or success.</a:t>
            </a:r>
          </a:p>
          <a:p>
            <a:pPr algn="just"/>
            <a:endParaRPr lang="en-IN" dirty="0"/>
          </a:p>
          <a:p>
            <a:pPr algn="just"/>
            <a:endParaRPr lang="en-IN" dirty="0"/>
          </a:p>
          <a:p>
            <a:pPr algn="just"/>
            <a:r>
              <a:rPr lang="en-IN" sz="1600" kern="0" dirty="0">
                <a:solidFill>
                  <a:srgbClr val="002060"/>
                </a:solidFill>
                <a:latin typeface="Arial"/>
              </a:rPr>
              <a:t>In Status the Processing Time represents, time to process a message.</a:t>
            </a:r>
          </a:p>
        </p:txBody>
      </p:sp>
      <p:pic>
        <p:nvPicPr>
          <p:cNvPr id="5" name="Picture 4"/>
          <p:cNvPicPr>
            <a:picLocks noChangeAspect="1"/>
          </p:cNvPicPr>
          <p:nvPr/>
        </p:nvPicPr>
        <p:blipFill>
          <a:blip r:embed="rId2"/>
          <a:stretch>
            <a:fillRect/>
          </a:stretch>
        </p:blipFill>
        <p:spPr>
          <a:xfrm>
            <a:off x="6027091" y="1762539"/>
            <a:ext cx="5453675" cy="1820313"/>
          </a:xfrm>
          <a:prstGeom prst="rect">
            <a:avLst/>
          </a:prstGeom>
        </p:spPr>
      </p:pic>
      <p:pic>
        <p:nvPicPr>
          <p:cNvPr id="6" name="Picture 5"/>
          <p:cNvPicPr>
            <a:picLocks noChangeAspect="1"/>
          </p:cNvPicPr>
          <p:nvPr/>
        </p:nvPicPr>
        <p:blipFill>
          <a:blip r:embed="rId3"/>
          <a:stretch>
            <a:fillRect/>
          </a:stretch>
        </p:blipFill>
        <p:spPr>
          <a:xfrm>
            <a:off x="6048528" y="3789000"/>
            <a:ext cx="5432761" cy="1998791"/>
          </a:xfrm>
          <a:prstGeom prst="rect">
            <a:avLst/>
          </a:prstGeom>
        </p:spPr>
      </p:pic>
      <p:sp>
        <p:nvSpPr>
          <p:cNvPr id="7" name="Text Placeholder 2"/>
          <p:cNvSpPr txBox="1">
            <a:spLocks/>
          </p:cNvSpPr>
          <p:nvPr/>
        </p:nvSpPr>
        <p:spPr>
          <a:xfrm>
            <a:off x="552000" y="1095284"/>
            <a:ext cx="11556652" cy="57600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957756">
              <a:buNone/>
            </a:pPr>
            <a:r>
              <a:rPr lang="en-IN" kern="0" dirty="0">
                <a:solidFill>
                  <a:srgbClr val="002060"/>
                </a:solidFill>
                <a:latin typeface="Arial"/>
              </a:rPr>
              <a:t>Access System Parameters</a:t>
            </a:r>
          </a:p>
        </p:txBody>
      </p:sp>
      <p:sp>
        <p:nvSpPr>
          <p:cNvPr id="8" name="Title 1"/>
          <p:cNvSpPr>
            <a:spLocks noGrp="1"/>
          </p:cNvSpPr>
          <p:nvPr>
            <p:ph type="title"/>
          </p:nvPr>
        </p:nvSpPr>
        <p:spPr>
          <a:xfrm>
            <a:off x="407451" y="319604"/>
            <a:ext cx="11125236" cy="864001"/>
          </a:xfrm>
        </p:spPr>
        <p:txBody>
          <a:bodyPr/>
          <a:lstStyle/>
          <a:p>
            <a:r>
              <a:rPr lang="en-IN" b="1" dirty="0"/>
              <a:t>2.</a:t>
            </a:r>
            <a:r>
              <a:rPr lang="en-US" dirty="0"/>
              <a:t> </a:t>
            </a:r>
            <a:r>
              <a:rPr lang="en-US" b="1" dirty="0"/>
              <a:t> Groovy Functions &amp; examples</a:t>
            </a:r>
            <a:endParaRPr lang="en-IN" b="1" dirty="0"/>
          </a:p>
        </p:txBody>
      </p:sp>
    </p:spTree>
    <p:extLst>
      <p:ext uri="{BB962C8B-B14F-4D97-AF65-F5344CB8AC3E}">
        <p14:creationId xmlns:p14="http://schemas.microsoft.com/office/powerpoint/2010/main" val="3171004543"/>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238A21-F0D0-4E0C-98DB-9EEA0051A353}"/>
              </a:ext>
            </a:extLst>
          </p:cNvPr>
          <p:cNvSpPr/>
          <p:nvPr/>
        </p:nvSpPr>
        <p:spPr>
          <a:xfrm>
            <a:off x="1272000" y="1687354"/>
            <a:ext cx="5652652" cy="5170646"/>
          </a:xfrm>
          <a:prstGeom prst="rect">
            <a:avLst/>
          </a:prstGeom>
        </p:spPr>
        <p:txBody>
          <a:bodyPr wrap="square">
            <a:spAutoFit/>
          </a:bodyPr>
          <a:lstStyle/>
          <a:p>
            <a:r>
              <a:rPr lang="en-IN" sz="2000" b="1" dirty="0">
                <a:solidFill>
                  <a:schemeClr val="accent1">
                    <a:lumMod val="75000"/>
                  </a:schemeClr>
                </a:solidFill>
              </a:rPr>
              <a:t>B. Properties –</a:t>
            </a:r>
          </a:p>
          <a:p>
            <a:endParaRPr lang="en-IN" b="1" dirty="0">
              <a:solidFill>
                <a:schemeClr val="accent1">
                  <a:lumMod val="75000"/>
                </a:schemeClr>
              </a:solidFill>
            </a:endParaRPr>
          </a:p>
          <a:p>
            <a:r>
              <a:rPr lang="en-IN" b="1" dirty="0">
                <a:solidFill>
                  <a:schemeClr val="accent1">
                    <a:lumMod val="75000"/>
                  </a:schemeClr>
                </a:solidFill>
              </a:rPr>
              <a:t>Message ID:- </a:t>
            </a:r>
            <a:r>
              <a:rPr lang="en-US" sz="1600" kern="0" dirty="0">
                <a:solidFill>
                  <a:srgbClr val="002060"/>
                </a:solidFill>
                <a:latin typeface="Arial"/>
              </a:rPr>
              <a:t>Message Id is assigned to a single message that is the unique and primary key to search the message. System will automatically assign the unique message Id to the messages.</a:t>
            </a:r>
          </a:p>
          <a:p>
            <a:endParaRPr lang="en-US" dirty="0"/>
          </a:p>
          <a:p>
            <a:r>
              <a:rPr lang="en-US" b="1" dirty="0">
                <a:solidFill>
                  <a:schemeClr val="accent1">
                    <a:lumMod val="75000"/>
                  </a:schemeClr>
                </a:solidFill>
              </a:rPr>
              <a:t>Correlation ID:- </a:t>
            </a:r>
            <a:r>
              <a:rPr lang="en-US" sz="1600" kern="0" dirty="0">
                <a:solidFill>
                  <a:srgbClr val="002060"/>
                </a:solidFill>
                <a:latin typeface="Arial"/>
              </a:rPr>
              <a:t>Is like parent ID, suppose we need to send second message that depends on the first message.</a:t>
            </a:r>
          </a:p>
          <a:p>
            <a:r>
              <a:rPr lang="en-US" sz="1600" kern="0" dirty="0">
                <a:solidFill>
                  <a:srgbClr val="002060"/>
                </a:solidFill>
                <a:latin typeface="Arial"/>
              </a:rPr>
              <a:t>Means second message will deliver only when first has already reached.</a:t>
            </a:r>
          </a:p>
          <a:p>
            <a:endParaRPr lang="en-US" dirty="0"/>
          </a:p>
          <a:p>
            <a:r>
              <a:rPr lang="en-IN" b="1" dirty="0">
                <a:solidFill>
                  <a:schemeClr val="accent1">
                    <a:lumMod val="75000"/>
                  </a:schemeClr>
                </a:solidFill>
              </a:rPr>
              <a:t>Artifact Name:- </a:t>
            </a:r>
          </a:p>
          <a:p>
            <a:r>
              <a:rPr lang="en-IN" sz="1600" kern="0" dirty="0">
                <a:solidFill>
                  <a:srgbClr val="002060"/>
                </a:solidFill>
                <a:latin typeface="Arial"/>
              </a:rPr>
              <a:t>Which is name of our Artifact.</a:t>
            </a:r>
          </a:p>
          <a:p>
            <a:endParaRPr lang="en-IN" dirty="0"/>
          </a:p>
          <a:p>
            <a:r>
              <a:rPr lang="en-IN" b="1" dirty="0">
                <a:solidFill>
                  <a:schemeClr val="accent1">
                    <a:lumMod val="75000"/>
                  </a:schemeClr>
                </a:solidFill>
              </a:rPr>
              <a:t>Artifact ID :- </a:t>
            </a:r>
            <a:r>
              <a:rPr lang="en-IN" sz="1600" kern="0" dirty="0">
                <a:solidFill>
                  <a:srgbClr val="002060"/>
                </a:solidFill>
                <a:latin typeface="Arial"/>
              </a:rPr>
              <a:t>Is Artifact Name.</a:t>
            </a:r>
          </a:p>
          <a:p>
            <a:endParaRPr lang="en-IN" dirty="0"/>
          </a:p>
          <a:p>
            <a:r>
              <a:rPr lang="en-IN" b="1" dirty="0">
                <a:solidFill>
                  <a:schemeClr val="accent1">
                    <a:lumMod val="75000"/>
                  </a:schemeClr>
                </a:solidFill>
              </a:rPr>
              <a:t>Artifact Type :- </a:t>
            </a:r>
            <a:r>
              <a:rPr lang="en-IN" sz="1600" kern="0" dirty="0">
                <a:solidFill>
                  <a:srgbClr val="002060"/>
                </a:solidFill>
                <a:latin typeface="Arial"/>
              </a:rPr>
              <a:t>Integration Flow</a:t>
            </a:r>
          </a:p>
          <a:p>
            <a:endParaRPr lang="en-IN" dirty="0"/>
          </a:p>
        </p:txBody>
      </p:sp>
      <p:pic>
        <p:nvPicPr>
          <p:cNvPr id="5" name="Picture 4"/>
          <p:cNvPicPr>
            <a:picLocks noChangeAspect="1"/>
          </p:cNvPicPr>
          <p:nvPr/>
        </p:nvPicPr>
        <p:blipFill>
          <a:blip r:embed="rId2"/>
          <a:stretch>
            <a:fillRect/>
          </a:stretch>
        </p:blipFill>
        <p:spPr>
          <a:xfrm>
            <a:off x="6600000" y="3797176"/>
            <a:ext cx="5384579" cy="2448000"/>
          </a:xfrm>
          <a:prstGeom prst="rect">
            <a:avLst/>
          </a:prstGeom>
        </p:spPr>
      </p:pic>
      <p:sp>
        <p:nvSpPr>
          <p:cNvPr id="6" name="Title 1"/>
          <p:cNvSpPr>
            <a:spLocks noGrp="1"/>
          </p:cNvSpPr>
          <p:nvPr>
            <p:ph type="title"/>
          </p:nvPr>
        </p:nvSpPr>
        <p:spPr>
          <a:xfrm>
            <a:off x="407451" y="319604"/>
            <a:ext cx="11125236" cy="864001"/>
          </a:xfrm>
        </p:spPr>
        <p:txBody>
          <a:bodyPr/>
          <a:lstStyle/>
          <a:p>
            <a:r>
              <a:rPr lang="en-IN" b="1" dirty="0"/>
              <a:t>2.</a:t>
            </a:r>
            <a:r>
              <a:rPr lang="en-US" dirty="0"/>
              <a:t> </a:t>
            </a:r>
            <a:r>
              <a:rPr lang="en-US" b="1" dirty="0"/>
              <a:t> Groovy Functions &amp; examples</a:t>
            </a:r>
            <a:endParaRPr lang="en-IN" b="1" dirty="0"/>
          </a:p>
        </p:txBody>
      </p:sp>
      <p:sp>
        <p:nvSpPr>
          <p:cNvPr id="7" name="Text Placeholder 2"/>
          <p:cNvSpPr txBox="1">
            <a:spLocks/>
          </p:cNvSpPr>
          <p:nvPr/>
        </p:nvSpPr>
        <p:spPr>
          <a:xfrm>
            <a:off x="552000" y="1095284"/>
            <a:ext cx="11556652" cy="57600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957756">
              <a:buNone/>
            </a:pPr>
            <a:r>
              <a:rPr lang="en-IN" kern="0" dirty="0">
                <a:solidFill>
                  <a:srgbClr val="002060"/>
                </a:solidFill>
                <a:latin typeface="Arial"/>
              </a:rPr>
              <a:t>Access System Parameters</a:t>
            </a:r>
          </a:p>
        </p:txBody>
      </p:sp>
    </p:spTree>
    <p:extLst>
      <p:ext uri="{BB962C8B-B14F-4D97-AF65-F5344CB8AC3E}">
        <p14:creationId xmlns:p14="http://schemas.microsoft.com/office/powerpoint/2010/main" val="1832044350"/>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9EE4B66-9EA3-4B66-A785-D1F9F32EEFA1}"/>
              </a:ext>
            </a:extLst>
          </p:cNvPr>
          <p:cNvSpPr/>
          <p:nvPr/>
        </p:nvSpPr>
        <p:spPr>
          <a:xfrm>
            <a:off x="1272000" y="1870975"/>
            <a:ext cx="5904000" cy="350865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2000" b="1" dirty="0">
                <a:solidFill>
                  <a:schemeClr val="accent1">
                    <a:lumMod val="75000"/>
                  </a:schemeClr>
                </a:solidFill>
              </a:rPr>
              <a:t>C. Logs :- </a:t>
            </a:r>
          </a:p>
          <a:p>
            <a:endParaRPr lang="en-IN" sz="2000" b="1" dirty="0">
              <a:solidFill>
                <a:schemeClr val="accent1">
                  <a:lumMod val="75000"/>
                </a:schemeClr>
              </a:solidFill>
            </a:endParaRPr>
          </a:p>
          <a:p>
            <a:r>
              <a:rPr lang="en-IN" b="1" dirty="0">
                <a:solidFill>
                  <a:schemeClr val="accent1">
                    <a:lumMod val="75000"/>
                  </a:schemeClr>
                </a:solidFill>
              </a:rPr>
              <a:t>Info- </a:t>
            </a:r>
          </a:p>
          <a:p>
            <a:r>
              <a:rPr lang="en-US" sz="1600" kern="0" dirty="0">
                <a:solidFill>
                  <a:srgbClr val="002060"/>
                </a:solidFill>
                <a:latin typeface="Arial"/>
              </a:rPr>
              <a:t>The default log level is “Info”. All newly created integration flows will be logged with “Info” upon their initial deployment.</a:t>
            </a:r>
          </a:p>
          <a:p>
            <a:endParaRPr lang="en-US" sz="1600" dirty="0"/>
          </a:p>
          <a:p>
            <a:r>
              <a:rPr lang="en-US" b="1" dirty="0">
                <a:solidFill>
                  <a:schemeClr val="accent1">
                    <a:lumMod val="75000"/>
                  </a:schemeClr>
                </a:solidFill>
              </a:rPr>
              <a:t>Debug-</a:t>
            </a:r>
          </a:p>
          <a:p>
            <a:r>
              <a:rPr lang="en-US" sz="1600" kern="0" dirty="0">
                <a:solidFill>
                  <a:srgbClr val="002060"/>
                </a:solidFill>
                <a:latin typeface="Arial"/>
              </a:rPr>
              <a:t>Used for dumping variable state, specific error codes, etc.</a:t>
            </a:r>
          </a:p>
          <a:p>
            <a:endParaRPr lang="en-US" sz="1600" dirty="0"/>
          </a:p>
          <a:p>
            <a:r>
              <a:rPr lang="en-IN" b="1" dirty="0">
                <a:solidFill>
                  <a:schemeClr val="accent1">
                    <a:lumMod val="75000"/>
                  </a:schemeClr>
                </a:solidFill>
              </a:rPr>
              <a:t>Trace-</a:t>
            </a:r>
            <a:endParaRPr lang="en-IN" sz="1600" dirty="0"/>
          </a:p>
          <a:p>
            <a:r>
              <a:rPr lang="en-US" sz="1600" kern="0" dirty="0">
                <a:solidFill>
                  <a:srgbClr val="002060"/>
                </a:solidFill>
                <a:latin typeface="Arial"/>
              </a:rPr>
              <a:t>Can help pinpoint the location, in the code, of the error or other event logged at a different level. </a:t>
            </a:r>
          </a:p>
          <a:p>
            <a:r>
              <a:rPr lang="en-IN" sz="1600" dirty="0"/>
              <a:t> </a:t>
            </a:r>
          </a:p>
        </p:txBody>
      </p:sp>
      <p:pic>
        <p:nvPicPr>
          <p:cNvPr id="5" name="Picture 4"/>
          <p:cNvPicPr>
            <a:picLocks noChangeAspect="1"/>
          </p:cNvPicPr>
          <p:nvPr/>
        </p:nvPicPr>
        <p:blipFill>
          <a:blip r:embed="rId2"/>
          <a:stretch>
            <a:fillRect/>
          </a:stretch>
        </p:blipFill>
        <p:spPr>
          <a:xfrm>
            <a:off x="7680000" y="1854882"/>
            <a:ext cx="3852687" cy="3517231"/>
          </a:xfrm>
          <a:prstGeom prst="rect">
            <a:avLst/>
          </a:prstGeom>
        </p:spPr>
      </p:pic>
      <p:sp>
        <p:nvSpPr>
          <p:cNvPr id="7" name="Title 1"/>
          <p:cNvSpPr>
            <a:spLocks noGrp="1"/>
          </p:cNvSpPr>
          <p:nvPr>
            <p:ph type="title"/>
          </p:nvPr>
        </p:nvSpPr>
        <p:spPr>
          <a:xfrm>
            <a:off x="407451" y="319604"/>
            <a:ext cx="11125236" cy="864001"/>
          </a:xfrm>
        </p:spPr>
        <p:txBody>
          <a:bodyPr/>
          <a:lstStyle/>
          <a:p>
            <a:r>
              <a:rPr lang="en-IN" b="1" dirty="0"/>
              <a:t>2.</a:t>
            </a:r>
            <a:r>
              <a:rPr lang="en-US" dirty="0"/>
              <a:t> </a:t>
            </a:r>
            <a:r>
              <a:rPr lang="en-US" b="1" dirty="0"/>
              <a:t> Groovy Functions &amp; examples</a:t>
            </a:r>
            <a:endParaRPr lang="en-IN" b="1" dirty="0"/>
          </a:p>
        </p:txBody>
      </p:sp>
      <p:sp>
        <p:nvSpPr>
          <p:cNvPr id="8" name="Text Placeholder 2"/>
          <p:cNvSpPr txBox="1">
            <a:spLocks/>
          </p:cNvSpPr>
          <p:nvPr/>
        </p:nvSpPr>
        <p:spPr>
          <a:xfrm>
            <a:off x="552000" y="1095284"/>
            <a:ext cx="11556652" cy="57600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957756">
              <a:buNone/>
            </a:pPr>
            <a:r>
              <a:rPr lang="en-IN" kern="0" dirty="0">
                <a:solidFill>
                  <a:srgbClr val="002060"/>
                </a:solidFill>
                <a:latin typeface="Arial"/>
              </a:rPr>
              <a:t>Access System Parameters</a:t>
            </a:r>
          </a:p>
        </p:txBody>
      </p:sp>
    </p:spTree>
    <p:extLst>
      <p:ext uri="{BB962C8B-B14F-4D97-AF65-F5344CB8AC3E}">
        <p14:creationId xmlns:p14="http://schemas.microsoft.com/office/powerpoint/2010/main" val="659531593"/>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C436EAD-31EB-425F-A929-B9BF2E683057}"/>
              </a:ext>
            </a:extLst>
          </p:cNvPr>
          <p:cNvSpPr/>
          <p:nvPr/>
        </p:nvSpPr>
        <p:spPr>
          <a:xfrm>
            <a:off x="331319" y="3717000"/>
            <a:ext cx="10457496" cy="303159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2000" b="1" dirty="0" err="1">
                <a:solidFill>
                  <a:schemeClr val="accent1">
                    <a:lumMod val="75000"/>
                  </a:schemeClr>
                </a:solidFill>
              </a:rPr>
              <a:t>D.Attachments</a:t>
            </a:r>
            <a:r>
              <a:rPr lang="en-IN" sz="2000" b="1" dirty="0">
                <a:solidFill>
                  <a:schemeClr val="accent1">
                    <a:lumMod val="75000"/>
                  </a:schemeClr>
                </a:solidFill>
              </a:rPr>
              <a:t>:-</a:t>
            </a:r>
          </a:p>
          <a:p>
            <a:pPr algn="just"/>
            <a:endParaRPr lang="en-IN" dirty="0"/>
          </a:p>
          <a:p>
            <a:pPr algn="just">
              <a:lnSpc>
                <a:spcPct val="150000"/>
              </a:lnSpc>
            </a:pPr>
            <a:r>
              <a:rPr lang="en-IN" b="1" dirty="0">
                <a:solidFill>
                  <a:schemeClr val="accent1">
                    <a:lumMod val="75000"/>
                  </a:schemeClr>
                </a:solidFill>
              </a:rPr>
              <a:t>Name-  </a:t>
            </a:r>
            <a:r>
              <a:rPr lang="en-IN" sz="1600" kern="0" dirty="0">
                <a:solidFill>
                  <a:srgbClr val="002060"/>
                </a:solidFill>
                <a:latin typeface="Arial"/>
              </a:rPr>
              <a:t>Name of the attachments.</a:t>
            </a:r>
          </a:p>
          <a:p>
            <a:pPr algn="just">
              <a:lnSpc>
                <a:spcPct val="150000"/>
              </a:lnSpc>
            </a:pPr>
            <a:r>
              <a:rPr lang="en-IN" b="1" dirty="0">
                <a:solidFill>
                  <a:schemeClr val="accent1">
                    <a:lumMod val="75000"/>
                  </a:schemeClr>
                </a:solidFill>
              </a:rPr>
              <a:t>Type– </a:t>
            </a:r>
            <a:r>
              <a:rPr lang="en-IN" sz="1600" kern="0" dirty="0">
                <a:solidFill>
                  <a:srgbClr val="002060"/>
                </a:solidFill>
                <a:latin typeface="Arial"/>
              </a:rPr>
              <a:t>Type of the Attachment, text or xml or plain.</a:t>
            </a:r>
          </a:p>
          <a:p>
            <a:pPr algn="just">
              <a:lnSpc>
                <a:spcPct val="150000"/>
              </a:lnSpc>
            </a:pPr>
            <a:r>
              <a:rPr lang="en-IN" b="1" dirty="0">
                <a:solidFill>
                  <a:schemeClr val="accent1">
                    <a:lumMod val="75000"/>
                  </a:schemeClr>
                </a:solidFill>
              </a:rPr>
              <a:t>Modified At- </a:t>
            </a:r>
            <a:r>
              <a:rPr lang="en-IN" sz="1600" kern="0" dirty="0">
                <a:solidFill>
                  <a:srgbClr val="002060"/>
                </a:solidFill>
                <a:latin typeface="Arial"/>
              </a:rPr>
              <a:t>Is the date and time the message processed</a:t>
            </a:r>
            <a:r>
              <a:rPr lang="en-IN" dirty="0"/>
              <a:t>.</a:t>
            </a:r>
          </a:p>
          <a:p>
            <a:pPr algn="just">
              <a:lnSpc>
                <a:spcPct val="150000"/>
              </a:lnSpc>
            </a:pPr>
            <a:r>
              <a:rPr lang="en-IN" b="1" dirty="0">
                <a:solidFill>
                  <a:schemeClr val="accent1">
                    <a:lumMod val="75000"/>
                  </a:schemeClr>
                </a:solidFill>
              </a:rPr>
              <a:t>Size-</a:t>
            </a:r>
            <a:r>
              <a:rPr lang="en-IN" dirty="0"/>
              <a:t> </a:t>
            </a:r>
            <a:r>
              <a:rPr lang="en-IN" sz="1600" kern="0" dirty="0">
                <a:solidFill>
                  <a:srgbClr val="002060"/>
                </a:solidFill>
                <a:latin typeface="Arial"/>
              </a:rPr>
              <a:t>Size of the file in KB.</a:t>
            </a:r>
          </a:p>
          <a:p>
            <a:pPr algn="just">
              <a:lnSpc>
                <a:spcPct val="150000"/>
              </a:lnSpc>
            </a:pPr>
            <a:r>
              <a:rPr lang="en-IN" b="1" dirty="0">
                <a:solidFill>
                  <a:schemeClr val="accent1">
                    <a:lumMod val="75000"/>
                  </a:schemeClr>
                </a:solidFill>
              </a:rPr>
              <a:t>Action– </a:t>
            </a:r>
            <a:r>
              <a:rPr lang="en-IN" sz="1600" kern="0" dirty="0">
                <a:solidFill>
                  <a:srgbClr val="002060"/>
                </a:solidFill>
                <a:latin typeface="Arial"/>
              </a:rPr>
              <a:t>We can download the attachment.</a:t>
            </a:r>
          </a:p>
          <a:p>
            <a:pPr algn="just"/>
            <a:endParaRPr lang="en-IN" dirty="0"/>
          </a:p>
        </p:txBody>
      </p:sp>
      <p:pic>
        <p:nvPicPr>
          <p:cNvPr id="9" name="Picture 8"/>
          <p:cNvPicPr>
            <a:picLocks noChangeAspect="1"/>
          </p:cNvPicPr>
          <p:nvPr/>
        </p:nvPicPr>
        <p:blipFill>
          <a:blip r:embed="rId2"/>
          <a:stretch>
            <a:fillRect/>
          </a:stretch>
        </p:blipFill>
        <p:spPr>
          <a:xfrm>
            <a:off x="336000" y="1425450"/>
            <a:ext cx="10457496" cy="1943999"/>
          </a:xfrm>
          <a:prstGeom prst="rect">
            <a:avLst/>
          </a:prstGeom>
        </p:spPr>
      </p:pic>
      <p:sp>
        <p:nvSpPr>
          <p:cNvPr id="6" name="Title 1"/>
          <p:cNvSpPr>
            <a:spLocks noGrp="1"/>
          </p:cNvSpPr>
          <p:nvPr>
            <p:ph type="title"/>
          </p:nvPr>
        </p:nvSpPr>
        <p:spPr>
          <a:xfrm>
            <a:off x="407451" y="319604"/>
            <a:ext cx="11125236" cy="864001"/>
          </a:xfrm>
        </p:spPr>
        <p:txBody>
          <a:bodyPr/>
          <a:lstStyle/>
          <a:p>
            <a:r>
              <a:rPr lang="en-IN" b="1" dirty="0"/>
              <a:t>2.</a:t>
            </a:r>
            <a:r>
              <a:rPr lang="en-US" dirty="0"/>
              <a:t> </a:t>
            </a:r>
            <a:r>
              <a:rPr lang="en-US" b="1" dirty="0"/>
              <a:t> Groovy Functions &amp; examples</a:t>
            </a:r>
            <a:endParaRPr lang="en-IN" b="1" dirty="0"/>
          </a:p>
        </p:txBody>
      </p:sp>
    </p:spTree>
    <p:extLst>
      <p:ext uri="{BB962C8B-B14F-4D97-AF65-F5344CB8AC3E}">
        <p14:creationId xmlns:p14="http://schemas.microsoft.com/office/powerpoint/2010/main" val="2107674728"/>
      </p:ext>
    </p:extLst>
  </p:cSld>
  <p:clrMapOvr>
    <a:masterClrMapping/>
  </p:clrMapOvr>
  <p:transition spd="slow">
    <p:cover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B6279F9-5EF1-4E8C-A7B5-39EC7DC2D36C}"/>
              </a:ext>
            </a:extLst>
          </p:cNvPr>
          <p:cNvSpPr/>
          <p:nvPr/>
        </p:nvSpPr>
        <p:spPr>
          <a:xfrm>
            <a:off x="1416000" y="1773000"/>
            <a:ext cx="9618460" cy="2339102"/>
          </a:xfrm>
          <a:prstGeom prst="rect">
            <a:avLst/>
          </a:prstGeom>
        </p:spPr>
        <p:txBody>
          <a:bodyPr wrap="square">
            <a:spAutoFit/>
          </a:bodyPr>
          <a:lstStyle/>
          <a:p>
            <a:pPr marL="285750" indent="-285750">
              <a:buFont typeface="Wingdings" panose="05000000000000000000" pitchFamily="2" charset="2"/>
              <a:buChar char="q"/>
            </a:pPr>
            <a:r>
              <a:rPr lang="en-US" sz="1600" kern="0" dirty="0">
                <a:solidFill>
                  <a:srgbClr val="002060"/>
                </a:solidFill>
                <a:latin typeface="Arial"/>
              </a:rPr>
              <a:t>Set Property </a:t>
            </a:r>
          </a:p>
          <a:p>
            <a:endParaRPr lang="en-US" sz="1600" kern="0" dirty="0">
              <a:solidFill>
                <a:srgbClr val="002060"/>
              </a:solidFill>
              <a:latin typeface="Arial"/>
            </a:endParaRPr>
          </a:p>
          <a:p>
            <a:r>
              <a:rPr lang="en-US" sz="1600" kern="0" dirty="0">
                <a:solidFill>
                  <a:srgbClr val="002060"/>
                </a:solidFill>
                <a:latin typeface="Arial"/>
              </a:rPr>
              <a:t>In Groovy we can set values for properties with a simple assignment using the = operator. Groovy will invoke the set for us.</a:t>
            </a:r>
          </a:p>
          <a:p>
            <a:endParaRPr lang="en-US" sz="1600" kern="0" dirty="0">
              <a:solidFill>
                <a:srgbClr val="002060"/>
              </a:solidFill>
              <a:latin typeface="Arial"/>
            </a:endParaRPr>
          </a:p>
          <a:p>
            <a:pPr marL="285750" indent="-285750">
              <a:buFont typeface="Wingdings" panose="05000000000000000000" pitchFamily="2" charset="2"/>
              <a:buChar char="q"/>
            </a:pPr>
            <a:r>
              <a:rPr lang="en-US" sz="1600" kern="0" dirty="0">
                <a:solidFill>
                  <a:srgbClr val="002060"/>
                </a:solidFill>
                <a:latin typeface="Arial"/>
              </a:rPr>
              <a:t>Get Property</a:t>
            </a:r>
          </a:p>
          <a:p>
            <a:endParaRPr lang="en-US" sz="1600" kern="0" dirty="0">
              <a:solidFill>
                <a:srgbClr val="002060"/>
              </a:solidFill>
              <a:latin typeface="Arial"/>
            </a:endParaRPr>
          </a:p>
          <a:p>
            <a:r>
              <a:rPr lang="en-US" sz="1600" kern="0" dirty="0">
                <a:solidFill>
                  <a:srgbClr val="002060"/>
                </a:solidFill>
                <a:latin typeface="Arial"/>
              </a:rPr>
              <a:t>To get the value of a property we can use dot (.) notation instead of the get method.</a:t>
            </a:r>
          </a:p>
          <a:p>
            <a:endParaRPr lang="en-IN" b="1" dirty="0">
              <a:solidFill>
                <a:schemeClr val="accent1">
                  <a:lumMod val="75000"/>
                </a:schemeClr>
              </a:solidFill>
            </a:endParaRPr>
          </a:p>
        </p:txBody>
      </p:sp>
      <p:sp>
        <p:nvSpPr>
          <p:cNvPr id="4" name="Text Placeholder 2"/>
          <p:cNvSpPr txBox="1">
            <a:spLocks/>
          </p:cNvSpPr>
          <p:nvPr/>
        </p:nvSpPr>
        <p:spPr>
          <a:xfrm>
            <a:off x="635348" y="1177777"/>
            <a:ext cx="11556652" cy="57600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957756">
              <a:buNone/>
            </a:pPr>
            <a:r>
              <a:rPr lang="en-IN" kern="0" dirty="0">
                <a:solidFill>
                  <a:srgbClr val="002060"/>
                </a:solidFill>
                <a:latin typeface="Arial"/>
              </a:rPr>
              <a:t>Access System Parameters</a:t>
            </a:r>
          </a:p>
        </p:txBody>
      </p:sp>
      <p:sp>
        <p:nvSpPr>
          <p:cNvPr id="6" name="Title 1"/>
          <p:cNvSpPr>
            <a:spLocks noGrp="1"/>
          </p:cNvSpPr>
          <p:nvPr>
            <p:ph type="title"/>
          </p:nvPr>
        </p:nvSpPr>
        <p:spPr>
          <a:xfrm>
            <a:off x="407451" y="319604"/>
            <a:ext cx="11125236" cy="864001"/>
          </a:xfrm>
        </p:spPr>
        <p:txBody>
          <a:bodyPr/>
          <a:lstStyle/>
          <a:p>
            <a:r>
              <a:rPr lang="en-IN" b="1" dirty="0"/>
              <a:t>2.</a:t>
            </a:r>
            <a:r>
              <a:rPr lang="en-US" dirty="0"/>
              <a:t> </a:t>
            </a:r>
            <a:r>
              <a:rPr lang="en-US" b="1" dirty="0"/>
              <a:t> Groovy Functions &amp; examples</a:t>
            </a:r>
            <a:endParaRPr lang="en-IN" b="1" dirty="0"/>
          </a:p>
        </p:txBody>
      </p:sp>
    </p:spTree>
    <p:extLst>
      <p:ext uri="{BB962C8B-B14F-4D97-AF65-F5344CB8AC3E}">
        <p14:creationId xmlns:p14="http://schemas.microsoft.com/office/powerpoint/2010/main" val="88590788"/>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1E53BF59-8A3C-4B78-911D-5EA861346572}"/>
    </a:ext>
  </a:extLst>
</a:theme>
</file>

<file path=ppt/theme/theme2.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D703D5-5948-410C-A8B6-9DE9DEF7B0AA}">
  <ds:schemaRefs>
    <ds:schemaRef ds:uri="http://www.w3.org/XML/1998/namespace"/>
    <ds:schemaRef ds:uri="http://purl.org/dc/term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0188AFCB-21ED-4F66-B732-654E0690EB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2c2c8c-4a2d-4282-b3ae-965d5e263694"/>
    <ds:schemaRef ds:uri="35517446-20c8-4dbf-81a7-e8d1b5f96f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BB58AE4-68E9-494B-B1E4-082B2F5A61C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8147</TotalTime>
  <Words>1076</Words>
  <Application>Microsoft Office PowerPoint</Application>
  <PresentationFormat>Widescreen</PresentationFormat>
  <Paragraphs>260</Paragraphs>
  <Slides>20</Slides>
  <Notes>4</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Capgemini Master</vt:lpstr>
      <vt:lpstr>SAP CPI Groovy Scripts </vt:lpstr>
      <vt:lpstr> Table of Contents</vt:lpstr>
      <vt:lpstr>1. Groovy &amp; Java Script</vt:lpstr>
      <vt:lpstr>1. Groovy &amp; Java Script</vt:lpstr>
      <vt:lpstr>2.  Groovy Functions &amp; examples</vt:lpstr>
      <vt:lpstr>2.  Groovy Functions &amp; examples</vt:lpstr>
      <vt:lpstr>2.  Groovy Functions &amp; examples</vt:lpstr>
      <vt:lpstr>2.  Groovy Functions &amp; examples</vt:lpstr>
      <vt:lpstr>2.  Groovy Functions &amp; examples</vt:lpstr>
      <vt:lpstr>2.  Groovy Functions &amp; examples</vt:lpstr>
      <vt:lpstr>2.  Groovy Functions &amp; examples</vt:lpstr>
      <vt:lpstr>2.  Groovy Functions &amp; examples</vt:lpstr>
      <vt:lpstr>2.  Groovy Functions &amp; examples</vt:lpstr>
      <vt:lpstr>3. Use Cases in CPI </vt:lpstr>
      <vt:lpstr>3. Use Cases in CPI </vt:lpstr>
      <vt:lpstr>3. Use Cases in CPI </vt:lpstr>
      <vt:lpstr>3. Use Cases in CPI </vt:lpstr>
      <vt:lpstr>3. Use Cases in CPI </vt:lpstr>
      <vt:lpstr>3. Use Cases in CPI </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creator>Capgemini</dc:creator>
  <cp:lastModifiedBy>V, Ganesh</cp:lastModifiedBy>
  <cp:revision>570</cp:revision>
  <dcterms:created xsi:type="dcterms:W3CDTF">2017-11-02T14:01:05Z</dcterms:created>
  <dcterms:modified xsi:type="dcterms:W3CDTF">2021-09-16T09:16:15Z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0x010100701F777920F58F449DFE723C8ECB983A</vt:lpwstr>
  </property>
</Properties>
</file>