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885" r:id="rId6"/>
  </p:sldMasterIdLst>
  <p:notesMasterIdLst>
    <p:notesMasterId r:id="rId19"/>
  </p:notesMasterIdLst>
  <p:handoutMasterIdLst>
    <p:handoutMasterId r:id="rId20"/>
  </p:handoutMasterIdLst>
  <p:sldIdLst>
    <p:sldId id="296" r:id="rId7"/>
    <p:sldId id="405" r:id="rId8"/>
    <p:sldId id="419" r:id="rId9"/>
    <p:sldId id="420" r:id="rId10"/>
    <p:sldId id="422" r:id="rId11"/>
    <p:sldId id="421" r:id="rId12"/>
    <p:sldId id="423" r:id="rId13"/>
    <p:sldId id="424" r:id="rId14"/>
    <p:sldId id="426" r:id="rId15"/>
    <p:sldId id="429" r:id="rId16"/>
    <p:sldId id="428" r:id="rId17"/>
    <p:sldId id="417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Overview" id="{4E249A1C-D928-4AC0-A77C-65440B7A141B}">
          <p14:sldIdLst>
            <p14:sldId id="296"/>
            <p14:sldId id="405"/>
            <p14:sldId id="419"/>
            <p14:sldId id="420"/>
            <p14:sldId id="422"/>
            <p14:sldId id="421"/>
            <p14:sldId id="423"/>
            <p14:sldId id="424"/>
            <p14:sldId id="426"/>
            <p14:sldId id="429"/>
            <p14:sldId id="428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=""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=""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=""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=""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0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125473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3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=""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7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4/10/content-transport-using-cts-cloud-integration-part-1/?preview_id=6441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sap.com/2018/04/23/getting-started-with-sap-transport-management-service-beta-for-sap-cloud-platf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=""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and Transport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9749" y="15240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1d.  Manual Export</a:t>
            </a:r>
            <a:endParaRPr lang="en-IN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326" y="1176900"/>
            <a:ext cx="11700000" cy="812099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 Manual Exports allows us to export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the integration package to your local file system in the form of a .zip file. </a:t>
            </a:r>
            <a:endParaRPr lang="en-IN" sz="1800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You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can import the same file in the 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target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tenant using the Import 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option.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000" y="2061000"/>
            <a:ext cx="11412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dirty="0">
                <a:solidFill>
                  <a:srgbClr val="002060"/>
                </a:solidFill>
                <a:latin typeface="Arial"/>
              </a:rPr>
              <a:t>Procedure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integration package that you want to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Choose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.zip file is downloaded to the default browser download location on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Log in to the SAP Cloud Platform Integration web application to which you want to import the content. Choose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Choose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Import.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new window opens in your file system explorer, allowing you to access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Navigate to the folder path where the .zip file was downloaded in step 3.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file and choose Open.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You see a prompt indicating the successful import of the .zip file. You can see the imported integration package in the Design tab of your target tenant.</a:t>
            </a:r>
          </a:p>
        </p:txBody>
      </p:sp>
    </p:spTree>
    <p:extLst>
      <p:ext uri="{BB962C8B-B14F-4D97-AF65-F5344CB8AC3E}">
        <p14:creationId xmlns:p14="http://schemas.microsoft.com/office/powerpoint/2010/main" val="22108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2.Version Management</a:t>
            </a:r>
            <a:endParaRPr lang="en-IN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394" y="893092"/>
            <a:ext cx="11240548" cy="648000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Versioning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is the creation and management of multiple releases of a software/component, all of which have the same general function but are improved, upgraded or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customized.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677" y="1541092"/>
            <a:ext cx="101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SAP Cloud Platform Integration, new version is created when a component, which is already shipped and is being used by the customers needs to be improved or updated. 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New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features are offered via the minor version updates and small fixes like label changes or UI alignments are offered via micro version updates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Each component in SAP Cloud Platform Integration has a version and this version is defined using the paradigm &lt;major&gt;.&lt;minor&gt;.&lt;micro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&gt;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Details of the micro versions are not shown in the design time, as these changes doesn’t affect the scenario and are auto migrated after every software update.</a:t>
            </a:r>
          </a:p>
        </p:txBody>
      </p:sp>
      <p:pic>
        <p:nvPicPr>
          <p:cNvPr id="6" name="Picture 5" descr="https://blogs.sap.com/wp-content/uploads/2017/12/Version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00" y="4939703"/>
            <a:ext cx="2880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blogs.sap.com/wp-content/uploads/2017/12/Typ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8" y="4939703"/>
            <a:ext cx="2736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blogs.sap.com/wp-content/uploads/2017/12/ComponentVers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77" y="3852583"/>
            <a:ext cx="3009900" cy="217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>Table of Contents</a:t>
            </a:r>
            <a:endParaRPr lang="en-GB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99399" y="1504228"/>
            <a:ext cx="3812601" cy="555448"/>
          </a:xfrm>
        </p:spPr>
        <p:txBody>
          <a:bodyPr/>
          <a:lstStyle/>
          <a:p>
            <a:r>
              <a:rPr lang="en-US" dirty="0"/>
              <a:t>Transport </a:t>
            </a:r>
            <a:r>
              <a:rPr lang="en-US" dirty="0" smtClean="0"/>
              <a:t>Management Overview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2148696"/>
            <a:ext cx="2804601" cy="555448"/>
          </a:xfrm>
        </p:spPr>
        <p:txBody>
          <a:bodyPr/>
          <a:lstStyle/>
          <a:p>
            <a:r>
              <a:rPr lang="en-US" dirty="0" smtClean="0"/>
              <a:t>CTS+ Direct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99399" y="2854099"/>
            <a:ext cx="3708401" cy="555448"/>
          </a:xfrm>
        </p:spPr>
        <p:txBody>
          <a:bodyPr/>
          <a:lstStyle/>
          <a:p>
            <a:r>
              <a:rPr lang="en-IN" dirty="0" smtClean="0"/>
              <a:t>MTAR Download</a:t>
            </a:r>
            <a:endParaRPr lang="en-IN" dirty="0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99399" y="3526939"/>
            <a:ext cx="3708401" cy="555448"/>
          </a:xfrm>
        </p:spPr>
        <p:txBody>
          <a:bodyPr/>
          <a:lstStyle/>
          <a:p>
            <a:r>
              <a:rPr lang="en-IN" dirty="0" smtClean="0"/>
              <a:t>Transport Management Service</a:t>
            </a:r>
            <a:endParaRPr lang="en-IN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9" y="4220799"/>
            <a:ext cx="3708401" cy="555448"/>
          </a:xfrm>
        </p:spPr>
        <p:txBody>
          <a:bodyPr/>
          <a:lstStyle/>
          <a:p>
            <a:r>
              <a:rPr lang="en-IN" dirty="0" smtClean="0"/>
              <a:t>Manual Export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355C12A-73CF-432A-BF98-DD896761F988}"/>
              </a:ext>
            </a:extLst>
          </p:cNvPr>
          <p:cNvGrpSpPr/>
          <p:nvPr/>
        </p:nvGrpSpPr>
        <p:grpSpPr>
          <a:xfrm>
            <a:off x="7087039" y="1465346"/>
            <a:ext cx="634560" cy="599554"/>
            <a:chOff x="6230532" y="1335315"/>
            <a:chExt cx="1204015" cy="1137596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xmlns="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49" name="Text Placeholder 14">
              <a:extLst>
                <a:ext uri="{FF2B5EF4-FFF2-40B4-BE49-F238E27FC236}">
                  <a16:creationId xmlns:a16="http://schemas.microsoft.com/office/drawing/2014/main" xmlns="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37CE2E9A-D16D-4728-93E9-77D9F10FF84D}"/>
              </a:ext>
            </a:extLst>
          </p:cNvPr>
          <p:cNvGrpSpPr/>
          <p:nvPr/>
        </p:nvGrpSpPr>
        <p:grpSpPr>
          <a:xfrm>
            <a:off x="7087040" y="2148696"/>
            <a:ext cx="634560" cy="599554"/>
            <a:chOff x="6230534" y="1335315"/>
            <a:chExt cx="1204015" cy="1137595"/>
          </a:xfrm>
        </p:grpSpPr>
        <p:sp>
          <p:nvSpPr>
            <p:cNvPr id="51" name="Oval 20">
              <a:extLst>
                <a:ext uri="{FF2B5EF4-FFF2-40B4-BE49-F238E27FC236}">
                  <a16:creationId xmlns:a16="http://schemas.microsoft.com/office/drawing/2014/main" xmlns="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2" name="Text Placeholder 14">
              <a:extLst>
                <a:ext uri="{FF2B5EF4-FFF2-40B4-BE49-F238E27FC236}">
                  <a16:creationId xmlns:a16="http://schemas.microsoft.com/office/drawing/2014/main" xmlns="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1a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BF6695B8-A1F9-4BAF-B035-C9665FAD6B20}"/>
              </a:ext>
            </a:extLst>
          </p:cNvPr>
          <p:cNvGrpSpPr/>
          <p:nvPr/>
        </p:nvGrpSpPr>
        <p:grpSpPr>
          <a:xfrm>
            <a:off x="7087040" y="2832046"/>
            <a:ext cx="634560" cy="599554"/>
            <a:chOff x="6230534" y="1335315"/>
            <a:chExt cx="1204015" cy="1137595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xmlns="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5" name="Text Placeholder 14">
              <a:extLst>
                <a:ext uri="{FF2B5EF4-FFF2-40B4-BE49-F238E27FC236}">
                  <a16:creationId xmlns:a16="http://schemas.microsoft.com/office/drawing/2014/main" xmlns="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1b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11EEF4D5-4815-4248-AFF4-A3B0893BA6AE}"/>
              </a:ext>
            </a:extLst>
          </p:cNvPr>
          <p:cNvGrpSpPr/>
          <p:nvPr/>
        </p:nvGrpSpPr>
        <p:grpSpPr>
          <a:xfrm>
            <a:off x="7087040" y="3515396"/>
            <a:ext cx="634560" cy="599554"/>
            <a:chOff x="6230534" y="1335315"/>
            <a:chExt cx="1204015" cy="1137595"/>
          </a:xfrm>
        </p:grpSpPr>
        <p:sp>
          <p:nvSpPr>
            <p:cNvPr id="57" name="Oval 20">
              <a:extLst>
                <a:ext uri="{FF2B5EF4-FFF2-40B4-BE49-F238E27FC236}">
                  <a16:creationId xmlns:a16="http://schemas.microsoft.com/office/drawing/2014/main" xmlns="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58" name="Text Placeholder 14">
              <a:extLst>
                <a:ext uri="{FF2B5EF4-FFF2-40B4-BE49-F238E27FC236}">
                  <a16:creationId xmlns:a16="http://schemas.microsoft.com/office/drawing/2014/main" xmlns="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1c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72594B11-398B-4F44-BD01-75E581F8C550}"/>
              </a:ext>
            </a:extLst>
          </p:cNvPr>
          <p:cNvGrpSpPr/>
          <p:nvPr/>
        </p:nvGrpSpPr>
        <p:grpSpPr>
          <a:xfrm>
            <a:off x="7087040" y="4198746"/>
            <a:ext cx="634560" cy="599554"/>
            <a:chOff x="6230534" y="1335315"/>
            <a:chExt cx="1204015" cy="1137595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xmlns="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1" name="Text Placeholder 14">
              <a:extLst>
                <a:ext uri="{FF2B5EF4-FFF2-40B4-BE49-F238E27FC236}">
                  <a16:creationId xmlns:a16="http://schemas.microsoft.com/office/drawing/2014/main" xmlns="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1d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sp>
        <p:nvSpPr>
          <p:cNvPr id="6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8" y="4904149"/>
            <a:ext cx="3708401" cy="555448"/>
          </a:xfrm>
        </p:spPr>
        <p:txBody>
          <a:bodyPr/>
          <a:lstStyle/>
          <a:p>
            <a:r>
              <a:rPr lang="en-IN" dirty="0"/>
              <a:t>Version </a:t>
            </a:r>
            <a:r>
              <a:rPr lang="en-IN" dirty="0" smtClean="0"/>
              <a:t>Management</a:t>
            </a:r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72594B11-398B-4F44-BD01-75E581F8C550}"/>
              </a:ext>
            </a:extLst>
          </p:cNvPr>
          <p:cNvGrpSpPr/>
          <p:nvPr/>
        </p:nvGrpSpPr>
        <p:grpSpPr>
          <a:xfrm>
            <a:off x="7087039" y="4882096"/>
            <a:ext cx="634560" cy="599554"/>
            <a:chOff x="6230534" y="1335315"/>
            <a:chExt cx="1204015" cy="1137595"/>
          </a:xfrm>
        </p:grpSpPr>
        <p:sp>
          <p:nvSpPr>
            <p:cNvPr id="64" name="Oval 20">
              <a:extLst>
                <a:ext uri="{FF2B5EF4-FFF2-40B4-BE49-F238E27FC236}">
                  <a16:creationId xmlns:a16="http://schemas.microsoft.com/office/drawing/2014/main" xmlns="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5" name="Text Placeholder 14">
              <a:extLst>
                <a:ext uri="{FF2B5EF4-FFF2-40B4-BE49-F238E27FC236}">
                  <a16:creationId xmlns:a16="http://schemas.microsoft.com/office/drawing/2014/main" xmlns="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2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0920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  <p:bldP spid="44" grpId="0" build="p"/>
      <p:bldP spid="45" grpId="0" build="p"/>
      <p:bldP spid="46" grpId="0" build="p"/>
      <p:bldP spid="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1.Transport Management Overview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C0A455-9DE7-45F0-8DEB-BB9FBDEA11CF}"/>
              </a:ext>
            </a:extLst>
          </p:cNvPr>
          <p:cNvSpPr/>
          <p:nvPr/>
        </p:nvSpPr>
        <p:spPr>
          <a:xfrm>
            <a:off x="713967" y="1433176"/>
            <a:ext cx="5598033" cy="28315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Content Transport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Management allows us to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reuse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content between multiple tenants by exporting it from one tenant and importing it on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another. 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All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these process has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prerequisites. These setup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 background configuration of Transport systems to the CPI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system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User needs 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IntegrationContent.Transport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to Transport the components in CPI</a:t>
            </a:r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94" y="693000"/>
            <a:ext cx="5507417" cy="3615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4" y="4308632"/>
            <a:ext cx="7098585" cy="1817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4000" y="4509000"/>
            <a:ext cx="19421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0" dirty="0">
                <a:solidFill>
                  <a:srgbClr val="00264A"/>
                </a:solidFill>
                <a:latin typeface="Arial"/>
              </a:rPr>
              <a:t>Dropdown list provides the Transport modes supported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40000" y="4986868"/>
            <a:ext cx="648000" cy="230303"/>
          </a:xfrm>
          <a:prstGeom prst="rightArrow">
            <a:avLst/>
          </a:prstGeom>
          <a:solidFill>
            <a:srgbClr val="007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268999"/>
            <a:ext cx="11556652" cy="576001"/>
          </a:xfrm>
        </p:spPr>
        <p:txBody>
          <a:bodyPr/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This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transport feature enables us to transport the integration package from the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Dev/Test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to the production landscape via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Change and Transport System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CTS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+.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061000"/>
            <a:ext cx="11556652" cy="3744000"/>
          </a:xfrm>
        </p:spPr>
        <p:txBody>
          <a:bodyPr>
            <a:no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64A"/>
                </a:solidFill>
                <a:latin typeface="Arial"/>
              </a:rPr>
              <a:t>Settings to be done to enable CTS+ based transport</a:t>
            </a:r>
            <a:endParaRPr lang="en-IN" b="1" kern="0" dirty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You should enable transport to CTS+. As a Tenant Admin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you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can do this by accessing Settings Option and choosing the tab Transport Settings. You would have to choose either ‘MTAR Download’ or ‘CTS+ Direct’ from the dropdown list.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Enable the service, Solutions Lifecycle Management in your account. Ensure that you perform this step in all the accounts where you want to use content transport using CTS+. This is a one-time activity. You can do that by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Login to your account in the SAP Cloud Platform.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Services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Solutions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Lifecycle Management  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Enable.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Create a new HTTP destination by selecting Configure Destinations. Ensure that the Name of the destination is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Cloud Integration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(case-sensitive) and the URL is the URL of the tenant management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node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  <a:hlinkClick r:id="rId2"/>
              </a:rPr>
              <a:t>https://blogs.sap.com/2018/04/10/content-transport-using-cts-cloud-integration-part-1/?</a:t>
            </a:r>
            <a:r>
              <a:rPr lang="en-IN" kern="0" dirty="0" smtClean="0">
                <a:solidFill>
                  <a:srgbClr val="00264A"/>
                </a:solidFill>
                <a:latin typeface="Arial"/>
                <a:hlinkClick r:id="rId2"/>
              </a:rPr>
              <a:t>preview_id=644115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1a.CTS+ Direct</a:t>
            </a:r>
            <a:endParaRPr lang="en-IN" b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1053000"/>
            <a:ext cx="11556652" cy="864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err="1">
                <a:solidFill>
                  <a:srgbClr val="002060"/>
                </a:solidFill>
                <a:latin typeface="Arial"/>
              </a:rPr>
              <a:t>CTS+Direct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would push MTAR content to an open Transport request in the configured CTS+ system maintained as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Destination.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Test/Source tenant, select the integration package that you want to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060400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Transport.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550939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Transport Comments prompt, provide comments and click on Transport.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3010461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Transport id will be displayed as shown above.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3717000"/>
            <a:ext cx="6957677" cy="228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0" y="4102175"/>
            <a:ext cx="4069425" cy="15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387" y="1279182"/>
            <a:ext cx="11556652" cy="43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defTabSz="957756"/>
            <a:r>
              <a:rPr lang="en-IN" kern="0" smtClean="0">
                <a:solidFill>
                  <a:srgbClr val="002060"/>
                </a:solidFill>
                <a:latin typeface="Arial"/>
              </a:rPr>
              <a:t>Navigate to target system and select the transport ID request and click on Import.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2142" y="1845000"/>
            <a:ext cx="11556652" cy="1380314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Confirm Import with Date: Immediate and Import Options as: Leave Transport Requests in Queue for Later Import.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The Integration package is imported into the Production tenant Account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case of errors, you can check the logs by selecting the Import request and clicking on Logs button.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3225720"/>
            <a:ext cx="9302371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15496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Transport Mode has to be set to MTAR Download in Settings tab of CPI.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In the Source/Test tenant, Select the integration package that you want to transport.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Click on Transport.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2205000"/>
            <a:ext cx="10584000" cy="1479927"/>
          </a:xfrm>
          <a:ln>
            <a:noFill/>
          </a:ln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A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file with extension .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is downloaded to your local file system in the download path configured in your browser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Ensure that the Integration flows to be transported are not in Draft State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CTS+ is used to transport applications that are downloaded as MTAR files. Multiple MTA archives can be deployed to your subaccount in one run.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933000"/>
            <a:ext cx="676551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442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060"/>
                </a:solidFill>
                <a:latin typeface="Arial"/>
              </a:rPr>
              <a:t>Steps needed in CTS+ Configuration: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 Source and Target system has to be set in CTS.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Login to the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-&gt; Transport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Organizer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Click on Create Request – a pop up will open with the below details. Enter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and 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Create.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6000" y="2556404"/>
            <a:ext cx="518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Object List tab, Click on Attach and browse for the .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file from your local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Application as “CPI – Multi Target Application” and click on “Add to List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”.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Click on Attach. The transport request will be updated. Click on Save Changes in the Object list tab.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After you have added one or more MTA archives in the request. Click on Release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Using CTS the released TR can be imported to the Target system.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0" y="2571036"/>
            <a:ext cx="5792675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349" y="117000"/>
            <a:ext cx="11125236" cy="9330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1c.  Transport Management Service</a:t>
            </a:r>
            <a:endParaRPr lang="en-IN" b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506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Cloud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Platform Integration customers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can transport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Integration Packages across Tenants using Cloud Based Transport Management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Service.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929" y="1629000"/>
            <a:ext cx="518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Cloud Platform Transport Management runs in SAP Cloud Platform Cloud Foundry Environment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 files can be transported in one of the following scenarios: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Directly from within another application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They are available on local file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929" y="3732325"/>
            <a:ext cx="463107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Steps needed can be referenced from the below link: </a:t>
            </a:r>
            <a:r>
              <a:rPr lang="en-IN" kern="0" dirty="0" smtClean="0">
                <a:solidFill>
                  <a:srgbClr val="002060"/>
                </a:solidFill>
                <a:latin typeface="Arial"/>
                <a:hlinkClick r:id="rId2"/>
              </a:rPr>
              <a:t>https://blogs.sap.com/2018/04/23/getting-started-with-sap-transport-management-service-beta-for-sap-cloud-platform/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84" y="2133000"/>
            <a:ext cx="5942745" cy="27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55704-6D70-4A33-9833-F5B8C5030450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b4b45-45c6-4ff8-ab7c-012ed1925f3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87</TotalTime>
  <Words>1005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Verdana</vt:lpstr>
      <vt:lpstr>Wingdings</vt:lpstr>
      <vt:lpstr>Capgemini Master</vt:lpstr>
      <vt:lpstr>Cover options</vt:lpstr>
      <vt:lpstr>Title Slide</vt:lpstr>
      <vt:lpstr>think-cell Slide</vt:lpstr>
      <vt:lpstr>PowerPoint Presentation</vt:lpstr>
      <vt:lpstr> Table of Contents</vt:lpstr>
      <vt:lpstr>1.Transport Management Overview</vt:lpstr>
      <vt:lpstr>1a.CTS+ Direct</vt:lpstr>
      <vt:lpstr>1a.CTS+ Direct</vt:lpstr>
      <vt:lpstr>1a.CTS+ Direct</vt:lpstr>
      <vt:lpstr>1b.  MTAR Download</vt:lpstr>
      <vt:lpstr>1b.  MTAR Download</vt:lpstr>
      <vt:lpstr>PowerPoint Presentation</vt:lpstr>
      <vt:lpstr>PowerPoint Presentation</vt:lpstr>
      <vt:lpstr>2.Version Management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V, Ganesh</cp:lastModifiedBy>
  <cp:revision>34</cp:revision>
  <dcterms:created xsi:type="dcterms:W3CDTF">2019-06-24T10:07:26Z</dcterms:created>
  <dcterms:modified xsi:type="dcterms:W3CDTF">2021-02-10T11:51:30Z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