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16"/>
  </p:notesMasterIdLst>
  <p:handoutMasterIdLst>
    <p:handoutMasterId r:id="rId17"/>
  </p:handoutMasterIdLst>
  <p:sldIdLst>
    <p:sldId id="296" r:id="rId7"/>
    <p:sldId id="264" r:id="rId8"/>
    <p:sldId id="405" r:id="rId9"/>
    <p:sldId id="419" r:id="rId10"/>
    <p:sldId id="420" r:id="rId11"/>
    <p:sldId id="421" r:id="rId12"/>
    <p:sldId id="422" r:id="rId13"/>
    <p:sldId id="418" r:id="rId14"/>
    <p:sldId id="273" r:id="rId15"/>
  </p:sldIdLst>
  <p:sldSz cx="12192000" cy="6858000"/>
  <p:notesSz cx="6858000" cy="9144000"/>
  <p:custDataLst>
    <p:tags r:id="rId1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264"/>
            <p14:sldId id="405"/>
            <p14:sldId id="419"/>
            <p14:sldId id="420"/>
            <p14:sldId id="421"/>
            <p14:sldId id="422"/>
            <p14:sldId id="418"/>
            <p14:sldId id="273"/>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91" autoAdjust="0"/>
  </p:normalViewPr>
  <p:slideViewPr>
    <p:cSldViewPr>
      <p:cViewPr varScale="1">
        <p:scale>
          <a:sx n="70" d="100"/>
          <a:sy n="70" d="100"/>
        </p:scale>
        <p:origin x="536"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10/02/2021</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xmlns=""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xmlns=""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xmlns=""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8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xmlns=""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xmlns=""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xmlns=""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0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1"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5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5"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4"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0"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61B8B409-591E-4F4C-BDA2-E292A2B3E02A}"/>
              </a:ext>
            </a:extLst>
          </p:cNvPr>
          <p:cNvSpPr>
            <a:spLocks noGrp="1"/>
          </p:cNvSpPr>
          <p:nvPr>
            <p:ph type="body" sz="quarter" idx="11"/>
          </p:nvPr>
        </p:nvSpPr>
        <p:spPr>
          <a:xfrm>
            <a:off x="5592000" y="549001"/>
            <a:ext cx="5838000" cy="2058654"/>
          </a:xfrm>
        </p:spPr>
        <p:txBody>
          <a:bodyPr/>
          <a:lstStyle/>
          <a:p>
            <a:r>
              <a:rPr lang="en-US" dirty="0" smtClean="0"/>
              <a:t>Advanced Pallet Functions</a:t>
            </a:r>
            <a:endParaRPr lang="en-US" dirty="0"/>
          </a:p>
        </p:txBody>
      </p:sp>
    </p:spTree>
    <p:extLst>
      <p:ext uri="{BB962C8B-B14F-4D97-AF65-F5344CB8AC3E}">
        <p14:creationId xmlns:p14="http://schemas.microsoft.com/office/powerpoint/2010/main" val="420256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Encryption and Decryption</a:t>
            </a:r>
            <a:endParaRPr lang="en-GB" dirty="0"/>
          </a:p>
        </p:txBody>
      </p:sp>
      <p:sp>
        <p:nvSpPr>
          <p:cNvPr id="5" name="Text Placeholder 4"/>
          <p:cNvSpPr>
            <a:spLocks noGrp="1"/>
          </p:cNvSpPr>
          <p:nvPr>
            <p:ph type="body" sz="quarter" idx="10"/>
          </p:nvPr>
        </p:nvSpPr>
        <p:spPr>
          <a:xfrm>
            <a:off x="227349" y="1219200"/>
            <a:ext cx="11700000" cy="4466201"/>
          </a:xfrm>
        </p:spPr>
        <p:txBody>
          <a:bodyPr/>
          <a:lstStyle/>
          <a:p>
            <a:r>
              <a:rPr lang="en-GB" dirty="0" smtClean="0"/>
              <a:t>CPI Offers two main varieties of Encryption and Decryption</a:t>
            </a:r>
          </a:p>
          <a:p>
            <a:pPr marL="342900" indent="-342900">
              <a:buFont typeface="Arial" panose="020B0604020202020204" pitchFamily="34" charset="0"/>
              <a:buChar char="•"/>
            </a:pPr>
            <a:r>
              <a:rPr lang="en-GB" dirty="0" smtClean="0"/>
              <a:t>PGP Encryption/Decryption</a:t>
            </a:r>
          </a:p>
          <a:p>
            <a:pPr marL="342900" indent="-342900">
              <a:buFont typeface="Arial" panose="020B0604020202020204" pitchFamily="34" charset="0"/>
              <a:buChar char="•"/>
            </a:pPr>
            <a:r>
              <a:rPr lang="en-GB" dirty="0" smtClean="0"/>
              <a:t>PKCS7 Encryption/Decryption</a:t>
            </a:r>
          </a:p>
          <a:p>
            <a:pPr marL="342900" indent="-342900">
              <a:buFont typeface="Arial" panose="020B0604020202020204" pitchFamily="34" charset="0"/>
              <a:buChar char="•"/>
            </a:pPr>
            <a:endParaRPr lang="en-GB" dirty="0"/>
          </a:p>
          <a:p>
            <a:pPr marL="609600" lvl="1" indent="-342900">
              <a:buFont typeface="Arial" panose="020B0604020202020204" pitchFamily="34" charset="0"/>
              <a:buChar char="•"/>
            </a:pPr>
            <a:r>
              <a:rPr lang="en-GB" dirty="0" smtClean="0"/>
              <a:t>What is PGP ?</a:t>
            </a:r>
          </a:p>
          <a:p>
            <a:pPr marL="787400" lvl="2" indent="-342900"/>
            <a:r>
              <a:rPr lang="en-GB" dirty="0" smtClean="0"/>
              <a:t>PGP stands for Pretty Good Privacy.</a:t>
            </a:r>
          </a:p>
          <a:p>
            <a:pPr marL="787400" lvl="2" indent="-342900"/>
            <a:r>
              <a:rPr lang="en-GB" dirty="0" smtClean="0"/>
              <a:t>PGP is used for Signing, encrypting and decrypting electronic data to maximize the security issues of data exchange</a:t>
            </a:r>
          </a:p>
          <a:p>
            <a:pPr marL="609600" lvl="1" indent="-342900"/>
            <a:r>
              <a:rPr lang="en-GB" dirty="0" smtClean="0"/>
              <a:t>What is PKCS7?</a:t>
            </a:r>
          </a:p>
          <a:p>
            <a:pPr marL="787400" lvl="2" indent="-342900"/>
            <a:r>
              <a:rPr lang="en-GB" dirty="0" smtClean="0"/>
              <a:t>PKCS stands for Public Key Cryptography standards.</a:t>
            </a:r>
          </a:p>
          <a:p>
            <a:pPr marL="787400" lvl="2" indent="-342900"/>
            <a:r>
              <a:rPr lang="en-GB" dirty="0" smtClean="0"/>
              <a:t>Used for certificate dissemination.</a:t>
            </a:r>
          </a:p>
          <a:p>
            <a:pPr marL="787400" lvl="2" indent="-342900"/>
            <a:r>
              <a:rPr lang="en-GB" dirty="0" smtClean="0"/>
              <a:t>Base for S/MIME </a:t>
            </a: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Multicast</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a:lnSpc>
                <a:spcPct val="120000"/>
              </a:lnSpc>
            </a:pPr>
            <a:r>
              <a:rPr lang="en-IN" dirty="0" smtClean="0"/>
              <a:t>Multicast </a:t>
            </a:r>
            <a:r>
              <a:rPr lang="en-IN" dirty="0"/>
              <a:t>step </a:t>
            </a:r>
            <a:r>
              <a:rPr lang="en-IN" dirty="0" smtClean="0"/>
              <a:t>is used to </a:t>
            </a:r>
            <a:r>
              <a:rPr lang="en-IN" dirty="0"/>
              <a:t>send copies of the same message to multiple </a:t>
            </a:r>
            <a:r>
              <a:rPr lang="en-IN" dirty="0" smtClean="0"/>
              <a:t>routes.</a:t>
            </a:r>
          </a:p>
          <a:p>
            <a:pPr>
              <a:lnSpc>
                <a:spcPct val="120000"/>
              </a:lnSpc>
            </a:pPr>
            <a:r>
              <a:rPr lang="en-IN" sz="1800" dirty="0" smtClean="0"/>
              <a:t>Two types</a:t>
            </a:r>
          </a:p>
          <a:p>
            <a:pPr marL="609600" lvl="1" indent="-342900">
              <a:lnSpc>
                <a:spcPct val="120000"/>
              </a:lnSpc>
              <a:buFont typeface="Arial" panose="020B0604020202020204" pitchFamily="34" charset="0"/>
              <a:buChar char="•"/>
            </a:pPr>
            <a:r>
              <a:rPr lang="en-IN" sz="1600" dirty="0" smtClean="0"/>
              <a:t>Parallel Multi Cast</a:t>
            </a:r>
          </a:p>
          <a:p>
            <a:pPr marL="609600" lvl="1" indent="-342900">
              <a:lnSpc>
                <a:spcPct val="120000"/>
              </a:lnSpc>
              <a:buFont typeface="Arial" panose="020B0604020202020204" pitchFamily="34" charset="0"/>
              <a:buChar char="•"/>
            </a:pPr>
            <a:r>
              <a:rPr lang="en-IN" sz="1600" dirty="0" smtClean="0"/>
              <a:t>Sequential Multi Cast</a:t>
            </a:r>
          </a:p>
          <a:p>
            <a:pPr marL="342900" indent="-342900">
              <a:lnSpc>
                <a:spcPct val="120000"/>
              </a:lnSpc>
              <a:buFont typeface="Arial" panose="020B0604020202020204" pitchFamily="34" charset="0"/>
              <a:buChar char="•"/>
            </a:pPr>
            <a:r>
              <a:rPr lang="en-IN" sz="1800" dirty="0" smtClean="0"/>
              <a:t>Parallel Multicast</a:t>
            </a:r>
          </a:p>
          <a:p>
            <a:pPr marL="609600" lvl="1" indent="-342900">
              <a:lnSpc>
                <a:spcPct val="120000"/>
              </a:lnSpc>
              <a:buFont typeface="Arial" panose="020B0604020202020204" pitchFamily="34" charset="0"/>
              <a:buChar char="•"/>
            </a:pPr>
            <a:r>
              <a:rPr lang="en-IN" sz="1600" dirty="0" smtClean="0"/>
              <a:t>Sending copies of a message </a:t>
            </a:r>
            <a:r>
              <a:rPr lang="en-IN" sz="1600" dirty="0"/>
              <a:t>to all routes at once using Parallel Multicast </a:t>
            </a:r>
            <a:endParaRPr lang="en-IN" sz="1600" dirty="0" smtClean="0"/>
          </a:p>
          <a:p>
            <a:pPr marL="342900" indent="-342900">
              <a:lnSpc>
                <a:spcPct val="120000"/>
              </a:lnSpc>
              <a:buFont typeface="Arial" panose="020B0604020202020204" pitchFamily="34" charset="0"/>
              <a:buChar char="•"/>
            </a:pPr>
            <a:r>
              <a:rPr lang="en-IN" sz="1800" dirty="0" smtClean="0"/>
              <a:t>Sequential Multicast</a:t>
            </a:r>
          </a:p>
          <a:p>
            <a:pPr marL="609600" lvl="1" indent="-342900">
              <a:lnSpc>
                <a:spcPct val="120000"/>
              </a:lnSpc>
              <a:buFont typeface="Arial" panose="020B0604020202020204" pitchFamily="34" charset="0"/>
              <a:buChar char="•"/>
            </a:pPr>
            <a:r>
              <a:rPr lang="en-IN" sz="1600" dirty="0" smtClean="0"/>
              <a:t>Sending copies of a message in a order sequence to different routes using Sequential Multicast.</a:t>
            </a:r>
            <a:endParaRPr lang="en-GB" sz="1600" dirty="0"/>
          </a:p>
        </p:txBody>
      </p:sp>
    </p:spTree>
    <p:extLst>
      <p:ext uri="{BB962C8B-B14F-4D97-AF65-F5344CB8AC3E}">
        <p14:creationId xmlns:p14="http://schemas.microsoft.com/office/powerpoint/2010/main" val="181045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Gather and Join</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a:lnSpc>
                <a:spcPct val="120000"/>
              </a:lnSpc>
            </a:pPr>
            <a:r>
              <a:rPr lang="en-IN" sz="1800" dirty="0"/>
              <a:t>The Gather step enables </a:t>
            </a:r>
            <a:r>
              <a:rPr lang="en-IN" sz="1800" dirty="0" smtClean="0"/>
              <a:t>user to </a:t>
            </a:r>
            <a:r>
              <a:rPr lang="en-IN" sz="1800" dirty="0"/>
              <a:t>merge messages from more than one route in an integration process. </a:t>
            </a:r>
            <a:r>
              <a:rPr lang="en-IN" sz="1800" dirty="0" smtClean="0"/>
              <a:t>User can choose any of the below options based on the requirement</a:t>
            </a:r>
          </a:p>
          <a:p>
            <a:pPr marL="609600" lvl="1" indent="-342900">
              <a:lnSpc>
                <a:spcPct val="120000"/>
              </a:lnSpc>
              <a:buFont typeface="Arial" panose="020B0604020202020204" pitchFamily="34" charset="0"/>
              <a:buChar char="•"/>
            </a:pPr>
            <a:r>
              <a:rPr lang="en-IN" sz="1600" dirty="0"/>
              <a:t>XML messages of different format</a:t>
            </a:r>
          </a:p>
          <a:p>
            <a:pPr marL="609600" lvl="1" indent="-342900">
              <a:lnSpc>
                <a:spcPct val="120000"/>
              </a:lnSpc>
              <a:buFont typeface="Arial" panose="020B0604020202020204" pitchFamily="34" charset="0"/>
              <a:buChar char="•"/>
            </a:pPr>
            <a:r>
              <a:rPr lang="en-IN" sz="1600" dirty="0" smtClean="0"/>
              <a:t>XML </a:t>
            </a:r>
            <a:r>
              <a:rPr lang="en-IN" sz="1600" dirty="0"/>
              <a:t>messages of the same format</a:t>
            </a:r>
          </a:p>
          <a:p>
            <a:pPr marL="609600" lvl="1" indent="-342900">
              <a:lnSpc>
                <a:spcPct val="120000"/>
              </a:lnSpc>
              <a:buFont typeface="Arial" panose="020B0604020202020204" pitchFamily="34" charset="0"/>
              <a:buChar char="•"/>
            </a:pPr>
            <a:r>
              <a:rPr lang="en-IN" sz="1600" dirty="0" smtClean="0"/>
              <a:t>Plain text messages</a:t>
            </a:r>
          </a:p>
          <a:p>
            <a:pPr>
              <a:lnSpc>
                <a:spcPct val="120000"/>
              </a:lnSpc>
            </a:pPr>
            <a:r>
              <a:rPr lang="en-IN" sz="1800" dirty="0"/>
              <a:t>The Join element enables you to bring together the messages from different routes before combining them into a single </a:t>
            </a:r>
            <a:r>
              <a:rPr lang="en-IN" sz="1800" dirty="0" smtClean="0"/>
              <a:t>message.</a:t>
            </a:r>
          </a:p>
          <a:p>
            <a:pPr marL="552450" lvl="1" indent="-285750">
              <a:lnSpc>
                <a:spcPct val="120000"/>
              </a:lnSpc>
              <a:buFont typeface="Arial" panose="020B0604020202020204" pitchFamily="34" charset="0"/>
              <a:buChar char="•"/>
            </a:pPr>
            <a:r>
              <a:rPr lang="en-IN" sz="1600" dirty="0" smtClean="0"/>
              <a:t>To </a:t>
            </a:r>
            <a:r>
              <a:rPr lang="en-IN" sz="1600" dirty="0"/>
              <a:t>combine messages that are transmitted to more than one route by Multicast, you need to use Join before using </a:t>
            </a:r>
            <a:r>
              <a:rPr lang="en-IN" sz="1600" dirty="0" smtClean="0"/>
              <a:t>Gather.</a:t>
            </a:r>
          </a:p>
          <a:p>
            <a:pPr marL="552450" lvl="1" indent="-285750">
              <a:lnSpc>
                <a:spcPct val="120000"/>
              </a:lnSpc>
              <a:buFont typeface="Arial" panose="020B0604020202020204" pitchFamily="34" charset="0"/>
              <a:buChar char="•"/>
            </a:pPr>
            <a:r>
              <a:rPr lang="en-IN" sz="1600" dirty="0" smtClean="0"/>
              <a:t>To </a:t>
            </a:r>
            <a:r>
              <a:rPr lang="en-IN" sz="1600" dirty="0"/>
              <a:t>combine messages that are split using Splitter, you use only </a:t>
            </a:r>
            <a:r>
              <a:rPr lang="en-IN" sz="1600" dirty="0" smtClean="0"/>
              <a:t>Gather.</a:t>
            </a:r>
            <a:endParaRPr lang="en-GB" sz="1600" dirty="0"/>
          </a:p>
        </p:txBody>
      </p:sp>
    </p:spTree>
    <p:extLst>
      <p:ext uri="{BB962C8B-B14F-4D97-AF65-F5344CB8AC3E}">
        <p14:creationId xmlns:p14="http://schemas.microsoft.com/office/powerpoint/2010/main" val="388002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General Splitter</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IN" sz="1600" dirty="0"/>
              <a:t>The General Splitter breaks down a composite message containing n messages into n individual messages. </a:t>
            </a:r>
            <a:endParaRPr lang="en-IN" sz="1600" dirty="0" smtClean="0"/>
          </a:p>
          <a:p>
            <a:pPr marL="285750" indent="-285750">
              <a:lnSpc>
                <a:spcPct val="120000"/>
              </a:lnSpc>
              <a:buFont typeface="Arial" panose="020B0604020202020204" pitchFamily="34" charset="0"/>
              <a:buChar char="•"/>
            </a:pPr>
            <a:r>
              <a:rPr lang="en-IN" sz="1600" dirty="0" smtClean="0"/>
              <a:t>Each </a:t>
            </a:r>
            <a:r>
              <a:rPr lang="en-IN" sz="1600" dirty="0"/>
              <a:t>individual message is enveloped by the same elements that enveloped the composite message</a:t>
            </a:r>
            <a:r>
              <a:rPr lang="en-IN" sz="1600" dirty="0" smtClean="0"/>
              <a:t>.</a:t>
            </a:r>
          </a:p>
          <a:p>
            <a:pPr marL="285750" indent="-285750">
              <a:lnSpc>
                <a:spcPct val="120000"/>
              </a:lnSpc>
              <a:buFont typeface="Arial" panose="020B0604020202020204" pitchFamily="34" charset="0"/>
              <a:buChar char="•"/>
            </a:pPr>
            <a:r>
              <a:rPr lang="en-IN" sz="1600" dirty="0"/>
              <a:t>If you use a Splitter step in a local integration process, the following limitations apply:</a:t>
            </a:r>
          </a:p>
          <a:p>
            <a:pPr marL="552450" lvl="1" indent="-285750">
              <a:lnSpc>
                <a:spcPct val="120000"/>
              </a:lnSpc>
              <a:buFont typeface="Arial" panose="020B0604020202020204" pitchFamily="34" charset="0"/>
              <a:buChar char="•"/>
            </a:pPr>
            <a:r>
              <a:rPr lang="en-IN" sz="1400" dirty="0" smtClean="0"/>
              <a:t>You </a:t>
            </a:r>
            <a:r>
              <a:rPr lang="en-IN" sz="1400" dirty="0"/>
              <a:t>can use Splitter and Gather steps together, but you must close each Splitter step with a Gather step.</a:t>
            </a:r>
          </a:p>
          <a:p>
            <a:pPr marL="552450" lvl="1" indent="-285750">
              <a:lnSpc>
                <a:spcPct val="120000"/>
              </a:lnSpc>
              <a:buFont typeface="Arial" panose="020B0604020202020204" pitchFamily="34" charset="0"/>
              <a:buChar char="•"/>
            </a:pPr>
            <a:r>
              <a:rPr lang="en-IN" sz="1400" dirty="0" smtClean="0"/>
              <a:t>You </a:t>
            </a:r>
            <a:r>
              <a:rPr lang="en-IN" sz="1400" dirty="0"/>
              <a:t>cannot use a Splitter without a child element.</a:t>
            </a:r>
          </a:p>
          <a:p>
            <a:pPr marL="552450" lvl="1" indent="-285750">
              <a:lnSpc>
                <a:spcPct val="120000"/>
              </a:lnSpc>
              <a:buFont typeface="Arial" panose="020B0604020202020204" pitchFamily="34" charset="0"/>
              <a:buChar char="•"/>
            </a:pPr>
            <a:r>
              <a:rPr lang="en-IN" sz="1400" dirty="0" smtClean="0"/>
              <a:t>If </a:t>
            </a:r>
            <a:r>
              <a:rPr lang="en-IN" sz="1400" dirty="0"/>
              <a:t>a Splitter is used in combination with Gather, the message returned to the main process is the message at the end of the local process.</a:t>
            </a:r>
          </a:p>
          <a:p>
            <a:pPr marL="552450" lvl="1" indent="-285750">
              <a:lnSpc>
                <a:spcPct val="120000"/>
              </a:lnSpc>
              <a:buFont typeface="Arial" panose="020B0604020202020204" pitchFamily="34" charset="0"/>
              <a:buChar char="•"/>
            </a:pPr>
            <a:r>
              <a:rPr lang="en-IN" sz="1400" dirty="0" smtClean="0"/>
              <a:t>If </a:t>
            </a:r>
            <a:r>
              <a:rPr lang="en-IN" sz="1400" dirty="0"/>
              <a:t>a Splitter is used in the local process with a step other than Gather, the message returned to the main process is the message before the Splitter step.</a:t>
            </a:r>
          </a:p>
          <a:p>
            <a:pPr marL="552450" lvl="1" indent="-285750">
              <a:lnSpc>
                <a:spcPct val="120000"/>
              </a:lnSpc>
              <a:buFont typeface="Arial" panose="020B0604020202020204" pitchFamily="34" charset="0"/>
              <a:buChar char="•"/>
            </a:pPr>
            <a:r>
              <a:rPr lang="en-IN" sz="1400" dirty="0" smtClean="0"/>
              <a:t>Combinations </a:t>
            </a:r>
            <a:r>
              <a:rPr lang="en-IN" sz="1400" dirty="0"/>
              <a:t>with other steps may behave unexpectedly</a:t>
            </a:r>
            <a:endParaRPr lang="en-GB" sz="1400" dirty="0"/>
          </a:p>
        </p:txBody>
      </p:sp>
    </p:spTree>
    <p:extLst>
      <p:ext uri="{BB962C8B-B14F-4D97-AF65-F5344CB8AC3E}">
        <p14:creationId xmlns:p14="http://schemas.microsoft.com/office/powerpoint/2010/main" val="70482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General Splitter</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GB" sz="1400" dirty="0" smtClean="0"/>
              <a:t>General Splitter can handle both XML and Non-XML data.</a:t>
            </a:r>
          </a:p>
          <a:p>
            <a:pPr marL="552450" lvl="1" indent="-285750">
              <a:lnSpc>
                <a:spcPct val="120000"/>
              </a:lnSpc>
              <a:buFont typeface="Arial" panose="020B0604020202020204" pitchFamily="34" charset="0"/>
              <a:buChar char="•"/>
            </a:pPr>
            <a:r>
              <a:rPr lang="en-GB" sz="1200" dirty="0" smtClean="0"/>
              <a:t>Xpath – For XML Data</a:t>
            </a:r>
          </a:p>
          <a:p>
            <a:pPr marL="552450" lvl="1" indent="-285750">
              <a:lnSpc>
                <a:spcPct val="120000"/>
              </a:lnSpc>
              <a:buFont typeface="Arial" panose="020B0604020202020204" pitchFamily="34" charset="0"/>
              <a:buChar char="•"/>
            </a:pPr>
            <a:r>
              <a:rPr lang="en-GB" sz="1200" dirty="0" smtClean="0"/>
              <a:t>Line Break – For Non-XML Data</a:t>
            </a:r>
          </a:p>
          <a:p>
            <a:pPr marL="285750" indent="-285750">
              <a:lnSpc>
                <a:spcPct val="120000"/>
              </a:lnSpc>
              <a:buFont typeface="Arial" panose="020B0604020202020204" pitchFamily="34" charset="0"/>
              <a:buChar char="•"/>
            </a:pPr>
            <a:r>
              <a:rPr lang="en-GB" sz="1400" dirty="0" smtClean="0"/>
              <a:t>Grouping - </a:t>
            </a:r>
            <a:r>
              <a:rPr lang="en-IN" sz="1400" dirty="0"/>
              <a:t>The size of the groups into which the composite message is to be split.</a:t>
            </a:r>
          </a:p>
          <a:p>
            <a:pPr marL="552450" lvl="1" indent="-285750">
              <a:lnSpc>
                <a:spcPct val="120000"/>
              </a:lnSpc>
              <a:buFont typeface="Arial" panose="020B0604020202020204" pitchFamily="34" charset="0"/>
              <a:buChar char="•"/>
            </a:pPr>
            <a:r>
              <a:rPr lang="en-IN" sz="1200" dirty="0" smtClean="0"/>
              <a:t>For </a:t>
            </a:r>
            <a:r>
              <a:rPr lang="en-IN" sz="1200" dirty="0"/>
              <a:t>example, if a message has 10 nodes and grouping is defined as 2, the message is split into 5 messages with 2 nodes each</a:t>
            </a:r>
            <a:r>
              <a:rPr lang="en-IN" sz="1200" dirty="0" smtClean="0"/>
              <a:t>.</a:t>
            </a:r>
          </a:p>
          <a:p>
            <a:pPr marL="285750" indent="-285750">
              <a:lnSpc>
                <a:spcPct val="120000"/>
              </a:lnSpc>
              <a:buFont typeface="Arial" panose="020B0604020202020204" pitchFamily="34" charset="0"/>
              <a:buChar char="•"/>
            </a:pPr>
            <a:r>
              <a:rPr lang="en-GB" sz="1400" dirty="0" smtClean="0"/>
              <a:t>Streaming - </a:t>
            </a:r>
            <a:r>
              <a:rPr lang="en-IN" sz="1400" dirty="0" smtClean="0"/>
              <a:t>Select </a:t>
            </a:r>
            <a:r>
              <a:rPr lang="en-IN" sz="1400" dirty="0"/>
              <a:t>this option if you want to stream the process of splitting a large composite message.</a:t>
            </a:r>
          </a:p>
          <a:p>
            <a:pPr marL="552450" lvl="1" indent="-285750">
              <a:lnSpc>
                <a:spcPct val="120000"/>
              </a:lnSpc>
              <a:buFont typeface="Arial" panose="020B0604020202020204" pitchFamily="34" charset="0"/>
              <a:buChar char="•"/>
            </a:pPr>
            <a:r>
              <a:rPr lang="en-IN" sz="1200" dirty="0" smtClean="0"/>
              <a:t>If user </a:t>
            </a:r>
            <a:r>
              <a:rPr lang="en-IN" sz="1200" dirty="0"/>
              <a:t>activate streaming, the system already starts processing parts (chunks) of the composite message before the message is fully transferred to the memory (of the runtime node).</a:t>
            </a:r>
          </a:p>
          <a:p>
            <a:pPr marL="552450" lvl="1" indent="-285750">
              <a:lnSpc>
                <a:spcPct val="120000"/>
              </a:lnSpc>
              <a:buFont typeface="Arial" panose="020B0604020202020204" pitchFamily="34" charset="0"/>
              <a:buChar char="•"/>
            </a:pPr>
            <a:r>
              <a:rPr lang="en-IN" sz="1200" dirty="0" smtClean="0"/>
              <a:t>If user </a:t>
            </a:r>
            <a:r>
              <a:rPr lang="en-IN" sz="1200" dirty="0"/>
              <a:t>deactivate this option, the message is transferred fully to the memory before it is split and processed further. Deactivating streaming is more memory-intensive than activating it</a:t>
            </a:r>
            <a:r>
              <a:rPr lang="en-IN" sz="1200" dirty="0" smtClean="0"/>
              <a:t>.</a:t>
            </a:r>
          </a:p>
          <a:p>
            <a:pPr marL="285750" indent="-285750">
              <a:lnSpc>
                <a:spcPct val="120000"/>
              </a:lnSpc>
              <a:buFont typeface="Arial" panose="020B0604020202020204" pitchFamily="34" charset="0"/>
              <a:buChar char="•"/>
            </a:pPr>
            <a:r>
              <a:rPr lang="en-GB" sz="1400" dirty="0"/>
              <a:t>Parallel </a:t>
            </a:r>
            <a:r>
              <a:rPr lang="en-GB" sz="1400" dirty="0" smtClean="0"/>
              <a:t>Processing - </a:t>
            </a:r>
            <a:r>
              <a:rPr lang="en-IN" sz="1400" dirty="0"/>
              <a:t>Select this checkbox if </a:t>
            </a:r>
            <a:r>
              <a:rPr lang="en-IN" sz="1400" dirty="0" smtClean="0"/>
              <a:t>user want </a:t>
            </a:r>
            <a:r>
              <a:rPr lang="en-IN" sz="1400" dirty="0"/>
              <a:t>to enable (parallel) processing of all the split messages at once. If </a:t>
            </a:r>
            <a:r>
              <a:rPr lang="en-IN" sz="1400" dirty="0" smtClean="0"/>
              <a:t>user have </a:t>
            </a:r>
            <a:r>
              <a:rPr lang="en-IN" sz="1400" dirty="0"/>
              <a:t>selected Parallel Processing, the split messages are processed concurrently in threads. Define how many concurrent processes to use in the splitter. The default is 10. The maximum value allowed is 50.</a:t>
            </a:r>
            <a:endParaRPr lang="en-GB" sz="1400" dirty="0"/>
          </a:p>
        </p:txBody>
      </p:sp>
    </p:spTree>
    <p:extLst>
      <p:ext uri="{BB962C8B-B14F-4D97-AF65-F5344CB8AC3E}">
        <p14:creationId xmlns:p14="http://schemas.microsoft.com/office/powerpoint/2010/main" val="5600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Local Call</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IN" sz="1600" dirty="0" smtClean="0"/>
              <a:t>User can </a:t>
            </a:r>
            <a:r>
              <a:rPr lang="en-IN" sz="1600" dirty="0"/>
              <a:t>invoke a local integration process from the main integration process by using a local </a:t>
            </a:r>
            <a:r>
              <a:rPr lang="en-IN" sz="1600" dirty="0" smtClean="0"/>
              <a:t>call.</a:t>
            </a:r>
          </a:p>
          <a:p>
            <a:pPr marL="552450" lvl="1" indent="-285750">
              <a:lnSpc>
                <a:spcPct val="120000"/>
              </a:lnSpc>
              <a:buFont typeface="Arial" panose="020B0604020202020204" pitchFamily="34" charset="0"/>
              <a:buChar char="•"/>
            </a:pPr>
            <a:r>
              <a:rPr lang="en-IN" sz="1400" dirty="0" smtClean="0"/>
              <a:t>Process Call</a:t>
            </a:r>
          </a:p>
          <a:p>
            <a:pPr marL="552450" lvl="1" indent="-285750">
              <a:lnSpc>
                <a:spcPct val="120000"/>
              </a:lnSpc>
              <a:buFont typeface="Arial" panose="020B0604020202020204" pitchFamily="34" charset="0"/>
              <a:buChar char="•"/>
            </a:pPr>
            <a:r>
              <a:rPr lang="en-IN" sz="1400" dirty="0" smtClean="0"/>
              <a:t>Looping Process Call</a:t>
            </a:r>
          </a:p>
          <a:p>
            <a:pPr marL="285750" indent="-285750">
              <a:lnSpc>
                <a:spcPct val="120000"/>
              </a:lnSpc>
              <a:buFont typeface="Arial" panose="020B0604020202020204" pitchFamily="34" charset="0"/>
              <a:buChar char="•"/>
            </a:pPr>
            <a:r>
              <a:rPr lang="en-IN" sz="1600" dirty="0" smtClean="0"/>
              <a:t>Process Call</a:t>
            </a:r>
          </a:p>
          <a:p>
            <a:pPr marL="552450" lvl="1" indent="-285750">
              <a:lnSpc>
                <a:spcPct val="120000"/>
              </a:lnSpc>
              <a:buFont typeface="Arial" panose="020B0604020202020204" pitchFamily="34" charset="0"/>
              <a:buChar char="•"/>
            </a:pPr>
            <a:r>
              <a:rPr lang="en-IN" sz="1400" dirty="0"/>
              <a:t>use local integration processes to keep the size of a process model at a manageable scale</a:t>
            </a:r>
            <a:r>
              <a:rPr lang="en-IN" sz="1400" dirty="0" smtClean="0"/>
              <a:t>.</a:t>
            </a:r>
          </a:p>
          <a:p>
            <a:pPr marL="552450" lvl="1" indent="-285750">
              <a:lnSpc>
                <a:spcPct val="120000"/>
              </a:lnSpc>
              <a:buFont typeface="Arial" panose="020B0604020202020204" pitchFamily="34" charset="0"/>
              <a:buChar char="•"/>
            </a:pPr>
            <a:r>
              <a:rPr lang="en-IN" sz="1400" dirty="0"/>
              <a:t> break down the main integration process into smaller </a:t>
            </a:r>
            <a:r>
              <a:rPr lang="en-IN" sz="1400" dirty="0" smtClean="0"/>
              <a:t>fragments</a:t>
            </a:r>
          </a:p>
          <a:p>
            <a:pPr marL="552450" lvl="1" indent="-285750">
              <a:lnSpc>
                <a:spcPct val="120000"/>
              </a:lnSpc>
              <a:buFont typeface="Arial" panose="020B0604020202020204" pitchFamily="34" charset="0"/>
              <a:buChar char="•"/>
            </a:pPr>
            <a:r>
              <a:rPr lang="en-IN" sz="1400" dirty="0" smtClean="0"/>
              <a:t>Combine </a:t>
            </a:r>
            <a:r>
              <a:rPr lang="en-IN" sz="1400" dirty="0"/>
              <a:t>these fragments to achieve the complete message processing design of your integration </a:t>
            </a:r>
            <a:r>
              <a:rPr lang="en-IN" sz="1400" dirty="0" smtClean="0"/>
              <a:t>flow.</a:t>
            </a:r>
          </a:p>
          <a:p>
            <a:pPr marL="285750" indent="-285750">
              <a:lnSpc>
                <a:spcPct val="120000"/>
              </a:lnSpc>
              <a:buFont typeface="Arial" panose="020B0604020202020204" pitchFamily="34" charset="0"/>
              <a:buChar char="•"/>
            </a:pPr>
            <a:r>
              <a:rPr lang="en-GB" sz="1600" dirty="0" smtClean="0"/>
              <a:t>Looping Process Call</a:t>
            </a:r>
          </a:p>
          <a:p>
            <a:pPr marL="552450" lvl="1" indent="-285750">
              <a:lnSpc>
                <a:spcPct val="120000"/>
              </a:lnSpc>
              <a:buFont typeface="Arial" panose="020B0604020202020204" pitchFamily="34" charset="0"/>
              <a:buChar char="•"/>
            </a:pPr>
            <a:r>
              <a:rPr lang="en-IN" sz="1400" dirty="0"/>
              <a:t>Execute a local integration process in a </a:t>
            </a:r>
            <a:r>
              <a:rPr lang="en-IN" sz="1400" dirty="0" smtClean="0"/>
              <a:t>loop.</a:t>
            </a:r>
          </a:p>
          <a:p>
            <a:pPr marL="552450" lvl="1" indent="-285750">
              <a:lnSpc>
                <a:spcPct val="120000"/>
              </a:lnSpc>
              <a:buFont typeface="Arial" panose="020B0604020202020204" pitchFamily="34" charset="0"/>
              <a:buChar char="•"/>
            </a:pPr>
            <a:r>
              <a:rPr lang="en-IN" sz="1400" dirty="0" smtClean="0"/>
              <a:t>Loop gets executed till a specific condition is met.</a:t>
            </a:r>
          </a:p>
          <a:p>
            <a:pPr marL="552450" lvl="1" indent="-285750">
              <a:lnSpc>
                <a:spcPct val="120000"/>
              </a:lnSpc>
              <a:buFont typeface="Arial" panose="020B0604020202020204" pitchFamily="34" charset="0"/>
              <a:buChar char="•"/>
            </a:pPr>
            <a:r>
              <a:rPr lang="en-IN" sz="1400" dirty="0" smtClean="0"/>
              <a:t>Can handle both XML and Non- XML payload.</a:t>
            </a:r>
            <a:endParaRPr lang="en-GB" sz="1400" dirty="0"/>
          </a:p>
        </p:txBody>
      </p:sp>
    </p:spTree>
    <p:extLst>
      <p:ext uri="{BB962C8B-B14F-4D97-AF65-F5344CB8AC3E}">
        <p14:creationId xmlns:p14="http://schemas.microsoft.com/office/powerpoint/2010/main" val="25527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Session Summary</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342900" indent="-342900">
              <a:lnSpc>
                <a:spcPct val="120000"/>
              </a:lnSpc>
              <a:buFont typeface="Arial" panose="020B0604020202020204" pitchFamily="34" charset="0"/>
              <a:buChar char="•"/>
            </a:pPr>
            <a:r>
              <a:rPr lang="en-GB" sz="1900" dirty="0" smtClean="0"/>
              <a:t>Today we have learnt,</a:t>
            </a:r>
          </a:p>
          <a:p>
            <a:pPr marL="609600" lvl="1" indent="-342900">
              <a:lnSpc>
                <a:spcPct val="120000"/>
              </a:lnSpc>
              <a:buFont typeface="Arial" panose="020B0604020202020204" pitchFamily="34" charset="0"/>
              <a:buChar char="•"/>
            </a:pPr>
            <a:r>
              <a:rPr lang="en-GB" sz="1700" dirty="0" smtClean="0"/>
              <a:t>What is Encryption</a:t>
            </a:r>
          </a:p>
          <a:p>
            <a:pPr marL="609600" lvl="1" indent="-342900">
              <a:lnSpc>
                <a:spcPct val="120000"/>
              </a:lnSpc>
              <a:buFont typeface="Arial" panose="020B0604020202020204" pitchFamily="34" charset="0"/>
              <a:buChar char="•"/>
            </a:pPr>
            <a:r>
              <a:rPr lang="en-GB" sz="1700" dirty="0" smtClean="0"/>
              <a:t>What is Decryption</a:t>
            </a:r>
          </a:p>
          <a:p>
            <a:pPr marL="609600" lvl="1" indent="-342900">
              <a:lnSpc>
                <a:spcPct val="120000"/>
              </a:lnSpc>
              <a:buFont typeface="Arial" panose="020B0604020202020204" pitchFamily="34" charset="0"/>
              <a:buChar char="•"/>
            </a:pPr>
            <a:r>
              <a:rPr lang="en-GB" sz="1700" dirty="0" smtClean="0"/>
              <a:t>What is Multicast</a:t>
            </a:r>
          </a:p>
          <a:p>
            <a:pPr marL="609600" lvl="1" indent="-342900">
              <a:lnSpc>
                <a:spcPct val="120000"/>
              </a:lnSpc>
              <a:buFont typeface="Arial" panose="020B0604020202020204" pitchFamily="34" charset="0"/>
              <a:buChar char="•"/>
            </a:pPr>
            <a:r>
              <a:rPr lang="en-GB" sz="1700" dirty="0" smtClean="0"/>
              <a:t>What is Splitter</a:t>
            </a:r>
          </a:p>
          <a:p>
            <a:pPr marL="609600" lvl="1" indent="-342900">
              <a:lnSpc>
                <a:spcPct val="120000"/>
              </a:lnSpc>
              <a:buFont typeface="Arial" panose="020B0604020202020204" pitchFamily="34" charset="0"/>
              <a:buChar char="•"/>
            </a:pPr>
            <a:r>
              <a:rPr lang="en-GB" sz="1700" dirty="0" smtClean="0"/>
              <a:t>What is Join and Gather</a:t>
            </a:r>
          </a:p>
          <a:p>
            <a:pPr marL="609600" lvl="1" indent="-342900">
              <a:lnSpc>
                <a:spcPct val="120000"/>
              </a:lnSpc>
              <a:buFont typeface="Arial" panose="020B0604020202020204" pitchFamily="34" charset="0"/>
              <a:buChar char="•"/>
            </a:pPr>
            <a:r>
              <a:rPr lang="en-GB" sz="1700" dirty="0" smtClean="0"/>
              <a:t>What is Local Call</a:t>
            </a:r>
            <a:endParaRPr lang="en-GB" sz="1700" dirty="0"/>
          </a:p>
        </p:txBody>
      </p:sp>
    </p:spTree>
    <p:extLst>
      <p:ext uri="{BB962C8B-B14F-4D97-AF65-F5344CB8AC3E}">
        <p14:creationId xmlns:p14="http://schemas.microsoft.com/office/powerpoint/2010/main" val="429194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A54849-2056-48B5-A080-1B8C4B0721E2}">
  <ds:schemaRefs>
    <ds:schemaRef ds:uri="http://schemas.microsoft.com/office/2006/documentManagement/types"/>
    <ds:schemaRef ds:uri="http://schemas.openxmlformats.org/package/2006/metadata/core-properties"/>
    <ds:schemaRef ds:uri="http://purl.org/dc/elements/1.1/"/>
    <ds:schemaRef ds:uri="e04b4b45-45c6-4ff8-ab7c-012ed1925f38"/>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66BFF1C6-8F4D-4535-8C8A-6DC6924EAC68}"/>
</file>

<file path=customXml/itemProps3.xml><?xml version="1.0" encoding="utf-8"?>
<ds:datastoreItem xmlns:ds="http://schemas.openxmlformats.org/officeDocument/2006/customXml" ds:itemID="{86A5ED73-CABA-4134-A55B-AD2DA39BF5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Template>
  <TotalTime>1319</TotalTime>
  <Words>719</Words>
  <Application>Microsoft Office PowerPoint</Application>
  <PresentationFormat>Widescreen</PresentationFormat>
  <Paragraphs>69</Paragraphs>
  <Slides>9</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9</vt:i4>
      </vt:variant>
    </vt:vector>
  </HeadingPairs>
  <TitlesOfParts>
    <vt:vector size="16" baseType="lpstr">
      <vt:lpstr>Arial</vt:lpstr>
      <vt:lpstr>Verdana</vt:lpstr>
      <vt:lpstr>Wingdings</vt:lpstr>
      <vt:lpstr>Capgemini Master</vt:lpstr>
      <vt:lpstr>Cover options</vt:lpstr>
      <vt:lpstr>Final slides</vt:lpstr>
      <vt:lpstr>think-cell Slide</vt:lpstr>
      <vt:lpstr>PowerPoint Presentation</vt:lpstr>
      <vt:lpstr>Encryption and Decryption</vt:lpstr>
      <vt:lpstr>Multicast</vt:lpstr>
      <vt:lpstr>Gather and Join</vt:lpstr>
      <vt:lpstr>General Splitter</vt:lpstr>
      <vt:lpstr>General Splitter</vt:lpstr>
      <vt:lpstr>Local Call</vt:lpstr>
      <vt:lpstr>Session Summary</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V, Ganesh</cp:lastModifiedBy>
  <cp:revision>22</cp:revision>
  <dcterms:created xsi:type="dcterms:W3CDTF">2019-06-24T10:07:26Z</dcterms:created>
  <dcterms:modified xsi:type="dcterms:W3CDTF">2021-02-10T11:52:29Z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