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334" r:id="rId2"/>
    <p:sldId id="316" r:id="rId3"/>
    <p:sldId id="313" r:id="rId4"/>
    <p:sldId id="314" r:id="rId5"/>
    <p:sldId id="312" r:id="rId6"/>
    <p:sldId id="273" r:id="rId7"/>
    <p:sldId id="336" r:id="rId8"/>
    <p:sldId id="326" r:id="rId9"/>
    <p:sldId id="317" r:id="rId10"/>
    <p:sldId id="318" r:id="rId11"/>
    <p:sldId id="327" r:id="rId12"/>
    <p:sldId id="304" r:id="rId13"/>
    <p:sldId id="305" r:id="rId14"/>
    <p:sldId id="306" r:id="rId15"/>
    <p:sldId id="337" r:id="rId16"/>
    <p:sldId id="339" r:id="rId17"/>
    <p:sldId id="338" r:id="rId18"/>
    <p:sldId id="329" r:id="rId19"/>
    <p:sldId id="322" r:id="rId20"/>
    <p:sldId id="340" r:id="rId21"/>
    <p:sldId id="341" r:id="rId22"/>
    <p:sldId id="308" r:id="rId23"/>
    <p:sldId id="324" r:id="rId24"/>
    <p:sldId id="342" r:id="rId25"/>
    <p:sldId id="309" r:id="rId26"/>
    <p:sldId id="325" r:id="rId27"/>
    <p:sldId id="335" r:id="rId28"/>
    <p:sldId id="333" r:id="rId29"/>
  </p:sldIdLst>
  <p:sldSz cx="9144000" cy="6858000" type="screen4x3"/>
  <p:notesSz cx="6623050" cy="98107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333333"/>
    <a:srgbClr val="FFEAAF"/>
    <a:srgbClr val="996600"/>
    <a:srgbClr val="C8E3FF"/>
    <a:srgbClr val="6699CC"/>
    <a:srgbClr val="E4E3B8"/>
    <a:srgbClr val="CC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52" autoAdjust="0"/>
    <p:restoredTop sz="84029" autoAdjust="0"/>
  </p:normalViewPr>
  <p:slideViewPr>
    <p:cSldViewPr snapToGrid="0">
      <p:cViewPr varScale="1">
        <p:scale>
          <a:sx n="92" d="100"/>
          <a:sy n="92" d="100"/>
        </p:scale>
        <p:origin x="-1272" y="-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notesViewPr>
    <p:cSldViewPr snapToGrid="0">
      <p:cViewPr varScale="1">
        <p:scale>
          <a:sx n="56" d="100"/>
          <a:sy n="56" d="100"/>
        </p:scale>
        <p:origin x="-1896" y="-84"/>
      </p:cViewPr>
      <p:guideLst>
        <p:guide orient="horz" pos="3090"/>
        <p:guide pos="208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385888" y="9566275"/>
            <a:ext cx="3851275" cy="241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8652" tIns="43550" rIns="88652" bIns="43550" anchor="ctr"/>
          <a:lstStyle/>
          <a:p>
            <a:pPr algn="ctr" defTabSz="895350" eaLnBrk="0" hangingPunct="0">
              <a:defRPr/>
            </a:pPr>
            <a:fld id="{107C3DD0-5D90-4BEC-A008-5EAF0F40D586}" type="slidenum">
              <a:rPr lang="en-GB" sz="900" b="0"/>
              <a:pPr algn="ctr" defTabSz="895350" eaLnBrk="0" hangingPunct="0">
                <a:defRPr/>
              </a:pPr>
              <a:t>‹#›</a:t>
            </a:fld>
            <a:endParaRPr lang="en-GB"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23863" y="490538"/>
            <a:ext cx="5778500" cy="4333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4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14350" y="5314950"/>
            <a:ext cx="5519738" cy="3895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88652" tIns="43550" rIns="88652" bIns="435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Klicken Sie, um die Formate des Vorlagentextes zu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71438" y="9432925"/>
            <a:ext cx="6499225" cy="23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88652" tIns="43550" rIns="88652" bIns="43550">
            <a:spAutoFit/>
          </a:bodyPr>
          <a:lstStyle/>
          <a:p>
            <a:pPr algn="ctr" defTabSz="895350" eaLnBrk="0" hangingPunct="0">
              <a:defRPr/>
            </a:pPr>
            <a:r>
              <a:rPr lang="en-GB" sz="1000" b="0"/>
              <a:t> </a:t>
            </a:r>
            <a:fld id="{0DF8B7EF-E901-4A2D-B027-949E5F6020C6}" type="slidenum">
              <a:rPr lang="en-GB" sz="1000" b="0"/>
              <a:pPr algn="ctr" defTabSz="895350" eaLnBrk="0" hangingPunct="0">
                <a:defRPr/>
              </a:pPr>
              <a:t>‹#›</a:t>
            </a:fld>
            <a:endParaRPr lang="en-GB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000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u"/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628650" indent="-114300" algn="l" rtl="0" eaLnBrk="0" fontAlgn="base" hangingPunct="0">
      <a:spcBef>
        <a:spcPct val="0"/>
      </a:spcBef>
      <a:spcAft>
        <a:spcPct val="50000"/>
      </a:spcAft>
      <a:buSzPct val="100000"/>
      <a:buFont typeface="Wingdings" pitchFamily="2" charset="2"/>
      <a:buChar char="l"/>
      <a:defRPr sz="8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68363" y="741363"/>
            <a:ext cx="4889500" cy="3667125"/>
          </a:xfrm>
          <a:ln w="12700" cap="flat"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660900"/>
            <a:ext cx="4854575" cy="4414838"/>
          </a:xfrm>
          <a:noFill/>
          <a:ln w="9525"/>
        </p:spPr>
        <p:txBody>
          <a:bodyPr lIns="91202" tIns="44801" rIns="91202" bIns="44801"/>
          <a:lstStyle/>
          <a:p>
            <a:pPr>
              <a:lnSpc>
                <a:spcPct val="85000"/>
              </a:lnSpc>
              <a:spcBef>
                <a:spcPct val="15000"/>
              </a:spcBef>
            </a:pPr>
            <a:endParaRPr lang="en-US" sz="11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868363" y="742950"/>
            <a:ext cx="4887912" cy="3665538"/>
          </a:xfrm>
          <a:ln w="12700" cap="flat"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660900"/>
            <a:ext cx="4857750" cy="4414838"/>
          </a:xfrm>
          <a:noFill/>
          <a:ln w="9525"/>
        </p:spPr>
        <p:txBody>
          <a:bodyPr lIns="92207" tIns="45295" rIns="92207" bIns="45295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423863" y="490538"/>
            <a:ext cx="5776912" cy="43322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38" y="5316538"/>
            <a:ext cx="5518150" cy="3895725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1188" y="304800"/>
            <a:ext cx="2182812" cy="5734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575" y="304800"/>
            <a:ext cx="6399213" cy="5734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04800"/>
            <a:ext cx="8734425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2057400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4124325"/>
            <a:ext cx="3824287" cy="1914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24288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2057400"/>
            <a:ext cx="3824287" cy="3981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800975" cy="3981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Text (Arial 22)</a:t>
            </a:r>
          </a:p>
          <a:p>
            <a:pPr lvl="1"/>
            <a:r>
              <a:rPr lang="en-US" smtClean="0"/>
              <a:t>2nd level text (Arial 18)</a:t>
            </a:r>
          </a:p>
          <a:p>
            <a:pPr lvl="2"/>
            <a:r>
              <a:rPr lang="en-US" smtClean="0"/>
              <a:t>3rd level text (Arial 18)</a:t>
            </a:r>
          </a:p>
          <a:p>
            <a:pPr lvl="3"/>
            <a:r>
              <a:rPr lang="en-US" smtClean="0"/>
              <a:t>4th level text (Arial 16)</a:t>
            </a:r>
          </a:p>
          <a:p>
            <a:pPr lvl="4"/>
            <a:r>
              <a:rPr lang="en-US" smtClean="0"/>
              <a:t>5th level text (Arial 14 smallest size)</a:t>
            </a:r>
          </a:p>
        </p:txBody>
      </p:sp>
      <p:sp>
        <p:nvSpPr>
          <p:cNvPr id="223235" name="Rectangle 3"/>
          <p:cNvSpPr>
            <a:spLocks noChangeArrowheads="1"/>
          </p:cNvSpPr>
          <p:nvPr userDrawn="1"/>
        </p:nvSpPr>
        <p:spPr bwMode="auto">
          <a:xfrm>
            <a:off x="630238" y="6708775"/>
            <a:ext cx="4410075" cy="136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95250" indent="-95250" defTabSz="762000" eaLnBrk="0" hangingPunct="0">
              <a:lnSpc>
                <a:spcPct val="90000"/>
              </a:lnSpc>
              <a:buSzPct val="120000"/>
              <a:buFont typeface="Symbol" pitchFamily="18" charset="2"/>
              <a:buChar char="ã"/>
              <a:defRPr/>
            </a:pPr>
            <a:r>
              <a:rPr lang="en-US" sz="1000" b="0"/>
              <a:t>India SAP CoE, Slide </a:t>
            </a:r>
            <a:fld id="{0C18DDAF-A872-4AB9-B444-FEA02A81DFB8}" type="slidenum">
              <a:rPr lang="en-US" sz="1000" b="0"/>
              <a:pPr marL="95250" indent="-95250" defTabSz="762000" eaLnBrk="0" hangingPunct="0">
                <a:lnSpc>
                  <a:spcPct val="90000"/>
                </a:lnSpc>
                <a:buSzPct val="120000"/>
                <a:buFont typeface="Symbol" pitchFamily="18" charset="2"/>
                <a:buChar char="ã"/>
                <a:defRPr/>
              </a:pPr>
              <a:t>‹#›</a:t>
            </a:fld>
            <a:endParaRPr lang="en-US" sz="1000" b="0"/>
          </a:p>
        </p:txBody>
      </p:sp>
      <p:sp>
        <p:nvSpPr>
          <p:cNvPr id="223236" name="Freeform 4"/>
          <p:cNvSpPr>
            <a:spLocks/>
          </p:cNvSpPr>
          <p:nvPr/>
        </p:nvSpPr>
        <p:spPr bwMode="auto">
          <a:xfrm>
            <a:off x="0" y="0"/>
            <a:ext cx="6483350" cy="276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83" y="0"/>
              </a:cxn>
              <a:cxn ang="0">
                <a:pos x="4083" y="173"/>
              </a:cxn>
              <a:cxn ang="0">
                <a:pos x="0" y="173"/>
              </a:cxn>
              <a:cxn ang="0">
                <a:pos x="0" y="0"/>
              </a:cxn>
            </a:cxnLst>
            <a:rect l="0" t="0" r="r" b="b"/>
            <a:pathLst>
              <a:path w="4084" h="174">
                <a:moveTo>
                  <a:pt x="0" y="0"/>
                </a:moveTo>
                <a:lnTo>
                  <a:pt x="4083" y="0"/>
                </a:lnTo>
                <a:lnTo>
                  <a:pt x="4083" y="173"/>
                </a:lnTo>
                <a:lnTo>
                  <a:pt x="0" y="173"/>
                </a:lnTo>
                <a:lnTo>
                  <a:pt x="0" y="0"/>
                </a:lnTo>
              </a:path>
            </a:pathLst>
          </a:custGeom>
          <a:solidFill>
            <a:srgbClr val="0019D1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09575" y="304800"/>
            <a:ext cx="8734425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SAP Basics Class</a:t>
            </a:r>
          </a:p>
        </p:txBody>
      </p:sp>
      <p:pic>
        <p:nvPicPr>
          <p:cNvPr id="7174" name="Picture 6" descr="Capgemini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62800" y="6324600"/>
            <a:ext cx="169703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winbomfs/DATAGRP/SAP/CoE/04_Delivery/05_Training_%26_Library/SAP_Training/Training_Material/01_Training_Library/NW%20-%20NetWeaver/Current/XI1001%20-%20Development%20Basic/1_WIP/Integration_Repositary.si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solidFill>
                  <a:schemeClr val="accent2"/>
                </a:solidFill>
              </a:rPr>
              <a:t>SAP Exchange Infrastructure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 smtClean="0">
              <a:solidFill>
                <a:schemeClr val="accent2"/>
              </a:solidFill>
            </a:endParaRP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6021388" y="877888"/>
            <a:ext cx="206375" cy="3048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300788" y="830263"/>
            <a:ext cx="2808287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Application Environment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8029575" y="1268413"/>
            <a:ext cx="220663" cy="220662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862013" y="3168650"/>
            <a:ext cx="8281987" cy="946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rgbClr val="CC0000"/>
                </a:solidFill>
              </a:rPr>
              <a:t>Enterprise Service Repository</a:t>
            </a:r>
          </a:p>
          <a:p>
            <a:pPr algn="ctr"/>
            <a:endParaRPr lang="en-US" sz="2800">
              <a:solidFill>
                <a:srgbClr val="CC0000"/>
              </a:solidFill>
            </a:endParaRPr>
          </a:p>
        </p:txBody>
      </p:sp>
      <p:sp>
        <p:nvSpPr>
          <p:cNvPr id="8202" name="Line 10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7977188" y="6092825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Namespaces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gray">
          <a:xfrm>
            <a:off x="238125" y="3913188"/>
            <a:ext cx="8642350" cy="2070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Same concept as XML namespaces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Several namespaces can be assigned to the same SWCV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Naming convention:</a:t>
            </a:r>
          </a:p>
          <a:p>
            <a:pPr marL="1143000" lvl="2" indent="-228600">
              <a:spcBef>
                <a:spcPct val="20000"/>
              </a:spcBef>
              <a:buSzPct val="100000"/>
              <a:buFontTx/>
              <a:buChar char="•"/>
            </a:pPr>
            <a:r>
              <a:rPr lang="de-DE" sz="1800"/>
              <a:t>URL 		</a:t>
            </a:r>
            <a:r>
              <a:rPr lang="de-DE" sz="1800">
                <a:solidFill>
                  <a:srgbClr val="CC0000"/>
                </a:solidFill>
                <a:latin typeface="Courier New" pitchFamily="49" charset="0"/>
              </a:rPr>
              <a:t>http://sap.com/xi/demo</a:t>
            </a:r>
          </a:p>
          <a:p>
            <a:pPr marL="1143000" lvl="2" indent="-228600">
              <a:spcBef>
                <a:spcPct val="20000"/>
              </a:spcBef>
              <a:buSzPct val="100000"/>
              <a:buFontTx/>
              <a:buChar char="•"/>
            </a:pPr>
            <a:r>
              <a:rPr lang="de-DE" sz="1800"/>
              <a:t>URN		</a:t>
            </a:r>
            <a:r>
              <a:rPr lang="de-DE" sz="1800">
                <a:solidFill>
                  <a:srgbClr val="CC0000"/>
                </a:solidFill>
                <a:latin typeface="Courier New" pitchFamily="49" charset="0"/>
              </a:rPr>
              <a:t>urn:sap-com:xi:demo</a:t>
            </a:r>
          </a:p>
          <a:p>
            <a:pPr marL="1600200" lvl="3" indent="-22860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(URL without protocol assignment)</a:t>
            </a: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gray">
          <a:xfrm>
            <a:off x="261938" y="1087438"/>
            <a:ext cx="8670925" cy="1116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r>
              <a:rPr lang="en-US" sz="2000"/>
              <a:t> (Globally) unique identifier for related Enterprise Service Repository objects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Usually vendor-based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endParaRPr lang="en-US" sz="2000"/>
          </a:p>
        </p:txBody>
      </p:sp>
      <p:graphicFrame>
        <p:nvGraphicFramePr>
          <p:cNvPr id="4098" name="Object 9"/>
          <p:cNvGraphicFramePr>
            <a:graphicFrameLocks noChangeAspect="1"/>
          </p:cNvGraphicFramePr>
          <p:nvPr>
            <p:ph idx="1"/>
          </p:nvPr>
        </p:nvGraphicFramePr>
        <p:xfrm>
          <a:off x="1203325" y="2371725"/>
          <a:ext cx="6888163" cy="1276350"/>
        </p:xfrm>
        <a:graphic>
          <a:graphicData uri="http://schemas.openxmlformats.org/presentationml/2006/ole">
            <p:oleObj spid="_x0000_s4098" name="Bitmap Image" r:id="rId4" imgW="5152381" imgH="1190476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958013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14340" name="Line 7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9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44" name="Group 11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14376" name="Line 1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Rectangle 1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Line 1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9" name="Line 1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5" name="Group 16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14372" name="Line 1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3" name="Rectangle 1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Line 1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2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46" name="Group 21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14368" name="Line 2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Rectangle 2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0" name="Line 2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1" name="Line 2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4347" name="Picture 26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8" name="Line 27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28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29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51" name="Group 30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14364" name="Line 3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Rectangle 3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Line 3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7" name="Line 3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2" name="Rectangle 35"/>
          <p:cNvSpPr>
            <a:spLocks noChangeArrowheads="1"/>
          </p:cNvSpPr>
          <p:nvPr/>
        </p:nvSpPr>
        <p:spPr bwMode="auto">
          <a:xfrm>
            <a:off x="654050" y="2773363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4353" name="Group 36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14360" name="Line 3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3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3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4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54" name="Group 41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14356" name="Line 4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Rectangle 4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4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4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Text Box 51"/>
          <p:cNvSpPr txBox="1">
            <a:spLocks noChangeArrowheads="1"/>
          </p:cNvSpPr>
          <p:nvPr/>
        </p:nvSpPr>
        <p:spPr bwMode="auto">
          <a:xfrm>
            <a:off x="862013" y="1414463"/>
            <a:ext cx="8281987" cy="450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 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</a:rPr>
              <a:t>Interface Objects: Data type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0425" y="1079500"/>
            <a:ext cx="7467600" cy="2239963"/>
          </a:xfrm>
        </p:spPr>
        <p:txBody>
          <a:bodyPr/>
          <a:lstStyle/>
          <a:p>
            <a:pPr eaLnBrk="1" hangingPunct="1">
              <a:buFontTx/>
              <a:buChar char="-"/>
            </a:pPr>
            <a:r>
              <a:rPr lang="en-US" sz="2000" smtClean="0">
                <a:effectLst/>
              </a:rPr>
              <a:t>Data types are the most basic entity to define the structure of XML elements</a:t>
            </a:r>
          </a:p>
          <a:p>
            <a:pPr lvl="1" eaLnBrk="1" hangingPunct="1"/>
            <a:r>
              <a:rPr lang="de-DE" sz="1800" smtClean="0">
                <a:effectLst/>
              </a:rPr>
              <a:t>Equivalent to XML Schema (XSD)</a:t>
            </a:r>
          </a:p>
          <a:p>
            <a:pPr lvl="1" eaLnBrk="1" hangingPunct="1"/>
            <a:r>
              <a:rPr lang="de-DE" sz="1800" smtClean="0">
                <a:effectLst/>
              </a:rPr>
              <a:t>Data type editor provides all XSD basic data types.</a:t>
            </a:r>
          </a:p>
          <a:p>
            <a:pPr lvl="1" eaLnBrk="1" hangingPunct="1"/>
            <a:r>
              <a:rPr lang="de-DE" sz="1800" smtClean="0">
                <a:effectLst/>
              </a:rPr>
              <a:t>Nesting of data types possible</a:t>
            </a:r>
          </a:p>
          <a:p>
            <a:pPr lvl="1" eaLnBrk="1" hangingPunct="1"/>
            <a:r>
              <a:rPr lang="de-DE" sz="1800" smtClean="0">
                <a:effectLst/>
              </a:rPr>
              <a:t>Export of data type in XSD format possible</a:t>
            </a:r>
          </a:p>
          <a:p>
            <a:pPr lvl="1" eaLnBrk="1" hangingPunct="1"/>
            <a:endParaRPr lang="de-DE" sz="2000" smtClean="0">
              <a:effectLst/>
            </a:endParaRPr>
          </a:p>
          <a:p>
            <a:pPr eaLnBrk="1" hangingPunct="1">
              <a:buFontTx/>
              <a:buChar char="-"/>
            </a:pPr>
            <a:endParaRPr lang="en-US" sz="2000" smtClean="0">
              <a:effectLst/>
            </a:endParaRPr>
          </a:p>
          <a:p>
            <a:pPr eaLnBrk="1" hangingPunct="1">
              <a:buFontTx/>
              <a:buChar char="-"/>
            </a:pPr>
            <a:endParaRPr lang="en-US" sz="2000" smtClean="0">
              <a:effectLst/>
            </a:endParaRP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ph sz="half" idx="2"/>
          </p:nvPr>
        </p:nvGraphicFramePr>
        <p:xfrm>
          <a:off x="2054225" y="3711575"/>
          <a:ext cx="4565650" cy="2322513"/>
        </p:xfrm>
        <a:graphic>
          <a:graphicData uri="http://schemas.openxmlformats.org/presentationml/2006/ole">
            <p:oleObj spid="_x0000_s5122" name="Bitmap Image" r:id="rId4" imgW="4610744" imgH="2924583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Interface Objects: Message type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sz="half" idx="1"/>
          </p:nvPr>
        </p:nvSpPr>
        <p:spPr bwMode="gray">
          <a:xfrm>
            <a:off x="858838" y="1049338"/>
            <a:ext cx="7286625" cy="1887537"/>
          </a:xfrm>
          <a:noFill/>
        </p:spPr>
        <p:txBody>
          <a:bodyPr lIns="180000"/>
          <a:lstStyle/>
          <a:p>
            <a:pPr eaLnBrk="1" hangingPunct="1"/>
            <a:r>
              <a:rPr lang="en-US" sz="2000" smtClean="0">
                <a:effectLst/>
              </a:rPr>
              <a:t>The Message type corresponds to the root of the XML message</a:t>
            </a:r>
          </a:p>
          <a:p>
            <a:pPr lvl="1" eaLnBrk="1" hangingPunct="1"/>
            <a:r>
              <a:rPr lang="de-DE" sz="1800" smtClean="0">
                <a:effectLst/>
              </a:rPr>
              <a:t>Name and namespace must match exactly the root of XML Business documents</a:t>
            </a:r>
          </a:p>
          <a:p>
            <a:pPr lvl="1" eaLnBrk="1" hangingPunct="1"/>
            <a:r>
              <a:rPr lang="de-DE" sz="1800" smtClean="0">
                <a:effectLst/>
              </a:rPr>
              <a:t>The Message type references one single data type</a:t>
            </a:r>
          </a:p>
          <a:p>
            <a:pPr lvl="1" eaLnBrk="1" hangingPunct="1"/>
            <a:r>
              <a:rPr lang="de-DE" sz="1800" smtClean="0">
                <a:effectLst/>
              </a:rPr>
              <a:t>XSD representation available for export</a:t>
            </a:r>
          </a:p>
          <a:p>
            <a:pPr eaLnBrk="1" hangingPunct="1"/>
            <a:endParaRPr lang="en-US" sz="2000" smtClean="0">
              <a:effectLst/>
            </a:endParaRPr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>
            <p:ph sz="half" idx="2"/>
          </p:nvPr>
        </p:nvGraphicFramePr>
        <p:xfrm>
          <a:off x="1868488" y="3544888"/>
          <a:ext cx="5257800" cy="2295525"/>
        </p:xfrm>
        <a:graphic>
          <a:graphicData uri="http://schemas.openxmlformats.org/presentationml/2006/ole">
            <p:oleObj spid="_x0000_s6146" name="Bitmap Image" r:id="rId4" imgW="5525271" imgH="301032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Interface Objects: Service Interface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293688" y="974725"/>
            <a:ext cx="8640762" cy="4564063"/>
          </a:xfrm>
          <a:noFill/>
        </p:spPr>
        <p:txBody>
          <a:bodyPr lIns="180000"/>
          <a:lstStyle/>
          <a:p>
            <a:pPr eaLnBrk="1" hangingPunct="1"/>
            <a:r>
              <a:rPr lang="en-US" sz="1600" smtClean="0">
                <a:effectLst/>
              </a:rPr>
              <a:t>The Service Interface is the highest-level representation of XML metadata.</a:t>
            </a:r>
          </a:p>
          <a:p>
            <a:pPr lvl="1" eaLnBrk="1" hangingPunct="1"/>
            <a:r>
              <a:rPr lang="de-DE" sz="1600" smtClean="0">
                <a:effectLst/>
              </a:rPr>
              <a:t>Inbound or outbound (respective to the application), or abstract (for BPM only)</a:t>
            </a:r>
          </a:p>
          <a:p>
            <a:pPr lvl="1" eaLnBrk="1" hangingPunct="1"/>
            <a:r>
              <a:rPr lang="de-DE" sz="1600" smtClean="0">
                <a:effectLst/>
              </a:rPr>
              <a:t>Synchronous or asynchronous</a:t>
            </a:r>
          </a:p>
          <a:p>
            <a:pPr lvl="2" eaLnBrk="1" hangingPunct="1"/>
            <a:r>
              <a:rPr lang="de-DE" sz="1600" smtClean="0">
                <a:effectLst/>
              </a:rPr>
              <a:t>Asynchronous refers to one message type</a:t>
            </a:r>
          </a:p>
          <a:p>
            <a:pPr lvl="2" eaLnBrk="1" hangingPunct="1"/>
            <a:r>
              <a:rPr lang="de-DE" sz="1600" smtClean="0">
                <a:effectLst/>
              </a:rPr>
              <a:t>Synchronous refers to two message types (request and response)</a:t>
            </a:r>
          </a:p>
          <a:p>
            <a:pPr lvl="1" eaLnBrk="1" hangingPunct="1"/>
            <a:r>
              <a:rPr lang="de-DE" sz="1600" smtClean="0">
                <a:effectLst/>
              </a:rPr>
              <a:t>References fault message types for exception handling</a:t>
            </a:r>
          </a:p>
          <a:p>
            <a:pPr lvl="1" eaLnBrk="1" hangingPunct="1"/>
            <a:r>
              <a:rPr lang="de-DE" sz="1600" smtClean="0">
                <a:effectLst/>
              </a:rPr>
              <a:t>WSDL representation available for export</a:t>
            </a:r>
          </a:p>
          <a:p>
            <a:pPr lvl="1" eaLnBrk="1" hangingPunct="1"/>
            <a:r>
              <a:rPr lang="de-DE" sz="1600" smtClean="0">
                <a:effectLst/>
              </a:rPr>
              <a:t>Starting point for proxy generation (ABAP and Java)</a:t>
            </a:r>
          </a:p>
          <a:p>
            <a:pPr lvl="1" eaLnBrk="1" hangingPunct="1"/>
            <a:r>
              <a:rPr lang="de-DE" sz="1600" smtClean="0">
                <a:effectLst/>
              </a:rPr>
              <a:t>Context objects can be assigned</a:t>
            </a:r>
          </a:p>
          <a:p>
            <a:pPr lvl="1" eaLnBrk="1" hangingPunct="1"/>
            <a:r>
              <a:rPr lang="en-US" sz="1600" smtClean="0">
                <a:effectLst/>
              </a:rPr>
              <a:t>Constructed with message types, data types, RFC or IDoc metadata and </a:t>
            </a:r>
          </a:p>
          <a:p>
            <a:pPr lvl="1" eaLnBrk="1" hangingPunct="1"/>
            <a:r>
              <a:rPr lang="en-US" sz="1600" smtClean="0">
                <a:effectLst/>
              </a:rPr>
              <a:t> external definitions.</a:t>
            </a:r>
          </a:p>
          <a:p>
            <a:pPr lvl="1" eaLnBrk="1" hangingPunct="1"/>
            <a:r>
              <a:rPr lang="en-US" sz="1600" smtClean="0">
                <a:effectLst/>
              </a:rPr>
              <a:t>Describes single or multiple operations to be implemented.</a:t>
            </a:r>
          </a:p>
          <a:p>
            <a:pPr lvl="1" eaLnBrk="1" hangingPunct="1"/>
            <a:r>
              <a:rPr lang="en-US" sz="1600" smtClean="0">
                <a:effectLst/>
              </a:rPr>
              <a:t>Types of Interface Patterns are stateless, stateless (XI 3.0-compatible), </a:t>
            </a:r>
          </a:p>
          <a:p>
            <a:pPr lvl="1" eaLnBrk="1" hangingPunct="1"/>
            <a:r>
              <a:rPr lang="en-US" sz="1600" smtClean="0">
                <a:effectLst/>
              </a:rPr>
              <a:t> stateful and  tu&amp;c/c.</a:t>
            </a:r>
          </a:p>
          <a:p>
            <a:pPr lvl="1" eaLnBrk="1" hangingPunct="1"/>
            <a:r>
              <a:rPr lang="en-US" sz="1600" smtClean="0">
                <a:effectLst/>
              </a:rPr>
              <a:t>Operation patterns depend on the interface pattern eg. Normal, confirm etc</a:t>
            </a:r>
            <a:endParaRPr lang="de-DE" sz="1600" smtClean="0">
              <a:effectLst/>
            </a:endParaRPr>
          </a:p>
          <a:p>
            <a:pPr eaLnBrk="1" hangingPunct="1"/>
            <a:endParaRPr lang="en-US" sz="1600" smtClean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Service Interface : UI Layout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1638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8638" y="1370013"/>
            <a:ext cx="7800975" cy="3948112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Service Interface : Interface Pattern</a:t>
            </a:r>
            <a:endParaRPr lang="en-US" dirty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868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endParaRPr lang="en-US"/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228600" y="533400"/>
            <a:ext cx="8763000" cy="3365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257175" y="742950"/>
            <a:ext cx="8229600" cy="9572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 b="0"/>
          </a:p>
          <a:p>
            <a:pPr>
              <a:spcBef>
                <a:spcPct val="50000"/>
              </a:spcBef>
            </a:pPr>
            <a:r>
              <a:rPr lang="en-US" b="0"/>
              <a:t>Interface pattern describes the type of communication that is to be executed in the message.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685800" y="1981200"/>
            <a:ext cx="8077200" cy="3668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Stateless : </a:t>
            </a:r>
            <a:r>
              <a:rPr lang="en-US" b="0"/>
              <a:t>Messaging runtime does not support saving the status of  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message once message exchange has been executed successfully.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Stateful   : </a:t>
            </a:r>
            <a:r>
              <a:rPr lang="en-US" b="0"/>
              <a:t>Messaging runtime  supports saving the status of message once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message exchange has been executed successfully.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TU&amp;C/C  : </a:t>
            </a:r>
            <a:r>
              <a:rPr lang="en-US" b="0"/>
              <a:t>Tentative Update and Confirm/Compensate provides reliable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means of providing synchronous call updates in a transactional context.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Operations: </a:t>
            </a:r>
            <a:r>
              <a:rPr lang="en-US" b="0"/>
              <a:t>Single or multiple operations can be specified.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Operation Pattern: </a:t>
            </a:r>
            <a:r>
              <a:rPr lang="en-US" b="0"/>
              <a:t>Depends on the interface pattern.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Mode:</a:t>
            </a:r>
            <a:r>
              <a:rPr lang="en-US" b="0"/>
              <a:t> Asynchronous/Synchronous.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Interface Pattern and Operations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163513" y="919163"/>
            <a:ext cx="8839200" cy="3413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b="0"/>
              <a:t>Each interface pattern has specific operation patterns and modes.</a:t>
            </a:r>
          </a:p>
        </p:txBody>
      </p:sp>
      <p:pic>
        <p:nvPicPr>
          <p:cNvPr id="1843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116888" cy="45720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7062788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19460" name="Line 7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8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64" name="Group 11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19496" name="Line 1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Rectangle 1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1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9" name="Line 1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5" name="Group 16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19492" name="Line 1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Rectangle 1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4" name="Line 1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2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66" name="Group 21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19488" name="Line 2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Rectangle 2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2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2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9467" name="Picture 26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8" name="Line 27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8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Rectangle 29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30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19484" name="Line 3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Rectangle 3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3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Rectangle 35"/>
          <p:cNvSpPr>
            <a:spLocks noChangeArrowheads="1"/>
          </p:cNvSpPr>
          <p:nvPr/>
        </p:nvSpPr>
        <p:spPr bwMode="auto">
          <a:xfrm>
            <a:off x="517525" y="3203575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9473" name="Group 36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19480" name="Line 3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Rectangle 3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3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4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4" name="Group 41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19476" name="Line 4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Rectangle 4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4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4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5" name="Text Box 51"/>
          <p:cNvSpPr txBox="1">
            <a:spLocks noChangeArrowheads="1"/>
          </p:cNvSpPr>
          <p:nvPr/>
        </p:nvSpPr>
        <p:spPr bwMode="auto">
          <a:xfrm>
            <a:off x="862013" y="1414463"/>
            <a:ext cx="8281987" cy="4478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 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3048000"/>
            <a:ext cx="8382000" cy="1920875"/>
            <a:chOff x="240" y="432"/>
            <a:chExt cx="5280" cy="1210"/>
          </a:xfrm>
        </p:grpSpPr>
        <p:sp>
          <p:nvSpPr>
            <p:cNvPr id="20495" name="Rectangle 5"/>
            <p:cNvSpPr>
              <a:spLocks noChangeArrowheads="1"/>
            </p:cNvSpPr>
            <p:nvPr/>
          </p:nvSpPr>
          <p:spPr bwMode="auto">
            <a:xfrm>
              <a:off x="240" y="432"/>
              <a:ext cx="1968" cy="1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hh:</a:t>
              </a:r>
              <a:r>
                <a:rPr lang="en-US" sz="1000">
                  <a:solidFill>
                    <a:srgbClr val="800000"/>
                  </a:solidFill>
                </a:rPr>
                <a:t>book-flight</a:t>
              </a:r>
              <a:r>
                <a:rPr lang="de-DE" sz="1000">
                  <a:solidFill>
                    <a:srgbClr val="800000"/>
                  </a:solidFill>
                </a:rPr>
                <a:t> </a:t>
              </a:r>
              <a:r>
                <a:rPr lang="de-DE" sz="1000">
                  <a:solidFill>
                    <a:srgbClr val="FF0000"/>
                  </a:solidFill>
                </a:rPr>
                <a:t>xmlns:hh</a:t>
              </a:r>
              <a:r>
                <a:rPr lang="de-DE" sz="1000">
                  <a:solidFill>
                    <a:srgbClr val="0000FF"/>
                  </a:solidFill>
                </a:rPr>
                <a:t>="</a:t>
              </a:r>
              <a:r>
                <a:rPr lang="de-DE" sz="1000">
                  <a:solidFill>
                    <a:srgbClr val="000000"/>
                  </a:solidFill>
                </a:rPr>
                <a:t>...</a:t>
              </a:r>
              <a:r>
                <a:rPr lang="de-DE" sz="1000">
                  <a:solidFill>
                    <a:srgbClr val="0000FF"/>
                  </a:solidFill>
                </a:rPr>
                <a:t>"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de-DE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hh:customer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hh:first-name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Micheal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hh:first-name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hh:surname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Moore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hh:surname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hh:customer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hh:booking-data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hh:airline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Airline Kingdom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hh:airline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hh:connection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AK087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hh:connection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2001-11-22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385763" lvl="2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en-US" sz="1000">
                  <a:solidFill>
                    <a:srgbClr val="800000"/>
                  </a:solidFill>
                </a:rPr>
                <a:t>hh:class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business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5263" lvl="1" indent="-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hh:booking-data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en-US" sz="1000">
                  <a:solidFill>
                    <a:srgbClr val="800000"/>
                  </a:solidFill>
                </a:rPr>
                <a:t>hh:book-flight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</a:p>
          </p:txBody>
        </p:sp>
        <p:sp>
          <p:nvSpPr>
            <p:cNvPr id="20496" name="Rectangle 6"/>
            <p:cNvSpPr>
              <a:spLocks noChangeArrowheads="1"/>
            </p:cNvSpPr>
            <p:nvPr/>
          </p:nvSpPr>
          <p:spPr bwMode="auto">
            <a:xfrm>
              <a:off x="3312" y="624"/>
              <a:ext cx="2208" cy="7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BookFlight</a:t>
              </a:r>
              <a:r>
                <a:rPr lang="de-DE" sz="1000">
                  <a:solidFill>
                    <a:srgbClr val="800000"/>
                  </a:solidFill>
                </a:rPr>
                <a:t> </a:t>
              </a:r>
              <a:r>
                <a:rPr lang="de-DE" sz="1000">
                  <a:solidFill>
                    <a:srgbClr val="FF0000"/>
                  </a:solidFill>
                </a:rPr>
                <a:t>xmlns:ak</a:t>
              </a:r>
              <a:r>
                <a:rPr lang="de-DE" sz="1000">
                  <a:solidFill>
                    <a:srgbClr val="0000FF"/>
                  </a:solidFill>
                </a:rPr>
                <a:t>="</a:t>
              </a:r>
              <a:r>
                <a:rPr lang="de-DE" sz="1000">
                  <a:solidFill>
                    <a:srgbClr val="000000"/>
                  </a:solidFill>
                </a:rPr>
                <a:t>...</a:t>
              </a:r>
              <a:r>
                <a:rPr lang="de-DE" sz="1000">
                  <a:solidFill>
                    <a:srgbClr val="0000FF"/>
                  </a:solidFill>
                </a:rPr>
                <a:t>"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22.11.2001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Date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087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Passenger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Micheal Moore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Passenger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2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Class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 marL="190500" lvl="1" indent="4763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Agency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r>
                <a:rPr lang="en-US" sz="1000">
                  <a:solidFill>
                    <a:srgbClr val="000000"/>
                  </a:solidFill>
                </a:rPr>
                <a:t>Happy</a:t>
              </a:r>
              <a:r>
                <a:rPr lang="de-DE" sz="1000">
                  <a:solidFill>
                    <a:srgbClr val="000000"/>
                  </a:solidFill>
                </a:rPr>
                <a:t> </a:t>
              </a:r>
              <a:r>
                <a:rPr lang="en-US" sz="1000">
                  <a:solidFill>
                    <a:srgbClr val="000000"/>
                  </a:solidFill>
                </a:rPr>
                <a:t>Holiday</a:t>
              </a: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Agency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  <a:endParaRPr lang="en-US" sz="1000">
                <a:solidFill>
                  <a:srgbClr val="000000"/>
                </a:solidFill>
              </a:endParaRPr>
            </a:p>
            <a:p>
              <a:pPr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000">
                  <a:solidFill>
                    <a:srgbClr val="0000FF"/>
                  </a:solidFill>
                </a:rPr>
                <a:t>&lt;/</a:t>
              </a:r>
              <a:r>
                <a:rPr lang="de-DE" sz="1000">
                  <a:solidFill>
                    <a:srgbClr val="800000"/>
                  </a:solidFill>
                </a:rPr>
                <a:t>ak:</a:t>
              </a:r>
              <a:r>
                <a:rPr lang="en-US" sz="1000">
                  <a:solidFill>
                    <a:srgbClr val="800000"/>
                  </a:solidFill>
                </a:rPr>
                <a:t>BookFlight</a:t>
              </a:r>
              <a:r>
                <a:rPr lang="en-US" sz="1000">
                  <a:solidFill>
                    <a:srgbClr val="0000FF"/>
                  </a:solidFill>
                </a:rPr>
                <a:t>&gt;</a:t>
              </a:r>
            </a:p>
          </p:txBody>
        </p:sp>
      </p:grpSp>
      <p:sp>
        <p:nvSpPr>
          <p:cNvPr id="20483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704850" y="292100"/>
            <a:ext cx="8083550" cy="441325"/>
          </a:xfrm>
          <a:noFill/>
        </p:spPr>
        <p:txBody>
          <a:bodyPr anchor="ctr"/>
          <a:lstStyle/>
          <a:p>
            <a:pPr eaLnBrk="1" hangingPunct="1"/>
            <a:r>
              <a:rPr lang="en-US" smtClean="0">
                <a:effectLst/>
              </a:rPr>
              <a:t>Mapping concepts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2425" y="1403350"/>
            <a:ext cx="8534400" cy="1155700"/>
          </a:xfrm>
          <a:noFill/>
        </p:spPr>
        <p:txBody>
          <a:bodyPr/>
          <a:lstStyle/>
          <a:p>
            <a:pPr marL="381000" indent="-287338" eaLnBrk="1" hangingPunct="1"/>
            <a:r>
              <a:rPr lang="en-US" sz="2000" smtClean="0">
                <a:effectLst/>
              </a:rPr>
              <a:t>Mapping</a:t>
            </a:r>
          </a:p>
          <a:p>
            <a:pPr marL="855663" lvl="1" indent="-284163" eaLnBrk="1" hangingPunct="1"/>
            <a:r>
              <a:rPr lang="en-US" sz="1800" smtClean="0">
                <a:effectLst/>
              </a:rPr>
              <a:t>Transformation from one message structure to another</a:t>
            </a:r>
          </a:p>
          <a:p>
            <a:pPr marL="855663" lvl="1" indent="-284163" eaLnBrk="1" hangingPunct="1"/>
            <a:r>
              <a:rPr lang="en-US" sz="1800" smtClean="0">
                <a:effectLst/>
              </a:rPr>
              <a:t>Transformation rules defined by </a:t>
            </a:r>
            <a:r>
              <a:rPr lang="en-US" sz="1800" i="1" smtClean="0">
                <a:effectLst/>
              </a:rPr>
              <a:t>mapping program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352800" y="2971800"/>
            <a:ext cx="1981200" cy="2057400"/>
            <a:chOff x="2112" y="1872"/>
            <a:chExt cx="1248" cy="1296"/>
          </a:xfrm>
        </p:grpSpPr>
        <p:sp>
          <p:nvSpPr>
            <p:cNvPr id="20492" name="AutoShape 10"/>
            <p:cNvSpPr>
              <a:spLocks/>
            </p:cNvSpPr>
            <p:nvPr/>
          </p:nvSpPr>
          <p:spPr bwMode="auto">
            <a:xfrm>
              <a:off x="2112" y="1872"/>
              <a:ext cx="104" cy="1296"/>
            </a:xfrm>
            <a:prstGeom prst="rightBrace">
              <a:avLst>
                <a:gd name="adj1" fmla="val 103846"/>
                <a:gd name="adj2" fmla="val 50000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utoShape 11"/>
            <p:cNvSpPr>
              <a:spLocks/>
            </p:cNvSpPr>
            <p:nvPr/>
          </p:nvSpPr>
          <p:spPr bwMode="auto">
            <a:xfrm>
              <a:off x="3256" y="2160"/>
              <a:ext cx="104" cy="720"/>
            </a:xfrm>
            <a:prstGeom prst="leftBrace">
              <a:avLst>
                <a:gd name="adj1" fmla="val 57692"/>
                <a:gd name="adj2" fmla="val 50000"/>
              </a:avLst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AutoShape 12"/>
            <p:cNvSpPr>
              <a:spLocks noChangeArrowheads="1"/>
            </p:cNvSpPr>
            <p:nvPr/>
          </p:nvSpPr>
          <p:spPr bwMode="auto">
            <a:xfrm>
              <a:off x="2216" y="2280"/>
              <a:ext cx="1040" cy="480"/>
            </a:xfrm>
            <a:prstGeom prst="leftRightArrow">
              <a:avLst>
                <a:gd name="adj1" fmla="val 50000"/>
                <a:gd name="adj2" fmla="val 43333"/>
              </a:avLst>
            </a:prstGeom>
            <a:noFill/>
            <a:ln w="127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400" b="0"/>
                <a:t>Structure Mapping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38200" y="2819400"/>
            <a:ext cx="6146800" cy="1793875"/>
            <a:chOff x="528" y="1776"/>
            <a:chExt cx="3872" cy="1130"/>
          </a:xfrm>
        </p:grpSpPr>
        <p:sp>
          <p:nvSpPr>
            <p:cNvPr id="20487" name="Rectangle 14"/>
            <p:cNvSpPr>
              <a:spLocks noChangeArrowheads="1"/>
            </p:cNvSpPr>
            <p:nvPr/>
          </p:nvSpPr>
          <p:spPr bwMode="auto">
            <a:xfrm>
              <a:off x="528" y="2805"/>
              <a:ext cx="1200" cy="101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Rectangle 15"/>
            <p:cNvSpPr>
              <a:spLocks noChangeArrowheads="1"/>
            </p:cNvSpPr>
            <p:nvPr/>
          </p:nvSpPr>
          <p:spPr bwMode="auto">
            <a:xfrm>
              <a:off x="3466" y="2512"/>
              <a:ext cx="934" cy="118"/>
            </a:xfrm>
            <a:prstGeom prst="rect">
              <a:avLst/>
            </a:prstGeom>
            <a:noFill/>
            <a:ln w="28575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Text Box 16"/>
            <p:cNvSpPr txBox="1">
              <a:spLocks noChangeArrowheads="1"/>
            </p:cNvSpPr>
            <p:nvPr/>
          </p:nvSpPr>
          <p:spPr bwMode="auto">
            <a:xfrm>
              <a:off x="2352" y="1776"/>
              <a:ext cx="720" cy="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Clr>
                  <a:srgbClr val="F48B00"/>
                </a:buClr>
                <a:buFont typeface="Wingdings" pitchFamily="2" charset="2"/>
                <a:buNone/>
              </a:pPr>
              <a:r>
                <a:rPr lang="en-US" sz="1400" b="0"/>
                <a:t>Value </a:t>
              </a:r>
              <a:r>
                <a:rPr lang="de-DE" sz="1400" b="0"/>
                <a:t>M</a:t>
              </a:r>
              <a:r>
                <a:rPr lang="en-US" sz="1400" b="0"/>
                <a:t>apping</a:t>
              </a:r>
            </a:p>
          </p:txBody>
        </p:sp>
        <p:sp>
          <p:nvSpPr>
            <p:cNvPr id="20490" name="Line 17"/>
            <p:cNvSpPr>
              <a:spLocks noChangeShapeType="1"/>
            </p:cNvSpPr>
            <p:nvPr/>
          </p:nvSpPr>
          <p:spPr bwMode="auto">
            <a:xfrm>
              <a:off x="2832" y="2112"/>
              <a:ext cx="618" cy="464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8"/>
            <p:cNvSpPr>
              <a:spLocks noChangeShapeType="1"/>
            </p:cNvSpPr>
            <p:nvPr/>
          </p:nvSpPr>
          <p:spPr bwMode="auto">
            <a:xfrm flipH="1">
              <a:off x="1733" y="2096"/>
              <a:ext cx="827" cy="768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4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9219" name="Rectangle 55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559550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9220" name="Line 56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7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8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59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4" name="Group 60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9256" name="Line 6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Rectangle 6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6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Line 6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5" name="Group 65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9252" name="Line 6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Rectangle 6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6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6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70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9248" name="Line 7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9" name="Rectangle 7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7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7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7" name="Picture 75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8" name="Line 76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77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Rectangle 78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1" name="Group 79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9244" name="Line 80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Rectangle 81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82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83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2" name="Rectangle 84"/>
          <p:cNvSpPr>
            <a:spLocks noChangeArrowheads="1"/>
          </p:cNvSpPr>
          <p:nvPr/>
        </p:nvSpPr>
        <p:spPr bwMode="auto">
          <a:xfrm>
            <a:off x="654050" y="1858963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33" name="Group 85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9240" name="Line 86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Rectangle 87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88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89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34" name="Group 90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9236" name="Line 9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9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9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9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5" name="Text Box 100"/>
          <p:cNvSpPr txBox="1">
            <a:spLocks noChangeArrowheads="1"/>
          </p:cNvSpPr>
          <p:nvPr/>
        </p:nvSpPr>
        <p:spPr bwMode="auto">
          <a:xfrm>
            <a:off x="862013" y="1414463"/>
            <a:ext cx="8281987" cy="4016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Mapping Objects in SAP </a:t>
            </a:r>
            <a:r>
              <a:rPr lang="en-US" dirty="0" err="1" smtClean="0"/>
              <a:t>NetWeaver</a:t>
            </a:r>
            <a:r>
              <a:rPr lang="en-US" dirty="0" smtClean="0"/>
              <a:t> PI</a:t>
            </a:r>
          </a:p>
        </p:txBody>
      </p:sp>
      <p:pic>
        <p:nvPicPr>
          <p:cNvPr id="2150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16050" y="1343025"/>
            <a:ext cx="5708650" cy="3981450"/>
          </a:xfr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/>
              </a:rPr>
              <a:t>Mapping concepts</a:t>
            </a:r>
            <a:endParaRPr lang="en-US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41300" y="931863"/>
            <a:ext cx="8586788" cy="5226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At design time, the mapping is defined in the Enterprise Services Repository in terms of operation mappings. 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Operation mappings connect two (or more) service interfaces with one another.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Mapping programs used to map other mapping objects (mapping programs) to implement the mapping between the message types. message types can be realized in the following different ways: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Message mappings: are created graphically using the mapping editor in the Integration Builder.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Java mappings: are created externally and then imported.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XSL transformations: are created externally and then imported.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ABAP-XSL transformations are created and referenced on the Integration Server (in the ABAP stack).</a:t>
            </a:r>
          </a:p>
          <a:p>
            <a:pPr marL="800100" lvl="1" indent="-342900">
              <a:spcBef>
                <a:spcPct val="20000"/>
              </a:spcBef>
              <a:buSzPct val="100000"/>
              <a:buFont typeface="Courier New" pitchFamily="49" charset="0"/>
              <a:buChar char="o"/>
              <a:defRPr/>
            </a:pPr>
            <a:r>
              <a:rPr lang="en-US" sz="2000" kern="0" dirty="0">
                <a:latin typeface="+mn-lt"/>
              </a:rPr>
              <a:t>ABAP mapping classes are created and referenced on the Integration Server (in the ABAP stack).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Mapping Objects: Message mapping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701675" y="1379538"/>
            <a:ext cx="7800975" cy="3981450"/>
          </a:xfrm>
          <a:noFill/>
        </p:spPr>
        <p:txBody>
          <a:bodyPr lIns="180000"/>
          <a:lstStyle/>
          <a:p>
            <a:pPr eaLnBrk="1" hangingPunct="1"/>
            <a:r>
              <a:rPr lang="en-US" sz="2000" smtClean="0">
                <a:effectLst/>
              </a:rPr>
              <a:t>Graphical mapping tool</a:t>
            </a:r>
          </a:p>
          <a:p>
            <a:pPr eaLnBrk="1" hangingPunct="1"/>
            <a:r>
              <a:rPr lang="en-US" sz="2000" smtClean="0">
                <a:effectLst/>
              </a:rPr>
              <a:t>Graphically define mapping rules between source and target message types</a:t>
            </a:r>
          </a:p>
          <a:p>
            <a:pPr eaLnBrk="1" hangingPunct="1"/>
            <a:r>
              <a:rPr lang="en-US" sz="2000" smtClean="0">
                <a:effectLst/>
              </a:rPr>
              <a:t>Queue-based model allows for handling of extremely large documents</a:t>
            </a:r>
          </a:p>
          <a:p>
            <a:pPr eaLnBrk="1" hangingPunct="1"/>
            <a:r>
              <a:rPr lang="en-US" sz="2000" smtClean="0">
                <a:effectLst/>
              </a:rPr>
              <a:t>Drag-and-drop</a:t>
            </a:r>
          </a:p>
          <a:p>
            <a:pPr eaLnBrk="1" hangingPunct="1"/>
            <a:r>
              <a:rPr lang="en-US" sz="2000" smtClean="0">
                <a:effectLst/>
              </a:rPr>
              <a:t>Generates internal Java code</a:t>
            </a:r>
          </a:p>
          <a:p>
            <a:pPr eaLnBrk="1" hangingPunct="1"/>
            <a:r>
              <a:rPr lang="en-US" sz="2000" smtClean="0">
                <a:effectLst/>
              </a:rPr>
              <a:t>Built-in and user-defined functions (in Java)</a:t>
            </a:r>
          </a:p>
          <a:p>
            <a:pPr eaLnBrk="1" hangingPunct="1"/>
            <a:r>
              <a:rPr lang="en-US" sz="2000" smtClean="0">
                <a:effectLst/>
              </a:rPr>
              <a:t>Integrated testing tool</a:t>
            </a:r>
          </a:p>
          <a:p>
            <a:pPr eaLnBrk="1" hangingPunct="1">
              <a:buFontTx/>
              <a:buNone/>
            </a:pPr>
            <a:endParaRPr lang="en-US" sz="2000" smtClean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ChangeArrowheads="1"/>
          </p:cNvSpPr>
          <p:nvPr/>
        </p:nvSpPr>
        <p:spPr bwMode="gray">
          <a:xfrm>
            <a:off x="719138" y="260350"/>
            <a:ext cx="8207375" cy="44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en-US" sz="3200">
                <a:solidFill>
                  <a:schemeClr val="tx2"/>
                </a:solidFill>
              </a:rPr>
              <a:t>Message Mapping: Mapping Editor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3500" y="854075"/>
            <a:ext cx="5338763" cy="5873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In message mapping, different message structures are  mapped to each other.</a:t>
            </a:r>
          </a:p>
        </p:txBody>
      </p:sp>
      <p:grpSp>
        <p:nvGrpSpPr>
          <p:cNvPr id="24580" name="Group 17"/>
          <p:cNvGrpSpPr>
            <a:grpSpLocks/>
          </p:cNvGrpSpPr>
          <p:nvPr/>
        </p:nvGrpSpPr>
        <p:grpSpPr bwMode="auto">
          <a:xfrm>
            <a:off x="152400" y="762000"/>
            <a:ext cx="8839200" cy="5454650"/>
            <a:chOff x="96" y="288"/>
            <a:chExt cx="5568" cy="3823"/>
          </a:xfrm>
        </p:grpSpPr>
        <p:pic>
          <p:nvPicPr>
            <p:cNvPr id="24581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16" y="897"/>
              <a:ext cx="4080" cy="279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grpSp>
          <p:nvGrpSpPr>
            <p:cNvPr id="24582" name="Group 14"/>
            <p:cNvGrpSpPr>
              <a:grpSpLocks/>
            </p:cNvGrpSpPr>
            <p:nvPr/>
          </p:nvGrpSpPr>
          <p:grpSpPr bwMode="auto">
            <a:xfrm>
              <a:off x="96" y="288"/>
              <a:ext cx="5568" cy="3823"/>
              <a:chOff x="96" y="288"/>
              <a:chExt cx="5568" cy="3823"/>
            </a:xfrm>
          </p:grpSpPr>
          <p:sp>
            <p:nvSpPr>
              <p:cNvPr id="24583" name="AutoShape 5"/>
              <p:cNvSpPr>
                <a:spLocks noChangeArrowheads="1"/>
              </p:cNvSpPr>
              <p:nvPr/>
            </p:nvSpPr>
            <p:spPr bwMode="auto">
              <a:xfrm>
                <a:off x="2448" y="3792"/>
                <a:ext cx="912" cy="288"/>
              </a:xfrm>
              <a:prstGeom prst="wedgeRoundRectCallout">
                <a:avLst>
                  <a:gd name="adj1" fmla="val -99343"/>
                  <a:gd name="adj2" fmla="val -196528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4584" name="Rectangle 6"/>
              <p:cNvSpPr>
                <a:spLocks noChangeArrowheads="1"/>
              </p:cNvSpPr>
              <p:nvPr/>
            </p:nvSpPr>
            <p:spPr bwMode="auto">
              <a:xfrm>
                <a:off x="2544" y="3791"/>
                <a:ext cx="672" cy="320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US" sz="1200"/>
                  <a:t>Data Flow Editor</a:t>
                </a:r>
              </a:p>
            </p:txBody>
          </p:sp>
          <p:sp>
            <p:nvSpPr>
              <p:cNvPr id="24585" name="AutoShape 7"/>
              <p:cNvSpPr>
                <a:spLocks noChangeArrowheads="1"/>
              </p:cNvSpPr>
              <p:nvPr/>
            </p:nvSpPr>
            <p:spPr bwMode="auto">
              <a:xfrm>
                <a:off x="5040" y="2256"/>
                <a:ext cx="624" cy="336"/>
              </a:xfrm>
              <a:prstGeom prst="wedgeRoundRectCallout">
                <a:avLst>
                  <a:gd name="adj1" fmla="val -85579"/>
                  <a:gd name="adj2" fmla="val 125000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Target Structure</a:t>
                </a:r>
              </a:p>
            </p:txBody>
          </p:sp>
          <p:sp>
            <p:nvSpPr>
              <p:cNvPr id="24586" name="AutoShape 8"/>
              <p:cNvSpPr>
                <a:spLocks noChangeArrowheads="1"/>
              </p:cNvSpPr>
              <p:nvPr/>
            </p:nvSpPr>
            <p:spPr bwMode="auto">
              <a:xfrm>
                <a:off x="96" y="1296"/>
                <a:ext cx="576" cy="432"/>
              </a:xfrm>
              <a:prstGeom prst="wedgeRoundRectCallout">
                <a:avLst>
                  <a:gd name="adj1" fmla="val 85245"/>
                  <a:gd name="adj2" fmla="val 96528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Object Tool Bar</a:t>
                </a:r>
              </a:p>
            </p:txBody>
          </p:sp>
          <p:sp>
            <p:nvSpPr>
              <p:cNvPr id="24587" name="AutoShape 9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1056" cy="240"/>
              </a:xfrm>
              <a:prstGeom prst="wedgeRoundRectCallout">
                <a:avLst>
                  <a:gd name="adj1" fmla="val 50000"/>
                  <a:gd name="adj2" fmla="val -110417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Standard Function list</a:t>
                </a:r>
              </a:p>
            </p:txBody>
          </p:sp>
          <p:grpSp>
            <p:nvGrpSpPr>
              <p:cNvPr id="24588" name="Group 20"/>
              <p:cNvGrpSpPr>
                <a:grpSpLocks/>
              </p:cNvGrpSpPr>
              <p:nvPr/>
            </p:nvGrpSpPr>
            <p:grpSpPr bwMode="auto">
              <a:xfrm>
                <a:off x="2064" y="2592"/>
                <a:ext cx="1968" cy="288"/>
                <a:chOff x="2016" y="2496"/>
                <a:chExt cx="2160" cy="288"/>
              </a:xfrm>
            </p:grpSpPr>
            <p:sp>
              <p:nvSpPr>
                <p:cNvPr id="24593" name="Oval 11"/>
                <p:cNvSpPr>
                  <a:spLocks noChangeArrowheads="1"/>
                </p:cNvSpPr>
                <p:nvPr/>
              </p:nvSpPr>
              <p:spPr bwMode="auto">
                <a:xfrm>
                  <a:off x="2016" y="2496"/>
                  <a:ext cx="2160" cy="288"/>
                </a:xfrm>
                <a:prstGeom prst="ellipse">
                  <a:avLst/>
                </a:prstGeom>
                <a:noFill/>
                <a:ln w="254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59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04" y="2544"/>
                  <a:ext cx="1584" cy="210"/>
                </a:xfrm>
                <a:prstGeom prst="rect">
                  <a:avLst/>
                </a:prstGeom>
                <a:noFill/>
                <a:ln w="25400" algn="ctr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lIns="90000" tIns="46800" rIns="90000" bIns="4680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200"/>
                    <a:t>Structure Overview</a:t>
                  </a:r>
                </a:p>
              </p:txBody>
            </p:sp>
          </p:grpSp>
          <p:sp>
            <p:nvSpPr>
              <p:cNvPr id="24589" name="AutoShape 13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624" cy="432"/>
              </a:xfrm>
              <a:prstGeom prst="wedgeRoundRectCallout">
                <a:avLst>
                  <a:gd name="adj1" fmla="val 96472"/>
                  <a:gd name="adj2" fmla="val 42593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Source Structure</a:t>
                </a:r>
              </a:p>
            </p:txBody>
          </p:sp>
          <p:sp>
            <p:nvSpPr>
              <p:cNvPr id="24590" name="AutoShape 14"/>
              <p:cNvSpPr>
                <a:spLocks noChangeArrowheads="1"/>
              </p:cNvSpPr>
              <p:nvPr/>
            </p:nvSpPr>
            <p:spPr bwMode="auto">
              <a:xfrm>
                <a:off x="3792" y="288"/>
                <a:ext cx="1776" cy="432"/>
              </a:xfrm>
              <a:prstGeom prst="wedgeRoundRectCallout">
                <a:avLst>
                  <a:gd name="adj1" fmla="val -174380"/>
                  <a:gd name="adj2" fmla="val 309722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endParaRPr lang="en-US"/>
              </a:p>
            </p:txBody>
          </p:sp>
          <p:sp>
            <p:nvSpPr>
              <p:cNvPr id="24591" name="Text Box 15"/>
              <p:cNvSpPr txBox="1">
                <a:spLocks noChangeArrowheads="1"/>
              </p:cNvSpPr>
              <p:nvPr/>
            </p:nvSpPr>
            <p:spPr bwMode="auto">
              <a:xfrm>
                <a:off x="3984" y="288"/>
                <a:ext cx="1392" cy="448"/>
              </a:xfrm>
              <a:prstGeom prst="rect">
                <a:avLst/>
              </a:prstGeom>
              <a:noFill/>
              <a:ln w="2540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Define parameters for parameterized  message mapping</a:t>
                </a:r>
              </a:p>
            </p:txBody>
          </p:sp>
          <p:sp>
            <p:nvSpPr>
              <p:cNvPr id="24592" name="AutoShape 16"/>
              <p:cNvSpPr>
                <a:spLocks noChangeArrowheads="1"/>
              </p:cNvSpPr>
              <p:nvPr/>
            </p:nvSpPr>
            <p:spPr bwMode="auto">
              <a:xfrm>
                <a:off x="4992" y="1440"/>
                <a:ext cx="624" cy="384"/>
              </a:xfrm>
              <a:prstGeom prst="wedgeRoundRectCallout">
                <a:avLst>
                  <a:gd name="adj1" fmla="val -493111"/>
                  <a:gd name="adj2" fmla="val 55991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r>
                  <a:rPr lang="en-US" sz="1200"/>
                  <a:t>Define function Libraries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Main Function Area of the Mapping Editor: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295400" y="1371600"/>
            <a:ext cx="6096000" cy="366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609600" y="1371600"/>
            <a:ext cx="8001000" cy="36687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Signature: </a:t>
            </a:r>
            <a:r>
              <a:rPr lang="en-US" b="0"/>
              <a:t>To define parameters for parameterized mapping.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Function:</a:t>
            </a:r>
            <a:r>
              <a:rPr lang="en-US" b="0"/>
              <a:t> To create Function library so that UDF’s are globally available.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Object Toolbar :</a:t>
            </a:r>
            <a:r>
              <a:rPr lang="en-US" b="0"/>
              <a:t>The functions in the Object Toolbar relate to the entire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/>
              <a:t> </a:t>
            </a:r>
            <a:r>
              <a:rPr lang="en-US" b="0"/>
              <a:t>mapping. For example, you can save your </a:t>
            </a:r>
            <a:r>
              <a:rPr lang="en-US"/>
              <a:t>mapping</a:t>
            </a:r>
            <a:r>
              <a:rPr lang="en-US" b="0"/>
              <a:t> or automatically assign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fields with the same name to each other.</a:t>
            </a:r>
            <a:endParaRPr lang="en-US"/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Structure Overview:</a:t>
            </a:r>
            <a:r>
              <a:rPr lang="en-US" b="0"/>
              <a:t> Import an XML or XSD file for both the source 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structure and the target structure.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Data-Flow Editor:</a:t>
            </a:r>
            <a:r>
              <a:rPr lang="en-US" b="0"/>
              <a:t> Describe the flow of data from one or more source fields.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 bwMode="gray">
          <a:noFill/>
        </p:spPr>
        <p:txBody>
          <a:bodyPr lIns="180000" anchor="ctr"/>
          <a:lstStyle/>
          <a:p>
            <a:pPr eaLnBrk="1" hangingPunct="1"/>
            <a:r>
              <a:rPr lang="en-US" smtClean="0">
                <a:effectLst/>
              </a:rPr>
              <a:t>Mapping Objects: Operation Mapping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52400" y="2527300"/>
            <a:ext cx="8686800" cy="3429000"/>
            <a:chOff x="192" y="2016"/>
            <a:chExt cx="5472" cy="2160"/>
          </a:xfrm>
        </p:grpSpPr>
        <p:pic>
          <p:nvPicPr>
            <p:cNvPr id="2662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00" y="2016"/>
              <a:ext cx="3552" cy="19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</p:pic>
        <p:grpSp>
          <p:nvGrpSpPr>
            <p:cNvPr id="26630" name="Group 5"/>
            <p:cNvGrpSpPr>
              <a:grpSpLocks/>
            </p:cNvGrpSpPr>
            <p:nvPr/>
          </p:nvGrpSpPr>
          <p:grpSpPr bwMode="auto">
            <a:xfrm>
              <a:off x="192" y="2728"/>
              <a:ext cx="5472" cy="1448"/>
              <a:chOff x="192" y="2728"/>
              <a:chExt cx="5472" cy="1448"/>
            </a:xfrm>
          </p:grpSpPr>
          <p:sp>
            <p:nvSpPr>
              <p:cNvPr id="26631" name="AutoShape 6"/>
              <p:cNvSpPr>
                <a:spLocks noChangeArrowheads="1"/>
              </p:cNvSpPr>
              <p:nvPr/>
            </p:nvSpPr>
            <p:spPr bwMode="auto">
              <a:xfrm>
                <a:off x="192" y="2728"/>
                <a:ext cx="816" cy="480"/>
              </a:xfrm>
              <a:prstGeom prst="wedgeRoundRectCallout">
                <a:avLst>
                  <a:gd name="adj1" fmla="val 161153"/>
                  <a:gd name="adj2" fmla="val 41250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1200"/>
                  <a:t>Define parameter in parameter messages mapping</a:t>
                </a:r>
                <a:r>
                  <a:rPr lang="en-US"/>
                  <a:t>  </a:t>
                </a:r>
              </a:p>
            </p:txBody>
          </p:sp>
          <p:sp>
            <p:nvSpPr>
              <p:cNvPr id="26632" name="AutoShape 7"/>
              <p:cNvSpPr>
                <a:spLocks noChangeArrowheads="1"/>
              </p:cNvSpPr>
              <p:nvPr/>
            </p:nvSpPr>
            <p:spPr bwMode="auto">
              <a:xfrm>
                <a:off x="4944" y="2728"/>
                <a:ext cx="720" cy="624"/>
              </a:xfrm>
              <a:prstGeom prst="wedgeRoundRectCallout">
                <a:avLst>
                  <a:gd name="adj1" fmla="val -201667"/>
                  <a:gd name="adj2" fmla="val 60579"/>
                  <a:gd name="adj3" fmla="val 16667"/>
                </a:avLst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>
                  <a:lnSpc>
                    <a:spcPct val="80000"/>
                  </a:lnSpc>
                </a:pPr>
                <a:r>
                  <a:rPr lang="en-US" sz="1200"/>
                  <a:t>Bind parameter in parameter messages mapping</a:t>
                </a:r>
                <a:r>
                  <a:rPr lang="en-US"/>
                  <a:t>  </a:t>
                </a:r>
              </a:p>
            </p:txBody>
          </p:sp>
          <p:sp>
            <p:nvSpPr>
              <p:cNvPr id="26633" name="Rectangle 8"/>
              <p:cNvSpPr>
                <a:spLocks noChangeArrowheads="1"/>
              </p:cNvSpPr>
              <p:nvPr/>
            </p:nvSpPr>
            <p:spPr bwMode="auto">
              <a:xfrm>
                <a:off x="2352" y="3936"/>
                <a:ext cx="1008" cy="240"/>
              </a:xfrm>
              <a:prstGeom prst="rect">
                <a:avLst/>
              </a:prstGeom>
              <a:noFill/>
              <a:ln w="25400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4" name="Line 9"/>
              <p:cNvSpPr>
                <a:spLocks noChangeShapeType="1"/>
              </p:cNvSpPr>
              <p:nvPr/>
            </p:nvSpPr>
            <p:spPr bwMode="auto">
              <a:xfrm flipH="1" flipV="1">
                <a:off x="2544" y="3264"/>
                <a:ext cx="192" cy="67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5" name="Line 10"/>
              <p:cNvSpPr>
                <a:spLocks noChangeShapeType="1"/>
              </p:cNvSpPr>
              <p:nvPr/>
            </p:nvSpPr>
            <p:spPr bwMode="auto">
              <a:xfrm flipV="1">
                <a:off x="2928" y="3264"/>
                <a:ext cx="288" cy="7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6" name="Line 11"/>
              <p:cNvSpPr>
                <a:spLocks noChangeShapeType="1"/>
              </p:cNvSpPr>
              <p:nvPr/>
            </p:nvSpPr>
            <p:spPr bwMode="auto">
              <a:xfrm flipV="1">
                <a:off x="3120" y="3264"/>
                <a:ext cx="864" cy="72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lIns="90000" tIns="46800" rIns="90000" bIns="4680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637" name="Text Box 12"/>
              <p:cNvSpPr txBox="1">
                <a:spLocks noChangeArrowheads="1"/>
              </p:cNvSpPr>
              <p:nvPr/>
            </p:nvSpPr>
            <p:spPr bwMode="auto">
              <a:xfrm>
                <a:off x="2448" y="3984"/>
                <a:ext cx="864" cy="181"/>
              </a:xfrm>
              <a:prstGeom prst="rect">
                <a:avLst/>
              </a:prstGeom>
              <a:solidFill>
                <a:srgbClr val="FF0000">
                  <a:alpha val="0"/>
                </a:srgbClr>
              </a:solidFill>
              <a:ln w="12700" algn="ctr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200"/>
                  <a:t>Basic Setting</a:t>
                </a:r>
              </a:p>
            </p:txBody>
          </p:sp>
        </p:grpSp>
      </p:grpSp>
      <p:sp>
        <p:nvSpPr>
          <p:cNvPr id="26628" name="Text Box 13"/>
          <p:cNvSpPr txBox="1">
            <a:spLocks noChangeArrowheads="1"/>
          </p:cNvSpPr>
          <p:nvPr/>
        </p:nvSpPr>
        <p:spPr bwMode="auto">
          <a:xfrm>
            <a:off x="762000" y="1082675"/>
            <a:ext cx="7696200" cy="1285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/>
              <a:t>Perform several </a:t>
            </a:r>
            <a:r>
              <a:rPr lang="en-US"/>
              <a:t>mapping</a:t>
            </a:r>
            <a:r>
              <a:rPr lang="en-US" b="0"/>
              <a:t> programs for the transformation of a request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 or response </a:t>
            </a:r>
            <a:r>
              <a:rPr lang="en-US"/>
              <a:t>message.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§"/>
            </a:pPr>
            <a:r>
              <a:rPr lang="en-US" b="0"/>
              <a:t>For synchronous service interfaces, a request and response mapping 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0"/>
              <a:t> can be provided.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ffectLst/>
              </a:rPr>
              <a:t>Mapping objects: imported archives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050" y="1065213"/>
            <a:ext cx="7800975" cy="4941887"/>
          </a:xfrm>
        </p:spPr>
        <p:txBody>
          <a:bodyPr/>
          <a:lstStyle/>
          <a:p>
            <a:pPr eaLnBrk="1" hangingPunct="1"/>
            <a:r>
              <a:rPr lang="en-US" sz="2000" smtClean="0">
                <a:effectLst/>
              </a:rPr>
              <a:t>The object type ‘imported archive’ is for importing externally defined programs into the Enterprise Service Repository:</a:t>
            </a:r>
          </a:p>
          <a:p>
            <a:pPr lvl="1" eaLnBrk="1" hangingPunct="1"/>
            <a:r>
              <a:rPr lang="en-US" sz="1800" smtClean="0">
                <a:effectLst/>
              </a:rPr>
              <a:t>XSLT stylesheets</a:t>
            </a:r>
          </a:p>
          <a:p>
            <a:pPr lvl="1" eaLnBrk="1" hangingPunct="1"/>
            <a:r>
              <a:rPr lang="en-US" sz="1800" smtClean="0">
                <a:effectLst/>
              </a:rPr>
              <a:t>Java mappings</a:t>
            </a:r>
          </a:p>
          <a:p>
            <a:pPr lvl="1" eaLnBrk="1" hangingPunct="1"/>
            <a:r>
              <a:rPr lang="en-US" sz="1800" smtClean="0">
                <a:effectLst/>
              </a:rPr>
              <a:t>Java extensions to XSLT mappings</a:t>
            </a:r>
          </a:p>
          <a:p>
            <a:pPr lvl="1" eaLnBrk="1" hangingPunct="1"/>
            <a:r>
              <a:rPr lang="en-US" sz="1800" smtClean="0">
                <a:effectLst/>
              </a:rPr>
              <a:t>Java classes to be imported in a user-defined function for message mapping</a:t>
            </a:r>
          </a:p>
          <a:p>
            <a:pPr eaLnBrk="1" hangingPunct="1"/>
            <a:r>
              <a:rPr lang="en-US" sz="2000" smtClean="0">
                <a:effectLst/>
              </a:rPr>
              <a:t>All files to be imported must be archived (ZIP or JAR format)</a:t>
            </a:r>
          </a:p>
          <a:p>
            <a:pPr eaLnBrk="1" hangingPunct="1"/>
            <a:r>
              <a:rPr lang="en-US" sz="2000" smtClean="0">
                <a:effectLst/>
              </a:rPr>
              <a:t>The archive is uploaded from user workstation. </a:t>
            </a:r>
          </a:p>
          <a:p>
            <a:pPr eaLnBrk="1" hangingPunct="1"/>
            <a:r>
              <a:rPr lang="en-US" sz="2000" smtClean="0">
                <a:effectLst/>
              </a:rPr>
              <a:t>Enterprise Service Repository can serve as central maintenance location for imported objects</a:t>
            </a:r>
          </a:p>
          <a:p>
            <a:pPr lvl="1" eaLnBrk="1" hangingPunct="1"/>
            <a:r>
              <a:rPr lang="en-US" sz="1800" smtClean="0">
                <a:effectLst/>
              </a:rPr>
              <a:t>XSLT and text files can be edited directly from IR.</a:t>
            </a:r>
          </a:p>
          <a:p>
            <a:pPr lvl="1" eaLnBrk="1" hangingPunct="1"/>
            <a:r>
              <a:rPr lang="en-US" sz="1800" smtClean="0">
                <a:effectLst/>
              </a:rPr>
              <a:t>Java CLASS files must be edited and recompiled locally, then re-imported.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SAP Exchange Infrastructure</a:t>
            </a:r>
          </a:p>
        </p:txBody>
      </p:sp>
      <p:sp>
        <p:nvSpPr>
          <p:cNvPr id="28675" name="Arc 3"/>
          <p:cNvSpPr>
            <a:spLocks/>
          </p:cNvSpPr>
          <p:nvPr/>
        </p:nvSpPr>
        <p:spPr bwMode="auto">
          <a:xfrm rot="3392077">
            <a:off x="-1159669" y="2235994"/>
            <a:ext cx="4594225" cy="3125788"/>
          </a:xfrm>
          <a:custGeom>
            <a:avLst/>
            <a:gdLst>
              <a:gd name="T0" fmla="*/ 2147483647 w 21600"/>
              <a:gd name="T1" fmla="*/ 0 h 21698"/>
              <a:gd name="T2" fmla="*/ 2147483647 w 21600"/>
              <a:gd name="T3" fmla="*/ 2147483647 h 21698"/>
              <a:gd name="T4" fmla="*/ 0 w 21600"/>
              <a:gd name="T5" fmla="*/ 2147483647 h 21698"/>
              <a:gd name="T6" fmla="*/ 0 60000 65536"/>
              <a:gd name="T7" fmla="*/ 0 60000 65536"/>
              <a:gd name="T8" fmla="*/ 0 60000 65536"/>
              <a:gd name="T9" fmla="*/ 0 w 21600"/>
              <a:gd name="T10" fmla="*/ 0 h 21698"/>
              <a:gd name="T11" fmla="*/ 21600 w 21600"/>
              <a:gd name="T12" fmla="*/ 21698 h 216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98" fill="none" extrusionOk="0">
                <a:moveTo>
                  <a:pt x="678" y="-1"/>
                </a:moveTo>
                <a:cubicBezTo>
                  <a:pt x="12337" y="365"/>
                  <a:pt x="21600" y="9923"/>
                  <a:pt x="21600" y="21589"/>
                </a:cubicBezTo>
                <a:cubicBezTo>
                  <a:pt x="21600" y="21625"/>
                  <a:pt x="21599" y="21661"/>
                  <a:pt x="21599" y="21697"/>
                </a:cubicBezTo>
              </a:path>
              <a:path w="21600" h="21698" stroke="0" extrusionOk="0">
                <a:moveTo>
                  <a:pt x="678" y="-1"/>
                </a:moveTo>
                <a:cubicBezTo>
                  <a:pt x="12337" y="365"/>
                  <a:pt x="21600" y="9923"/>
                  <a:pt x="21600" y="21589"/>
                </a:cubicBezTo>
                <a:cubicBezTo>
                  <a:pt x="21600" y="21625"/>
                  <a:pt x="21599" y="21661"/>
                  <a:pt x="21599" y="21697"/>
                </a:cubicBezTo>
                <a:lnTo>
                  <a:pt x="0" y="21589"/>
                </a:lnTo>
                <a:close/>
              </a:path>
            </a:pathLst>
          </a:custGeom>
          <a:noFill/>
          <a:ln w="38100">
            <a:solidFill>
              <a:srgbClr val="CC009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Oval 4"/>
          <p:cNvSpPr>
            <a:spLocks noChangeArrowheads="1"/>
          </p:cNvSpPr>
          <p:nvPr/>
        </p:nvSpPr>
        <p:spPr bwMode="auto">
          <a:xfrm>
            <a:off x="1219200" y="1447800"/>
            <a:ext cx="611188" cy="381000"/>
          </a:xfrm>
          <a:prstGeom prst="ellipse">
            <a:avLst/>
          </a:prstGeom>
          <a:solidFill>
            <a:srgbClr val="F2FFEB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1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048000" y="1295400"/>
            <a:ext cx="4419600" cy="579438"/>
          </a:xfrm>
          <a:prstGeom prst="rect">
            <a:avLst/>
          </a:prstGeom>
          <a:solidFill>
            <a:srgbClr val="F0F0F0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Introduction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676400" y="2438400"/>
            <a:ext cx="611188" cy="381000"/>
          </a:xfrm>
          <a:prstGeom prst="ellipse">
            <a:avLst/>
          </a:prstGeom>
          <a:solidFill>
            <a:srgbClr val="F2FFE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2</a:t>
            </a: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124200" y="2362200"/>
            <a:ext cx="4343400" cy="579438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Application Environment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1905000" y="3505200"/>
            <a:ext cx="611188" cy="381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3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124200" y="3429000"/>
            <a:ext cx="4343400" cy="579438"/>
          </a:xfrm>
          <a:prstGeom prst="rect">
            <a:avLst/>
          </a:prstGeom>
          <a:solidFill>
            <a:schemeClr val="hlink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Demonstration</a:t>
            </a:r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1828800" y="4572000"/>
            <a:ext cx="611188" cy="381000"/>
          </a:xfrm>
          <a:prstGeom prst="ellipse">
            <a:avLst/>
          </a:prstGeom>
          <a:solidFill>
            <a:srgbClr val="F2FFE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4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24200" y="4449763"/>
            <a:ext cx="4343400" cy="579437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Hands On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1522413" y="5638800"/>
            <a:ext cx="611187" cy="381000"/>
          </a:xfrm>
          <a:prstGeom prst="ellipse">
            <a:avLst/>
          </a:prstGeom>
          <a:solidFill>
            <a:srgbClr val="F2FFEB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latin typeface="Times New Roman" pitchFamily="18" charset="0"/>
              </a:rPr>
              <a:t>5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124200" y="5592763"/>
            <a:ext cx="4343400" cy="579437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3200" b="0">
                <a:latin typeface="Times New Roman" pitchFamily="18" charset="0"/>
              </a:rPr>
              <a:t>HelpMe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304800"/>
            <a:ext cx="8050213" cy="533400"/>
          </a:xfrm>
        </p:spPr>
        <p:txBody>
          <a:bodyPr/>
          <a:lstStyle/>
          <a:p>
            <a:pPr eaLnBrk="1" hangingPunct="1"/>
            <a:r>
              <a:rPr lang="en-US" smtClean="0">
                <a:effectLst/>
              </a:rPr>
              <a:t>Enterprise Service Repository Demo</a:t>
            </a:r>
          </a:p>
        </p:txBody>
      </p:sp>
      <p:sp>
        <p:nvSpPr>
          <p:cNvPr id="29699" name="AutoShape 3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2843213" y="2959100"/>
            <a:ext cx="3246437" cy="649288"/>
          </a:xfrm>
          <a:prstGeom prst="actionButtonBlank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sz="3600"/>
              <a:t>ESR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>
                <a:effectLst/>
              </a:rPr>
              <a:t>Business Process in a distributed landscape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>
            <p:ph idx="1"/>
          </p:nvPr>
        </p:nvGraphicFramePr>
        <p:xfrm>
          <a:off x="1312863" y="820738"/>
          <a:ext cx="6410325" cy="4090987"/>
        </p:xfrm>
        <a:graphic>
          <a:graphicData uri="http://schemas.openxmlformats.org/presentationml/2006/ole">
            <p:oleObj spid="_x0000_s1026" name="Photo Editor Photo" r:id="rId4" imgW="7744906" imgH="4944165" progId="MSPhotoEd.3">
              <p:embed/>
            </p:oleObj>
          </a:graphicData>
        </a:graphic>
      </p:graphicFrame>
      <p:sp>
        <p:nvSpPr>
          <p:cNvPr id="1028" name="Rectangle 8"/>
          <p:cNvSpPr>
            <a:spLocks noChangeArrowheads="1"/>
          </p:cNvSpPr>
          <p:nvPr/>
        </p:nvSpPr>
        <p:spPr bwMode="gray">
          <a:xfrm>
            <a:off x="1216025" y="5099050"/>
            <a:ext cx="7010400" cy="1096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r>
              <a:rPr lang="en-US" sz="2000"/>
              <a:t>Before starting an PI Integration project, a component view of the business process requirements must be established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8"/>
          <p:cNvSpPr>
            <a:spLocks noChangeArrowheads="1"/>
          </p:cNvSpPr>
          <p:nvPr/>
        </p:nvSpPr>
        <p:spPr bwMode="gray">
          <a:xfrm>
            <a:off x="477838" y="4814888"/>
            <a:ext cx="8345487" cy="1463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r>
              <a:rPr lang="en-US" sz="2000"/>
              <a:t>PI Integration is interface-driven. An interface represents: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The transfer of data between two components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Synchronous or asynchronous message exchange</a:t>
            </a:r>
            <a:endParaRPr lang="en-US" sz="1800"/>
          </a:p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endParaRPr lang="en-US" sz="1800"/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ffectLst/>
              </a:rPr>
              <a:t>External interfaces in a distributed landscape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ph idx="1"/>
          </p:nvPr>
        </p:nvGraphicFramePr>
        <p:xfrm>
          <a:off x="1714500" y="828675"/>
          <a:ext cx="5821363" cy="3822700"/>
        </p:xfrm>
        <a:graphic>
          <a:graphicData uri="http://schemas.openxmlformats.org/presentationml/2006/ole">
            <p:oleObj spid="_x0000_s2050" name="Bitmap Image" r:id="rId4" imgW="7744906" imgH="508706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effectLst/>
              </a:rPr>
              <a:t>Software Components, interfaces and mappings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ph idx="1"/>
          </p:nvPr>
        </p:nvGraphicFramePr>
        <p:xfrm>
          <a:off x="620713" y="1120775"/>
          <a:ext cx="7886700" cy="4521200"/>
        </p:xfrm>
        <a:graphic>
          <a:graphicData uri="http://schemas.openxmlformats.org/presentationml/2006/ole">
            <p:oleObj spid="_x0000_s3074" name="Bitmap Image" r:id="rId4" imgW="7744906" imgH="443927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ES REPOSITORY OBJECTS</a:t>
            </a:r>
            <a:endParaRPr lang="en-US" dirty="0" smtClean="0">
              <a:effectLst/>
            </a:endParaRPr>
          </a:p>
        </p:txBody>
      </p:sp>
      <p:pic>
        <p:nvPicPr>
          <p:cNvPr id="1024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6180138" cy="5122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13" y="304800"/>
            <a:ext cx="9196387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Evolution Of XI Repository into ES Repository</a:t>
            </a: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457200" y="914400"/>
            <a:ext cx="7924800" cy="22907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XI Repository is now the foundation for central services repository.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Stores Metadata of IDOC ,RFCs AND Service definitions</a:t>
            </a:r>
            <a:r>
              <a:rPr lang="en-US"/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Global Data Types in addition to Free style data types.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b="0"/>
              <a:t>Free style data types, core data types and aggregated data types are part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b="0"/>
              <a:t> of ESR.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en-US"/>
              <a:t>Implicitly enforcing design time governance</a:t>
            </a:r>
          </a:p>
        </p:txBody>
      </p:sp>
      <p:sp>
        <p:nvSpPr>
          <p:cNvPr id="11268" name="Rectangle 10"/>
          <p:cNvSpPr>
            <a:spLocks noChangeArrowheads="1"/>
          </p:cNvSpPr>
          <p:nvPr/>
        </p:nvSpPr>
        <p:spPr bwMode="auto">
          <a:xfrm>
            <a:off x="685800" y="3200400"/>
            <a:ext cx="7696200" cy="18780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Objects organized by Software Component Versions and Namespaces.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Setup of naming conventions for better management.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Contract first interface design.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Interface documentation.</a:t>
            </a: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b="0"/>
              <a:t>Supports open standards.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gray">
          <a:xfrm>
            <a:off x="627063" y="682625"/>
            <a:ext cx="8247062" cy="601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36525" tIns="136525" rIns="136525" bIns="136525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de-DE" altLang="de-DE" sz="2400">
                <a:solidFill>
                  <a:schemeClr val="accent1"/>
                </a:solidFill>
              </a:rPr>
              <a:t>Agenda</a:t>
            </a:r>
            <a:endParaRPr lang="en-GB" sz="2400">
              <a:solidFill>
                <a:schemeClr val="accent1"/>
              </a:solidFill>
            </a:endParaRPr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409575" y="304800"/>
            <a:ext cx="6022975" cy="533400"/>
          </a:xfrm>
          <a:noFill/>
        </p:spPr>
        <p:txBody>
          <a:bodyPr lIns="180000" anchor="ctr"/>
          <a:lstStyle/>
          <a:p>
            <a:pPr eaLnBrk="1" hangingPunct="1"/>
            <a:r>
              <a:rPr lang="de-DE" smtClean="0">
                <a:effectLst/>
              </a:rPr>
              <a:t>Enterprise Service Repository</a:t>
            </a:r>
          </a:p>
        </p:txBody>
      </p:sp>
      <p:sp>
        <p:nvSpPr>
          <p:cNvPr id="12292" name="Line 7"/>
          <p:cNvSpPr>
            <a:spLocks noChangeShapeType="1"/>
          </p:cNvSpPr>
          <p:nvPr/>
        </p:nvSpPr>
        <p:spPr bwMode="auto">
          <a:xfrm>
            <a:off x="0" y="1382713"/>
            <a:ext cx="8085138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0" y="1387475"/>
            <a:ext cx="600075" cy="48529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608013" y="1397000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8029575" y="1292225"/>
            <a:ext cx="220663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296" name="Group 11"/>
          <p:cNvGrpSpPr>
            <a:grpSpLocks/>
          </p:cNvGrpSpPr>
          <p:nvPr/>
        </p:nvGrpSpPr>
        <p:grpSpPr bwMode="auto">
          <a:xfrm>
            <a:off x="0" y="1574800"/>
            <a:ext cx="831850" cy="111125"/>
            <a:chOff x="0" y="1319"/>
            <a:chExt cx="524" cy="70"/>
          </a:xfrm>
        </p:grpSpPr>
        <p:sp>
          <p:nvSpPr>
            <p:cNvPr id="12328" name="Line 1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9" name="Rectangle 1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0" name="Line 1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1" name="Line 1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7" name="Group 16"/>
          <p:cNvGrpSpPr>
            <a:grpSpLocks/>
          </p:cNvGrpSpPr>
          <p:nvPr/>
        </p:nvGrpSpPr>
        <p:grpSpPr bwMode="auto">
          <a:xfrm>
            <a:off x="0" y="2032000"/>
            <a:ext cx="1752600" cy="98425"/>
            <a:chOff x="0" y="1319"/>
            <a:chExt cx="524" cy="70"/>
          </a:xfrm>
        </p:grpSpPr>
        <p:sp>
          <p:nvSpPr>
            <p:cNvPr id="12324" name="Line 1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5" name="Rectangle 1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1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Line 2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8" name="Group 21"/>
          <p:cNvGrpSpPr>
            <a:grpSpLocks/>
          </p:cNvGrpSpPr>
          <p:nvPr/>
        </p:nvGrpSpPr>
        <p:grpSpPr bwMode="auto">
          <a:xfrm>
            <a:off x="0" y="2492375"/>
            <a:ext cx="1752600" cy="98425"/>
            <a:chOff x="0" y="1319"/>
            <a:chExt cx="524" cy="70"/>
          </a:xfrm>
        </p:grpSpPr>
        <p:sp>
          <p:nvSpPr>
            <p:cNvPr id="12320" name="Line 2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1" name="Rectangle 2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Line 2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Line 2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12299" name="Picture 26" descr="Satellit_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74013" y="0"/>
            <a:ext cx="1169987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00" name="Line 27"/>
          <p:cNvSpPr>
            <a:spLocks noChangeShapeType="1"/>
          </p:cNvSpPr>
          <p:nvPr/>
        </p:nvSpPr>
        <p:spPr bwMode="auto">
          <a:xfrm>
            <a:off x="639763" y="6230938"/>
            <a:ext cx="8504237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Line 28"/>
          <p:cNvSpPr>
            <a:spLocks noChangeShapeType="1"/>
          </p:cNvSpPr>
          <p:nvPr/>
        </p:nvSpPr>
        <p:spPr bwMode="auto">
          <a:xfrm>
            <a:off x="0" y="6243638"/>
            <a:ext cx="7954963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29"/>
          <p:cNvSpPr>
            <a:spLocks noChangeArrowheads="1"/>
          </p:cNvSpPr>
          <p:nvPr/>
        </p:nvSpPr>
        <p:spPr bwMode="auto">
          <a:xfrm>
            <a:off x="7977188" y="6102350"/>
            <a:ext cx="220662" cy="220663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3" name="Group 30"/>
          <p:cNvGrpSpPr>
            <a:grpSpLocks/>
          </p:cNvGrpSpPr>
          <p:nvPr/>
        </p:nvGrpSpPr>
        <p:grpSpPr bwMode="auto">
          <a:xfrm>
            <a:off x="0" y="3429000"/>
            <a:ext cx="1752600" cy="98425"/>
            <a:chOff x="0" y="1319"/>
            <a:chExt cx="524" cy="70"/>
          </a:xfrm>
        </p:grpSpPr>
        <p:sp>
          <p:nvSpPr>
            <p:cNvPr id="12316" name="Line 31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Rectangle 32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33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34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4" name="Rectangle 35"/>
          <p:cNvSpPr>
            <a:spLocks noChangeArrowheads="1"/>
          </p:cNvSpPr>
          <p:nvPr/>
        </p:nvSpPr>
        <p:spPr bwMode="auto">
          <a:xfrm>
            <a:off x="654050" y="2301875"/>
            <a:ext cx="7802563" cy="365125"/>
          </a:xfrm>
          <a:prstGeom prst="rect">
            <a:avLst/>
          </a:prstGeom>
          <a:solidFill>
            <a:srgbClr val="B2B2B2">
              <a:alpha val="25882"/>
            </a:srgb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2305" name="Group 36"/>
          <p:cNvGrpSpPr>
            <a:grpSpLocks/>
          </p:cNvGrpSpPr>
          <p:nvPr/>
        </p:nvGrpSpPr>
        <p:grpSpPr bwMode="auto">
          <a:xfrm>
            <a:off x="0" y="2971800"/>
            <a:ext cx="1752600" cy="98425"/>
            <a:chOff x="0" y="1319"/>
            <a:chExt cx="524" cy="70"/>
          </a:xfrm>
        </p:grpSpPr>
        <p:sp>
          <p:nvSpPr>
            <p:cNvPr id="12312" name="Line 37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Rectangle 38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Line 39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5" name="Line 40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06" name="Group 41"/>
          <p:cNvGrpSpPr>
            <a:grpSpLocks/>
          </p:cNvGrpSpPr>
          <p:nvPr/>
        </p:nvGrpSpPr>
        <p:grpSpPr bwMode="auto">
          <a:xfrm>
            <a:off x="0" y="2959100"/>
            <a:ext cx="1752600" cy="98425"/>
            <a:chOff x="0" y="1319"/>
            <a:chExt cx="524" cy="70"/>
          </a:xfrm>
        </p:grpSpPr>
        <p:sp>
          <p:nvSpPr>
            <p:cNvPr id="12308" name="Line 42"/>
            <p:cNvSpPr>
              <a:spLocks noChangeShapeType="1"/>
            </p:cNvSpPr>
            <p:nvPr/>
          </p:nvSpPr>
          <p:spPr bwMode="auto">
            <a:xfrm rot="-5400000">
              <a:off x="225" y="1117"/>
              <a:ext cx="0" cy="4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43"/>
            <p:cNvSpPr>
              <a:spLocks noChangeArrowheads="1"/>
            </p:cNvSpPr>
            <p:nvPr/>
          </p:nvSpPr>
          <p:spPr bwMode="auto">
            <a:xfrm rot="-5400000">
              <a:off x="466" y="1319"/>
              <a:ext cx="57" cy="57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44"/>
            <p:cNvSpPr>
              <a:spLocks noChangeShapeType="1"/>
            </p:cNvSpPr>
            <p:nvPr/>
          </p:nvSpPr>
          <p:spPr bwMode="auto">
            <a:xfrm rot="-5400000">
              <a:off x="192" y="1148"/>
              <a:ext cx="0" cy="384"/>
            </a:xfrm>
            <a:prstGeom prst="line">
              <a:avLst/>
            </a:prstGeom>
            <a:noFill/>
            <a:ln w="12700">
              <a:solidFill>
                <a:srgbClr val="CCCC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45"/>
            <p:cNvSpPr>
              <a:spLocks noChangeShapeType="1"/>
            </p:cNvSpPr>
            <p:nvPr/>
          </p:nvSpPr>
          <p:spPr bwMode="auto">
            <a:xfrm>
              <a:off x="466" y="1389"/>
              <a:ext cx="5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07" name="Text Box 51"/>
          <p:cNvSpPr txBox="1">
            <a:spLocks noChangeArrowheads="1"/>
          </p:cNvSpPr>
          <p:nvPr/>
        </p:nvSpPr>
        <p:spPr bwMode="auto">
          <a:xfrm>
            <a:off x="862013" y="1414463"/>
            <a:ext cx="8281987" cy="450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PI7.1 Enterprise Service Repository  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  <a:r>
              <a:rPr lang="en-US" sz="1500">
                <a:cs typeface="Arial" charset="0"/>
              </a:rPr>
              <a:t>Overview and concepts</a:t>
            </a:r>
            <a:endParaRPr lang="en-US" sz="1800">
              <a:cs typeface="Arial" charset="0"/>
            </a:endParaRP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Software components and namespaces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Interface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Mapping objects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cs typeface="Arial" charset="0"/>
              </a:rPr>
              <a:t>		</a:t>
            </a:r>
          </a:p>
          <a:p>
            <a:pPr fontAlgn="b">
              <a:spcAft>
                <a:spcPct val="100000"/>
              </a:spcAft>
            </a:pPr>
            <a:r>
              <a:rPr lang="en-US" sz="1500">
                <a:solidFill>
                  <a:srgbClr val="B2B2B2"/>
                </a:solidFill>
                <a:cs typeface="Arial" charset="0"/>
              </a:rPr>
              <a:t>	</a:t>
            </a: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  <a:p>
            <a:pPr fontAlgn="b">
              <a:spcAft>
                <a:spcPct val="100000"/>
              </a:spcAft>
            </a:pPr>
            <a:endParaRPr lang="en-US" sz="1500"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193675"/>
            <a:ext cx="8734425" cy="533400"/>
          </a:xfrm>
        </p:spPr>
        <p:txBody>
          <a:bodyPr/>
          <a:lstStyle/>
          <a:p>
            <a:pPr eaLnBrk="1" hangingPunct="1"/>
            <a:r>
              <a:rPr lang="en-US" smtClean="0">
                <a:effectLst/>
              </a:rPr>
              <a:t>Software component version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gray">
          <a:xfrm>
            <a:off x="266700" y="4797425"/>
            <a:ext cx="8642350" cy="157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Tx/>
              <a:buChar char="•"/>
            </a:pPr>
            <a:r>
              <a:rPr lang="de-DE" sz="2000"/>
              <a:t>For each software component version, the following can be assigned: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A connection to an existing SAP system</a:t>
            </a:r>
          </a:p>
          <a:p>
            <a:pPr marL="1143000" lvl="2" indent="-228600">
              <a:spcBef>
                <a:spcPct val="20000"/>
              </a:spcBef>
              <a:buSzPct val="100000"/>
              <a:buFontTx/>
              <a:buChar char="•"/>
            </a:pPr>
            <a:r>
              <a:rPr lang="de-DE" sz="1800"/>
              <a:t>for the import of IDoc/RFC interfaces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1800"/>
              <a:t>One or more namespaces</a:t>
            </a:r>
            <a:endParaRPr lang="en-US" sz="1800"/>
          </a:p>
        </p:txBody>
      </p:sp>
      <p:sp>
        <p:nvSpPr>
          <p:cNvPr id="13316" name="Rectangle 9"/>
          <p:cNvSpPr>
            <a:spLocks noChangeArrowheads="1"/>
          </p:cNvSpPr>
          <p:nvPr/>
        </p:nvSpPr>
        <p:spPr bwMode="gray">
          <a:xfrm>
            <a:off x="315913" y="862013"/>
            <a:ext cx="7997825" cy="2124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80000" tIns="0" rIns="0" bIns="0"/>
          <a:lstStyle/>
          <a:p>
            <a:pPr marL="342900" indent="-34290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sz="2000"/>
              <a:t> Primary container for all Enterprise Service Repository objects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Imported directly from the SLD</a:t>
            </a:r>
          </a:p>
          <a:p>
            <a:pPr marL="742950" lvl="1" indent="-285750">
              <a:spcBef>
                <a:spcPct val="20000"/>
              </a:spcBef>
              <a:buSzPct val="100000"/>
              <a:buFontTx/>
              <a:buChar char="–"/>
            </a:pPr>
            <a:r>
              <a:rPr lang="de-DE" sz="2000"/>
              <a:t>Usage dependencies from SLD are reflected in the Repository (‘Basis objects‘)</a:t>
            </a:r>
          </a:p>
          <a:p>
            <a:pPr marL="342900" indent="-342900">
              <a:spcBef>
                <a:spcPct val="20000"/>
              </a:spcBef>
              <a:buSzPct val="100000"/>
              <a:buFontTx/>
              <a:buChar char="-"/>
            </a:pPr>
            <a:endParaRPr lang="en-US" sz="2000"/>
          </a:p>
        </p:txBody>
      </p:sp>
      <p:pic>
        <p:nvPicPr>
          <p:cNvPr id="13317" name="Picture 10"/>
          <p:cNvPicPr>
            <a:picLocks noChangeAspect="1" noChangeArrowheads="1"/>
          </p:cNvPicPr>
          <p:nvPr/>
        </p:nvPicPr>
        <p:blipFill>
          <a:blip r:embed="rId3" cstate="print"/>
          <a:srcRect l="14107" t="19855" r="31876" b="61456"/>
          <a:stretch>
            <a:fillRect/>
          </a:stretch>
        </p:blipFill>
        <p:spPr bwMode="auto">
          <a:xfrm>
            <a:off x="946150" y="2743200"/>
            <a:ext cx="6189663" cy="1712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DEEE1B-E13A-4AC5-A3C4-F9FAD6B0A5BA}"/>
</file>

<file path=customXml/itemProps2.xml><?xml version="1.0" encoding="utf-8"?>
<ds:datastoreItem xmlns:ds="http://schemas.openxmlformats.org/officeDocument/2006/customXml" ds:itemID="{D54E56CD-23F2-45D6-B5A8-80D7F415D9C4}"/>
</file>

<file path=customXml/itemProps3.xml><?xml version="1.0" encoding="utf-8"?>
<ds:datastoreItem xmlns:ds="http://schemas.openxmlformats.org/officeDocument/2006/customXml" ds:itemID="{76FFA03F-2F58-4A84-9EF5-CAA2C0FBAD2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1256</Words>
  <Application>Microsoft Office PowerPoint</Application>
  <PresentationFormat>On-screen Show (4:3)</PresentationFormat>
  <Paragraphs>217</Paragraphs>
  <Slides>28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Wingdings</vt:lpstr>
      <vt:lpstr>Times New Roman</vt:lpstr>
      <vt:lpstr>Symbol</vt:lpstr>
      <vt:lpstr>Courier New</vt:lpstr>
      <vt:lpstr>Default Design</vt:lpstr>
      <vt:lpstr>Microsoft Photo Editor 3.0 Photo</vt:lpstr>
      <vt:lpstr>Bitmap Image</vt:lpstr>
      <vt:lpstr>SAP Exchange Infrastructure </vt:lpstr>
      <vt:lpstr>Enterprise Service Repository</vt:lpstr>
      <vt:lpstr>Business Process in a distributed landscape</vt:lpstr>
      <vt:lpstr>External interfaces in a distributed landscape</vt:lpstr>
      <vt:lpstr>Software Components, interfaces and mappings</vt:lpstr>
      <vt:lpstr>ES REPOSITORY OBJECTS</vt:lpstr>
      <vt:lpstr>Evolution Of XI Repository into ES Repository</vt:lpstr>
      <vt:lpstr>Enterprise Service Repository</vt:lpstr>
      <vt:lpstr>Software component version</vt:lpstr>
      <vt:lpstr>Namespaces</vt:lpstr>
      <vt:lpstr>Enterprise Service Repository</vt:lpstr>
      <vt:lpstr>Interface Objects: Data type</vt:lpstr>
      <vt:lpstr>Interface Objects: Message type</vt:lpstr>
      <vt:lpstr>Interface Objects: Service Interface</vt:lpstr>
      <vt:lpstr>Service Interface : UI Layout </vt:lpstr>
      <vt:lpstr>Service Interface : Interface Pattern</vt:lpstr>
      <vt:lpstr>Interface Pattern and Operations Pattern</vt:lpstr>
      <vt:lpstr>Enterprise Service Repository</vt:lpstr>
      <vt:lpstr>Mapping concepts</vt:lpstr>
      <vt:lpstr>Mapping Objects in SAP NetWeaver PI</vt:lpstr>
      <vt:lpstr>Mapping concepts</vt:lpstr>
      <vt:lpstr>Mapping Objects: Message mapping</vt:lpstr>
      <vt:lpstr>Slide 23</vt:lpstr>
      <vt:lpstr>Main Function Area of the Mapping Editor: </vt:lpstr>
      <vt:lpstr>Mapping Objects: Operation Mapping</vt:lpstr>
      <vt:lpstr>Mapping objects: imported archives</vt:lpstr>
      <vt:lpstr>SAP Exchange Infrastructure</vt:lpstr>
      <vt:lpstr>Enterprise Service Repository Demo</vt:lpstr>
    </vt:vector>
  </TitlesOfParts>
  <Company>SAP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Features of the Integration Builder</dc:title>
  <dc:creator>d033109</dc:creator>
  <cp:lastModifiedBy>kmysores</cp:lastModifiedBy>
  <cp:revision>322</cp:revision>
  <dcterms:created xsi:type="dcterms:W3CDTF">2003-08-12T07:57:04Z</dcterms:created>
  <dcterms:modified xsi:type="dcterms:W3CDTF">2015-12-21T08:43:00Z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