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jpeg" ContentType="image/jpeg"/>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6.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2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notesSlides/notesSlide27.xml" ContentType="application/vnd.openxmlformats-officedocument.presentationml.notesSlide+xml"/>
  <Override PartName="/ppt/slideMasters/slideMaster1.xml" ContentType="application/vnd.openxmlformats-officedocument.presentationml.slideMaster+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slideLayouts/slideLayout13.xml" ContentType="application/vnd.openxmlformats-officedocument.presentationml.slideLayout+xml"/>
  <Override PartName="/ppt/notesSlides/notesSlide18.xml" ContentType="application/vnd.openxmlformats-officedocument.presentationml.notesSlide+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notesSlides/notesSlide21.xml" ContentType="application/vnd.openxmlformats-officedocument.presentationml.notesSlid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0"/>
  </p:notesMasterIdLst>
  <p:handoutMasterIdLst>
    <p:handoutMasterId r:id="rId31"/>
  </p:handoutMasterIdLst>
  <p:sldIdLst>
    <p:sldId id="317" r:id="rId2"/>
    <p:sldId id="265" r:id="rId3"/>
    <p:sldId id="266" r:id="rId4"/>
    <p:sldId id="321" r:id="rId5"/>
    <p:sldId id="267" r:id="rId6"/>
    <p:sldId id="298" r:id="rId7"/>
    <p:sldId id="297" r:id="rId8"/>
    <p:sldId id="302" r:id="rId9"/>
    <p:sldId id="303" r:id="rId10"/>
    <p:sldId id="270" r:id="rId11"/>
    <p:sldId id="271" r:id="rId12"/>
    <p:sldId id="304" r:id="rId13"/>
    <p:sldId id="272" r:id="rId14"/>
    <p:sldId id="273" r:id="rId15"/>
    <p:sldId id="274" r:id="rId16"/>
    <p:sldId id="275" r:id="rId17"/>
    <p:sldId id="276" r:id="rId18"/>
    <p:sldId id="277" r:id="rId19"/>
    <p:sldId id="278" r:id="rId20"/>
    <p:sldId id="305" r:id="rId21"/>
    <p:sldId id="279" r:id="rId22"/>
    <p:sldId id="280" r:id="rId23"/>
    <p:sldId id="281" r:id="rId24"/>
    <p:sldId id="282" r:id="rId25"/>
    <p:sldId id="283" r:id="rId26"/>
    <p:sldId id="261" r:id="rId27"/>
    <p:sldId id="318" r:id="rId28"/>
    <p:sldId id="316" r:id="rId29"/>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1600" b="1" kern="1200">
        <a:solidFill>
          <a:schemeClr val="tx1"/>
        </a:solidFill>
        <a:latin typeface="Arial" charset="0"/>
        <a:ea typeface="+mn-ea"/>
        <a:cs typeface="+mn-cs"/>
      </a:defRPr>
    </a:lvl1pPr>
    <a:lvl2pPr marL="457200" algn="l" rtl="0" fontAlgn="base">
      <a:spcBef>
        <a:spcPct val="0"/>
      </a:spcBef>
      <a:spcAft>
        <a:spcPct val="0"/>
      </a:spcAft>
      <a:defRPr sz="1600" b="1" kern="1200">
        <a:solidFill>
          <a:schemeClr val="tx1"/>
        </a:solidFill>
        <a:latin typeface="Arial" charset="0"/>
        <a:ea typeface="+mn-ea"/>
        <a:cs typeface="+mn-cs"/>
      </a:defRPr>
    </a:lvl2pPr>
    <a:lvl3pPr marL="914400" algn="l" rtl="0" fontAlgn="base">
      <a:spcBef>
        <a:spcPct val="0"/>
      </a:spcBef>
      <a:spcAft>
        <a:spcPct val="0"/>
      </a:spcAft>
      <a:defRPr sz="1600" b="1" kern="1200">
        <a:solidFill>
          <a:schemeClr val="tx1"/>
        </a:solidFill>
        <a:latin typeface="Arial" charset="0"/>
        <a:ea typeface="+mn-ea"/>
        <a:cs typeface="+mn-cs"/>
      </a:defRPr>
    </a:lvl3pPr>
    <a:lvl4pPr marL="1371600" algn="l" rtl="0" fontAlgn="base">
      <a:spcBef>
        <a:spcPct val="0"/>
      </a:spcBef>
      <a:spcAft>
        <a:spcPct val="0"/>
      </a:spcAft>
      <a:defRPr sz="1600" b="1" kern="1200">
        <a:solidFill>
          <a:schemeClr val="tx1"/>
        </a:solidFill>
        <a:latin typeface="Arial" charset="0"/>
        <a:ea typeface="+mn-ea"/>
        <a:cs typeface="+mn-cs"/>
      </a:defRPr>
    </a:lvl4pPr>
    <a:lvl5pPr marL="1828800" algn="l" rtl="0" fontAlgn="base">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3300"/>
    <a:srgbClr val="0000FF"/>
    <a:srgbClr val="CCFFCC"/>
    <a:srgbClr val="0000CC"/>
    <a:srgbClr val="3333FF"/>
    <a:srgbClr val="FFD685"/>
    <a:srgbClr val="B3B3FF"/>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23" autoAdjust="0"/>
    <p:restoredTop sz="75559" autoAdjust="0"/>
  </p:normalViewPr>
  <p:slideViewPr>
    <p:cSldViewPr snapToGrid="0">
      <p:cViewPr>
        <p:scale>
          <a:sx n="56" d="100"/>
          <a:sy n="56" d="100"/>
        </p:scale>
        <p:origin x="-2074" y="-298"/>
      </p:cViewPr>
      <p:guideLst>
        <p:guide orient="horz" pos="624"/>
        <p:guide pos="38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55" d="100"/>
          <a:sy n="55" d="100"/>
        </p:scale>
        <p:origin x="-1770" y="-102"/>
      </p:cViewPr>
      <p:guideLst>
        <p:guide orient="horz" pos="3122"/>
        <p:guide pos="2125"/>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2914650" y="9405938"/>
            <a:ext cx="960438" cy="246062"/>
          </a:xfrm>
          <a:prstGeom prst="rect">
            <a:avLst/>
          </a:prstGeom>
          <a:noFill/>
          <a:ln w="12700">
            <a:noFill/>
            <a:miter lim="800000"/>
            <a:headEnd/>
            <a:tailEnd/>
          </a:ln>
        </p:spPr>
        <p:txBody>
          <a:bodyPr lIns="90488" tIns="44450" rIns="90488" bIns="44450">
            <a:spAutoFit/>
          </a:bodyPr>
          <a:lstStyle/>
          <a:p>
            <a:pPr algn="ctr" eaLnBrk="0" hangingPunct="0">
              <a:defRPr/>
            </a:pPr>
            <a:r>
              <a:rPr lang="en-US" sz="1000" b="0"/>
              <a:t>Page </a:t>
            </a:r>
            <a:fld id="{98F10B0F-9D4D-4C56-8800-08CD2D3FE351}" type="slidenum">
              <a:rPr lang="en-US" sz="1000" b="0"/>
              <a:pPr algn="ctr" eaLnBrk="0" hangingPunct="0">
                <a:defRPr/>
              </a:pPr>
              <a:t>‹#›</a:t>
            </a:fld>
            <a:endParaRPr lang="en-US" sz="1000" b="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30722" name="Rectangle 2"/>
          <p:cNvSpPr>
            <a:spLocks noChangeArrowheads="1" noTextEdit="1"/>
          </p:cNvSpPr>
          <p:nvPr>
            <p:ph type="sldImg" idx="2"/>
          </p:nvPr>
        </p:nvSpPr>
        <p:spPr bwMode="auto">
          <a:xfrm>
            <a:off x="381000" y="409575"/>
            <a:ext cx="5976938" cy="4483100"/>
          </a:xfrm>
          <a:prstGeom prst="rect">
            <a:avLst/>
          </a:prstGeom>
          <a:noFill/>
          <a:ln w="12700">
            <a:solidFill>
              <a:schemeClr val="tx1"/>
            </a:solidFill>
            <a:miter lim="800000"/>
            <a:headEnd/>
            <a:tailEnd/>
          </a:ln>
        </p:spPr>
      </p:sp>
      <p:sp>
        <p:nvSpPr>
          <p:cNvPr id="49155" name="Line 3"/>
          <p:cNvSpPr>
            <a:spLocks noChangeShapeType="1"/>
          </p:cNvSpPr>
          <p:nvPr/>
        </p:nvSpPr>
        <p:spPr bwMode="auto">
          <a:xfrm flipH="1">
            <a:off x="458788" y="9439275"/>
            <a:ext cx="5822950" cy="0"/>
          </a:xfrm>
          <a:prstGeom prst="line">
            <a:avLst/>
          </a:prstGeom>
          <a:noFill/>
          <a:ln w="12700">
            <a:solidFill>
              <a:srgbClr val="919191"/>
            </a:solidFill>
            <a:round/>
            <a:headEnd/>
            <a:tailEnd/>
          </a:ln>
        </p:spPr>
        <p:txBody>
          <a:bodyPr wrap="none" anchor="ctr"/>
          <a:lstStyle/>
          <a:p>
            <a:pPr>
              <a:defRPr/>
            </a:pPr>
            <a:endParaRPr lang="en-US"/>
          </a:p>
        </p:txBody>
      </p:sp>
      <p:sp>
        <p:nvSpPr>
          <p:cNvPr id="49156" name="Line 4"/>
          <p:cNvSpPr>
            <a:spLocks noChangeShapeType="1"/>
          </p:cNvSpPr>
          <p:nvPr/>
        </p:nvSpPr>
        <p:spPr bwMode="auto">
          <a:xfrm flipH="1">
            <a:off x="458788" y="5497513"/>
            <a:ext cx="5821362" cy="0"/>
          </a:xfrm>
          <a:prstGeom prst="line">
            <a:avLst/>
          </a:prstGeom>
          <a:noFill/>
          <a:ln w="12700">
            <a:solidFill>
              <a:srgbClr val="DADADA"/>
            </a:solidFill>
            <a:round/>
            <a:headEnd/>
            <a:tailEnd/>
          </a:ln>
        </p:spPr>
        <p:txBody>
          <a:bodyPr wrap="none" anchor="ctr"/>
          <a:lstStyle/>
          <a:p>
            <a:pPr>
              <a:defRPr/>
            </a:pPr>
            <a:endParaRPr lang="en-US"/>
          </a:p>
        </p:txBody>
      </p:sp>
      <p:sp>
        <p:nvSpPr>
          <p:cNvPr id="49157" name="Line 5"/>
          <p:cNvSpPr>
            <a:spLocks noChangeShapeType="1"/>
          </p:cNvSpPr>
          <p:nvPr/>
        </p:nvSpPr>
        <p:spPr bwMode="auto">
          <a:xfrm flipH="1">
            <a:off x="452438" y="5226050"/>
            <a:ext cx="5821362" cy="0"/>
          </a:xfrm>
          <a:prstGeom prst="line">
            <a:avLst/>
          </a:prstGeom>
          <a:noFill/>
          <a:ln w="12700">
            <a:solidFill>
              <a:srgbClr val="DADADA"/>
            </a:solidFill>
            <a:round/>
            <a:headEnd/>
            <a:tailEnd/>
          </a:ln>
        </p:spPr>
        <p:txBody>
          <a:bodyPr wrap="none" anchor="ctr"/>
          <a:lstStyle/>
          <a:p>
            <a:pPr>
              <a:defRPr/>
            </a:pPr>
            <a:endParaRPr lang="en-US"/>
          </a:p>
        </p:txBody>
      </p:sp>
      <p:sp>
        <p:nvSpPr>
          <p:cNvPr id="49158" name="Line 6"/>
          <p:cNvSpPr>
            <a:spLocks noChangeShapeType="1"/>
          </p:cNvSpPr>
          <p:nvPr/>
        </p:nvSpPr>
        <p:spPr bwMode="auto">
          <a:xfrm flipH="1">
            <a:off x="457200" y="5767388"/>
            <a:ext cx="5826125" cy="0"/>
          </a:xfrm>
          <a:prstGeom prst="line">
            <a:avLst/>
          </a:prstGeom>
          <a:noFill/>
          <a:ln w="12700">
            <a:solidFill>
              <a:srgbClr val="DADADA"/>
            </a:solidFill>
            <a:round/>
            <a:headEnd/>
            <a:tailEnd/>
          </a:ln>
        </p:spPr>
        <p:txBody>
          <a:bodyPr wrap="none" anchor="ctr"/>
          <a:lstStyle/>
          <a:p>
            <a:pPr>
              <a:defRPr/>
            </a:pPr>
            <a:endParaRPr lang="en-US"/>
          </a:p>
        </p:txBody>
      </p:sp>
      <p:sp>
        <p:nvSpPr>
          <p:cNvPr id="49159" name="Rectangle 7"/>
          <p:cNvSpPr>
            <a:spLocks noChangeArrowheads="1"/>
          </p:cNvSpPr>
          <p:nvPr/>
        </p:nvSpPr>
        <p:spPr bwMode="auto">
          <a:xfrm>
            <a:off x="457200" y="9428163"/>
            <a:ext cx="5810250" cy="244475"/>
          </a:xfrm>
          <a:prstGeom prst="rect">
            <a:avLst/>
          </a:prstGeom>
          <a:noFill/>
          <a:ln w="12700">
            <a:noFill/>
            <a:miter lim="800000"/>
            <a:headEnd/>
            <a:tailEnd/>
          </a:ln>
        </p:spPr>
        <p:txBody>
          <a:bodyPr wrap="none" lIns="0" tIns="46038" rIns="0" bIns="46038">
            <a:spAutoFit/>
          </a:bodyPr>
          <a:lstStyle/>
          <a:p>
            <a:pPr marL="144463" indent="-144463" eaLnBrk="0" hangingPunct="0">
              <a:buSzPct val="90000"/>
              <a:buFontTx/>
              <a:buChar char="©"/>
              <a:tabLst>
                <a:tab pos="2952750" algn="ctr"/>
                <a:tab pos="5810250" algn="r"/>
              </a:tabLst>
              <a:defRPr/>
            </a:pPr>
            <a:r>
              <a:rPr lang="en-US" sz="1000" b="0">
                <a:latin typeface="Times New Roman" pitchFamily="18" charset="0"/>
              </a:rPr>
              <a:t>SAP AG 	&lt;Course Number&gt;	Unit Title - </a:t>
            </a:r>
            <a:fld id="{069F231D-CA39-4F8A-BCF9-36058CF0F02F}" type="slidenum">
              <a:rPr lang="en-US" sz="1000" b="0">
                <a:latin typeface="Times New Roman" pitchFamily="18" charset="0"/>
              </a:rPr>
              <a:pPr marL="144463" indent="-144463" eaLnBrk="0" hangingPunct="0">
                <a:buSzPct val="90000"/>
                <a:buFontTx/>
                <a:buChar char="©"/>
                <a:tabLst>
                  <a:tab pos="2952750" algn="ctr"/>
                  <a:tab pos="5810250" algn="r"/>
                </a:tabLst>
                <a:defRPr/>
              </a:pPr>
              <a:t>‹#›</a:t>
            </a:fld>
            <a:endParaRPr lang="en-US" sz="1000" b="0"/>
          </a:p>
        </p:txBody>
      </p:sp>
      <p:sp>
        <p:nvSpPr>
          <p:cNvPr id="2056" name="Rectangle 8"/>
          <p:cNvSpPr>
            <a:spLocks noGrp="1" noChangeArrowheads="1"/>
          </p:cNvSpPr>
          <p:nvPr>
            <p:ph type="body" sz="quarter" idx="3"/>
          </p:nvPr>
        </p:nvSpPr>
        <p:spPr bwMode="auto">
          <a:xfrm>
            <a:off x="465138" y="5864225"/>
            <a:ext cx="5810250" cy="3575050"/>
          </a:xfrm>
          <a:prstGeom prst="rect">
            <a:avLst/>
          </a:prstGeom>
          <a:noFill/>
          <a:ln w="12700">
            <a:noFill/>
            <a:miter lim="800000"/>
            <a:headEnd/>
            <a:tailEnd/>
          </a:ln>
          <a:effectLst/>
        </p:spPr>
        <p:txBody>
          <a:bodyPr vert="horz" wrap="square" lIns="0" tIns="46038" rIns="0" bIns="46038" numCol="1" anchor="t" anchorCtr="0" compatLnSpc="1">
            <a:prstTxWarp prst="textNoShape">
              <a:avLst/>
            </a:prstTxWarp>
          </a:bodyPr>
          <a:lstStyle/>
          <a:p>
            <a:pPr lvl="0"/>
            <a:r>
              <a:rPr lang="en-US" noProof="0" smtClean="0"/>
              <a:t>Erste Ebene (click to add Text)</a:t>
            </a:r>
            <a:br>
              <a:rPr lang="en-US" noProof="0" smtClean="0"/>
            </a:br>
            <a:r>
              <a:rPr lang="en-US" noProof="0" smtClean="0"/>
              <a:t>text text test text text text test text text text test text text text test text text text test text text text test text </a:t>
            </a:r>
            <a:br>
              <a:rPr lang="en-US" noProof="0" smtClean="0"/>
            </a:br>
            <a:r>
              <a:rPr lang="en-US" noProof="0" smtClean="0"/>
              <a:t>t text test text text text test text text text test text text text test text </a:t>
            </a:r>
          </a:p>
          <a:p>
            <a:pPr lvl="1"/>
            <a:r>
              <a:rPr lang="en-US" noProof="0" smtClean="0"/>
              <a:t>Zweite Ebene (klicken um Text einzufügen)</a:t>
            </a:r>
            <a:br>
              <a:rPr lang="en-US" noProof="0" smtClean="0"/>
            </a:br>
            <a:r>
              <a:rPr lang="en-US" noProof="0" smtClean="0"/>
              <a:t>text text test text text text test text text text test text text text test text text text test text text text test text text text st text text text test text text text test text text text text test text text text </a:t>
            </a:r>
          </a:p>
          <a:p>
            <a:pPr lvl="2"/>
            <a:r>
              <a:rPr lang="en-US" noProof="0" smtClean="0"/>
              <a:t>Dritte Ebene (klicken um Text einzufügen)</a:t>
            </a:r>
            <a:br>
              <a:rPr lang="en-US" noProof="0" smtClean="0"/>
            </a:br>
            <a:r>
              <a:rPr lang="en-US" noProof="0" smtClean="0"/>
              <a:t>text text test text text text test text text text test text text text test text text text test text text text test text text xt test text text text test text text text test text text text text text test text text text </a:t>
            </a:r>
          </a:p>
          <a:p>
            <a:pPr lvl="3"/>
            <a:r>
              <a:rPr lang="en-US" noProof="0" smtClean="0"/>
              <a:t>Vierte Ebene (klicken um Text einzufügen)</a:t>
            </a:r>
            <a:br>
              <a:rPr lang="en-US" noProof="0" smtClean="0"/>
            </a:br>
            <a:r>
              <a:rPr lang="en-US" noProof="0" smtClean="0"/>
              <a:t>text text test text text text test text text text test text text text test text text text test text text text test text text xt est text text text test text text text test text text text text text test text text text </a:t>
            </a:r>
          </a:p>
          <a:p>
            <a:pPr lvl="4"/>
            <a:r>
              <a:rPr lang="en-US" noProof="0" smtClean="0"/>
              <a:t>Fünfte Ebene (klicken um Text einzufügen)</a:t>
            </a:r>
            <a:br>
              <a:rPr lang="en-US" noProof="0" smtClean="0"/>
            </a:br>
            <a:r>
              <a:rPr lang="en-US" noProof="0" smtClean="0"/>
              <a:t>text text test text text text test text text text test text text text test text text text test text text text test text text text text text test text text text text text test text text text</a:t>
            </a:r>
          </a:p>
        </p:txBody>
      </p:sp>
    </p:spTree>
  </p:cSld>
  <p:clrMap bg1="lt1" tx1="dk1" bg2="lt2" tx2="dk2" accent1="accent1" accent2="accent2" accent3="accent3" accent4="accent4" accent5="accent5" accent6="accent6" hlink="hlink" folHlink="folHlink"/>
  <p:notesStyle>
    <a:lvl1pPr marL="152400" indent="-152400" algn="l" rtl="0" eaLnBrk="0" fontAlgn="base" hangingPunct="0">
      <a:lnSpc>
        <a:spcPts val="1300"/>
      </a:lnSpc>
      <a:spcBef>
        <a:spcPct val="0"/>
      </a:spcBef>
      <a:spcAft>
        <a:spcPct val="40000"/>
      </a:spcAft>
      <a:buClr>
        <a:srgbClr val="919191"/>
      </a:buClr>
      <a:buSzPct val="80000"/>
      <a:buFont typeface="Wingdings" pitchFamily="2" charset="2"/>
      <a:buChar char="n"/>
      <a:defRPr sz="1100" kern="1200">
        <a:solidFill>
          <a:schemeClr val="tx1"/>
        </a:solidFill>
        <a:latin typeface="Times New Roman" pitchFamily="18" charset="0"/>
        <a:ea typeface="+mn-ea"/>
        <a:cs typeface="+mn-cs"/>
      </a:defRPr>
    </a:lvl1pPr>
    <a:lvl2pPr marL="285750" indent="-131763" algn="l" rtl="0" eaLnBrk="0" fontAlgn="base" hangingPunct="0">
      <a:lnSpc>
        <a:spcPts val="1300"/>
      </a:lnSpc>
      <a:spcBef>
        <a:spcPct val="0"/>
      </a:spcBef>
      <a:spcAft>
        <a:spcPct val="40000"/>
      </a:spcAft>
      <a:buClr>
        <a:schemeClr val="bg2"/>
      </a:buClr>
      <a:buFont typeface="Wingdings" pitchFamily="2" charset="2"/>
      <a:buChar char=""/>
      <a:defRPr sz="1100" kern="1200">
        <a:solidFill>
          <a:schemeClr val="tx1"/>
        </a:solidFill>
        <a:latin typeface="Times New Roman" pitchFamily="18" charset="0"/>
        <a:ea typeface="+mn-ea"/>
        <a:cs typeface="+mn-cs"/>
      </a:defRPr>
    </a:lvl2pPr>
    <a:lvl3pPr marL="431800" indent="-144463" algn="l" rtl="0" eaLnBrk="0" fontAlgn="base" hangingPunct="0">
      <a:lnSpc>
        <a:spcPts val="1300"/>
      </a:lnSpc>
      <a:spcBef>
        <a:spcPct val="0"/>
      </a:spcBef>
      <a:spcAft>
        <a:spcPct val="40000"/>
      </a:spcAft>
      <a:buClr>
        <a:srgbClr val="000000"/>
      </a:buClr>
      <a:buSzPct val="100000"/>
      <a:buChar char="­"/>
      <a:defRPr sz="1100" kern="1200">
        <a:solidFill>
          <a:schemeClr val="tx1"/>
        </a:solidFill>
        <a:latin typeface="Times New Roman" pitchFamily="18" charset="0"/>
        <a:ea typeface="+mn-ea"/>
        <a:cs typeface="+mn-cs"/>
      </a:defRPr>
    </a:lvl3pPr>
    <a:lvl4pPr marL="433388" algn="l" rtl="0" eaLnBrk="0" fontAlgn="base" hangingPunct="0">
      <a:lnSpc>
        <a:spcPts val="1300"/>
      </a:lnSpc>
      <a:spcBef>
        <a:spcPct val="0"/>
      </a:spcBef>
      <a:spcAft>
        <a:spcPct val="40000"/>
      </a:spcAft>
      <a:defRPr sz="1100" kern="1200">
        <a:solidFill>
          <a:schemeClr val="tx1"/>
        </a:solidFill>
        <a:latin typeface="Times New Roman" pitchFamily="18" charset="0"/>
        <a:ea typeface="+mn-ea"/>
        <a:cs typeface="+mn-cs"/>
      </a:defRPr>
    </a:lvl4pPr>
    <a:lvl5pPr marL="434975" algn="l" rtl="0" eaLnBrk="0" fontAlgn="base" hangingPunct="0">
      <a:lnSpc>
        <a:spcPts val="1300"/>
      </a:lnSpc>
      <a:spcBef>
        <a:spcPct val="0"/>
      </a:spcBef>
      <a:spcAft>
        <a:spcPct val="40000"/>
      </a:spcAft>
      <a:buClr>
        <a:schemeClr val="tx1"/>
      </a:buClr>
      <a:buSzPct val="100000"/>
      <a:defRPr sz="11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a:xfrm>
            <a:off x="904875" y="749300"/>
            <a:ext cx="4940300" cy="3705225"/>
          </a:xfrm>
          <a:ln cap="flat"/>
        </p:spPr>
      </p:sp>
      <p:sp>
        <p:nvSpPr>
          <p:cNvPr id="31747" name="Rectangle 3"/>
          <p:cNvSpPr>
            <a:spLocks noGrp="1" noChangeArrowheads="1"/>
          </p:cNvSpPr>
          <p:nvPr>
            <p:ph type="body" idx="1"/>
          </p:nvPr>
        </p:nvSpPr>
        <p:spPr>
          <a:xfrm>
            <a:off x="900113" y="4710113"/>
            <a:ext cx="4946650" cy="4460875"/>
          </a:xfrm>
          <a:noFill/>
          <a:ln w="9525"/>
        </p:spPr>
        <p:txBody>
          <a:bodyPr lIns="92461" tIns="45419" rIns="92461" bIns="45419"/>
          <a:lstStyle/>
          <a:p>
            <a:pPr>
              <a:lnSpc>
                <a:spcPct val="85000"/>
              </a:lnSpc>
              <a:spcBef>
                <a:spcPct val="1500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a:xfrm>
            <a:off x="312738" y="306388"/>
            <a:ext cx="6115050" cy="4586287"/>
          </a:xfrm>
          <a:ln/>
        </p:spPr>
      </p:sp>
      <p:sp>
        <p:nvSpPr>
          <p:cNvPr id="40963" name="Rectangle 3"/>
          <p:cNvSpPr>
            <a:spLocks noGrp="1" noChangeArrowheads="1"/>
          </p:cNvSpPr>
          <p:nvPr>
            <p:ph type="body" idx="1"/>
          </p:nvPr>
        </p:nvSpPr>
        <p:spPr>
          <a:xfrm>
            <a:off x="417513" y="5791200"/>
            <a:ext cx="5888037" cy="3095625"/>
          </a:xfrm>
          <a:noFill/>
          <a:ln w="9525"/>
        </p:spPr>
        <p:txBody>
          <a:bodyPr/>
          <a:lstStyle/>
          <a:p>
            <a:pPr marL="171450" indent="-171450"/>
            <a:r>
              <a:rPr lang="en-US" sz="1000" smtClean="0"/>
              <a:t>Objects in the Integration Directory are always defined for a particular combination of key attributes. However, unlike in the Integration Repository, there are no grouping categories (such the software components and namespaces) in the Integration Directory. Using scenarios, you can group configuration objects to structure the content of the Integration Directory more clearly.</a:t>
            </a:r>
          </a:p>
          <a:p>
            <a:pPr marL="171450" indent="-171450"/>
            <a:r>
              <a:rPr lang="en-US" sz="1000" smtClean="0"/>
              <a:t>You can transport scenarios; this enables you, for example, to transport all the configuration objects belonging to one scenario from a test environment to a productive environment.</a:t>
            </a:r>
          </a:p>
          <a:p>
            <a:pPr marL="171450" indent="-171450"/>
            <a:r>
              <a:rPr lang="en-US" sz="1000" smtClean="0"/>
              <a:t>Furthermore, scenarios also provide other functions that enable you to simplify and speed up the configuration of cross-system processes considerably:</a:t>
            </a:r>
          </a:p>
          <a:p>
            <a:pPr marL="400050" lvl="1" indent="-114300"/>
            <a:r>
              <a:rPr lang="en-US" sz="1000" smtClean="0"/>
              <a:t>If, at design time, you defined a business scenario for the process that you want to configure, you can transfer it from the Integration Repository and use it as the template for configuration. You can visualize all the elements of the business scenario and configure them separately in the graphical editor.</a:t>
            </a:r>
          </a:p>
          <a:p>
            <a:pPr marL="400050" lvl="1" indent="-114300"/>
            <a:r>
              <a:rPr lang="en-US" sz="1000" smtClean="0"/>
              <a:t>The configuration assistant enables you to compile all the configuration data for a separate communication step that corresponds to a business scenario connection.</a:t>
            </a:r>
          </a:p>
          <a:p>
            <a:pPr marL="171450" indent="-171450"/>
            <a:endParaRPr lang="en-US" sz="1000" smtClean="0"/>
          </a:p>
          <a:p>
            <a:pPr marL="171450" indent="-171450">
              <a:buFont typeface="Wingdings" pitchFamily="2" charset="2"/>
              <a:buNone/>
            </a:pPr>
            <a:endParaRPr lang="en-US" sz="10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en-US" smtClean="0"/>
              <a:t>Create a Business Scenario in the Integration Directory by choosing </a:t>
            </a:r>
            <a:r>
              <a:rPr lang="en-US" i="1" smtClean="0"/>
              <a:t>Object </a:t>
            </a:r>
            <a:r>
              <a:rPr lang="en-US" i="1" smtClean="0">
                <a:sym typeface="Wingdings" pitchFamily="2" charset="2"/>
              </a:rPr>
              <a:t> New </a:t>
            </a:r>
            <a:r>
              <a:rPr lang="en-US" smtClean="0">
                <a:sym typeface="Wingdings" pitchFamily="2" charset="2"/>
              </a:rPr>
              <a:t> from the main menu.  Give the scenario a name (the name should make sense, especially considering that the Business Scenario in the Integration Directory will probably correspond to a Business Scenario in the Integration Repository).  Optionally, give the Scenario a description.</a:t>
            </a:r>
          </a:p>
          <a:p>
            <a:r>
              <a:rPr lang="en-US" smtClean="0">
                <a:sym typeface="Wingdings" pitchFamily="2" charset="2"/>
              </a:rPr>
              <a:t>You next add Collaboration Profile objects – Parties, Services (with or without party), and Communication Channels -  to the scenario.</a:t>
            </a:r>
          </a:p>
          <a:p>
            <a:r>
              <a:rPr lang="en-US" smtClean="0">
                <a:sym typeface="Wingdings" pitchFamily="2" charset="2"/>
              </a:rPr>
              <a:t>You can then either create the Logical Routing and Collaboration Agreement objects manually, or use the configuration wizard to create these objects automatically.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pPr>
              <a:buFont typeface="Wingdings" pitchFamily="2" charset="2"/>
              <a:buNone/>
            </a:pPr>
            <a:r>
              <a:rPr lang="en-US"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xfrm>
            <a:off x="312738" y="306388"/>
            <a:ext cx="6115050" cy="4586287"/>
          </a:xfrm>
          <a:ln/>
        </p:spPr>
      </p:sp>
      <p:sp>
        <p:nvSpPr>
          <p:cNvPr id="44035" name="Rectangle 3"/>
          <p:cNvSpPr>
            <a:spLocks noGrp="1" noChangeArrowheads="1"/>
          </p:cNvSpPr>
          <p:nvPr>
            <p:ph type="body" idx="1"/>
          </p:nvPr>
        </p:nvSpPr>
        <p:spPr>
          <a:xfrm>
            <a:off x="417513" y="5824538"/>
            <a:ext cx="5888037" cy="3062287"/>
          </a:xfrm>
          <a:noFill/>
          <a:ln w="9525"/>
        </p:spPr>
        <p:txBody>
          <a:bodyPr/>
          <a:lstStyle/>
          <a:p>
            <a:pPr marL="171450" indent="-171450"/>
            <a:r>
              <a:rPr lang="en-US" sz="1000" smtClean="0"/>
              <a:t>A Party </a:t>
            </a:r>
            <a:r>
              <a:rPr lang="en-US" smtClean="0"/>
              <a:t>represents a larger unit, which is involved in a cross-system process, for example a company.</a:t>
            </a:r>
            <a:endParaRPr lang="en-US" sz="1000" smtClean="0"/>
          </a:p>
          <a:p>
            <a:pPr marL="171450" indent="-171450"/>
            <a:r>
              <a:rPr lang="en-US" sz="1000" smtClean="0"/>
              <a:t>A Party is first of all assigned a name; it makes sense to give meaningful names to parties, as they show up by name in the navigation tree.  You use the name of a party when assigning it to a scenario or otherwise using it in the Integration Directory. </a:t>
            </a:r>
          </a:p>
          <a:p>
            <a:pPr marL="171450" indent="-171450"/>
            <a:r>
              <a:rPr lang="en-US" smtClean="0"/>
              <a:t>The name you give a party may not match any valid external labels for the party.  To use additional identifiers for the party, you can also specify alternative identifiers. This enables you to define which alternative identifiers are valid for a particular sender/receiver pair in a collaboration agreement. Alternative Identifiers have the following properties:</a:t>
            </a:r>
          </a:p>
          <a:p>
            <a:pPr marL="400050" lvl="1" indent="-114300"/>
            <a:r>
              <a:rPr lang="en-US" b="1" smtClean="0"/>
              <a:t>Agency:</a:t>
            </a:r>
            <a:r>
              <a:rPr lang="en-US" smtClean="0"/>
              <a:t> Specify an abbreviation for the agency. You can select from the following in the dropdown list box:</a:t>
            </a:r>
          </a:p>
          <a:p>
            <a:pPr marL="628650" lvl="2" indent="-114300"/>
            <a:r>
              <a:rPr lang="en-US" b="1" smtClean="0"/>
              <a:t> </a:t>
            </a:r>
            <a:r>
              <a:rPr lang="en-US" smtClean="0"/>
              <a:t>016 - for Dun &amp; Bradstreet Corporation</a:t>
            </a:r>
          </a:p>
          <a:p>
            <a:pPr marL="628650" lvl="2" indent="-114300"/>
            <a:r>
              <a:rPr lang="en-US" smtClean="0"/>
              <a:t> 009 - for EAN – International Article Numbering Association</a:t>
            </a:r>
          </a:p>
          <a:p>
            <a:pPr marL="628650" lvl="2" indent="-114300"/>
            <a:r>
              <a:rPr lang="en-US" smtClean="0"/>
              <a:t> 166 - for NMFTA – National Motor Freight Traffic Association</a:t>
            </a:r>
          </a:p>
          <a:p>
            <a:pPr marL="400050" lvl="1" indent="-114300"/>
            <a:r>
              <a:rPr lang="en-US" b="1" smtClean="0"/>
              <a:t>Scheme: </a:t>
            </a:r>
            <a:r>
              <a:rPr lang="en-US" smtClean="0"/>
              <a:t>You can specify an identification scheme. If you select one of the standard agencies from the input help, then this field will already contain a predefined value.</a:t>
            </a:r>
          </a:p>
          <a:p>
            <a:pPr marL="400050" lvl="1" indent="-114300"/>
            <a:r>
              <a:rPr lang="en-US" b="1" smtClean="0"/>
              <a:t>Value:</a:t>
            </a:r>
            <a:r>
              <a:rPr lang="en-US" smtClean="0"/>
              <a:t> This value is a unique identifier for the communication party within the specified scheme (for instance, the DUNS number).</a:t>
            </a:r>
          </a:p>
          <a:p>
            <a:pPr marL="171450" indent="-171450"/>
            <a:r>
              <a:rPr lang="en-US" smtClean="0"/>
              <a:t>To create a party, you right-click on the </a:t>
            </a:r>
            <a:r>
              <a:rPr lang="en-US" i="1" smtClean="0"/>
              <a:t>Party</a:t>
            </a:r>
            <a:r>
              <a:rPr lang="en-US" smtClean="0"/>
              <a:t> icon in the navigation frame, or else choose </a:t>
            </a:r>
            <a:r>
              <a:rPr lang="en-US" i="1" smtClean="0"/>
              <a:t>Object </a:t>
            </a:r>
            <a:r>
              <a:rPr lang="en-US" i="1" smtClean="0">
                <a:sym typeface="Wingdings" pitchFamily="2" charset="2"/>
              </a:rPr>
              <a:t> New</a:t>
            </a:r>
            <a:r>
              <a:rPr lang="en-US" smtClean="0">
                <a:sym typeface="Wingdings" pitchFamily="2" charset="2"/>
              </a:rPr>
              <a:t> from the menu, and in the ensuing dialog select </a:t>
            </a:r>
            <a:r>
              <a:rPr lang="en-US" i="1" smtClean="0">
                <a:sym typeface="Wingdings" pitchFamily="2" charset="2"/>
              </a:rPr>
              <a:t>Party.</a:t>
            </a:r>
            <a:r>
              <a:rPr lang="en-US" smtClean="0">
                <a:sym typeface="Wingdings" pitchFamily="2" charset="2"/>
              </a:rPr>
              <a:t> Give the party a meaningful name and, optionally, a description.  If you created the party within a Business Scenario, it will automatically be assigned to that scenario.  Alternately, you can assign a Business Scenario when you create the party, or do not assign it to a Business Scenario (an unassigned party can be added to a Business Scenario later).</a:t>
            </a:r>
          </a:p>
          <a:p>
            <a:pPr marL="171450" indent="-171450"/>
            <a:r>
              <a:rPr lang="en-US" smtClean="0">
                <a:sym typeface="Wingdings" pitchFamily="2" charset="2"/>
              </a:rPr>
              <a:t>You can assign then Alternative Identifiers; use the drop-down to select the Agency, and enter the identifier in the appropriate field.</a:t>
            </a:r>
          </a:p>
          <a:p>
            <a:pPr marL="171450" indent="-171450"/>
            <a:r>
              <a:rPr lang="en-US" smtClean="0">
                <a:sym typeface="Wingdings" pitchFamily="2" charset="2"/>
              </a:rPr>
              <a:t>To assign services to the Party:  first, save your party, and it will then show in the navigation frame.  Drill down through your party to the appropriate service type, right-click on that type, and choose </a:t>
            </a:r>
            <a:r>
              <a:rPr lang="en-US" i="1" smtClean="0">
                <a:sym typeface="Wingdings" pitchFamily="2" charset="2"/>
              </a:rPr>
              <a:t>New</a:t>
            </a:r>
            <a:r>
              <a:rPr lang="en-US" smtClean="0">
                <a:sym typeface="Wingdings" pitchFamily="2" charset="2"/>
              </a:rPr>
              <a:t> (for Business Service or Business Process) or </a:t>
            </a:r>
            <a:r>
              <a:rPr lang="en-US" i="1" smtClean="0">
                <a:sym typeface="Wingdings" pitchFamily="2" charset="2"/>
              </a:rPr>
              <a:t>Assign Business System</a:t>
            </a:r>
            <a:r>
              <a:rPr lang="en-US" smtClean="0">
                <a:sym typeface="Wingdings" pitchFamily="2" charset="2"/>
              </a:rPr>
              <a:t> (for Business System).</a:t>
            </a:r>
            <a:endParaRPr lang="en-US" i="1" smtClean="0">
              <a:sym typeface="Wingdings" pitchFamily="2" charset="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xfrm>
            <a:off x="312738" y="306388"/>
            <a:ext cx="6115050" cy="4586287"/>
          </a:xfrm>
          <a:ln/>
        </p:spPr>
      </p:sp>
      <p:sp>
        <p:nvSpPr>
          <p:cNvPr id="45059" name="Rectangle 3"/>
          <p:cNvSpPr>
            <a:spLocks noGrp="1" noChangeArrowheads="1"/>
          </p:cNvSpPr>
          <p:nvPr>
            <p:ph type="body" idx="1"/>
          </p:nvPr>
        </p:nvSpPr>
        <p:spPr>
          <a:xfrm>
            <a:off x="417513" y="5808663"/>
            <a:ext cx="5888037" cy="3078162"/>
          </a:xfrm>
          <a:noFill/>
          <a:ln w="9525"/>
        </p:spPr>
        <p:txBody>
          <a:bodyPr/>
          <a:lstStyle/>
          <a:p>
            <a:pPr marL="171450" indent="-171450"/>
            <a:r>
              <a:rPr lang="en-US" sz="1000" smtClean="0"/>
              <a:t>Regardless of type, services play the roles of senders and receivers of messages in XI scenarios.</a:t>
            </a:r>
          </a:p>
          <a:p>
            <a:pPr marL="171450" indent="-171450"/>
            <a:r>
              <a:rPr lang="en-US" sz="1000" smtClean="0"/>
              <a:t>Previous versions of XI addressed </a:t>
            </a:r>
            <a:r>
              <a:rPr lang="en-US" sz="1000" i="1" smtClean="0"/>
              <a:t>Business Systems </a:t>
            </a:r>
            <a:r>
              <a:rPr lang="en-US" sz="1000" smtClean="0"/>
              <a:t>as senders and receivers; Services extend the Business System concept to include other possible receivers, namely </a:t>
            </a:r>
            <a:r>
              <a:rPr lang="en-US" sz="1000" i="1" smtClean="0"/>
              <a:t>Business Processes</a:t>
            </a:r>
            <a:r>
              <a:rPr lang="en-US" sz="1000" smtClean="0"/>
              <a:t> (executable processes that extend basic functionality and message handling capabilities from both an application and integration perspective, and do it across system boundaries), and </a:t>
            </a:r>
            <a:r>
              <a:rPr lang="en-US" sz="1000" i="1" smtClean="0"/>
              <a:t>Business Services</a:t>
            </a:r>
            <a:r>
              <a:rPr lang="en-US" sz="1000" smtClean="0"/>
              <a:t>, which </a:t>
            </a:r>
            <a:r>
              <a:rPr lang="en-US" smtClean="0"/>
              <a:t>represent an abstract, addressable unit.</a:t>
            </a:r>
            <a:endParaRPr lang="en-US" sz="10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xfrm>
            <a:off x="312738" y="306388"/>
            <a:ext cx="6115050" cy="4586287"/>
          </a:xfrm>
          <a:ln/>
        </p:spPr>
      </p:sp>
      <p:sp>
        <p:nvSpPr>
          <p:cNvPr id="46083" name="Rectangle 3"/>
          <p:cNvSpPr>
            <a:spLocks noGrp="1" noChangeArrowheads="1"/>
          </p:cNvSpPr>
          <p:nvPr>
            <p:ph type="body" idx="1"/>
          </p:nvPr>
        </p:nvSpPr>
        <p:spPr>
          <a:xfrm>
            <a:off x="417513" y="5861050"/>
            <a:ext cx="5888037" cy="3025775"/>
          </a:xfrm>
          <a:noFill/>
          <a:ln w="9525"/>
        </p:spPr>
        <p:txBody>
          <a:bodyPr/>
          <a:lstStyle/>
          <a:p>
            <a:pPr marL="171450" indent="-171450"/>
            <a:r>
              <a:rPr lang="en-US" sz="1000" smtClean="0"/>
              <a:t>Business Services allow you to address an entity in cross-company processes when the landscape of the communication partner is unknown.</a:t>
            </a:r>
          </a:p>
          <a:p>
            <a:pPr marL="171450" indent="-171450"/>
            <a:r>
              <a:rPr lang="en-US" sz="1000" smtClean="0"/>
              <a:t>In the past, the XI used the Business System type “Third Party” in the SLD for this purpose; now you use service type “Business Service” for this purpose.</a:t>
            </a:r>
          </a:p>
          <a:p>
            <a:pPr marL="171450" indent="-171450"/>
            <a:r>
              <a:rPr lang="en-US" sz="1000" smtClean="0"/>
              <a:t>Also use service type “Business Service” when you want to group a set of interfaces.</a:t>
            </a:r>
          </a:p>
          <a:p>
            <a:pPr marL="171450" indent="-171450"/>
            <a:endParaRPr lang="en-US" sz="10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xfrm>
            <a:off x="312738" y="306388"/>
            <a:ext cx="6115050" cy="4586287"/>
          </a:xfrm>
          <a:ln/>
        </p:spPr>
      </p:sp>
      <p:sp>
        <p:nvSpPr>
          <p:cNvPr id="47107" name="Rectangle 3"/>
          <p:cNvSpPr>
            <a:spLocks noGrp="1" noChangeArrowheads="1"/>
          </p:cNvSpPr>
          <p:nvPr>
            <p:ph type="body" idx="1"/>
          </p:nvPr>
        </p:nvSpPr>
        <p:spPr>
          <a:xfrm>
            <a:off x="417513" y="5859463"/>
            <a:ext cx="5888037" cy="3027362"/>
          </a:xfrm>
          <a:noFill/>
          <a:ln w="9525"/>
        </p:spPr>
        <p:txBody>
          <a:bodyPr/>
          <a:lstStyle/>
          <a:p>
            <a:pPr marL="171450" indent="-171450"/>
            <a:r>
              <a:rPr lang="en-US" sz="1000" smtClean="0"/>
              <a:t>To address a business system from the SLD as the sender or receiver of messages in logical routing, you must define it as a service (of type Business System) in the Integration Directory.</a:t>
            </a:r>
          </a:p>
          <a:p>
            <a:pPr marL="171450" indent="-171450"/>
            <a:r>
              <a:rPr lang="en-US" smtClean="0"/>
              <a:t>The Software Components tab page displays all the software components of the business system. This information is defined in the SLD and cannot be modified in any way in the Integration Directory.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xfrm>
            <a:off x="312738" y="306388"/>
            <a:ext cx="6115050" cy="4586287"/>
          </a:xfrm>
          <a:ln/>
        </p:spPr>
      </p:sp>
      <p:sp>
        <p:nvSpPr>
          <p:cNvPr id="48131" name="Rectangle 3"/>
          <p:cNvSpPr>
            <a:spLocks noGrp="1" noChangeArrowheads="1"/>
          </p:cNvSpPr>
          <p:nvPr>
            <p:ph type="body" idx="1"/>
          </p:nvPr>
        </p:nvSpPr>
        <p:spPr>
          <a:xfrm>
            <a:off x="417513" y="5876925"/>
            <a:ext cx="5888037" cy="3009900"/>
          </a:xfrm>
          <a:noFill/>
          <a:ln w="9525"/>
        </p:spPr>
        <p:txBody>
          <a:bodyPr/>
          <a:lstStyle/>
          <a:p>
            <a:pPr marL="171450" indent="-171450"/>
            <a:r>
              <a:rPr lang="en-US" sz="1000" smtClean="0"/>
              <a:t>A business process is an executable, cross-system process. In a business process you define all the process steps that are to be executed and the parameters relevant for controlling the process.  </a:t>
            </a:r>
            <a:r>
              <a:rPr lang="en-US" smtClean="0"/>
              <a:t>You implement cross-component Business Process Management (BPM) when you want to define, control, and monitor complex business processes that extend across enterprise and application boundaries.</a:t>
            </a:r>
          </a:p>
          <a:p>
            <a:pPr marL="171450" indent="-171450"/>
            <a:r>
              <a:rPr lang="en-US" smtClean="0"/>
              <a:t>A business process can send or receive messages by using its abstract interfaces. Correspondingly, at configuration time, a business process can be handled as a business system. A business process behaves like a sender or receiver of messages during routing. Therefore, when defining routing rules you can specify a business process as the sender or receiver of messages, provided you have already defined it as a service.</a:t>
            </a:r>
          </a:p>
          <a:p>
            <a:pPr marL="171450" indent="-171450"/>
            <a:r>
              <a:rPr lang="en-US" smtClean="0"/>
              <a:t>You create a Business Process in the Integration Directory by right-clicking on the </a:t>
            </a:r>
            <a:r>
              <a:rPr lang="en-US" i="1" smtClean="0"/>
              <a:t>Business Process</a:t>
            </a:r>
            <a:r>
              <a:rPr lang="en-US" smtClean="0"/>
              <a:t> link in the navigation frame (whether the node is under </a:t>
            </a:r>
            <a:r>
              <a:rPr lang="en-US" i="1" smtClean="0"/>
              <a:t>Party</a:t>
            </a:r>
            <a:r>
              <a:rPr lang="en-US" smtClean="0"/>
              <a:t> or </a:t>
            </a:r>
            <a:r>
              <a:rPr lang="en-US" i="1" smtClean="0"/>
              <a:t>Service Without Party</a:t>
            </a:r>
            <a:r>
              <a:rPr lang="en-US" smtClean="0"/>
              <a:t>, depending on your requirements), or by choosing </a:t>
            </a:r>
            <a:r>
              <a:rPr lang="en-US" i="1" smtClean="0"/>
              <a:t>Object </a:t>
            </a:r>
            <a:r>
              <a:rPr lang="en-US" i="1" smtClean="0">
                <a:sym typeface="Wingdings" pitchFamily="2" charset="2"/>
              </a:rPr>
              <a:t> New</a:t>
            </a:r>
            <a:r>
              <a:rPr lang="en-US" smtClean="0">
                <a:sym typeface="Wingdings" pitchFamily="2" charset="2"/>
              </a:rPr>
              <a:t> from the menu, and in the ensuing dialog selecting </a:t>
            </a:r>
            <a:r>
              <a:rPr lang="en-US" i="1" smtClean="0">
                <a:sym typeface="Wingdings" pitchFamily="2" charset="2"/>
              </a:rPr>
              <a:t>Business Process</a:t>
            </a:r>
            <a:r>
              <a:rPr lang="en-US" smtClean="0">
                <a:sym typeface="Wingdings" pitchFamily="2" charset="2"/>
              </a:rPr>
              <a:t>.  Either way will start the wizard that lets you import a Business Process from the Integration Repository.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xfrm>
            <a:off x="312738" y="306388"/>
            <a:ext cx="6115050" cy="4586287"/>
          </a:xfrm>
          <a:ln/>
        </p:spPr>
      </p:sp>
      <p:sp>
        <p:nvSpPr>
          <p:cNvPr id="49155" name="Rectangle 3"/>
          <p:cNvSpPr>
            <a:spLocks noGrp="1" noChangeArrowheads="1"/>
          </p:cNvSpPr>
          <p:nvPr>
            <p:ph type="body" idx="1"/>
          </p:nvPr>
        </p:nvSpPr>
        <p:spPr>
          <a:xfrm>
            <a:off x="417513" y="5876925"/>
            <a:ext cx="5888037" cy="3009900"/>
          </a:xfrm>
          <a:noFill/>
          <a:ln w="9525"/>
        </p:spPr>
        <p:txBody>
          <a:bodyPr/>
          <a:lstStyle/>
          <a:p>
            <a:pPr marL="171450" indent="-171450"/>
            <a:r>
              <a:rPr lang="en-US" sz="1000" smtClean="0"/>
              <a:t>Communication channels specify transport mechanism for a message – for instance, the adapter type and adapter configuration parameters</a:t>
            </a:r>
          </a:p>
          <a:p>
            <a:pPr marL="171450" indent="-171450"/>
            <a:r>
              <a:rPr lang="en-US" sz="1000" smtClean="0"/>
              <a:t>You must assign a communication channel to a service. Depending on whether the service is addressed as a sender or receiver of messages, the assigned communication channel has the role of either a sender or a receiver channel, and must be configured accordingly.</a:t>
            </a:r>
          </a:p>
          <a:p>
            <a:pPr marL="400050" lvl="1" indent="-114300"/>
            <a:r>
              <a:rPr lang="en-US" smtClean="0"/>
              <a:t>Sender Communication Channel</a:t>
            </a:r>
          </a:p>
          <a:p>
            <a:pPr marL="628650" lvl="2" indent="-114300"/>
            <a:r>
              <a:rPr lang="en-US" sz="1000" smtClean="0"/>
              <a:t>Defines how an adapter transforms a message so that it can be processed by the Integration Engine during inbound processing. A sender channel contains the configuration data for a sender adapter.</a:t>
            </a:r>
          </a:p>
          <a:p>
            <a:pPr marL="400050" lvl="1" indent="-114300"/>
            <a:r>
              <a:rPr lang="en-US" sz="1000" smtClean="0"/>
              <a:t>Receiver Communication Channel</a:t>
            </a:r>
          </a:p>
          <a:p>
            <a:pPr marL="628650" lvl="2" indent="-114300"/>
            <a:r>
              <a:rPr lang="en-US" sz="1000" smtClean="0"/>
              <a:t>Defines how an adapter transforms a message so that it can be processed by the receiver during outbound processing. A receiver channel contains the configuration data for a receiver adapter.</a:t>
            </a:r>
          </a:p>
          <a:p>
            <a:pPr marL="171450" indent="-171450"/>
            <a:r>
              <a:rPr lang="en-US" sz="1000" smtClean="0"/>
              <a:t> The </a:t>
            </a:r>
            <a:r>
              <a:rPr lang="en-US" sz="1000" i="1" smtClean="0"/>
              <a:t>Parameters</a:t>
            </a:r>
            <a:r>
              <a:rPr lang="en-US" sz="1000" smtClean="0"/>
              <a:t> tab of the Communication Channel editing screen contain a non Adapter-specific area for specifying the adapter type, and an adapter-specific area for configuring the adapter.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noFill/>
          <a:ln w="9525"/>
        </p:spPr>
        <p:txBody>
          <a:bodyPr/>
          <a:lstStyle/>
          <a:p>
            <a:r>
              <a:rPr lang="en-US" smtClean="0"/>
              <a:t>For detailed information about the various adapter-type-specific parameters, see the documentation for the relevant adapter type.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a:ln/>
        </p:spPr>
      </p:sp>
      <p:sp>
        <p:nvSpPr>
          <p:cNvPr id="327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a:ln w="9525"/>
        </p:spPr>
        <p:txBody>
          <a:bodyPr/>
          <a:lstStyle/>
          <a:p>
            <a:pPr>
              <a:buFont typeface="Wingdings" pitchFamily="2" charset="2"/>
              <a:buNone/>
            </a:pPr>
            <a:r>
              <a:rPr lang="en-US" smtClean="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xfrm>
            <a:off x="312738" y="306388"/>
            <a:ext cx="6115050" cy="4586287"/>
          </a:xfrm>
          <a:ln/>
        </p:spPr>
      </p:sp>
      <p:sp>
        <p:nvSpPr>
          <p:cNvPr id="52227" name="Rectangle 3"/>
          <p:cNvSpPr>
            <a:spLocks noGrp="1" noChangeArrowheads="1"/>
          </p:cNvSpPr>
          <p:nvPr>
            <p:ph type="body" idx="1"/>
          </p:nvPr>
        </p:nvSpPr>
        <p:spPr>
          <a:xfrm>
            <a:off x="417513" y="5859463"/>
            <a:ext cx="5888037" cy="3027362"/>
          </a:xfrm>
          <a:noFill/>
          <a:ln w="9525"/>
        </p:spPr>
        <p:txBody>
          <a:bodyPr/>
          <a:lstStyle/>
          <a:p>
            <a:pPr marL="171450" indent="-171450"/>
            <a:r>
              <a:rPr lang="en-US" sz="1000" smtClean="0"/>
              <a:t>You use a receiver determination to define one or more receivers for a sender and an outbound interface.</a:t>
            </a:r>
          </a:p>
          <a:p>
            <a:pPr marL="171450" indent="-171450"/>
            <a:r>
              <a:rPr lang="en-US" sz="1000" smtClean="0"/>
              <a:t>You can specify receiver parties and receiver services. To specify the receiver in more detail, you have the following options:</a:t>
            </a:r>
          </a:p>
          <a:p>
            <a:pPr marL="400050" lvl="1" indent="-114300"/>
            <a:r>
              <a:rPr lang="en-US" smtClean="0"/>
              <a:t>Select the receiver from the Integration Directory</a:t>
            </a:r>
          </a:p>
          <a:p>
            <a:pPr marL="400050" lvl="1" indent="-114300"/>
            <a:r>
              <a:rPr lang="en-US" smtClean="0"/>
              <a:t>Specify a constant value for the receiver</a:t>
            </a:r>
          </a:p>
          <a:p>
            <a:pPr marL="400050" lvl="1" indent="-114300"/>
            <a:r>
              <a:rPr lang="en-US" smtClean="0"/>
              <a:t>Determine the receiver dynamically from the content of a message (at runtime)</a:t>
            </a:r>
          </a:p>
          <a:p>
            <a:pPr marL="171450" indent="-171450"/>
            <a:r>
              <a:rPr lang="en-US" smtClean="0"/>
              <a:t>You also have the option of specifying the conditions to be applied when forwarding a message to the receiver(s) in a receiver determination. A condition generally refers to the content of a message. If the specified condition is fulfilled for a particular payload element (the corresponding element has a certain value, for example), then the message is forwarded to the specified receiver(s). </a:t>
            </a:r>
          </a:p>
          <a:p>
            <a:pPr marL="171450" indent="-171450"/>
            <a:r>
              <a:rPr lang="en-US" smtClean="0"/>
              <a:t>To define a condition, use the condition editor.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xfrm>
            <a:off x="312738" y="306388"/>
            <a:ext cx="6115050" cy="4586287"/>
          </a:xfrm>
          <a:ln/>
        </p:spPr>
      </p:sp>
      <p:sp>
        <p:nvSpPr>
          <p:cNvPr id="53251" name="Rectangle 3"/>
          <p:cNvSpPr>
            <a:spLocks noGrp="1" noChangeArrowheads="1"/>
          </p:cNvSpPr>
          <p:nvPr>
            <p:ph type="body" idx="1"/>
          </p:nvPr>
        </p:nvSpPr>
        <p:spPr>
          <a:xfrm>
            <a:off x="417513" y="5927725"/>
            <a:ext cx="5888037" cy="2959100"/>
          </a:xfrm>
          <a:noFill/>
          <a:ln w="9525"/>
        </p:spPr>
        <p:txBody>
          <a:bodyPr/>
          <a:lstStyle/>
          <a:p>
            <a:pPr marL="171450" indent="-171450"/>
            <a:r>
              <a:rPr lang="en-US" smtClean="0"/>
              <a:t>You use an interface determination to specify for a sender and a receiver which inbound interface is to be used for the inbound processing of a message. </a:t>
            </a:r>
          </a:p>
          <a:p>
            <a:pPr marL="171450" indent="-171450"/>
            <a:r>
              <a:rPr lang="en-US" smtClean="0"/>
              <a:t>In an interface determination you define the following for the outbound interface of a sender: </a:t>
            </a:r>
          </a:p>
          <a:p>
            <a:pPr marL="400050" lvl="1" indent="-114300"/>
            <a:r>
              <a:rPr lang="en-US" smtClean="0"/>
              <a:t>An inbound interface</a:t>
            </a:r>
          </a:p>
          <a:p>
            <a:pPr marL="400050" lvl="1" indent="-114300"/>
            <a:r>
              <a:rPr lang="en-US" smtClean="0"/>
              <a:t>An interface mapping for the outbound and inbound interface (You are only permitted to use Interface Mappings from the Integration Repository).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a:ln w="9525"/>
        </p:spPr>
        <p:txBody>
          <a:bodyPr/>
          <a:lstStyle/>
          <a:p>
            <a:pPr>
              <a:buFont typeface="Wingdings" pitchFamily="2" charset="2"/>
              <a:buNone/>
            </a:pPr>
            <a:r>
              <a:rPr lang="en-US" smtClean="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xfrm>
            <a:off x="312738" y="306388"/>
            <a:ext cx="6115050" cy="4586287"/>
          </a:xfrm>
          <a:ln/>
        </p:spPr>
      </p:sp>
      <p:sp>
        <p:nvSpPr>
          <p:cNvPr id="55299" name="Rectangle 3"/>
          <p:cNvSpPr>
            <a:spLocks noGrp="1" noChangeArrowheads="1"/>
          </p:cNvSpPr>
          <p:nvPr>
            <p:ph type="body" idx="1"/>
          </p:nvPr>
        </p:nvSpPr>
        <p:spPr>
          <a:xfrm>
            <a:off x="400050" y="5843588"/>
            <a:ext cx="5888038" cy="3025775"/>
          </a:xfrm>
          <a:noFill/>
          <a:ln w="9525"/>
        </p:spPr>
        <p:txBody>
          <a:bodyPr/>
          <a:lstStyle/>
          <a:p>
            <a:pPr marL="171450" indent="-171450"/>
            <a:r>
              <a:rPr lang="en-US" sz="1000" smtClean="0"/>
              <a:t>In a collaboration agreement you define which communication channel to use to process messages for particular combination of senders and receivers. In a collaboration agreement, senders and receivers can also agree on additional security settings, which refer to the content of the messages.</a:t>
            </a:r>
          </a:p>
          <a:p>
            <a:pPr marL="171450" indent="-171450"/>
            <a:r>
              <a:rPr lang="en-US" sz="1000" smtClean="0"/>
              <a:t>In outbound processing you can use security settings to do the following:</a:t>
            </a:r>
          </a:p>
          <a:p>
            <a:pPr marL="400050" lvl="1" indent="-114300"/>
            <a:r>
              <a:rPr lang="en-US" smtClean="0"/>
              <a:t>Sign a message</a:t>
            </a:r>
          </a:p>
          <a:p>
            <a:pPr marL="400050" lvl="1" indent="-114300"/>
            <a:r>
              <a:rPr lang="en-US" smtClean="0"/>
              <a:t>Guarantee the integrity of the data</a:t>
            </a:r>
          </a:p>
          <a:p>
            <a:pPr marL="171450" indent="-171450"/>
            <a:r>
              <a:rPr lang="en-US" smtClean="0"/>
              <a:t>In inbound processing you can use security settings to do the following:</a:t>
            </a:r>
          </a:p>
          <a:p>
            <a:pPr marL="400050" lvl="1" indent="-114300"/>
            <a:r>
              <a:rPr lang="en-US" smtClean="0"/>
              <a:t>Check the signature of an inbound message</a:t>
            </a:r>
          </a:p>
          <a:p>
            <a:pPr marL="400050" lvl="1" indent="-114300"/>
            <a:r>
              <a:rPr lang="en-US" smtClean="0"/>
              <a:t>Check the integrity of the data</a:t>
            </a:r>
          </a:p>
          <a:p>
            <a:pPr marL="400050" lvl="1" indent="-114300"/>
            <a:r>
              <a:rPr lang="en-US" smtClean="0"/>
              <a:t>Authorize the sender of a message</a:t>
            </a:r>
          </a:p>
          <a:p>
            <a:pPr marL="171450" indent="-171450"/>
            <a:r>
              <a:rPr lang="en-US" smtClean="0"/>
              <a:t>Note that in order to specify message security in a Collaboration Agreement, you must have assigned a Communication Channel of Adapter type </a:t>
            </a:r>
            <a:r>
              <a:rPr lang="en-US" b="1" i="1" smtClean="0"/>
              <a:t>XI</a:t>
            </a:r>
            <a:r>
              <a:rPr lang="en-US" smtClean="0"/>
              <a:t> using the PI 7.1 message protocol, and selected the </a:t>
            </a:r>
            <a:r>
              <a:rPr lang="en-US" i="1" smtClean="0"/>
              <a:t>Message Security</a:t>
            </a:r>
            <a:r>
              <a:rPr lang="en-US" smtClean="0"/>
              <a:t> check box in the assigned communication protocol. </a:t>
            </a:r>
          </a:p>
          <a:p>
            <a:pPr marL="171450" indent="-171450"/>
            <a:r>
              <a:rPr lang="en-US" smtClean="0"/>
              <a:t>In receiver agreements, you can also change elements of the message header.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a:ln w="9525"/>
        </p:spPr>
        <p:txBody>
          <a:bodyP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xfrm>
            <a:off x="904875" y="750888"/>
            <a:ext cx="4938713" cy="3703637"/>
          </a:xfrm>
          <a:ln cap="flat"/>
        </p:spPr>
      </p:sp>
      <p:sp>
        <p:nvSpPr>
          <p:cNvPr id="57347" name="Rectangle 3"/>
          <p:cNvSpPr>
            <a:spLocks noGrp="1" noChangeArrowheads="1"/>
          </p:cNvSpPr>
          <p:nvPr>
            <p:ph type="body" idx="1"/>
          </p:nvPr>
        </p:nvSpPr>
        <p:spPr>
          <a:xfrm>
            <a:off x="898525" y="4710113"/>
            <a:ext cx="4949825" cy="4460875"/>
          </a:xfrm>
          <a:noFill/>
          <a:ln w="9525"/>
        </p:spPr>
        <p:txBody>
          <a:bodyPr lIns="93479" tIns="45920" rIns="93479" bIns="45920"/>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xfrm>
            <a:off x="455613" y="495300"/>
            <a:ext cx="5837237" cy="4378325"/>
          </a:xfrm>
          <a:ln/>
        </p:spPr>
      </p:sp>
      <p:sp>
        <p:nvSpPr>
          <p:cNvPr id="58371" name="Rectangle 3"/>
          <p:cNvSpPr>
            <a:spLocks noGrp="1" noChangeArrowheads="1"/>
          </p:cNvSpPr>
          <p:nvPr>
            <p:ph type="body" idx="1"/>
          </p:nvPr>
        </p:nvSpPr>
        <p:spPr>
          <a:xfrm>
            <a:off x="525463" y="5372100"/>
            <a:ext cx="5621337" cy="3937000"/>
          </a:xfrm>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xfrm>
            <a:off x="312738" y="306388"/>
            <a:ext cx="6113462" cy="4584700"/>
          </a:xfrm>
          <a:ln/>
        </p:spPr>
      </p:sp>
      <p:sp>
        <p:nvSpPr>
          <p:cNvPr id="33795" name="Rectangle 3"/>
          <p:cNvSpPr>
            <a:spLocks noGrp="1" noChangeArrowheads="1"/>
          </p:cNvSpPr>
          <p:nvPr>
            <p:ph type="body" idx="1"/>
          </p:nvPr>
        </p:nvSpPr>
        <p:spPr>
          <a:xfrm>
            <a:off x="415925" y="5945188"/>
            <a:ext cx="5889625" cy="2943225"/>
          </a:xfrm>
          <a:noFill/>
          <a:ln w="9525"/>
        </p:spPr>
        <p:txBody>
          <a:bodyPr/>
          <a:lstStyle/>
          <a:p>
            <a:r>
              <a:rPr lang="en-US" smtClean="0"/>
              <a:t>When creating sender-receiver relationships, there are many aspects to consider. For instance:</a:t>
            </a:r>
          </a:p>
          <a:p>
            <a:pPr lvl="1"/>
            <a:r>
              <a:rPr lang="en-US" smtClean="0"/>
              <a:t>Which Business System should receive the message?</a:t>
            </a:r>
          </a:p>
          <a:p>
            <a:pPr lvl="1"/>
            <a:r>
              <a:rPr lang="en-US" smtClean="0"/>
              <a:t>Which interface should receive the message?</a:t>
            </a:r>
          </a:p>
          <a:p>
            <a:pPr lvl="1"/>
            <a:r>
              <a:rPr lang="en-US" smtClean="0"/>
              <a:t>What transport mechanism will be used?</a:t>
            </a:r>
          </a:p>
          <a:p>
            <a:pPr lvl="1"/>
            <a:r>
              <a:rPr lang="en-US" smtClean="0"/>
              <a:t>What security requirements exist?</a:t>
            </a:r>
          </a:p>
          <a:p>
            <a:r>
              <a:rPr lang="en-US" smtClean="0"/>
              <a:t>The XI Integration Repository is used to set these and other parameters so that messages can be processed properly as they arrive at the Integration Server.</a:t>
            </a:r>
          </a:p>
          <a:p>
            <a:r>
              <a:rPr lang="en-US" smtClean="0"/>
              <a:t>When the IS receives a message, it examines the message header to determine the sender Service (for instance, a Business System) and the sender interface and namespace; using this information as a key, it finds the correct receiver information from the configuration and forwards the message with necessary processing.</a:t>
            </a:r>
          </a:p>
          <a:p>
            <a:pPr lvl="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a:xfrm>
            <a:off x="457200" y="496888"/>
            <a:ext cx="5837238" cy="4378325"/>
          </a:xfrm>
          <a:ln/>
        </p:spPr>
      </p:sp>
      <p:sp>
        <p:nvSpPr>
          <p:cNvPr id="34819" name="Rectangle 3"/>
          <p:cNvSpPr>
            <a:spLocks noGrp="1" noChangeArrowheads="1"/>
          </p:cNvSpPr>
          <p:nvPr>
            <p:ph type="body" idx="1"/>
          </p:nvPr>
        </p:nvSpPr>
        <p:spPr>
          <a:xfrm>
            <a:off x="525463" y="5837238"/>
            <a:ext cx="5619750" cy="3471862"/>
          </a:xfrm>
          <a:noFill/>
          <a:ln w="9525"/>
        </p:spPr>
        <p:txBody>
          <a:bodyPr/>
          <a:lstStyle/>
          <a:p>
            <a:r>
              <a:rPr lang="de-DE" smtClean="0"/>
              <a:t>The </a:t>
            </a:r>
            <a:r>
              <a:rPr lang="en-US" smtClean="0"/>
              <a:t>Integration</a:t>
            </a:r>
            <a:r>
              <a:rPr lang="de-DE" smtClean="0"/>
              <a:t> Directory is used to configure the Business Scenarios that are created at design time in the Integration Repository.  The prerequisites for configuring a scenario in the Integration Directory are that </a:t>
            </a:r>
            <a:r>
              <a:rPr lang="en-US" smtClean="0"/>
              <a:t>the internal system landscape is implemented in the System Landscape Directory, and that the design objects relevant for the process are defined in the Integration Repository.  </a:t>
            </a:r>
          </a:p>
          <a:p>
            <a:r>
              <a:rPr lang="en-US" smtClean="0"/>
              <a:t>Integration Scenarios are developed in the IR, configured in the ID, and executed at runtime by the Integration Server.  The Integration Server uses a cached copy of the configuration from the ID to process messages delivered to the pipeline.</a:t>
            </a:r>
            <a:endParaRPr lang="de-DE" smtClean="0"/>
          </a:p>
          <a:p>
            <a:r>
              <a:rPr lang="de-DE" smtClean="0"/>
              <a:t>The Integration Directory is initially de</a:t>
            </a:r>
            <a:r>
              <a:rPr lang="en-US" smtClean="0"/>
              <a:t>livered without content.  The customer must add content that corresponds to the concrete landscape of the customer solution.</a:t>
            </a:r>
          </a:p>
          <a:p>
            <a:r>
              <a:rPr lang="en-US" smtClean="0"/>
              <a:t>The Integration Directory content can be partially derived from the content of the Integration Repository.  For instance, Business Scenarios in the IR are the basis for the configuration wizard in the ID.</a:t>
            </a:r>
          </a:p>
          <a:p>
            <a:r>
              <a:rPr lang="en-US" smtClean="0"/>
              <a:t>Starting with PI 7.1, J2EE-based adapters can be configured centrally in the ID.</a:t>
            </a:r>
          </a:p>
          <a:p>
            <a:r>
              <a:rPr lang="en-US" smtClean="0"/>
              <a:t>The Integration Builder supplies configuration wizards that makes it easy to create all of the configuration objects for a given scenario.  Alternately, you can create the relevant objects manually using editors.</a:t>
            </a:r>
          </a:p>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r>
              <a:rPr lang="en-US" smtClean="0"/>
              <a:t>The three task areas at Configuration time are the Collaboration Profile, Logical Routing, and the Collaboration Agreement.</a:t>
            </a:r>
          </a:p>
          <a:p>
            <a:r>
              <a:rPr lang="en-US" smtClean="0"/>
              <a:t>In the Collaboration Profile you specify which services (Business Service, Business Process, or Business System) will participate in a message exchange.  For each you may also specify a Communication Channel, which represents the technical communication path (For instance, the adapter type and configuration parameters for the adapter).</a:t>
            </a:r>
          </a:p>
          <a:p>
            <a:r>
              <a:rPr lang="en-US" smtClean="0"/>
              <a:t> In Logical Routing you determine both who should be the receiver of a message and what interface should receive the message. </a:t>
            </a:r>
          </a:p>
          <a:p>
            <a:r>
              <a:rPr lang="en-US" smtClean="0"/>
              <a:t>In a collaboration agreement you define which communication channel to use to process messages for particular combination of senders and receivers.  Collaboration Profiles represent, in effect, possible configurations, while Collaboration Agreements represent actual configurations.</a:t>
            </a:r>
          </a:p>
          <a:p>
            <a:pPr>
              <a:buFont typeface="Wingdings" pitchFamily="2" charset="2"/>
              <a:buNone/>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a:ln/>
        </p:spPr>
      </p:sp>
      <p:sp>
        <p:nvSpPr>
          <p:cNvPr id="36867" name="Rectangle 3"/>
          <p:cNvSpPr>
            <a:spLocks noGrp="1" noChangeArrowheads="1"/>
          </p:cNvSpPr>
          <p:nvPr>
            <p:ph type="body" idx="1"/>
          </p:nvPr>
        </p:nvSpPr>
        <p:spPr>
          <a:noFill/>
          <a:ln w="9525"/>
        </p:spPr>
        <p:txBody>
          <a:bodyPr/>
          <a:lstStyle/>
          <a:p>
            <a:r>
              <a:rPr lang="en-US" smtClean="0"/>
              <a:t>A communication Party represents a larger unit, which is involved in a cross-system process, for example a company.  You can assign each communication party one or more services and address these services as the sender or receiver of messages.</a:t>
            </a:r>
          </a:p>
          <a:p>
            <a:pPr lvl="1"/>
            <a:r>
              <a:rPr lang="en-US" smtClean="0"/>
              <a:t>Communication Parties can be assigned alternative identifiers; across the world, many different identifiers are used to identify companies involved in cross-company processes (for example, Dun &amp; Bradstreet D-U-N-S-Number). In the Integration Directory, you can specify multiple alternative identifiers for a communication party, which you can then use to identify this party (for example, when specifying receiver determinations).</a:t>
            </a:r>
          </a:p>
          <a:p>
            <a:r>
              <a:rPr lang="en-US" smtClean="0"/>
              <a:t>Services can be Business Services, Business Processes, or Business Systems:</a:t>
            </a:r>
          </a:p>
          <a:p>
            <a:pPr lvl="1"/>
            <a:r>
              <a:rPr lang="en-US" smtClean="0"/>
              <a:t>A </a:t>
            </a:r>
            <a:r>
              <a:rPr lang="en-US" b="1" smtClean="0"/>
              <a:t>Business Service</a:t>
            </a:r>
            <a:r>
              <a:rPr lang="en-US" smtClean="0"/>
              <a:t> represents an abstract, addressable unit.  Business services are used in cross-company processes, for example, if the parties involved have only published their interfaces and not their system landscape, or it is only partly known.  Using a business service, you can define the technical or business subunits of the companies involved and then assign them the relevant interfaces.</a:t>
            </a:r>
          </a:p>
          <a:p>
            <a:pPr lvl="1"/>
            <a:r>
              <a:rPr lang="en-US" smtClean="0"/>
              <a:t>A </a:t>
            </a:r>
            <a:r>
              <a:rPr lang="en-US" b="1" smtClean="0"/>
              <a:t>Business System </a:t>
            </a:r>
            <a:r>
              <a:rPr lang="en-US" smtClean="0"/>
              <a:t>addresses a business system as a sender or receiver of messages. Unlike an abstract service, a business system represents a specific (application) system in the system landscape. A business system (service) comprises information about the inbound and outbound interfaces and the software component versions of the business system.</a:t>
            </a:r>
          </a:p>
          <a:p>
            <a:pPr lvl="1"/>
            <a:r>
              <a:rPr lang="en-US" smtClean="0"/>
              <a:t>A </a:t>
            </a:r>
            <a:r>
              <a:rPr lang="en-US" b="1" smtClean="0"/>
              <a:t>Business Process</a:t>
            </a:r>
            <a:r>
              <a:rPr lang="en-US" smtClean="0"/>
              <a:t> addresses a business process as a sender or receiver of messages. At configuration time, business processes are handled as application systems and can be addressed as senders or receivers of messages. At runtime, these business processes are controlled by messages and can themselves send messages.</a:t>
            </a:r>
          </a:p>
          <a:p>
            <a:r>
              <a:rPr lang="en-US" smtClean="0"/>
              <a:t>You use a </a:t>
            </a:r>
            <a:r>
              <a:rPr lang="en-US" b="1" smtClean="0"/>
              <a:t>Communication Channel</a:t>
            </a:r>
            <a:r>
              <a:rPr lang="en-US" smtClean="0"/>
              <a:t> to define the type and configuration of the adapter used during inbound or outbound processing. A communication channel also contains additional details about message exchange, for example, which identification scheme to use to identify the communication party.</a:t>
            </a:r>
          </a:p>
          <a:p>
            <a:endParaRPr lang="en-US" smtClean="0"/>
          </a:p>
          <a:p>
            <a:pPr lvl="1"/>
            <a:endParaRPr lang="en-US" smtClean="0"/>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a:ln w="9525"/>
        </p:spPr>
        <p:txBody>
          <a:bodyPr/>
          <a:lstStyle/>
          <a:p>
            <a:r>
              <a:rPr lang="en-US" smtClean="0"/>
              <a:t>You use a receiver determination to define one or more receivers for a sender and an outbound interface. The receiver can be a party or a service.  You can also specify that the receiver will be determined at runtime from the message contents.  You also have the option of specifying the conditions to be applied when forwarding a message to the receiver(s) in a receiver determination. A condition generally refers to the content of a message. If the specified condition is fulfilled for a particular payload element (the corresponding element has a certain value, for example), then the message is forwarded to the specified receiver(s).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r>
              <a:rPr lang="en-US" smtClean="0"/>
              <a:t>In a collaboration agreement you define which communication channel to use to process messages for particular combination of senders and receivers. In a collaboration agreement, senders and receivers can also agree on additional security settings, which refer to the content of the messages. </a:t>
            </a:r>
          </a:p>
          <a:p>
            <a:r>
              <a:rPr lang="en-US" smtClean="0"/>
              <a:t>In outbound processing, you can use security settings to do the following:</a:t>
            </a:r>
          </a:p>
          <a:p>
            <a:pPr lvl="1"/>
            <a:r>
              <a:rPr lang="en-US" smtClean="0"/>
              <a:t>Sign a message</a:t>
            </a:r>
          </a:p>
          <a:p>
            <a:pPr lvl="1"/>
            <a:r>
              <a:rPr lang="en-US" smtClean="0"/>
              <a:t>Guarantee the integrity of the data</a:t>
            </a:r>
          </a:p>
          <a:p>
            <a:r>
              <a:rPr lang="en-US" smtClean="0"/>
              <a:t>In inbound processing, you can use security settings to do the following: </a:t>
            </a:r>
          </a:p>
          <a:p>
            <a:pPr lvl="1"/>
            <a:r>
              <a:rPr lang="en-US" smtClean="0"/>
              <a:t>Check the signature of an inbound message</a:t>
            </a:r>
          </a:p>
          <a:p>
            <a:pPr lvl="1"/>
            <a:r>
              <a:rPr lang="en-US" smtClean="0"/>
              <a:t>Check the integrity of the data</a:t>
            </a:r>
          </a:p>
          <a:p>
            <a:pPr lvl="1"/>
            <a:r>
              <a:rPr lang="en-US" smtClean="0"/>
              <a:t>Authorize the sender of a message</a:t>
            </a:r>
          </a:p>
          <a:p>
            <a:endParaRPr lang="en-US" smtClean="0"/>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pPr>
              <a:buFont typeface="Wingdings" pitchFamily="2" charset="2"/>
              <a:buNone/>
            </a:pPr>
            <a:r>
              <a:rPr lang="en-US" smtClean="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1188" y="304800"/>
            <a:ext cx="2182812" cy="5734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304800"/>
            <a:ext cx="6399213" cy="5734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9575" y="304800"/>
            <a:ext cx="8734425"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4288"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2057400"/>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4124325"/>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9575" y="304800"/>
            <a:ext cx="8734425"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057400"/>
            <a:ext cx="3824288"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2057400"/>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4124325"/>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205740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body" idx="1"/>
          </p:nvPr>
        </p:nvSpPr>
        <p:spPr bwMode="auto">
          <a:xfrm>
            <a:off x="685800" y="205740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1027" name="Rectangle 3"/>
          <p:cNvSpPr>
            <a:spLocks noChangeArrowheads="1"/>
          </p:cNvSpPr>
          <p:nvPr userDrawn="1"/>
        </p:nvSpPr>
        <p:spPr bwMode="auto">
          <a:xfrm>
            <a:off x="630238" y="6708775"/>
            <a:ext cx="4410075" cy="136525"/>
          </a:xfrm>
          <a:prstGeom prst="rect">
            <a:avLst/>
          </a:prstGeom>
          <a:noFill/>
          <a:ln w="12700">
            <a:noFill/>
            <a:miter lim="800000"/>
            <a:headEnd/>
            <a:tailEnd/>
          </a:ln>
        </p:spPr>
        <p:txBody>
          <a:bodyPr lIns="0" tIns="0" rIns="0" bIns="0" anchor="ctr">
            <a:spAutoFit/>
          </a:bodyPr>
          <a:lstStyle/>
          <a:p>
            <a:pPr marL="95250" indent="-95250" defTabSz="762000" eaLnBrk="0" hangingPunct="0">
              <a:lnSpc>
                <a:spcPct val="90000"/>
              </a:lnSpc>
              <a:buSzPct val="120000"/>
              <a:buFont typeface="Symbol" pitchFamily="18" charset="2"/>
              <a:buChar char="ã"/>
              <a:defRPr/>
            </a:pPr>
            <a:r>
              <a:rPr lang="en-US" sz="1000" b="0"/>
              <a:t>India SAP CoE, Slide </a:t>
            </a:r>
            <a:fld id="{2BB4A241-F0D6-41B9-BFC2-0663C6585FFA}" type="slidenum">
              <a:rPr lang="en-US" sz="1000" b="0"/>
              <a:pPr marL="95250" indent="-95250" defTabSz="762000" eaLnBrk="0" hangingPunct="0">
                <a:lnSpc>
                  <a:spcPct val="90000"/>
                </a:lnSpc>
                <a:buSzPct val="120000"/>
                <a:buFont typeface="Symbol" pitchFamily="18" charset="2"/>
                <a:buChar char="ã"/>
                <a:defRPr/>
              </a:pPr>
              <a:t>‹#›</a:t>
            </a:fld>
            <a:endParaRPr lang="en-US" sz="1000" b="0"/>
          </a:p>
        </p:txBody>
      </p:sp>
      <p:sp>
        <p:nvSpPr>
          <p:cNvPr id="1028" name="Freeform 4"/>
          <p:cNvSpPr>
            <a:spLocks/>
          </p:cNvSpPr>
          <p:nvPr/>
        </p:nvSpPr>
        <p:spPr bwMode="auto">
          <a:xfrm>
            <a:off x="0" y="0"/>
            <a:ext cx="6483350" cy="276225"/>
          </a:xfrm>
          <a:custGeom>
            <a:avLst/>
            <a:gdLst>
              <a:gd name="T0" fmla="*/ 0 w 4084"/>
              <a:gd name="T1" fmla="*/ 0 h 174"/>
              <a:gd name="T2" fmla="*/ 4083 w 4084"/>
              <a:gd name="T3" fmla="*/ 0 h 174"/>
              <a:gd name="T4" fmla="*/ 4083 w 4084"/>
              <a:gd name="T5" fmla="*/ 173 h 174"/>
              <a:gd name="T6" fmla="*/ 0 w 4084"/>
              <a:gd name="T7" fmla="*/ 173 h 174"/>
              <a:gd name="T8" fmla="*/ 0 w 4084"/>
              <a:gd name="T9" fmla="*/ 0 h 1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p:spPr>
        <p:txBody>
          <a:bodyPr/>
          <a:lstStyle/>
          <a:p>
            <a:pPr>
              <a:defRPr/>
            </a:pPr>
            <a:endParaRPr lang="en-US"/>
          </a:p>
        </p:txBody>
      </p:sp>
      <p:sp>
        <p:nvSpPr>
          <p:cNvPr id="302085" name="Rectangle 5"/>
          <p:cNvSpPr>
            <a:spLocks noGrp="1" noChangeArrowheads="1"/>
          </p:cNvSpPr>
          <p:nvPr>
            <p:ph type="title"/>
          </p:nvPr>
        </p:nvSpPr>
        <p:spPr bwMode="auto">
          <a:xfrm>
            <a:off x="409575" y="304800"/>
            <a:ext cx="8734425" cy="53340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SAP Basics Class</a:t>
            </a:r>
          </a:p>
        </p:txBody>
      </p:sp>
      <p:pic>
        <p:nvPicPr>
          <p:cNvPr id="8198" name="Picture 6" descr="Capgemini"/>
          <p:cNvPicPr>
            <a:picLocks noChangeAspect="1" noChangeArrowheads="1"/>
          </p:cNvPicPr>
          <p:nvPr userDrawn="1"/>
        </p:nvPicPr>
        <p:blipFill>
          <a:blip r:embed="rId15"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xStyles>
    <p:titleStyle>
      <a:lvl1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6pPr>
      <a:lvl7pPr marL="9144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7pPr>
      <a:lvl8pPr marL="13716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8pPr>
      <a:lvl9pPr marL="18288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file://winbomfs/DATAGRP/SAP/CoE/04_Delivery/05_Training_%26_Library/SAP_Training/Training_Material/01_Training_Library/NW%20-%20NetWeaver/Current/XI1001%20-%20Development%20Basic/1_WIP/Integration_Directory.si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en-US" dirty="0" smtClean="0">
                <a:solidFill>
                  <a:schemeClr val="accent2"/>
                </a:solidFill>
              </a:rPr>
              <a:t>SAP Process Integration</a:t>
            </a:r>
            <a:br>
              <a:rPr lang="en-US" dirty="0" smtClean="0">
                <a:solidFill>
                  <a:schemeClr val="accent2"/>
                </a:solidFill>
              </a:rPr>
            </a:br>
            <a:endParaRPr lang="en-US" dirty="0" smtClean="0">
              <a:solidFill>
                <a:schemeClr val="accent2"/>
              </a:solidFill>
            </a:endParaRPr>
          </a:p>
        </p:txBody>
      </p:sp>
      <p:sp>
        <p:nvSpPr>
          <p:cNvPr id="9219"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9220"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9221"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9222" name="Rectangle 8"/>
          <p:cNvSpPr>
            <a:spLocks noChangeArrowheads="1"/>
          </p:cNvSpPr>
          <p:nvPr/>
        </p:nvSpPr>
        <p:spPr bwMode="auto">
          <a:xfrm>
            <a:off x="8029575" y="1268413"/>
            <a:ext cx="220663" cy="220662"/>
          </a:xfrm>
          <a:prstGeom prst="rect">
            <a:avLst/>
          </a:prstGeom>
          <a:solidFill>
            <a:schemeClr val="accent1"/>
          </a:solidFill>
          <a:ln w="12700">
            <a:noFill/>
            <a:miter lim="800000"/>
            <a:headEnd/>
            <a:tailEnd/>
          </a:ln>
        </p:spPr>
        <p:txBody>
          <a:bodyPr wrap="none" anchor="ctr"/>
          <a:lstStyle/>
          <a:p>
            <a:endParaRPr lang="en-US"/>
          </a:p>
        </p:txBody>
      </p:sp>
      <p:sp>
        <p:nvSpPr>
          <p:cNvPr id="9223" name="Text Box 9"/>
          <p:cNvSpPr txBox="1">
            <a:spLocks noChangeArrowheads="1"/>
          </p:cNvSpPr>
          <p:nvPr/>
        </p:nvSpPr>
        <p:spPr bwMode="auto">
          <a:xfrm>
            <a:off x="862013" y="3168650"/>
            <a:ext cx="8281987" cy="946150"/>
          </a:xfrm>
          <a:prstGeom prst="rect">
            <a:avLst/>
          </a:prstGeom>
          <a:noFill/>
          <a:ln w="12700">
            <a:noFill/>
            <a:miter lim="800000"/>
            <a:headEnd/>
            <a:tailEnd/>
          </a:ln>
        </p:spPr>
        <p:txBody>
          <a:bodyPr>
            <a:spAutoFit/>
          </a:bodyPr>
          <a:lstStyle/>
          <a:p>
            <a:pPr algn="ctr"/>
            <a:r>
              <a:rPr lang="en-US" sz="2800" dirty="0">
                <a:solidFill>
                  <a:srgbClr val="CC0000"/>
                </a:solidFill>
              </a:rPr>
              <a:t>Integration Directory</a:t>
            </a:r>
          </a:p>
          <a:p>
            <a:pPr algn="ctr"/>
            <a:endParaRPr lang="en-US" sz="2800" dirty="0">
              <a:solidFill>
                <a:srgbClr val="CC0000"/>
              </a:solidFill>
            </a:endParaRPr>
          </a:p>
        </p:txBody>
      </p:sp>
      <p:sp>
        <p:nvSpPr>
          <p:cNvPr id="9224" name="Line 10"/>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9225" name="Line 11"/>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9226" name="Rectangle 12"/>
          <p:cNvSpPr>
            <a:spLocks noChangeArrowheads="1"/>
          </p:cNvSpPr>
          <p:nvPr/>
        </p:nvSpPr>
        <p:spPr bwMode="auto">
          <a:xfrm>
            <a:off x="7977188" y="6092825"/>
            <a:ext cx="220662" cy="220663"/>
          </a:xfrm>
          <a:prstGeom prst="rect">
            <a:avLst/>
          </a:prstGeom>
          <a:solidFill>
            <a:schemeClr val="accent1"/>
          </a:solidFill>
          <a:ln w="12700">
            <a:noFill/>
            <a:miter lim="800000"/>
            <a:headEnd/>
            <a:tailEnd/>
          </a:ln>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a:solidFill>
                  <a:schemeClr val="accent1"/>
                </a:solidFill>
              </a:rPr>
              <a:t>Agenda</a:t>
            </a:r>
            <a:endParaRPr lang="en-GB" sz="2400">
              <a:solidFill>
                <a:schemeClr val="accent1"/>
              </a:solidFill>
            </a:endParaRPr>
          </a:p>
        </p:txBody>
      </p:sp>
      <p:sp>
        <p:nvSpPr>
          <p:cNvPr id="208900" name="Rectangle 4"/>
          <p:cNvSpPr>
            <a:spLocks noGrp="1" noChangeArrowheads="1"/>
          </p:cNvSpPr>
          <p:nvPr>
            <p:ph type="title"/>
          </p:nvPr>
        </p:nvSpPr>
        <p:spPr bwMode="gray">
          <a:xfrm>
            <a:off x="409575" y="304800"/>
            <a:ext cx="5588000" cy="533400"/>
          </a:xfrm>
        </p:spPr>
        <p:txBody>
          <a:bodyPr lIns="180000" anchor="ctr"/>
          <a:lstStyle/>
          <a:p>
            <a:pPr eaLnBrk="1" hangingPunct="1">
              <a:defRPr/>
            </a:pPr>
            <a:r>
              <a:rPr lang="en-US" dirty="0" smtClean="0"/>
              <a:t>Integration Directory PI 7.1</a:t>
            </a:r>
          </a:p>
        </p:txBody>
      </p:sp>
      <p:sp>
        <p:nvSpPr>
          <p:cNvPr id="17412"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17413"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17414"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17415"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grpSp>
        <p:nvGrpSpPr>
          <p:cNvPr id="17416" name="Group 9"/>
          <p:cNvGrpSpPr>
            <a:grpSpLocks/>
          </p:cNvGrpSpPr>
          <p:nvPr/>
        </p:nvGrpSpPr>
        <p:grpSpPr bwMode="auto">
          <a:xfrm>
            <a:off x="0" y="1574800"/>
            <a:ext cx="831850" cy="111125"/>
            <a:chOff x="0" y="1319"/>
            <a:chExt cx="524" cy="70"/>
          </a:xfrm>
        </p:grpSpPr>
        <p:sp>
          <p:nvSpPr>
            <p:cNvPr id="17453" name="Line 1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54" name="Rectangle 1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55" name="Line 1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56" name="Line 1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17417" name="Text Box 14"/>
          <p:cNvSpPr txBox="1">
            <a:spLocks noChangeArrowheads="1"/>
          </p:cNvSpPr>
          <p:nvPr/>
        </p:nvSpPr>
        <p:spPr bwMode="auto">
          <a:xfrm>
            <a:off x="862013" y="1406525"/>
            <a:ext cx="8281987" cy="4940300"/>
          </a:xfrm>
          <a:prstGeom prst="rect">
            <a:avLst/>
          </a:prstGeom>
          <a:noFill/>
          <a:ln w="12700">
            <a:noFill/>
            <a:miter lim="800000"/>
            <a:headEnd/>
            <a:tailEnd/>
          </a:ln>
        </p:spPr>
        <p:txBody>
          <a:bodyPr>
            <a:spAutoFit/>
          </a:bodyPr>
          <a:lstStyle/>
          <a:p>
            <a:pPr fontAlgn="b">
              <a:spcAft>
                <a:spcPct val="100000"/>
              </a:spcAft>
            </a:pPr>
            <a:r>
              <a:rPr lang="en-US" sz="1500">
                <a:cs typeface="Arial" charset="0"/>
              </a:rPr>
              <a:t>PI 7.1 Integration Directory  </a:t>
            </a:r>
          </a:p>
          <a:p>
            <a:pPr fontAlgn="b">
              <a:spcAft>
                <a:spcPct val="100000"/>
              </a:spcAft>
            </a:pPr>
            <a:r>
              <a:rPr lang="en-US" sz="1500">
                <a:solidFill>
                  <a:srgbClr val="B2B2B2"/>
                </a:solidFill>
                <a:cs typeface="Arial" charset="0"/>
              </a:rPr>
              <a:t>	</a:t>
            </a:r>
            <a:r>
              <a:rPr lang="en-US" sz="1500">
                <a:cs typeface="Arial" charset="0"/>
              </a:rPr>
              <a:t>Overview and Concepts</a:t>
            </a:r>
            <a:endParaRPr lang="en-US" sz="1800">
              <a:cs typeface="Arial" charset="0"/>
            </a:endParaRPr>
          </a:p>
          <a:p>
            <a:pPr fontAlgn="b">
              <a:spcAft>
                <a:spcPct val="100000"/>
              </a:spcAft>
            </a:pPr>
            <a:r>
              <a:rPr lang="en-US" sz="1500">
                <a:cs typeface="Arial" charset="0"/>
              </a:rPr>
              <a:t>	Business Scenarios</a:t>
            </a:r>
          </a:p>
          <a:p>
            <a:pPr fontAlgn="b">
              <a:spcAft>
                <a:spcPct val="100000"/>
              </a:spcAft>
            </a:pPr>
            <a:r>
              <a:rPr lang="en-US" sz="1500">
                <a:cs typeface="Arial" charset="0"/>
              </a:rPr>
              <a:t>	Collaboration Profiles</a:t>
            </a:r>
          </a:p>
          <a:p>
            <a:pPr fontAlgn="b">
              <a:spcAft>
                <a:spcPct val="100000"/>
              </a:spcAft>
            </a:pPr>
            <a:r>
              <a:rPr lang="en-US" sz="1500">
                <a:cs typeface="Arial" charset="0"/>
              </a:rPr>
              <a:t>	Routing Rules</a:t>
            </a:r>
          </a:p>
          <a:p>
            <a:pPr fontAlgn="b">
              <a:spcAft>
                <a:spcPct val="100000"/>
              </a:spcAft>
            </a:pPr>
            <a:r>
              <a:rPr lang="en-US" sz="1500">
                <a:cs typeface="Arial" charset="0"/>
              </a:rPr>
              <a:t>	Collaboration Agreements</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solidFill>
                  <a:srgbClr val="B2B2B2"/>
                </a:solidFill>
                <a:cs typeface="Arial" charset="0"/>
              </a:rPr>
              <a:t>	</a:t>
            </a:r>
          </a:p>
          <a:p>
            <a:pPr fontAlgn="b">
              <a:spcAft>
                <a:spcPct val="100000"/>
              </a:spcAft>
            </a:pPr>
            <a:endParaRPr lang="en-US" sz="1500">
              <a:cs typeface="Arial" charset="0"/>
            </a:endParaRPr>
          </a:p>
          <a:p>
            <a:pPr fontAlgn="b">
              <a:spcAft>
                <a:spcPct val="100000"/>
              </a:spcAft>
            </a:pPr>
            <a:endParaRPr lang="en-US" sz="1500">
              <a:cs typeface="Arial" charset="0"/>
            </a:endParaRPr>
          </a:p>
        </p:txBody>
      </p:sp>
      <p:grpSp>
        <p:nvGrpSpPr>
          <p:cNvPr id="17418" name="Group 15"/>
          <p:cNvGrpSpPr>
            <a:grpSpLocks/>
          </p:cNvGrpSpPr>
          <p:nvPr/>
        </p:nvGrpSpPr>
        <p:grpSpPr bwMode="auto">
          <a:xfrm>
            <a:off x="0" y="2032000"/>
            <a:ext cx="1752600" cy="98425"/>
            <a:chOff x="0" y="1319"/>
            <a:chExt cx="524" cy="70"/>
          </a:xfrm>
        </p:grpSpPr>
        <p:sp>
          <p:nvSpPr>
            <p:cNvPr id="17449" name="Line 1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50" name="Rectangle 1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51" name="Line 1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52" name="Line 1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7419" name="Group 20"/>
          <p:cNvGrpSpPr>
            <a:grpSpLocks/>
          </p:cNvGrpSpPr>
          <p:nvPr/>
        </p:nvGrpSpPr>
        <p:grpSpPr bwMode="auto">
          <a:xfrm>
            <a:off x="0" y="2492375"/>
            <a:ext cx="1752600" cy="98425"/>
            <a:chOff x="0" y="1319"/>
            <a:chExt cx="524" cy="70"/>
          </a:xfrm>
        </p:grpSpPr>
        <p:sp>
          <p:nvSpPr>
            <p:cNvPr id="17445" name="Line 2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46" name="Rectangle 2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47" name="Line 2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48" name="Line 2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pic>
        <p:nvPicPr>
          <p:cNvPr id="17420"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17421"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17422"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17423"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grpSp>
        <p:nvGrpSpPr>
          <p:cNvPr id="17424" name="Group 29"/>
          <p:cNvGrpSpPr>
            <a:grpSpLocks/>
          </p:cNvGrpSpPr>
          <p:nvPr/>
        </p:nvGrpSpPr>
        <p:grpSpPr bwMode="auto">
          <a:xfrm>
            <a:off x="0" y="3429000"/>
            <a:ext cx="1752600" cy="98425"/>
            <a:chOff x="0" y="1319"/>
            <a:chExt cx="524" cy="70"/>
          </a:xfrm>
        </p:grpSpPr>
        <p:sp>
          <p:nvSpPr>
            <p:cNvPr id="17441" name="Line 3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42" name="Rectangle 3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43" name="Line 3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44" name="Line 3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17425" name="Rectangle 34"/>
          <p:cNvSpPr>
            <a:spLocks noChangeArrowheads="1"/>
          </p:cNvSpPr>
          <p:nvPr/>
        </p:nvSpPr>
        <p:spPr bwMode="auto">
          <a:xfrm>
            <a:off x="654050" y="2301875"/>
            <a:ext cx="7802563" cy="365125"/>
          </a:xfrm>
          <a:prstGeom prst="rect">
            <a:avLst/>
          </a:prstGeom>
          <a:solidFill>
            <a:srgbClr val="B2B2B2">
              <a:alpha val="25882"/>
            </a:srgbClr>
          </a:solidFill>
          <a:ln w="28575">
            <a:solidFill>
              <a:schemeClr val="accent1"/>
            </a:solidFill>
            <a:miter lim="800000"/>
            <a:headEnd/>
            <a:tailEnd/>
          </a:ln>
        </p:spPr>
        <p:txBody>
          <a:bodyPr wrap="none"/>
          <a:lstStyle/>
          <a:p>
            <a:endParaRPr lang="en-US"/>
          </a:p>
        </p:txBody>
      </p:sp>
      <p:grpSp>
        <p:nvGrpSpPr>
          <p:cNvPr id="17426" name="Group 35"/>
          <p:cNvGrpSpPr>
            <a:grpSpLocks/>
          </p:cNvGrpSpPr>
          <p:nvPr/>
        </p:nvGrpSpPr>
        <p:grpSpPr bwMode="auto">
          <a:xfrm>
            <a:off x="0" y="2971800"/>
            <a:ext cx="1752600" cy="98425"/>
            <a:chOff x="0" y="1319"/>
            <a:chExt cx="524" cy="70"/>
          </a:xfrm>
        </p:grpSpPr>
        <p:sp>
          <p:nvSpPr>
            <p:cNvPr id="17437" name="Line 3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38" name="Rectangle 3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39" name="Line 3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40" name="Line 3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7427" name="Group 40"/>
          <p:cNvGrpSpPr>
            <a:grpSpLocks/>
          </p:cNvGrpSpPr>
          <p:nvPr/>
        </p:nvGrpSpPr>
        <p:grpSpPr bwMode="auto">
          <a:xfrm>
            <a:off x="0" y="2959100"/>
            <a:ext cx="1752600" cy="98425"/>
            <a:chOff x="0" y="1319"/>
            <a:chExt cx="524" cy="70"/>
          </a:xfrm>
        </p:grpSpPr>
        <p:sp>
          <p:nvSpPr>
            <p:cNvPr id="17433" name="Line 4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34" name="Rectangle 4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35" name="Line 4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36" name="Line 4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7428" name="Group 45"/>
          <p:cNvGrpSpPr>
            <a:grpSpLocks/>
          </p:cNvGrpSpPr>
          <p:nvPr/>
        </p:nvGrpSpPr>
        <p:grpSpPr bwMode="auto">
          <a:xfrm>
            <a:off x="0" y="3810000"/>
            <a:ext cx="1752600" cy="98425"/>
            <a:chOff x="0" y="1319"/>
            <a:chExt cx="524" cy="70"/>
          </a:xfrm>
        </p:grpSpPr>
        <p:sp>
          <p:nvSpPr>
            <p:cNvPr id="17429" name="Line 4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7430" name="Rectangle 4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7431" name="Line 4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7432" name="Line 4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228600" y="838200"/>
            <a:ext cx="8763000" cy="1674813"/>
          </a:xfrm>
          <a:prstGeom prst="rect">
            <a:avLst/>
          </a:prstGeom>
          <a:noFill/>
          <a:ln w="12700" algn="ctr">
            <a:noFill/>
            <a:miter lim="800000"/>
            <a:headEnd/>
            <a:tailEnd/>
          </a:ln>
        </p:spPr>
        <p:txBody>
          <a:bodyPr>
            <a:spAutoFit/>
          </a:bodyPr>
          <a:lstStyle/>
          <a:p>
            <a:pPr lvl="1">
              <a:spcBef>
                <a:spcPct val="20000"/>
              </a:spcBef>
              <a:spcAft>
                <a:spcPct val="5000"/>
              </a:spcAft>
              <a:buClr>
                <a:schemeClr val="tx1"/>
              </a:buClr>
              <a:buFont typeface="Wingdings" pitchFamily="2" charset="2"/>
              <a:buNone/>
            </a:pPr>
            <a:r>
              <a:rPr lang="en-US" sz="1800">
                <a:cs typeface="Arial" charset="0"/>
              </a:rPr>
              <a:t>Business Scenario objects (optional):</a:t>
            </a:r>
          </a:p>
          <a:p>
            <a:pPr lvl="1">
              <a:spcBef>
                <a:spcPct val="20000"/>
              </a:spcBef>
              <a:spcAft>
                <a:spcPct val="5000"/>
              </a:spcAft>
              <a:buClr>
                <a:schemeClr val="tx1"/>
              </a:buClr>
              <a:buFont typeface="Wingdings" pitchFamily="2" charset="2"/>
              <a:buChar char="n"/>
            </a:pPr>
            <a:r>
              <a:rPr lang="en-US">
                <a:cs typeface="Arial" charset="0"/>
              </a:rPr>
              <a:t> </a:t>
            </a:r>
            <a:r>
              <a:rPr lang="en-US" sz="1800">
                <a:cs typeface="Arial" charset="0"/>
              </a:rPr>
              <a:t>Serve as grouping for related configuration objects </a:t>
            </a:r>
          </a:p>
          <a:p>
            <a:pPr lvl="1">
              <a:spcBef>
                <a:spcPct val="20000"/>
              </a:spcBef>
              <a:spcAft>
                <a:spcPct val="5000"/>
              </a:spcAft>
              <a:buClr>
                <a:schemeClr val="tx1"/>
              </a:buClr>
              <a:buFont typeface="Wingdings" pitchFamily="2" charset="2"/>
              <a:buChar char="n"/>
            </a:pPr>
            <a:r>
              <a:rPr lang="en-US" sz="1800">
                <a:cs typeface="Arial" charset="0"/>
              </a:rPr>
              <a:t> Can be derived from the Integration Repository via a wizard</a:t>
            </a:r>
          </a:p>
          <a:p>
            <a:pPr lvl="1">
              <a:spcBef>
                <a:spcPct val="20000"/>
              </a:spcBef>
              <a:spcAft>
                <a:spcPct val="5000"/>
              </a:spcAft>
              <a:buClr>
                <a:schemeClr val="tx1"/>
              </a:buClr>
              <a:buFont typeface="Wingdings" pitchFamily="2" charset="2"/>
              <a:buChar char="n"/>
            </a:pPr>
            <a:r>
              <a:rPr lang="en-US" sz="1800">
                <a:cs typeface="Arial" charset="0"/>
              </a:rPr>
              <a:t> Can serve as the basis of the Configuration wizard (Business Scenario Configurator).</a:t>
            </a:r>
          </a:p>
        </p:txBody>
      </p:sp>
      <p:sp>
        <p:nvSpPr>
          <p:cNvPr id="18435" name="Rectangle 2"/>
          <p:cNvSpPr>
            <a:spLocks noGrp="1" noChangeArrowheads="1"/>
          </p:cNvSpPr>
          <p:nvPr>
            <p:ph type="title"/>
          </p:nvPr>
        </p:nvSpPr>
        <p:spPr/>
        <p:txBody>
          <a:bodyPr/>
          <a:lstStyle/>
          <a:p>
            <a:pPr marL="171450" eaLnBrk="1" hangingPunct="1"/>
            <a:r>
              <a:rPr lang="en-US" smtClean="0">
                <a:effectLst/>
              </a:rPr>
              <a:t>PI 7.1 Configuration: Business Scenario</a:t>
            </a:r>
          </a:p>
        </p:txBody>
      </p:sp>
      <p:pic>
        <p:nvPicPr>
          <p:cNvPr id="18436" name="Picture 11"/>
          <p:cNvPicPr>
            <a:picLocks noChangeAspect="1" noChangeArrowheads="1"/>
          </p:cNvPicPr>
          <p:nvPr/>
        </p:nvPicPr>
        <p:blipFill>
          <a:blip r:embed="rId3" cstate="print"/>
          <a:srcRect/>
          <a:stretch>
            <a:fillRect/>
          </a:stretch>
        </p:blipFill>
        <p:spPr bwMode="auto">
          <a:xfrm>
            <a:off x="727075" y="2997200"/>
            <a:ext cx="6448425" cy="3067050"/>
          </a:xfrm>
          <a:prstGeom prst="rect">
            <a:avLst/>
          </a:prstGeom>
          <a:noFill/>
          <a:ln w="19050">
            <a:noFill/>
            <a:miter lim="800000"/>
            <a:headEnd/>
            <a:tailEnd/>
          </a:ln>
        </p:spPr>
      </p:pic>
      <p:grpSp>
        <p:nvGrpSpPr>
          <p:cNvPr id="18437" name="Group 14"/>
          <p:cNvGrpSpPr>
            <a:grpSpLocks/>
          </p:cNvGrpSpPr>
          <p:nvPr/>
        </p:nvGrpSpPr>
        <p:grpSpPr bwMode="auto">
          <a:xfrm>
            <a:off x="3941763" y="1889125"/>
            <a:ext cx="2787650" cy="1563688"/>
            <a:chOff x="2483" y="1190"/>
            <a:chExt cx="1756" cy="985"/>
          </a:xfrm>
        </p:grpSpPr>
        <p:sp>
          <p:nvSpPr>
            <p:cNvPr id="18438" name="Rectangle 11"/>
            <p:cNvSpPr>
              <a:spLocks noChangeArrowheads="1"/>
            </p:cNvSpPr>
            <p:nvPr/>
          </p:nvSpPr>
          <p:spPr bwMode="auto">
            <a:xfrm>
              <a:off x="2483" y="1190"/>
              <a:ext cx="1756" cy="189"/>
            </a:xfrm>
            <a:prstGeom prst="rect">
              <a:avLst/>
            </a:prstGeom>
            <a:noFill/>
            <a:ln w="12700">
              <a:noFill/>
              <a:miter lim="800000"/>
              <a:headEnd/>
              <a:tailEnd/>
            </a:ln>
          </p:spPr>
          <p:txBody>
            <a:bodyPr wrap="none" lIns="90000" tIns="46800" rIns="90000" bIns="46800" anchor="ctr">
              <a:spAutoFit/>
            </a:bodyPr>
            <a:lstStyle/>
            <a:p>
              <a:endParaRPr lang="en-US"/>
            </a:p>
          </p:txBody>
        </p:sp>
        <p:sp>
          <p:nvSpPr>
            <p:cNvPr id="18439" name="Oval 6"/>
            <p:cNvSpPr>
              <a:spLocks noChangeArrowheads="1"/>
            </p:cNvSpPr>
            <p:nvPr/>
          </p:nvSpPr>
          <p:spPr bwMode="auto">
            <a:xfrm>
              <a:off x="3228" y="1911"/>
              <a:ext cx="273" cy="264"/>
            </a:xfrm>
            <a:prstGeom prst="ellipse">
              <a:avLst/>
            </a:prstGeom>
            <a:noFill/>
            <a:ln w="38100">
              <a:solidFill>
                <a:schemeClr val="accent1"/>
              </a:solidFill>
              <a:round/>
              <a:headEnd/>
              <a:tailEnd/>
            </a:ln>
          </p:spPr>
          <p:txBody>
            <a:bodyPr lIns="90000" tIns="46800" rIns="90000" bIns="46800" anchor="ctr">
              <a:spAutoFit/>
            </a:bodyPr>
            <a:lstStyle/>
            <a:p>
              <a:endParaRPr lang="en-US"/>
            </a:p>
          </p:txBody>
        </p:sp>
        <p:cxnSp>
          <p:nvCxnSpPr>
            <p:cNvPr id="18440" name="AutoShape 12"/>
            <p:cNvCxnSpPr>
              <a:cxnSpLocks noChangeShapeType="1"/>
              <a:stCxn id="18438" idx="2"/>
              <a:endCxn id="18439" idx="0"/>
            </p:cNvCxnSpPr>
            <p:nvPr/>
          </p:nvCxnSpPr>
          <p:spPr bwMode="auto">
            <a:xfrm>
              <a:off x="3361" y="1379"/>
              <a:ext cx="4" cy="520"/>
            </a:xfrm>
            <a:prstGeom prst="straightConnector1">
              <a:avLst/>
            </a:prstGeom>
            <a:noFill/>
            <a:ln w="57150">
              <a:solidFill>
                <a:schemeClr val="accent1"/>
              </a:solidFill>
              <a:round/>
              <a:headEnd/>
              <a:tailEnd type="triangle" w="med" len="med"/>
            </a:ln>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effectLst/>
              </a:rPr>
              <a:t>Creating Business Scenarios</a:t>
            </a:r>
          </a:p>
        </p:txBody>
      </p:sp>
      <p:sp>
        <p:nvSpPr>
          <p:cNvPr id="19459" name="Oval 7"/>
          <p:cNvSpPr>
            <a:spLocks noChangeArrowheads="1"/>
          </p:cNvSpPr>
          <p:nvPr/>
        </p:nvSpPr>
        <p:spPr bwMode="auto">
          <a:xfrm>
            <a:off x="4041775" y="833438"/>
            <a:ext cx="419100" cy="419100"/>
          </a:xfrm>
          <a:prstGeom prst="ellipse">
            <a:avLst/>
          </a:prstGeom>
          <a:noFill/>
          <a:ln w="44450">
            <a:solidFill>
              <a:srgbClr val="000080"/>
            </a:solidFill>
            <a:round/>
            <a:headEnd/>
            <a:tailEnd/>
          </a:ln>
        </p:spPr>
        <p:txBody>
          <a:bodyPr wrap="none" lIns="0" tIns="0" rIns="0" bIns="0" anchor="ctr"/>
          <a:lstStyle/>
          <a:p>
            <a:endParaRPr lang="en-US"/>
          </a:p>
        </p:txBody>
      </p:sp>
      <p:pic>
        <p:nvPicPr>
          <p:cNvPr id="19460" name="Picture 8"/>
          <p:cNvPicPr>
            <a:picLocks noChangeAspect="1" noChangeArrowheads="1"/>
          </p:cNvPicPr>
          <p:nvPr/>
        </p:nvPicPr>
        <p:blipFill>
          <a:blip r:embed="rId3" cstate="print"/>
          <a:srcRect/>
          <a:stretch>
            <a:fillRect/>
          </a:stretch>
        </p:blipFill>
        <p:spPr bwMode="auto">
          <a:xfrm>
            <a:off x="0" y="812800"/>
            <a:ext cx="6648450" cy="3381375"/>
          </a:xfrm>
          <a:prstGeom prst="rect">
            <a:avLst/>
          </a:prstGeom>
          <a:noFill/>
          <a:ln w="19050">
            <a:noFill/>
            <a:miter lim="800000"/>
            <a:headEnd/>
            <a:tailEnd/>
          </a:ln>
        </p:spPr>
      </p:pic>
      <p:sp>
        <p:nvSpPr>
          <p:cNvPr id="19461" name="AutoShape 5"/>
          <p:cNvSpPr>
            <a:spLocks/>
          </p:cNvSpPr>
          <p:nvPr/>
        </p:nvSpPr>
        <p:spPr bwMode="auto">
          <a:xfrm>
            <a:off x="3538538" y="2795588"/>
            <a:ext cx="5026025" cy="898525"/>
          </a:xfrm>
          <a:prstGeom prst="borderCallout1">
            <a:avLst>
              <a:gd name="adj1" fmla="val 12722"/>
              <a:gd name="adj2" fmla="val -1514"/>
              <a:gd name="adj3" fmla="val -59051"/>
              <a:gd name="adj4" fmla="val -32708"/>
            </a:avLst>
          </a:prstGeom>
          <a:solidFill>
            <a:schemeClr val="bg1">
              <a:alpha val="85097"/>
            </a:schemeClr>
          </a:solidFill>
          <a:ln w="44450">
            <a:solidFill>
              <a:srgbClr val="000080"/>
            </a:solidFill>
            <a:miter lim="800000"/>
            <a:headEnd/>
            <a:tailEnd/>
          </a:ln>
        </p:spPr>
        <p:txBody>
          <a:bodyPr tIns="91440" bIns="91440" anchor="ctr"/>
          <a:lstStyle/>
          <a:p>
            <a:r>
              <a:rPr lang="en-US" sz="1800"/>
              <a:t>Add Collaboration Profile objects (Partners, Services, and Communication Channels)</a:t>
            </a:r>
          </a:p>
        </p:txBody>
      </p:sp>
      <p:sp>
        <p:nvSpPr>
          <p:cNvPr id="19462" name="AutoShape 6"/>
          <p:cNvSpPr>
            <a:spLocks/>
          </p:cNvSpPr>
          <p:nvPr/>
        </p:nvSpPr>
        <p:spPr bwMode="auto">
          <a:xfrm>
            <a:off x="3552825" y="3668713"/>
            <a:ext cx="5038725" cy="2438400"/>
          </a:xfrm>
          <a:prstGeom prst="borderCallout1">
            <a:avLst>
              <a:gd name="adj1" fmla="val 7023"/>
              <a:gd name="adj2" fmla="val -1514"/>
              <a:gd name="adj3" fmla="val 7866"/>
              <a:gd name="adj4" fmla="val -1204"/>
            </a:avLst>
          </a:prstGeom>
          <a:solidFill>
            <a:schemeClr val="bg1">
              <a:alpha val="85097"/>
            </a:schemeClr>
          </a:solidFill>
          <a:ln w="44450">
            <a:solidFill>
              <a:srgbClr val="000080"/>
            </a:solidFill>
            <a:miter lim="800000"/>
            <a:headEnd/>
            <a:tailEnd/>
          </a:ln>
        </p:spPr>
        <p:txBody>
          <a:bodyPr tIns="91440" bIns="91440" anchor="ctr"/>
          <a:lstStyle/>
          <a:p>
            <a:r>
              <a:rPr lang="en-US" sz="1800"/>
              <a:t>Add Logical Routing objects (Receiver Determination, Interface Determination) and Collaboration Agreement objects (Sender Agreements, Receiver Agreements) – or use the Configuration Wizard.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a:solidFill>
                  <a:schemeClr val="accent1"/>
                </a:solidFill>
              </a:rPr>
              <a:t>Agenda</a:t>
            </a:r>
            <a:endParaRPr lang="en-GB" sz="2400">
              <a:solidFill>
                <a:schemeClr val="accent1"/>
              </a:solidFill>
            </a:endParaRPr>
          </a:p>
        </p:txBody>
      </p:sp>
      <p:sp>
        <p:nvSpPr>
          <p:cNvPr id="20483" name="Rectangle 4"/>
          <p:cNvSpPr>
            <a:spLocks noGrp="1" noChangeArrowheads="1"/>
          </p:cNvSpPr>
          <p:nvPr>
            <p:ph type="title"/>
          </p:nvPr>
        </p:nvSpPr>
        <p:spPr bwMode="gray">
          <a:xfrm>
            <a:off x="409575" y="304800"/>
            <a:ext cx="5588000" cy="533400"/>
          </a:xfrm>
          <a:noFill/>
        </p:spPr>
        <p:txBody>
          <a:bodyPr lIns="180000" anchor="ctr"/>
          <a:lstStyle/>
          <a:p>
            <a:pPr eaLnBrk="1" hangingPunct="1"/>
            <a:r>
              <a:rPr lang="en-US" smtClean="0">
                <a:effectLst/>
              </a:rPr>
              <a:t>Integration Directory PI 7.1</a:t>
            </a:r>
          </a:p>
        </p:txBody>
      </p:sp>
      <p:sp>
        <p:nvSpPr>
          <p:cNvPr id="20484"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20485"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20486"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20487"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grpSp>
        <p:nvGrpSpPr>
          <p:cNvPr id="20488" name="Group 9"/>
          <p:cNvGrpSpPr>
            <a:grpSpLocks/>
          </p:cNvGrpSpPr>
          <p:nvPr/>
        </p:nvGrpSpPr>
        <p:grpSpPr bwMode="auto">
          <a:xfrm>
            <a:off x="0" y="1574800"/>
            <a:ext cx="831850" cy="111125"/>
            <a:chOff x="0" y="1319"/>
            <a:chExt cx="524" cy="70"/>
          </a:xfrm>
        </p:grpSpPr>
        <p:sp>
          <p:nvSpPr>
            <p:cNvPr id="20525" name="Line 1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26" name="Rectangle 1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27" name="Line 1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28" name="Line 1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0489" name="Text Box 14"/>
          <p:cNvSpPr txBox="1">
            <a:spLocks noChangeArrowheads="1"/>
          </p:cNvSpPr>
          <p:nvPr/>
        </p:nvSpPr>
        <p:spPr bwMode="auto">
          <a:xfrm>
            <a:off x="862013" y="1406525"/>
            <a:ext cx="8281987" cy="5349875"/>
          </a:xfrm>
          <a:prstGeom prst="rect">
            <a:avLst/>
          </a:prstGeom>
          <a:noFill/>
          <a:ln w="12700">
            <a:noFill/>
            <a:miter lim="800000"/>
            <a:headEnd/>
            <a:tailEnd/>
          </a:ln>
        </p:spPr>
        <p:txBody>
          <a:bodyPr>
            <a:spAutoFit/>
          </a:bodyPr>
          <a:lstStyle/>
          <a:p>
            <a:pPr fontAlgn="b">
              <a:spcAft>
                <a:spcPct val="100000"/>
              </a:spcAft>
            </a:pPr>
            <a:r>
              <a:rPr lang="en-US" sz="1500">
                <a:cs typeface="Arial" charset="0"/>
              </a:rPr>
              <a:t>PI 7.1 Integration Directory  </a:t>
            </a:r>
          </a:p>
          <a:p>
            <a:pPr fontAlgn="b">
              <a:spcAft>
                <a:spcPct val="100000"/>
              </a:spcAft>
            </a:pPr>
            <a:r>
              <a:rPr lang="en-US" sz="1500">
                <a:solidFill>
                  <a:srgbClr val="B2B2B2"/>
                </a:solidFill>
                <a:cs typeface="Arial" charset="0"/>
              </a:rPr>
              <a:t>	</a:t>
            </a:r>
            <a:r>
              <a:rPr lang="en-US" sz="1500">
                <a:cs typeface="Arial" charset="0"/>
              </a:rPr>
              <a:t>Overview and Concepts</a:t>
            </a:r>
            <a:endParaRPr lang="en-US" sz="1800">
              <a:cs typeface="Arial" charset="0"/>
            </a:endParaRPr>
          </a:p>
          <a:p>
            <a:pPr fontAlgn="b">
              <a:spcAft>
                <a:spcPct val="100000"/>
              </a:spcAft>
            </a:pPr>
            <a:r>
              <a:rPr lang="en-US" sz="1500">
                <a:cs typeface="Arial" charset="0"/>
              </a:rPr>
              <a:t>	Business Scenarios</a:t>
            </a:r>
          </a:p>
          <a:p>
            <a:pPr fontAlgn="b">
              <a:spcAft>
                <a:spcPct val="100000"/>
              </a:spcAft>
            </a:pPr>
            <a:r>
              <a:rPr lang="en-US" sz="1500">
                <a:cs typeface="Arial" charset="0"/>
              </a:rPr>
              <a:t>	Collaboration Profiles</a:t>
            </a:r>
          </a:p>
          <a:p>
            <a:pPr fontAlgn="b">
              <a:spcAft>
                <a:spcPct val="100000"/>
              </a:spcAft>
            </a:pPr>
            <a:r>
              <a:rPr lang="en-US" sz="1500">
                <a:cs typeface="Arial" charset="0"/>
              </a:rPr>
              <a:t>	Routing Rules</a:t>
            </a:r>
          </a:p>
          <a:p>
            <a:pPr fontAlgn="b">
              <a:spcAft>
                <a:spcPct val="100000"/>
              </a:spcAft>
            </a:pPr>
            <a:r>
              <a:rPr lang="en-US" sz="1500">
                <a:cs typeface="Arial" charset="0"/>
              </a:rPr>
              <a:t>	Collaboration Agreements</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solidFill>
                  <a:srgbClr val="B2B2B2"/>
                </a:solidFill>
                <a:cs typeface="Arial" charset="0"/>
              </a:rPr>
              <a:t>	</a:t>
            </a:r>
          </a:p>
          <a:p>
            <a:pPr fontAlgn="b">
              <a:spcAft>
                <a:spcPct val="100000"/>
              </a:spcAft>
            </a:pPr>
            <a:endParaRPr lang="en-US" sz="1500">
              <a:cs typeface="Arial" charset="0"/>
            </a:endParaRPr>
          </a:p>
          <a:p>
            <a:pPr fontAlgn="b">
              <a:spcAft>
                <a:spcPct val="100000"/>
              </a:spcAft>
            </a:pPr>
            <a:endParaRPr lang="en-US" sz="1500">
              <a:cs typeface="Arial" charset="0"/>
            </a:endParaRPr>
          </a:p>
        </p:txBody>
      </p:sp>
      <p:grpSp>
        <p:nvGrpSpPr>
          <p:cNvPr id="20490" name="Group 15"/>
          <p:cNvGrpSpPr>
            <a:grpSpLocks/>
          </p:cNvGrpSpPr>
          <p:nvPr/>
        </p:nvGrpSpPr>
        <p:grpSpPr bwMode="auto">
          <a:xfrm>
            <a:off x="0" y="2032000"/>
            <a:ext cx="1752600" cy="98425"/>
            <a:chOff x="0" y="1319"/>
            <a:chExt cx="524" cy="70"/>
          </a:xfrm>
        </p:grpSpPr>
        <p:sp>
          <p:nvSpPr>
            <p:cNvPr id="20521" name="Line 1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22" name="Rectangle 1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23" name="Line 1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24" name="Line 1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0491" name="Group 20"/>
          <p:cNvGrpSpPr>
            <a:grpSpLocks/>
          </p:cNvGrpSpPr>
          <p:nvPr/>
        </p:nvGrpSpPr>
        <p:grpSpPr bwMode="auto">
          <a:xfrm>
            <a:off x="0" y="2492375"/>
            <a:ext cx="1752600" cy="98425"/>
            <a:chOff x="0" y="1319"/>
            <a:chExt cx="524" cy="70"/>
          </a:xfrm>
        </p:grpSpPr>
        <p:sp>
          <p:nvSpPr>
            <p:cNvPr id="20517" name="Line 2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18" name="Rectangle 2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19" name="Line 2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20" name="Line 2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pic>
        <p:nvPicPr>
          <p:cNvPr id="20492"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20493"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20494"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20495"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grpSp>
        <p:nvGrpSpPr>
          <p:cNvPr id="20496" name="Group 29"/>
          <p:cNvGrpSpPr>
            <a:grpSpLocks/>
          </p:cNvGrpSpPr>
          <p:nvPr/>
        </p:nvGrpSpPr>
        <p:grpSpPr bwMode="auto">
          <a:xfrm>
            <a:off x="0" y="3429000"/>
            <a:ext cx="1752600" cy="98425"/>
            <a:chOff x="0" y="1319"/>
            <a:chExt cx="524" cy="70"/>
          </a:xfrm>
        </p:grpSpPr>
        <p:sp>
          <p:nvSpPr>
            <p:cNvPr id="20513" name="Line 3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14" name="Rectangle 3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15" name="Line 3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16" name="Line 3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0497" name="Rectangle 34"/>
          <p:cNvSpPr>
            <a:spLocks noChangeArrowheads="1"/>
          </p:cNvSpPr>
          <p:nvPr/>
        </p:nvSpPr>
        <p:spPr bwMode="auto">
          <a:xfrm>
            <a:off x="654050" y="2759075"/>
            <a:ext cx="7802563" cy="365125"/>
          </a:xfrm>
          <a:prstGeom prst="rect">
            <a:avLst/>
          </a:prstGeom>
          <a:solidFill>
            <a:srgbClr val="B2B2B2">
              <a:alpha val="25882"/>
            </a:srgbClr>
          </a:solidFill>
          <a:ln w="28575">
            <a:solidFill>
              <a:schemeClr val="accent1"/>
            </a:solidFill>
            <a:miter lim="800000"/>
            <a:headEnd/>
            <a:tailEnd/>
          </a:ln>
        </p:spPr>
        <p:txBody>
          <a:bodyPr wrap="none"/>
          <a:lstStyle/>
          <a:p>
            <a:endParaRPr lang="en-US"/>
          </a:p>
        </p:txBody>
      </p:sp>
      <p:grpSp>
        <p:nvGrpSpPr>
          <p:cNvPr id="20498" name="Group 35"/>
          <p:cNvGrpSpPr>
            <a:grpSpLocks/>
          </p:cNvGrpSpPr>
          <p:nvPr/>
        </p:nvGrpSpPr>
        <p:grpSpPr bwMode="auto">
          <a:xfrm>
            <a:off x="0" y="2971800"/>
            <a:ext cx="1752600" cy="98425"/>
            <a:chOff x="0" y="1319"/>
            <a:chExt cx="524" cy="70"/>
          </a:xfrm>
        </p:grpSpPr>
        <p:sp>
          <p:nvSpPr>
            <p:cNvPr id="20509" name="Line 3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10" name="Rectangle 3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11" name="Line 3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12" name="Line 3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0499" name="Group 40"/>
          <p:cNvGrpSpPr>
            <a:grpSpLocks/>
          </p:cNvGrpSpPr>
          <p:nvPr/>
        </p:nvGrpSpPr>
        <p:grpSpPr bwMode="auto">
          <a:xfrm>
            <a:off x="0" y="2959100"/>
            <a:ext cx="1752600" cy="98425"/>
            <a:chOff x="0" y="1319"/>
            <a:chExt cx="524" cy="70"/>
          </a:xfrm>
        </p:grpSpPr>
        <p:sp>
          <p:nvSpPr>
            <p:cNvPr id="20505" name="Line 4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06" name="Rectangle 4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07" name="Line 4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08" name="Line 4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0500" name="Group 45"/>
          <p:cNvGrpSpPr>
            <a:grpSpLocks/>
          </p:cNvGrpSpPr>
          <p:nvPr/>
        </p:nvGrpSpPr>
        <p:grpSpPr bwMode="auto">
          <a:xfrm>
            <a:off x="0" y="3810000"/>
            <a:ext cx="1752600" cy="98425"/>
            <a:chOff x="0" y="1319"/>
            <a:chExt cx="524" cy="70"/>
          </a:xfrm>
        </p:grpSpPr>
        <p:sp>
          <p:nvSpPr>
            <p:cNvPr id="20501" name="Line 4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0502" name="Rectangle 4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0503" name="Line 4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0504" name="Line 4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marL="171450" eaLnBrk="1" hangingPunct="1"/>
            <a:r>
              <a:rPr lang="en-US" smtClean="0">
                <a:effectLst/>
              </a:rPr>
              <a:t>PI 7.1 Collaboration Profile: Partner (Party)</a:t>
            </a:r>
          </a:p>
        </p:txBody>
      </p:sp>
      <p:sp>
        <p:nvSpPr>
          <p:cNvPr id="21507" name="Rectangle 4"/>
          <p:cNvSpPr>
            <a:spLocks noChangeArrowheads="1"/>
          </p:cNvSpPr>
          <p:nvPr/>
        </p:nvSpPr>
        <p:spPr bwMode="gray">
          <a:xfrm>
            <a:off x="603250" y="1066800"/>
            <a:ext cx="8083550" cy="1828800"/>
          </a:xfrm>
          <a:prstGeom prst="rect">
            <a:avLst/>
          </a:prstGeom>
          <a:noFill/>
          <a:ln w="12700">
            <a:noFill/>
            <a:miter lim="800000"/>
            <a:headEnd/>
            <a:tailEnd/>
          </a:ln>
        </p:spPr>
        <p:txBody>
          <a:bodyPr lIns="180000" tIns="0" rIns="0" bIns="0"/>
          <a:lstStyle/>
          <a:p>
            <a:pPr marL="342900" indent="-342900">
              <a:spcBef>
                <a:spcPct val="20000"/>
              </a:spcBef>
              <a:spcAft>
                <a:spcPct val="5000"/>
              </a:spcAft>
              <a:buSzPct val="100000"/>
              <a:buFontTx/>
              <a:buChar char="•"/>
            </a:pPr>
            <a:r>
              <a:rPr lang="en-US" sz="1800"/>
              <a:t>The optional object party</a:t>
            </a:r>
            <a:r>
              <a:rPr lang="en-US" sz="1800">
                <a:solidFill>
                  <a:srgbClr val="6699CC"/>
                </a:solidFill>
              </a:rPr>
              <a:t> </a:t>
            </a:r>
            <a:r>
              <a:rPr lang="en-US" sz="1800"/>
              <a:t>facilitates the B2B functions of SAP Process Integration and contains the following information:</a:t>
            </a:r>
          </a:p>
          <a:p>
            <a:pPr marL="342900" indent="-342900">
              <a:spcBef>
                <a:spcPct val="20000"/>
              </a:spcBef>
              <a:spcAft>
                <a:spcPct val="5000"/>
              </a:spcAft>
              <a:buSzPct val="100000"/>
              <a:buFontTx/>
              <a:buChar char="•"/>
            </a:pPr>
            <a:r>
              <a:rPr lang="en-US" sz="1800"/>
              <a:t> A Name and a Description</a:t>
            </a:r>
          </a:p>
          <a:p>
            <a:pPr marL="342900" indent="-342900">
              <a:spcBef>
                <a:spcPct val="20000"/>
              </a:spcBef>
              <a:spcAft>
                <a:spcPct val="5000"/>
              </a:spcAft>
              <a:buSzPct val="100000"/>
              <a:buFontTx/>
              <a:buChar char="•"/>
            </a:pPr>
            <a:r>
              <a:rPr lang="en-US" sz="1800"/>
              <a:t> Additional identifiers (DUNS, DUNS+4, GLN)</a:t>
            </a:r>
          </a:p>
          <a:p>
            <a:pPr marL="342900" indent="-342900">
              <a:spcBef>
                <a:spcPct val="20000"/>
              </a:spcBef>
              <a:spcAft>
                <a:spcPct val="5000"/>
              </a:spcAft>
              <a:buSzPct val="100000"/>
              <a:buFontTx/>
              <a:buChar char="•"/>
            </a:pPr>
            <a:r>
              <a:rPr lang="en-US" sz="1800"/>
              <a:t> Assigned Services</a:t>
            </a:r>
          </a:p>
        </p:txBody>
      </p:sp>
      <p:pic>
        <p:nvPicPr>
          <p:cNvPr id="21508" name="Picture 7"/>
          <p:cNvPicPr>
            <a:picLocks noChangeAspect="1" noChangeArrowheads="1"/>
          </p:cNvPicPr>
          <p:nvPr/>
        </p:nvPicPr>
        <p:blipFill>
          <a:blip r:embed="rId3" cstate="print"/>
          <a:srcRect/>
          <a:stretch>
            <a:fillRect/>
          </a:stretch>
        </p:blipFill>
        <p:spPr bwMode="auto">
          <a:xfrm>
            <a:off x="1247775" y="2830513"/>
            <a:ext cx="5176838" cy="3451225"/>
          </a:xfrm>
          <a:prstGeom prst="rect">
            <a:avLst/>
          </a:prstGeom>
          <a:noFill/>
          <a:ln w="19050">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09575" y="304800"/>
            <a:ext cx="8734425" cy="657225"/>
          </a:xfrm>
        </p:spPr>
        <p:txBody>
          <a:bodyPr/>
          <a:lstStyle/>
          <a:p>
            <a:pPr marL="171450" eaLnBrk="1" hangingPunct="1"/>
            <a:r>
              <a:rPr lang="en-US" sz="2400" smtClean="0">
                <a:effectLst/>
              </a:rPr>
              <a:t>PI 7.1 Collaboration Profile : Communication Component without Party</a:t>
            </a:r>
            <a:r>
              <a:rPr lang="en-US" smtClean="0">
                <a:effectLst/>
              </a:rPr>
              <a:t/>
            </a:r>
            <a:br>
              <a:rPr lang="en-US" smtClean="0">
                <a:effectLst/>
              </a:rPr>
            </a:br>
            <a:endParaRPr lang="en-US" smtClean="0">
              <a:effectLst/>
            </a:endParaRPr>
          </a:p>
        </p:txBody>
      </p:sp>
      <p:grpSp>
        <p:nvGrpSpPr>
          <p:cNvPr id="22531" name="Group 7"/>
          <p:cNvGrpSpPr>
            <a:grpSpLocks/>
          </p:cNvGrpSpPr>
          <p:nvPr/>
        </p:nvGrpSpPr>
        <p:grpSpPr bwMode="auto">
          <a:xfrm>
            <a:off x="334963" y="779463"/>
            <a:ext cx="8405812" cy="5186362"/>
            <a:chOff x="192" y="434"/>
            <a:chExt cx="5295" cy="3267"/>
          </a:xfrm>
        </p:grpSpPr>
        <p:sp>
          <p:nvSpPr>
            <p:cNvPr id="22532" name="Rectangle 5"/>
            <p:cNvSpPr>
              <a:spLocks noChangeArrowheads="1"/>
            </p:cNvSpPr>
            <p:nvPr/>
          </p:nvSpPr>
          <p:spPr bwMode="auto">
            <a:xfrm>
              <a:off x="237" y="1548"/>
              <a:ext cx="5250" cy="1067"/>
            </a:xfrm>
            <a:prstGeom prst="rect">
              <a:avLst/>
            </a:prstGeom>
            <a:solidFill>
              <a:srgbClr val="B7FC88"/>
            </a:solidFill>
            <a:ln w="12700">
              <a:noFill/>
              <a:miter lim="800000"/>
              <a:headEnd/>
              <a:tailEnd/>
            </a:ln>
          </p:spPr>
          <p:txBody>
            <a:bodyPr lIns="90000" tIns="46800" rIns="90000" bIns="46800" anchor="ctr">
              <a:spAutoFit/>
            </a:bodyPr>
            <a:lstStyle/>
            <a:p>
              <a:endParaRPr lang="en-US"/>
            </a:p>
          </p:txBody>
        </p:sp>
        <p:sp>
          <p:nvSpPr>
            <p:cNvPr id="22533" name="Rectangle 4"/>
            <p:cNvSpPr>
              <a:spLocks noChangeArrowheads="1"/>
            </p:cNvSpPr>
            <p:nvPr/>
          </p:nvSpPr>
          <p:spPr bwMode="auto">
            <a:xfrm>
              <a:off x="431" y="657"/>
              <a:ext cx="4779" cy="973"/>
            </a:xfrm>
            <a:prstGeom prst="rect">
              <a:avLst/>
            </a:prstGeom>
            <a:solidFill>
              <a:srgbClr val="FFFF99"/>
            </a:solidFill>
            <a:ln w="12700">
              <a:noFill/>
              <a:miter lim="800000"/>
              <a:headEnd/>
              <a:tailEnd/>
            </a:ln>
          </p:spPr>
          <p:txBody>
            <a:bodyPr lIns="90000" tIns="46800" rIns="90000" bIns="46800" anchor="ctr">
              <a:spAutoFit/>
            </a:bodyPr>
            <a:lstStyle/>
            <a:p>
              <a:endParaRPr lang="en-US"/>
            </a:p>
          </p:txBody>
        </p:sp>
        <p:sp>
          <p:nvSpPr>
            <p:cNvPr id="22534" name="Rectangle 6"/>
            <p:cNvSpPr>
              <a:spLocks noChangeArrowheads="1"/>
            </p:cNvSpPr>
            <p:nvPr/>
          </p:nvSpPr>
          <p:spPr bwMode="auto">
            <a:xfrm>
              <a:off x="461" y="2483"/>
              <a:ext cx="3871" cy="1218"/>
            </a:xfrm>
            <a:prstGeom prst="rect">
              <a:avLst/>
            </a:prstGeom>
            <a:solidFill>
              <a:srgbClr val="A7B6FF"/>
            </a:solidFill>
            <a:ln w="12700">
              <a:noFill/>
              <a:miter lim="800000"/>
              <a:headEnd/>
              <a:tailEnd/>
            </a:ln>
          </p:spPr>
          <p:txBody>
            <a:bodyPr lIns="90000" tIns="46800" rIns="90000" bIns="46800" anchor="ctr">
              <a:spAutoFit/>
            </a:bodyPr>
            <a:lstStyle/>
            <a:p>
              <a:endParaRPr lang="en-US"/>
            </a:p>
          </p:txBody>
        </p:sp>
        <p:sp>
          <p:nvSpPr>
            <p:cNvPr id="22535" name="Rectangle 3"/>
            <p:cNvSpPr>
              <a:spLocks noChangeArrowheads="1"/>
            </p:cNvSpPr>
            <p:nvPr/>
          </p:nvSpPr>
          <p:spPr bwMode="auto">
            <a:xfrm>
              <a:off x="192" y="434"/>
              <a:ext cx="5088" cy="3260"/>
            </a:xfrm>
            <a:prstGeom prst="rect">
              <a:avLst/>
            </a:prstGeom>
            <a:noFill/>
            <a:ln w="12700" algn="ctr">
              <a:noFill/>
              <a:miter lim="800000"/>
              <a:headEnd/>
              <a:tailEnd/>
            </a:ln>
          </p:spPr>
          <p:txBody>
            <a:bodyPr>
              <a:spAutoFit/>
            </a:bodyPr>
            <a:lstStyle/>
            <a:p>
              <a:pPr marL="914400" lvl="1" indent="-457200">
                <a:spcBef>
                  <a:spcPct val="20000"/>
                </a:spcBef>
                <a:spcAft>
                  <a:spcPct val="5000"/>
                </a:spcAft>
                <a:buClr>
                  <a:schemeClr val="tx1"/>
                </a:buClr>
                <a:buFont typeface="Wingdings" pitchFamily="2" charset="2"/>
                <a:buNone/>
              </a:pPr>
              <a:endParaRPr lang="en-US" sz="2400">
                <a:cs typeface="Arial" charset="0"/>
              </a:endParaRPr>
            </a:p>
            <a:p>
              <a:pPr marL="914400" lvl="1" indent="-457200">
                <a:spcBef>
                  <a:spcPct val="20000"/>
                </a:spcBef>
                <a:spcAft>
                  <a:spcPct val="5000"/>
                </a:spcAft>
                <a:buClr>
                  <a:schemeClr val="tx1"/>
                </a:buClr>
                <a:buFont typeface="Wingdings" pitchFamily="2" charset="2"/>
                <a:buChar char="n"/>
              </a:pPr>
              <a:endParaRPr lang="en-US" sz="1800">
                <a:cs typeface="Arial" charset="0"/>
              </a:endParaRPr>
            </a:p>
            <a:p>
              <a:pPr marL="914400" lvl="1" indent="-457200">
                <a:spcBef>
                  <a:spcPct val="20000"/>
                </a:spcBef>
                <a:spcAft>
                  <a:spcPct val="5000"/>
                </a:spcAft>
                <a:buClr>
                  <a:schemeClr val="tx1"/>
                </a:buClr>
                <a:buFont typeface="Wingdings" pitchFamily="2" charset="2"/>
                <a:buChar char="n"/>
              </a:pPr>
              <a:r>
                <a:rPr lang="en-US" sz="1800">
                  <a:cs typeface="Arial" charset="0"/>
                </a:rPr>
                <a:t>Address business systems and business processes as senders or receivers of messages </a:t>
              </a:r>
            </a:p>
            <a:p>
              <a:pPr marL="914400" lvl="1" indent="-457200">
                <a:spcBef>
                  <a:spcPct val="20000"/>
                </a:spcBef>
                <a:spcAft>
                  <a:spcPct val="5000"/>
                </a:spcAft>
                <a:buClr>
                  <a:schemeClr val="tx1"/>
                </a:buClr>
                <a:buFont typeface="Wingdings" pitchFamily="2" charset="2"/>
                <a:buChar char="n"/>
              </a:pPr>
              <a:r>
                <a:rPr lang="en-US" sz="1800">
                  <a:cs typeface="Arial" charset="0"/>
                </a:rPr>
                <a:t>Serve as grouping of interfaces for message exchange according to particular task areas </a:t>
              </a:r>
            </a:p>
            <a:p>
              <a:pPr marL="914400" lvl="1" indent="-457200">
                <a:spcBef>
                  <a:spcPct val="20000"/>
                </a:spcBef>
                <a:spcAft>
                  <a:spcPct val="5000"/>
                </a:spcAft>
                <a:buClr>
                  <a:schemeClr val="tx1"/>
                </a:buClr>
                <a:buFont typeface="Wingdings" pitchFamily="2" charset="2"/>
                <a:buChar char="n"/>
              </a:pPr>
              <a:endParaRPr lang="en-US" sz="1800">
                <a:cs typeface="Arial" charset="0"/>
              </a:endParaRPr>
            </a:p>
            <a:p>
              <a:pPr marL="914400" lvl="1" indent="-457200">
                <a:spcBef>
                  <a:spcPct val="20000"/>
                </a:spcBef>
                <a:spcAft>
                  <a:spcPct val="5000"/>
                </a:spcAft>
                <a:buClr>
                  <a:schemeClr val="tx1"/>
                </a:buClr>
                <a:buFont typeface="Wingdings" pitchFamily="2" charset="2"/>
                <a:buChar char="n"/>
              </a:pPr>
              <a:r>
                <a:rPr lang="en-US" sz="1800">
                  <a:cs typeface="Arial" charset="0"/>
                </a:rPr>
                <a:t>Contain the following information:</a:t>
              </a:r>
            </a:p>
            <a:p>
              <a:pPr marL="1371600" lvl="2" indent="-457200">
                <a:spcBef>
                  <a:spcPct val="20000"/>
                </a:spcBef>
                <a:spcAft>
                  <a:spcPct val="5000"/>
                </a:spcAft>
                <a:buClr>
                  <a:schemeClr val="tx1"/>
                </a:buClr>
                <a:buFont typeface="Wingdings" pitchFamily="2" charset="2"/>
                <a:buChar char="n"/>
              </a:pPr>
              <a:r>
                <a:rPr lang="en-US" sz="1800">
                  <a:cs typeface="Arial" charset="0"/>
                </a:rPr>
                <a:t>Interfaces (inbound/outbound)</a:t>
              </a:r>
            </a:p>
            <a:p>
              <a:pPr marL="1371600" lvl="2" indent="-457200">
                <a:spcBef>
                  <a:spcPct val="20000"/>
                </a:spcBef>
                <a:spcAft>
                  <a:spcPct val="5000"/>
                </a:spcAft>
                <a:buClr>
                  <a:schemeClr val="tx1"/>
                </a:buClr>
                <a:buFont typeface="Wingdings" pitchFamily="2" charset="2"/>
                <a:buChar char="n"/>
              </a:pPr>
              <a:r>
                <a:rPr lang="en-US" sz="1800">
                  <a:cs typeface="Arial" charset="0"/>
                </a:rPr>
                <a:t>Communication channels (sender/receiver)</a:t>
              </a:r>
            </a:p>
            <a:p>
              <a:pPr marL="914400" lvl="1" indent="-457200">
                <a:spcBef>
                  <a:spcPct val="20000"/>
                </a:spcBef>
                <a:spcAft>
                  <a:spcPct val="5000"/>
                </a:spcAft>
                <a:buClr>
                  <a:schemeClr val="tx1"/>
                </a:buClr>
                <a:buFont typeface="Wingdings" pitchFamily="2" charset="2"/>
                <a:buChar char="n"/>
              </a:pPr>
              <a:endParaRPr lang="en-US" sz="1800">
                <a:cs typeface="Arial" charset="0"/>
              </a:endParaRPr>
            </a:p>
            <a:p>
              <a:pPr marL="914400" lvl="1" indent="-457200">
                <a:spcBef>
                  <a:spcPct val="20000"/>
                </a:spcBef>
                <a:spcAft>
                  <a:spcPct val="5000"/>
                </a:spcAft>
                <a:buClr>
                  <a:schemeClr val="tx1"/>
                </a:buClr>
                <a:buFont typeface="Wingdings" pitchFamily="2" charset="2"/>
                <a:buChar char="n"/>
              </a:pPr>
              <a:r>
                <a:rPr lang="en-US" sz="1800">
                  <a:cs typeface="Arial" charset="0"/>
                </a:rPr>
                <a:t>3 Types Of communication components:</a:t>
              </a:r>
            </a:p>
            <a:p>
              <a:pPr marL="1371600" lvl="2" indent="-457200">
                <a:spcBef>
                  <a:spcPct val="20000"/>
                </a:spcBef>
                <a:spcAft>
                  <a:spcPct val="5000"/>
                </a:spcAft>
                <a:buClr>
                  <a:schemeClr val="tx1"/>
                </a:buClr>
                <a:buFont typeface="Wingdings" pitchFamily="2" charset="2"/>
                <a:buChar char="n"/>
              </a:pPr>
              <a:r>
                <a:rPr lang="en-US" sz="1800">
                  <a:cs typeface="Arial" charset="0"/>
                </a:rPr>
                <a:t>Business Component</a:t>
              </a:r>
            </a:p>
            <a:p>
              <a:pPr marL="1371600" lvl="2" indent="-457200">
                <a:spcBef>
                  <a:spcPct val="20000"/>
                </a:spcBef>
                <a:spcAft>
                  <a:spcPct val="5000"/>
                </a:spcAft>
                <a:buClr>
                  <a:schemeClr val="tx1"/>
                </a:buClr>
                <a:buFont typeface="Wingdings" pitchFamily="2" charset="2"/>
                <a:buChar char="n"/>
              </a:pPr>
              <a:r>
                <a:rPr lang="en-US" sz="1800">
                  <a:cs typeface="Arial" charset="0"/>
                </a:rPr>
                <a:t>Business System</a:t>
              </a:r>
            </a:p>
            <a:p>
              <a:pPr marL="1371600" lvl="2" indent="-457200">
                <a:spcBef>
                  <a:spcPct val="20000"/>
                </a:spcBef>
                <a:spcAft>
                  <a:spcPct val="5000"/>
                </a:spcAft>
                <a:buClr>
                  <a:schemeClr val="tx1"/>
                </a:buClr>
                <a:buFont typeface="Wingdings" pitchFamily="2" charset="2"/>
                <a:buChar char="n"/>
              </a:pPr>
              <a:r>
                <a:rPr lang="en-US" sz="1800">
                  <a:cs typeface="Arial" charset="0"/>
                </a:rPr>
                <a:t>Integration Process</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marL="171450" eaLnBrk="1" hangingPunct="1"/>
            <a:r>
              <a:rPr lang="en-US" smtClean="0">
                <a:effectLst/>
              </a:rPr>
              <a:t>PI 7.1 Collaboration : Business Component</a:t>
            </a:r>
          </a:p>
        </p:txBody>
      </p:sp>
      <p:sp>
        <p:nvSpPr>
          <p:cNvPr id="23555" name="Rectangle 8"/>
          <p:cNvSpPr>
            <a:spLocks noChangeArrowheads="1"/>
          </p:cNvSpPr>
          <p:nvPr/>
        </p:nvSpPr>
        <p:spPr bwMode="auto">
          <a:xfrm>
            <a:off x="161925" y="990600"/>
            <a:ext cx="6091238" cy="5599113"/>
          </a:xfrm>
          <a:prstGeom prst="rect">
            <a:avLst/>
          </a:prstGeom>
          <a:noFill/>
          <a:ln w="34925">
            <a:solidFill>
              <a:srgbClr val="3366FF">
                <a:alpha val="50195"/>
              </a:srgbClr>
            </a:solidFill>
            <a:miter lim="800000"/>
            <a:headEnd/>
            <a:tailEnd/>
          </a:ln>
        </p:spPr>
        <p:txBody>
          <a:bodyPr wrap="none" lIns="0" tIns="0" rIns="0" bIns="0" anchor="ctr"/>
          <a:lstStyle/>
          <a:p>
            <a:endParaRPr lang="en-US"/>
          </a:p>
        </p:txBody>
      </p:sp>
      <p:pic>
        <p:nvPicPr>
          <p:cNvPr id="23556" name="Picture 8"/>
          <p:cNvPicPr>
            <a:picLocks noChangeAspect="1" noChangeArrowheads="1"/>
          </p:cNvPicPr>
          <p:nvPr/>
        </p:nvPicPr>
        <p:blipFill>
          <a:blip r:embed="rId3" cstate="print"/>
          <a:srcRect/>
          <a:stretch>
            <a:fillRect/>
          </a:stretch>
        </p:blipFill>
        <p:spPr bwMode="auto">
          <a:xfrm>
            <a:off x="0" y="995363"/>
            <a:ext cx="6384925" cy="5665787"/>
          </a:xfrm>
          <a:prstGeom prst="rect">
            <a:avLst/>
          </a:prstGeom>
          <a:noFill/>
          <a:ln w="19050">
            <a:noFill/>
            <a:miter lim="800000"/>
            <a:headEnd/>
            <a:tailEnd/>
          </a:ln>
        </p:spPr>
      </p:pic>
      <p:sp>
        <p:nvSpPr>
          <p:cNvPr id="23557" name="Rectangle 3"/>
          <p:cNvSpPr>
            <a:spLocks noChangeArrowheads="1"/>
          </p:cNvSpPr>
          <p:nvPr/>
        </p:nvSpPr>
        <p:spPr bwMode="auto">
          <a:xfrm>
            <a:off x="3578225" y="2616200"/>
            <a:ext cx="4602163" cy="3625850"/>
          </a:xfrm>
          <a:prstGeom prst="rect">
            <a:avLst/>
          </a:prstGeom>
          <a:solidFill>
            <a:schemeClr val="bg1">
              <a:alpha val="89803"/>
            </a:schemeClr>
          </a:solidFill>
          <a:ln w="12700" algn="ctr">
            <a:noFill/>
            <a:miter lim="800000"/>
            <a:headEnd/>
            <a:tailEnd/>
          </a:ln>
        </p:spPr>
        <p:txBody>
          <a:bodyPr tIns="0" bIns="0" anchor="ctr"/>
          <a:lstStyle/>
          <a:p>
            <a:pPr marL="457200" indent="-457200">
              <a:spcBef>
                <a:spcPct val="20000"/>
              </a:spcBef>
              <a:spcAft>
                <a:spcPct val="5000"/>
              </a:spcAft>
              <a:buClr>
                <a:schemeClr val="tx1"/>
              </a:buClr>
              <a:buFont typeface="Wingdings" pitchFamily="2" charset="2"/>
              <a:buChar char="n"/>
            </a:pPr>
            <a:r>
              <a:rPr lang="en-US">
                <a:cs typeface="Arial" charset="0"/>
              </a:rPr>
              <a:t>A Communication component represents an abstract entity for addressing the senders and receivers of messages </a:t>
            </a:r>
          </a:p>
          <a:p>
            <a:pPr marL="457200" indent="-457200">
              <a:spcBef>
                <a:spcPct val="20000"/>
              </a:spcBef>
              <a:spcAft>
                <a:spcPct val="5000"/>
              </a:spcAft>
              <a:buClr>
                <a:schemeClr val="tx1"/>
              </a:buClr>
              <a:buFont typeface="Wingdings" pitchFamily="2" charset="2"/>
              <a:buChar char="n"/>
            </a:pPr>
            <a:r>
              <a:rPr lang="en-US">
                <a:cs typeface="Arial" charset="0"/>
              </a:rPr>
              <a:t>Communication component can be used in cross-company processes, for example, if the parties involved have only published their interfaces and not their system landscape, or it is only partly known. </a:t>
            </a:r>
          </a:p>
          <a:p>
            <a:pPr marL="457200" indent="-457200">
              <a:spcBef>
                <a:spcPct val="20000"/>
              </a:spcBef>
              <a:spcAft>
                <a:spcPct val="5000"/>
              </a:spcAft>
              <a:buClr>
                <a:schemeClr val="tx1"/>
              </a:buClr>
              <a:buFont typeface="Wingdings" pitchFamily="2" charset="2"/>
              <a:buChar char="n"/>
            </a:pPr>
            <a:r>
              <a:rPr lang="en-US">
                <a:cs typeface="Arial" charset="0"/>
              </a:rPr>
              <a:t>With a Communication component , you can define the technical or business subunits of the companies (parties) involved and then assign the relevant interfaces</a:t>
            </a:r>
          </a:p>
          <a:p>
            <a:pPr marL="457200" indent="-457200">
              <a:spcBef>
                <a:spcPct val="20000"/>
              </a:spcBef>
              <a:spcAft>
                <a:spcPct val="5000"/>
              </a:spcAft>
              <a:buClr>
                <a:schemeClr val="tx1"/>
              </a:buClr>
              <a:buFont typeface="Wingdings" pitchFamily="2" charset="2"/>
              <a:buChar char="n"/>
            </a:pPr>
            <a:r>
              <a:rPr lang="en-US">
                <a:cs typeface="Arial" charset="0"/>
              </a:rPr>
              <a:t>Can be used to group interfaces</a:t>
            </a:r>
          </a:p>
        </p:txBody>
      </p:sp>
      <p:pic>
        <p:nvPicPr>
          <p:cNvPr id="23558" name="Picture 9"/>
          <p:cNvPicPr>
            <a:picLocks noChangeAspect="1" noChangeArrowheads="1"/>
          </p:cNvPicPr>
          <p:nvPr/>
        </p:nvPicPr>
        <p:blipFill>
          <a:blip r:embed="rId4" cstate="print"/>
          <a:srcRect/>
          <a:stretch>
            <a:fillRect/>
          </a:stretch>
        </p:blipFill>
        <p:spPr bwMode="auto">
          <a:xfrm>
            <a:off x="6605588" y="712788"/>
            <a:ext cx="2238375" cy="1350962"/>
          </a:xfrm>
          <a:prstGeom prst="rect">
            <a:avLst/>
          </a:prstGeom>
          <a:noFill/>
          <a:ln w="19050">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marL="171450" eaLnBrk="1" hangingPunct="1"/>
            <a:r>
              <a:rPr lang="en-US" smtClean="0">
                <a:effectLst/>
              </a:rPr>
              <a:t>PI 7.1 Service Object : Business System</a:t>
            </a:r>
          </a:p>
        </p:txBody>
      </p:sp>
      <p:graphicFrame>
        <p:nvGraphicFramePr>
          <p:cNvPr id="2050" name="Object 3"/>
          <p:cNvGraphicFramePr>
            <a:graphicFrameLocks noChangeAspect="1"/>
          </p:cNvGraphicFramePr>
          <p:nvPr>
            <p:ph sz="half" idx="1"/>
          </p:nvPr>
        </p:nvGraphicFramePr>
        <p:xfrm>
          <a:off x="527050" y="933450"/>
          <a:ext cx="3505200" cy="2817813"/>
        </p:xfrm>
        <a:graphic>
          <a:graphicData uri="http://schemas.openxmlformats.org/presentationml/2006/ole">
            <p:oleObj spid="_x0000_s2050" name="Bitmap Image" r:id="rId4" imgW="3010320" imgH="2419048" progId="Paint.Picture">
              <p:embed/>
            </p:oleObj>
          </a:graphicData>
        </a:graphic>
      </p:graphicFrame>
      <p:sp>
        <p:nvSpPr>
          <p:cNvPr id="2053" name="Rectangle 4"/>
          <p:cNvSpPr>
            <a:spLocks noChangeArrowheads="1"/>
          </p:cNvSpPr>
          <p:nvPr/>
        </p:nvSpPr>
        <p:spPr bwMode="auto">
          <a:xfrm>
            <a:off x="228600" y="4070350"/>
            <a:ext cx="8610600" cy="1879600"/>
          </a:xfrm>
          <a:prstGeom prst="rect">
            <a:avLst/>
          </a:prstGeom>
          <a:noFill/>
          <a:ln w="12700" algn="ctr">
            <a:noFill/>
            <a:miter lim="800000"/>
            <a:headEnd/>
            <a:tailEnd/>
          </a:ln>
        </p:spPr>
        <p:txBody>
          <a:bodyPr>
            <a:spAutoFit/>
          </a:bodyPr>
          <a:lstStyle/>
          <a:p>
            <a:pPr marL="914400" lvl="1" indent="-457200">
              <a:spcBef>
                <a:spcPct val="20000"/>
              </a:spcBef>
              <a:spcAft>
                <a:spcPct val="5000"/>
              </a:spcAft>
              <a:buClr>
                <a:schemeClr val="tx1"/>
              </a:buClr>
              <a:buFont typeface="Wingdings" pitchFamily="2" charset="2"/>
              <a:buChar char="n"/>
            </a:pPr>
            <a:r>
              <a:rPr lang="en-US" sz="1800">
                <a:cs typeface="Arial" charset="0"/>
              </a:rPr>
              <a:t>Business System objects are derived directly from existing XI Business Systems in the System Landscape Directory. </a:t>
            </a:r>
          </a:p>
          <a:p>
            <a:pPr marL="914400" lvl="1" indent="-457200">
              <a:spcBef>
                <a:spcPct val="20000"/>
              </a:spcBef>
              <a:spcAft>
                <a:spcPct val="5000"/>
              </a:spcAft>
              <a:buClr>
                <a:schemeClr val="tx1"/>
              </a:buClr>
              <a:buFont typeface="Wingdings" pitchFamily="2" charset="2"/>
              <a:buChar char="n"/>
            </a:pPr>
            <a:r>
              <a:rPr lang="en-US" sz="1800">
                <a:cs typeface="Arial" charset="0"/>
              </a:rPr>
              <a:t>As such, they contain information about Software Components assigned to the Business System, and which inbound/outbound interfaces are exposed. </a:t>
            </a:r>
          </a:p>
          <a:p>
            <a:pPr marL="914400" lvl="1" indent="-457200">
              <a:spcBef>
                <a:spcPct val="20000"/>
              </a:spcBef>
              <a:spcAft>
                <a:spcPct val="5000"/>
              </a:spcAft>
              <a:buClr>
                <a:schemeClr val="tx1"/>
              </a:buClr>
              <a:buFont typeface="Wingdings" pitchFamily="2" charset="2"/>
              <a:buChar char="n"/>
            </a:pPr>
            <a:r>
              <a:rPr lang="en-US" sz="1800">
                <a:cs typeface="Arial" charset="0"/>
              </a:rPr>
              <a:t>Can be addressed as a sender or receiver of messages </a:t>
            </a:r>
          </a:p>
        </p:txBody>
      </p:sp>
      <p:graphicFrame>
        <p:nvGraphicFramePr>
          <p:cNvPr id="2051" name="Object 5"/>
          <p:cNvGraphicFramePr>
            <a:graphicFrameLocks noChangeAspect="1"/>
          </p:cNvGraphicFramePr>
          <p:nvPr>
            <p:ph sz="half" idx="2"/>
          </p:nvPr>
        </p:nvGraphicFramePr>
        <p:xfrm>
          <a:off x="4545013" y="1673225"/>
          <a:ext cx="3327400" cy="2089150"/>
        </p:xfrm>
        <a:graphic>
          <a:graphicData uri="http://schemas.openxmlformats.org/presentationml/2006/ole">
            <p:oleObj spid="_x0000_s2051" name="Bitmap Image" r:id="rId5" imgW="3010320" imgH="2266667" progId="Paint.Picture">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marL="171450" eaLnBrk="1" hangingPunct="1"/>
            <a:r>
              <a:rPr lang="en-US" smtClean="0">
                <a:effectLst/>
              </a:rPr>
              <a:t>PI 7.1 Service Object : Integration Process</a:t>
            </a:r>
          </a:p>
        </p:txBody>
      </p:sp>
      <p:sp>
        <p:nvSpPr>
          <p:cNvPr id="3076" name="Rectangle 3"/>
          <p:cNvSpPr>
            <a:spLocks noChangeArrowheads="1"/>
          </p:cNvSpPr>
          <p:nvPr/>
        </p:nvSpPr>
        <p:spPr bwMode="auto">
          <a:xfrm>
            <a:off x="0" y="857250"/>
            <a:ext cx="9144000" cy="1604963"/>
          </a:xfrm>
          <a:prstGeom prst="rect">
            <a:avLst/>
          </a:prstGeom>
          <a:solidFill>
            <a:schemeClr val="bg1">
              <a:alpha val="50195"/>
            </a:schemeClr>
          </a:solidFill>
          <a:ln w="12700" algn="ctr">
            <a:noFill/>
            <a:miter lim="800000"/>
            <a:headEnd/>
            <a:tailEnd/>
          </a:ln>
        </p:spPr>
        <p:txBody>
          <a:bodyPr>
            <a:spAutoFit/>
          </a:bodyPr>
          <a:lstStyle/>
          <a:p>
            <a:pPr marL="914400" lvl="1" indent="-457200">
              <a:spcBef>
                <a:spcPct val="20000"/>
              </a:spcBef>
              <a:spcAft>
                <a:spcPct val="5000"/>
              </a:spcAft>
              <a:buClr>
                <a:schemeClr val="tx1"/>
              </a:buClr>
              <a:buFont typeface="Wingdings" pitchFamily="2" charset="2"/>
              <a:buChar char="n"/>
            </a:pPr>
            <a:r>
              <a:rPr lang="en-US" sz="1800">
                <a:cs typeface="Arial" charset="0"/>
              </a:rPr>
              <a:t>A Business Process can send or receive messages by using Abstract Interfaces </a:t>
            </a:r>
          </a:p>
          <a:p>
            <a:pPr marL="914400" lvl="1" indent="-457200">
              <a:spcBef>
                <a:spcPct val="20000"/>
              </a:spcBef>
              <a:spcAft>
                <a:spcPct val="5000"/>
              </a:spcAft>
              <a:buClr>
                <a:schemeClr val="tx1"/>
              </a:buClr>
              <a:buFont typeface="Wingdings" pitchFamily="2" charset="2"/>
              <a:buChar char="n"/>
            </a:pPr>
            <a:r>
              <a:rPr lang="en-US" sz="1800">
                <a:cs typeface="Arial" charset="0"/>
              </a:rPr>
              <a:t>At configuration time, Business Processes are handled as senders and receivers or messages</a:t>
            </a:r>
          </a:p>
          <a:p>
            <a:pPr marL="914400" lvl="1" indent="-457200">
              <a:spcBef>
                <a:spcPct val="20000"/>
              </a:spcBef>
              <a:spcAft>
                <a:spcPct val="5000"/>
              </a:spcAft>
              <a:buClr>
                <a:schemeClr val="tx1"/>
              </a:buClr>
              <a:buFont typeface="Wingdings" pitchFamily="2" charset="2"/>
              <a:buChar char="n"/>
            </a:pPr>
            <a:r>
              <a:rPr lang="en-US" sz="1800">
                <a:cs typeface="Arial" charset="0"/>
              </a:rPr>
              <a:t>Derived from the  Integration Repository where the process is defined</a:t>
            </a:r>
          </a:p>
        </p:txBody>
      </p:sp>
      <p:graphicFrame>
        <p:nvGraphicFramePr>
          <p:cNvPr id="3074" name="Object 5" descr="image14"/>
          <p:cNvGraphicFramePr>
            <a:graphicFrameLocks noChangeAspect="1"/>
          </p:cNvGraphicFramePr>
          <p:nvPr>
            <p:ph sz="half" idx="2"/>
          </p:nvPr>
        </p:nvGraphicFramePr>
        <p:xfrm>
          <a:off x="2855913" y="3154363"/>
          <a:ext cx="996950" cy="236537"/>
        </p:xfrm>
        <a:graphic>
          <a:graphicData uri="http://schemas.openxmlformats.org/presentationml/2006/ole">
            <p:oleObj spid="_x0000_s3074" name="Photo Editor Photo" r:id="rId4" imgW="866896" imgH="257007" progId="MSPhotoEd.3">
              <p:embed/>
            </p:oleObj>
          </a:graphicData>
        </a:graphic>
      </p:graphicFrame>
      <p:pic>
        <p:nvPicPr>
          <p:cNvPr id="3077" name="Picture 9"/>
          <p:cNvPicPr>
            <a:picLocks noGrp="1" noChangeAspect="1" noChangeArrowheads="1"/>
          </p:cNvPicPr>
          <p:nvPr>
            <p:ph sz="half" idx="1"/>
          </p:nvPr>
        </p:nvPicPr>
        <p:blipFill>
          <a:blip r:embed="rId5" cstate="print"/>
          <a:srcRect/>
          <a:stretch>
            <a:fillRect/>
          </a:stretch>
        </p:blipFill>
        <p:spPr>
          <a:xfrm>
            <a:off x="655638" y="2413000"/>
            <a:ext cx="2171700" cy="3178175"/>
          </a:xfrm>
          <a:noFill/>
        </p:spPr>
      </p:pic>
      <p:pic>
        <p:nvPicPr>
          <p:cNvPr id="3078" name="Picture 10"/>
          <p:cNvPicPr>
            <a:picLocks noChangeAspect="1" noChangeArrowheads="1"/>
          </p:cNvPicPr>
          <p:nvPr/>
        </p:nvPicPr>
        <p:blipFill>
          <a:blip r:embed="rId6" cstate="print"/>
          <a:srcRect/>
          <a:stretch>
            <a:fillRect/>
          </a:stretch>
        </p:blipFill>
        <p:spPr bwMode="auto">
          <a:xfrm>
            <a:off x="3917950" y="2422525"/>
            <a:ext cx="5226050" cy="3967163"/>
          </a:xfrm>
          <a:prstGeom prst="rect">
            <a:avLst/>
          </a:prstGeom>
          <a:noFill/>
          <a:ln w="19050">
            <a:noFill/>
            <a:miter lim="800000"/>
            <a:headEnd/>
            <a:tailEnd/>
          </a:ln>
        </p:spPr>
      </p:pic>
      <p:sp>
        <p:nvSpPr>
          <p:cNvPr id="3079" name="Arc 11"/>
          <p:cNvSpPr>
            <a:spLocks/>
          </p:cNvSpPr>
          <p:nvPr/>
        </p:nvSpPr>
        <p:spPr bwMode="auto">
          <a:xfrm rot="-8925491">
            <a:off x="2351088" y="3217863"/>
            <a:ext cx="579437" cy="930275"/>
          </a:xfrm>
          <a:custGeom>
            <a:avLst/>
            <a:gdLst>
              <a:gd name="T0" fmla="*/ 2147483647 w 39305"/>
              <a:gd name="T1" fmla="*/ 2147483647 h 20650"/>
              <a:gd name="T2" fmla="*/ 0 w 39305"/>
              <a:gd name="T3" fmla="*/ 2147483647 h 20650"/>
              <a:gd name="T4" fmla="*/ 2147483647 w 39305"/>
              <a:gd name="T5" fmla="*/ 2147483647 h 20650"/>
              <a:gd name="T6" fmla="*/ 2147483647 w 39305"/>
              <a:gd name="T7" fmla="*/ 2147483647 h 20650"/>
              <a:gd name="T8" fmla="*/ 0 60000 65536"/>
              <a:gd name="T9" fmla="*/ 0 60000 65536"/>
              <a:gd name="T10" fmla="*/ 0 60000 65536"/>
              <a:gd name="T11" fmla="*/ 0 60000 65536"/>
              <a:gd name="T12" fmla="*/ 0 w 39305"/>
              <a:gd name="T13" fmla="*/ 0 h 20650"/>
              <a:gd name="T14" fmla="*/ 39305 w 39305"/>
              <a:gd name="T15" fmla="*/ 20650 h 20650"/>
            </a:gdLst>
            <a:ahLst/>
            <a:cxnLst>
              <a:cxn ang="T8">
                <a:pos x="T0" y="T1"/>
              </a:cxn>
              <a:cxn ang="T9">
                <a:pos x="T2" y="T3"/>
              </a:cxn>
              <a:cxn ang="T10">
                <a:pos x="T4" y="T5"/>
              </a:cxn>
              <a:cxn ang="T11">
                <a:pos x="T6" y="T7"/>
              </a:cxn>
            </a:cxnLst>
            <a:rect l="T12" t="T13" r="T14" b="T15"/>
            <a:pathLst>
              <a:path w="39305" h="20650" fill="none" extrusionOk="0">
                <a:moveTo>
                  <a:pt x="29" y="20650"/>
                </a:moveTo>
                <a:cubicBezTo>
                  <a:pt x="9" y="20274"/>
                  <a:pt x="0" y="19897"/>
                  <a:pt x="0" y="19521"/>
                </a:cubicBezTo>
                <a:cubicBezTo>
                  <a:pt x="6546" y="17271"/>
                  <a:pt x="31117" y="9726"/>
                  <a:pt x="39305" y="7149"/>
                </a:cubicBezTo>
              </a:path>
              <a:path w="39305" h="20650" stroke="0" extrusionOk="0">
                <a:moveTo>
                  <a:pt x="29" y="20650"/>
                </a:moveTo>
                <a:cubicBezTo>
                  <a:pt x="9" y="20274"/>
                  <a:pt x="0" y="19897"/>
                  <a:pt x="0" y="19521"/>
                </a:cubicBezTo>
                <a:cubicBezTo>
                  <a:pt x="4752" y="16111"/>
                  <a:pt x="28539" y="0"/>
                  <a:pt x="28544" y="188"/>
                </a:cubicBezTo>
                <a:lnTo>
                  <a:pt x="29" y="20650"/>
                </a:lnTo>
                <a:close/>
              </a:path>
            </a:pathLst>
          </a:custGeom>
          <a:noFill/>
          <a:ln w="76200">
            <a:solidFill>
              <a:srgbClr val="000080"/>
            </a:solidFill>
            <a:round/>
            <a:headEnd type="triangle" w="med" len="lg"/>
            <a:tailEnd/>
          </a:ln>
        </p:spPr>
        <p:txBody>
          <a:bodyPr wrap="none" lIns="0" tIns="0" rIns="0" bIns="0" anchor="ctr"/>
          <a:lstStyle/>
          <a:p>
            <a:endParaRPr lang="en-US"/>
          </a:p>
        </p:txBody>
      </p:sp>
      <p:sp>
        <p:nvSpPr>
          <p:cNvPr id="3080" name="Arc 11"/>
          <p:cNvSpPr>
            <a:spLocks/>
          </p:cNvSpPr>
          <p:nvPr/>
        </p:nvSpPr>
        <p:spPr bwMode="auto">
          <a:xfrm rot="-8925491">
            <a:off x="3671888" y="3362325"/>
            <a:ext cx="966787" cy="576263"/>
          </a:xfrm>
          <a:custGeom>
            <a:avLst/>
            <a:gdLst>
              <a:gd name="T0" fmla="*/ 2147483647 w 39306"/>
              <a:gd name="T1" fmla="*/ 2147483647 h 22729"/>
              <a:gd name="T2" fmla="*/ 2147483647 w 39306"/>
              <a:gd name="T3" fmla="*/ 2147483647 h 22729"/>
              <a:gd name="T4" fmla="*/ 2147483647 w 39306"/>
              <a:gd name="T5" fmla="*/ 2147483647 h 22729"/>
              <a:gd name="T6" fmla="*/ 0 60000 65536"/>
              <a:gd name="T7" fmla="*/ 0 60000 65536"/>
              <a:gd name="T8" fmla="*/ 0 60000 65536"/>
              <a:gd name="T9" fmla="*/ 0 w 39306"/>
              <a:gd name="T10" fmla="*/ 0 h 22729"/>
              <a:gd name="T11" fmla="*/ 39306 w 39306"/>
              <a:gd name="T12" fmla="*/ 22729 h 22729"/>
            </a:gdLst>
            <a:ahLst/>
            <a:cxnLst>
              <a:cxn ang="T6">
                <a:pos x="T0" y="T1"/>
              </a:cxn>
              <a:cxn ang="T7">
                <a:pos x="T2" y="T3"/>
              </a:cxn>
              <a:cxn ang="T8">
                <a:pos x="T4" y="T5"/>
              </a:cxn>
            </a:cxnLst>
            <a:rect l="T9" t="T10" r="T11" b="T12"/>
            <a:pathLst>
              <a:path w="39306" h="22729" fill="none" extrusionOk="0">
                <a:moveTo>
                  <a:pt x="29" y="22729"/>
                </a:moveTo>
                <a:cubicBezTo>
                  <a:pt x="9" y="22353"/>
                  <a:pt x="0" y="21976"/>
                  <a:pt x="0" y="21600"/>
                </a:cubicBezTo>
                <a:cubicBezTo>
                  <a:pt x="0" y="9670"/>
                  <a:pt x="9670" y="0"/>
                  <a:pt x="21600" y="0"/>
                </a:cubicBezTo>
                <a:cubicBezTo>
                  <a:pt x="28654" y="-1"/>
                  <a:pt x="35265" y="3445"/>
                  <a:pt x="39305" y="9228"/>
                </a:cubicBezTo>
              </a:path>
              <a:path w="39306" h="22729" stroke="0" extrusionOk="0">
                <a:moveTo>
                  <a:pt x="29" y="22729"/>
                </a:moveTo>
                <a:cubicBezTo>
                  <a:pt x="9" y="22353"/>
                  <a:pt x="0" y="21976"/>
                  <a:pt x="0" y="21600"/>
                </a:cubicBezTo>
                <a:cubicBezTo>
                  <a:pt x="0" y="9670"/>
                  <a:pt x="9670" y="0"/>
                  <a:pt x="21600" y="0"/>
                </a:cubicBezTo>
                <a:cubicBezTo>
                  <a:pt x="28654" y="-1"/>
                  <a:pt x="35265" y="3445"/>
                  <a:pt x="39305" y="9228"/>
                </a:cubicBezTo>
                <a:lnTo>
                  <a:pt x="21600" y="21600"/>
                </a:lnTo>
                <a:lnTo>
                  <a:pt x="29" y="22729"/>
                </a:lnTo>
                <a:close/>
              </a:path>
            </a:pathLst>
          </a:custGeom>
          <a:noFill/>
          <a:ln w="76200">
            <a:solidFill>
              <a:srgbClr val="000080"/>
            </a:solidFill>
            <a:round/>
            <a:headEnd type="triangle" w="med" len="lg"/>
            <a:tailEnd/>
          </a:ln>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marL="171450" eaLnBrk="1" hangingPunct="1"/>
            <a:r>
              <a:rPr lang="en-US" smtClean="0">
                <a:effectLst/>
              </a:rPr>
              <a:t>PI 7.1 Collaboration Profile: Channel</a:t>
            </a:r>
          </a:p>
        </p:txBody>
      </p:sp>
      <p:graphicFrame>
        <p:nvGraphicFramePr>
          <p:cNvPr id="4098" name="Object 6"/>
          <p:cNvGraphicFramePr>
            <a:graphicFrameLocks noChangeAspect="1"/>
          </p:cNvGraphicFramePr>
          <p:nvPr/>
        </p:nvGraphicFramePr>
        <p:xfrm>
          <a:off x="1711325" y="1044575"/>
          <a:ext cx="5680075" cy="4484688"/>
        </p:xfrm>
        <a:graphic>
          <a:graphicData uri="http://schemas.openxmlformats.org/presentationml/2006/ole">
            <p:oleObj spid="_x0000_s4098" name="Photo Editor Photo" r:id="rId4" imgW="6609524" imgH="5695238" progId="MSPhotoEd.3">
              <p:embed/>
            </p:oleObj>
          </a:graphicData>
        </a:graphic>
      </p:graphicFrame>
      <p:sp>
        <p:nvSpPr>
          <p:cNvPr id="4100" name="Rectangle 4"/>
          <p:cNvSpPr>
            <a:spLocks noChangeArrowheads="1"/>
          </p:cNvSpPr>
          <p:nvPr/>
        </p:nvSpPr>
        <p:spPr bwMode="auto">
          <a:xfrm>
            <a:off x="1106488" y="4418013"/>
            <a:ext cx="6997700" cy="2016125"/>
          </a:xfrm>
          <a:prstGeom prst="rect">
            <a:avLst/>
          </a:prstGeom>
          <a:solidFill>
            <a:schemeClr val="bg1">
              <a:alpha val="79999"/>
            </a:schemeClr>
          </a:solidFill>
          <a:ln w="12700" algn="ctr">
            <a:noFill/>
            <a:miter lim="800000"/>
            <a:headEnd/>
            <a:tailEnd/>
          </a:ln>
        </p:spPr>
        <p:txBody>
          <a:bodyPr lIns="0" tIns="0" rIns="0" bIns="0"/>
          <a:lstStyle/>
          <a:p>
            <a:pPr marL="457200" indent="-457200" algn="ctr">
              <a:spcBef>
                <a:spcPct val="10000"/>
              </a:spcBef>
              <a:spcAft>
                <a:spcPct val="5000"/>
              </a:spcAft>
              <a:buClr>
                <a:schemeClr val="tx1"/>
              </a:buClr>
              <a:buFont typeface="Wingdings" pitchFamily="2" charset="2"/>
              <a:buNone/>
            </a:pPr>
            <a:r>
              <a:rPr lang="en-US" sz="1800" u="sng">
                <a:cs typeface="Arial" charset="0"/>
              </a:rPr>
              <a:t>Communication Channel</a:t>
            </a:r>
          </a:p>
          <a:p>
            <a:pPr marL="457200" indent="-457200">
              <a:spcBef>
                <a:spcPct val="10000"/>
              </a:spcBef>
              <a:spcAft>
                <a:spcPct val="5000"/>
              </a:spcAft>
              <a:buClr>
                <a:schemeClr val="tx1"/>
              </a:buClr>
              <a:buFont typeface="Wingdings" pitchFamily="2" charset="2"/>
              <a:buChar char="n"/>
            </a:pPr>
            <a:r>
              <a:rPr lang="de-DE">
                <a:cs typeface="Arial" charset="0"/>
              </a:rPr>
              <a:t>Contains specific information for the message protocol, transport protocol, URL, logon data and adapter-specific configuration</a:t>
            </a:r>
          </a:p>
          <a:p>
            <a:pPr marL="457200" indent="-457200">
              <a:spcBef>
                <a:spcPct val="10000"/>
              </a:spcBef>
              <a:spcAft>
                <a:spcPct val="5000"/>
              </a:spcAft>
              <a:buClr>
                <a:schemeClr val="tx1"/>
              </a:buClr>
              <a:buFont typeface="Wingdings" pitchFamily="2" charset="2"/>
              <a:buChar char="n"/>
            </a:pPr>
            <a:r>
              <a:rPr lang="en-US">
                <a:cs typeface="Arial" charset="0"/>
              </a:rPr>
              <a:t>For configuring specific adapters, pre-delivered communication channels, called channel templates, are available in the Integration Repository</a:t>
            </a:r>
          </a:p>
          <a:p>
            <a:pPr marL="914400" lvl="1" indent="-457200">
              <a:spcBef>
                <a:spcPct val="10000"/>
              </a:spcBef>
              <a:spcAft>
                <a:spcPct val="5000"/>
              </a:spcAft>
              <a:buClr>
                <a:schemeClr val="tx1"/>
              </a:buClr>
              <a:buFont typeface="Wingdings" pitchFamily="2" charset="2"/>
              <a:buChar char="n"/>
            </a:pPr>
            <a:endParaRPr lang="en-US">
              <a:cs typeface="Arial" charset="0"/>
            </a:endParaRPr>
          </a:p>
        </p:txBody>
      </p:sp>
      <p:sp>
        <p:nvSpPr>
          <p:cNvPr id="4101" name="Text Box 10"/>
          <p:cNvSpPr txBox="1">
            <a:spLocks noChangeArrowheads="1"/>
          </p:cNvSpPr>
          <p:nvPr/>
        </p:nvSpPr>
        <p:spPr bwMode="auto">
          <a:xfrm>
            <a:off x="201613" y="2624138"/>
            <a:ext cx="1760537" cy="488950"/>
          </a:xfrm>
          <a:prstGeom prst="rect">
            <a:avLst/>
          </a:prstGeom>
          <a:solidFill>
            <a:schemeClr val="bg1">
              <a:alpha val="79999"/>
            </a:schemeClr>
          </a:solidFill>
          <a:ln w="19050">
            <a:noFill/>
            <a:miter lim="800000"/>
            <a:headEnd/>
            <a:tailEnd/>
          </a:ln>
        </p:spPr>
        <p:txBody>
          <a:bodyPr lIns="0" tIns="0" rIns="0" bIns="0">
            <a:spAutoFit/>
          </a:bodyPr>
          <a:lstStyle/>
          <a:p>
            <a:pPr>
              <a:spcBef>
                <a:spcPct val="50000"/>
              </a:spcBef>
              <a:spcAft>
                <a:spcPct val="50000"/>
              </a:spcAft>
            </a:pPr>
            <a:r>
              <a:rPr lang="en-US" i="1"/>
              <a:t>Sender or Receiver channel</a:t>
            </a:r>
          </a:p>
        </p:txBody>
      </p:sp>
      <p:sp>
        <p:nvSpPr>
          <p:cNvPr id="4102" name="Oval 9"/>
          <p:cNvSpPr>
            <a:spLocks noChangeArrowheads="1"/>
          </p:cNvSpPr>
          <p:nvPr/>
        </p:nvSpPr>
        <p:spPr bwMode="auto">
          <a:xfrm>
            <a:off x="1438275" y="2259013"/>
            <a:ext cx="2246313" cy="577850"/>
          </a:xfrm>
          <a:prstGeom prst="ellipse">
            <a:avLst/>
          </a:prstGeom>
          <a:noFill/>
          <a:ln w="44450">
            <a:solidFill>
              <a:srgbClr val="000080"/>
            </a:solidFill>
            <a:round/>
            <a:headEnd/>
            <a:tailEnd/>
          </a:ln>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a:solidFill>
                  <a:schemeClr val="accent1"/>
                </a:solidFill>
              </a:rPr>
              <a:t>Agenda</a:t>
            </a:r>
            <a:endParaRPr lang="en-GB" sz="2400">
              <a:solidFill>
                <a:schemeClr val="accent1"/>
              </a:solidFill>
            </a:endParaRPr>
          </a:p>
        </p:txBody>
      </p:sp>
      <p:sp>
        <p:nvSpPr>
          <p:cNvPr id="10243" name="Rectangle 4"/>
          <p:cNvSpPr>
            <a:spLocks noGrp="1" noChangeArrowheads="1"/>
          </p:cNvSpPr>
          <p:nvPr>
            <p:ph type="title"/>
          </p:nvPr>
        </p:nvSpPr>
        <p:spPr bwMode="gray">
          <a:xfrm>
            <a:off x="409575" y="304800"/>
            <a:ext cx="5588000" cy="533400"/>
          </a:xfrm>
          <a:noFill/>
        </p:spPr>
        <p:txBody>
          <a:bodyPr lIns="180000" anchor="ctr"/>
          <a:lstStyle/>
          <a:p>
            <a:pPr eaLnBrk="1" hangingPunct="1"/>
            <a:r>
              <a:rPr lang="en-US" smtClean="0">
                <a:effectLst/>
              </a:rPr>
              <a:t>Integration Directory PI 7.1</a:t>
            </a:r>
          </a:p>
        </p:txBody>
      </p:sp>
      <p:sp>
        <p:nvSpPr>
          <p:cNvPr id="10244"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10245"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10246"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10247"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grpSp>
        <p:nvGrpSpPr>
          <p:cNvPr id="10248" name="Group 9"/>
          <p:cNvGrpSpPr>
            <a:grpSpLocks/>
          </p:cNvGrpSpPr>
          <p:nvPr/>
        </p:nvGrpSpPr>
        <p:grpSpPr bwMode="auto">
          <a:xfrm>
            <a:off x="0" y="1574800"/>
            <a:ext cx="831850" cy="111125"/>
            <a:chOff x="0" y="1319"/>
            <a:chExt cx="524" cy="70"/>
          </a:xfrm>
        </p:grpSpPr>
        <p:sp>
          <p:nvSpPr>
            <p:cNvPr id="10285" name="Line 1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86" name="Rectangle 1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87" name="Line 1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88" name="Line 1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10249" name="Text Box 14"/>
          <p:cNvSpPr txBox="1">
            <a:spLocks noChangeArrowheads="1"/>
          </p:cNvSpPr>
          <p:nvPr/>
        </p:nvSpPr>
        <p:spPr bwMode="auto">
          <a:xfrm>
            <a:off x="862013" y="1406525"/>
            <a:ext cx="8281987" cy="5349875"/>
          </a:xfrm>
          <a:prstGeom prst="rect">
            <a:avLst/>
          </a:prstGeom>
          <a:noFill/>
          <a:ln w="12700">
            <a:noFill/>
            <a:miter lim="800000"/>
            <a:headEnd/>
            <a:tailEnd/>
          </a:ln>
        </p:spPr>
        <p:txBody>
          <a:bodyPr>
            <a:spAutoFit/>
          </a:bodyPr>
          <a:lstStyle/>
          <a:p>
            <a:pPr fontAlgn="b">
              <a:spcAft>
                <a:spcPct val="100000"/>
              </a:spcAft>
            </a:pPr>
            <a:r>
              <a:rPr lang="en-US" sz="1500">
                <a:cs typeface="Arial" charset="0"/>
              </a:rPr>
              <a:t>PI 7.1 Integration Directory  </a:t>
            </a:r>
          </a:p>
          <a:p>
            <a:pPr fontAlgn="b">
              <a:spcAft>
                <a:spcPct val="100000"/>
              </a:spcAft>
            </a:pPr>
            <a:r>
              <a:rPr lang="en-US" sz="1500">
                <a:solidFill>
                  <a:srgbClr val="B2B2B2"/>
                </a:solidFill>
                <a:cs typeface="Arial" charset="0"/>
              </a:rPr>
              <a:t>	</a:t>
            </a:r>
            <a:r>
              <a:rPr lang="en-US" sz="1500">
                <a:cs typeface="Arial" charset="0"/>
              </a:rPr>
              <a:t>Overview and Concepts</a:t>
            </a:r>
            <a:endParaRPr lang="en-US" sz="1800">
              <a:cs typeface="Arial" charset="0"/>
            </a:endParaRPr>
          </a:p>
          <a:p>
            <a:pPr fontAlgn="b">
              <a:spcAft>
                <a:spcPct val="100000"/>
              </a:spcAft>
            </a:pPr>
            <a:r>
              <a:rPr lang="en-US" sz="1500">
                <a:cs typeface="Arial" charset="0"/>
              </a:rPr>
              <a:t>	Business Scenarios</a:t>
            </a:r>
          </a:p>
          <a:p>
            <a:pPr fontAlgn="b">
              <a:spcAft>
                <a:spcPct val="100000"/>
              </a:spcAft>
            </a:pPr>
            <a:r>
              <a:rPr lang="en-US" sz="1500">
                <a:cs typeface="Arial" charset="0"/>
              </a:rPr>
              <a:t>	Collaboration Profiles</a:t>
            </a:r>
          </a:p>
          <a:p>
            <a:pPr fontAlgn="b">
              <a:spcAft>
                <a:spcPct val="100000"/>
              </a:spcAft>
            </a:pPr>
            <a:r>
              <a:rPr lang="en-US" sz="1500">
                <a:cs typeface="Arial" charset="0"/>
              </a:rPr>
              <a:t>	Routing Rules</a:t>
            </a:r>
          </a:p>
          <a:p>
            <a:pPr fontAlgn="b">
              <a:spcAft>
                <a:spcPct val="100000"/>
              </a:spcAft>
            </a:pPr>
            <a:r>
              <a:rPr lang="en-US" sz="1500">
                <a:cs typeface="Arial" charset="0"/>
              </a:rPr>
              <a:t>	Collaboration Agreements</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solidFill>
                  <a:srgbClr val="B2B2B2"/>
                </a:solidFill>
                <a:cs typeface="Arial" charset="0"/>
              </a:rPr>
              <a:t>	</a:t>
            </a:r>
          </a:p>
          <a:p>
            <a:pPr fontAlgn="b">
              <a:spcAft>
                <a:spcPct val="100000"/>
              </a:spcAft>
            </a:pPr>
            <a:endParaRPr lang="en-US" sz="1500">
              <a:cs typeface="Arial" charset="0"/>
            </a:endParaRPr>
          </a:p>
          <a:p>
            <a:pPr fontAlgn="b">
              <a:spcAft>
                <a:spcPct val="100000"/>
              </a:spcAft>
            </a:pPr>
            <a:endParaRPr lang="en-US" sz="1500">
              <a:cs typeface="Arial" charset="0"/>
            </a:endParaRPr>
          </a:p>
        </p:txBody>
      </p:sp>
      <p:grpSp>
        <p:nvGrpSpPr>
          <p:cNvPr id="10250" name="Group 15"/>
          <p:cNvGrpSpPr>
            <a:grpSpLocks/>
          </p:cNvGrpSpPr>
          <p:nvPr/>
        </p:nvGrpSpPr>
        <p:grpSpPr bwMode="auto">
          <a:xfrm>
            <a:off x="0" y="2032000"/>
            <a:ext cx="1752600" cy="98425"/>
            <a:chOff x="0" y="1319"/>
            <a:chExt cx="524" cy="70"/>
          </a:xfrm>
        </p:grpSpPr>
        <p:sp>
          <p:nvSpPr>
            <p:cNvPr id="10281" name="Line 1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82" name="Rectangle 1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83" name="Line 1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84" name="Line 1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0251" name="Group 20"/>
          <p:cNvGrpSpPr>
            <a:grpSpLocks/>
          </p:cNvGrpSpPr>
          <p:nvPr/>
        </p:nvGrpSpPr>
        <p:grpSpPr bwMode="auto">
          <a:xfrm>
            <a:off x="0" y="2492375"/>
            <a:ext cx="1752600" cy="98425"/>
            <a:chOff x="0" y="1319"/>
            <a:chExt cx="524" cy="70"/>
          </a:xfrm>
        </p:grpSpPr>
        <p:sp>
          <p:nvSpPr>
            <p:cNvPr id="10277" name="Line 2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78" name="Rectangle 2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79" name="Line 2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80" name="Line 2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pic>
        <p:nvPicPr>
          <p:cNvPr id="10252"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10253"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10254"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10255"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grpSp>
        <p:nvGrpSpPr>
          <p:cNvPr id="10256" name="Group 29"/>
          <p:cNvGrpSpPr>
            <a:grpSpLocks/>
          </p:cNvGrpSpPr>
          <p:nvPr/>
        </p:nvGrpSpPr>
        <p:grpSpPr bwMode="auto">
          <a:xfrm>
            <a:off x="0" y="3429000"/>
            <a:ext cx="1752600" cy="98425"/>
            <a:chOff x="0" y="1319"/>
            <a:chExt cx="524" cy="70"/>
          </a:xfrm>
        </p:grpSpPr>
        <p:sp>
          <p:nvSpPr>
            <p:cNvPr id="10273" name="Line 3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74" name="Rectangle 3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75" name="Line 3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76" name="Line 3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10257" name="Rectangle 34"/>
          <p:cNvSpPr>
            <a:spLocks noChangeArrowheads="1"/>
          </p:cNvSpPr>
          <p:nvPr/>
        </p:nvSpPr>
        <p:spPr bwMode="auto">
          <a:xfrm>
            <a:off x="654050" y="1844675"/>
            <a:ext cx="7802563" cy="365125"/>
          </a:xfrm>
          <a:prstGeom prst="rect">
            <a:avLst/>
          </a:prstGeom>
          <a:solidFill>
            <a:srgbClr val="B2B2B2">
              <a:alpha val="25882"/>
            </a:srgbClr>
          </a:solidFill>
          <a:ln w="28575">
            <a:solidFill>
              <a:schemeClr val="accent1"/>
            </a:solidFill>
            <a:miter lim="800000"/>
            <a:headEnd/>
            <a:tailEnd/>
          </a:ln>
        </p:spPr>
        <p:txBody>
          <a:bodyPr wrap="none"/>
          <a:lstStyle/>
          <a:p>
            <a:endParaRPr lang="en-US"/>
          </a:p>
        </p:txBody>
      </p:sp>
      <p:grpSp>
        <p:nvGrpSpPr>
          <p:cNvPr id="10258" name="Group 35"/>
          <p:cNvGrpSpPr>
            <a:grpSpLocks/>
          </p:cNvGrpSpPr>
          <p:nvPr/>
        </p:nvGrpSpPr>
        <p:grpSpPr bwMode="auto">
          <a:xfrm>
            <a:off x="0" y="2971800"/>
            <a:ext cx="1752600" cy="98425"/>
            <a:chOff x="0" y="1319"/>
            <a:chExt cx="524" cy="70"/>
          </a:xfrm>
        </p:grpSpPr>
        <p:sp>
          <p:nvSpPr>
            <p:cNvPr id="10269" name="Line 3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70" name="Rectangle 3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71" name="Line 3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72" name="Line 3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0259" name="Group 40"/>
          <p:cNvGrpSpPr>
            <a:grpSpLocks/>
          </p:cNvGrpSpPr>
          <p:nvPr/>
        </p:nvGrpSpPr>
        <p:grpSpPr bwMode="auto">
          <a:xfrm>
            <a:off x="0" y="2959100"/>
            <a:ext cx="1752600" cy="98425"/>
            <a:chOff x="0" y="1319"/>
            <a:chExt cx="524" cy="70"/>
          </a:xfrm>
        </p:grpSpPr>
        <p:sp>
          <p:nvSpPr>
            <p:cNvPr id="10265" name="Line 4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66" name="Rectangle 4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67" name="Line 4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68" name="Line 4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10260" name="Group 45"/>
          <p:cNvGrpSpPr>
            <a:grpSpLocks/>
          </p:cNvGrpSpPr>
          <p:nvPr/>
        </p:nvGrpSpPr>
        <p:grpSpPr bwMode="auto">
          <a:xfrm>
            <a:off x="0" y="3810000"/>
            <a:ext cx="1752600" cy="98425"/>
            <a:chOff x="0" y="1319"/>
            <a:chExt cx="524" cy="70"/>
          </a:xfrm>
        </p:grpSpPr>
        <p:sp>
          <p:nvSpPr>
            <p:cNvPr id="10261" name="Line 4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10262" name="Rectangle 4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10263" name="Line 4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10264" name="Line 4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09575" y="182563"/>
            <a:ext cx="8734425" cy="533400"/>
          </a:xfrm>
        </p:spPr>
        <p:txBody>
          <a:bodyPr/>
          <a:lstStyle/>
          <a:p>
            <a:pPr eaLnBrk="1" hangingPunct="1"/>
            <a:r>
              <a:rPr lang="en-US" sz="2800" smtClean="0">
                <a:effectLst/>
              </a:rPr>
              <a:t>Adapter Types</a:t>
            </a:r>
          </a:p>
        </p:txBody>
      </p:sp>
      <p:graphicFrame>
        <p:nvGraphicFramePr>
          <p:cNvPr id="283788" name="Group 140"/>
          <p:cNvGraphicFramePr>
            <a:graphicFrameLocks noGrp="1"/>
          </p:cNvGraphicFramePr>
          <p:nvPr/>
        </p:nvGraphicFramePr>
        <p:xfrm>
          <a:off x="133350" y="690563"/>
          <a:ext cx="8909050" cy="5681662"/>
        </p:xfrm>
        <a:graphic>
          <a:graphicData uri="http://schemas.openxmlformats.org/drawingml/2006/table">
            <a:tbl>
              <a:tblPr/>
              <a:tblGrid>
                <a:gridCol w="1436688"/>
                <a:gridCol w="7472362"/>
              </a:tblGrid>
              <a:tr h="384175">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Abbreviation</a:t>
                      </a:r>
                    </a:p>
                  </a:txBody>
                  <a:tcPr marL="13716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3B3FF">
                        <a:alpha val="50000"/>
                      </a:srgbClr>
                    </a:solid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Description</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3B3FF">
                        <a:alpha val="50000"/>
                      </a:srgbClr>
                    </a:solidFill>
                  </a:tcPr>
                </a:tc>
              </a:tr>
              <a:tr h="914400">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XI</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For communicating using the proxy runtime. </a:t>
                      </a:r>
                      <a:r>
                        <a:rPr kumimoji="0" lang="en-US" sz="1600" b="1" i="0" u="none" strike="noStrike" cap="none" normalizeH="0" baseline="0" smtClean="0">
                          <a:ln>
                            <a:noFill/>
                          </a:ln>
                          <a:solidFill>
                            <a:schemeClr val="tx1"/>
                          </a:solidFill>
                          <a:effectLst/>
                          <a:latin typeface="Arial" charset="0"/>
                        </a:rPr>
                        <a:t>You can also use this adapter type to communicate with an Adapter Engine at the receiver that is based on XI 3.0</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IDoc</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an SAP System by using the IDoc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RFC</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an SAP System by using the RFC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http</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http server by using the http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JDBC</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a database system by using the JDBC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JMS</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a messaging system by using the JMS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Marketplace</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 For communicating with marketplaces (see: Marketplace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File</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smtClean="0">
                          <a:ln>
                            <a:noFill/>
                          </a:ln>
                          <a:solidFill>
                            <a:schemeClr val="tx1"/>
                          </a:solidFill>
                          <a:effectLst/>
                          <a:latin typeface="Arial" charset="0"/>
                        </a:rPr>
                        <a:t>For communicating with a file system by using the File/FTP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SOAP</a:t>
                      </a:r>
                    </a:p>
                  </a:txBody>
                  <a:tcPr marR="4572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For connecting to </a:t>
                      </a:r>
                      <a:r>
                        <a:rPr kumimoji="0" lang="en-US" sz="1600" b="1" i="0" u="none" strike="noStrike" cap="none" normalizeH="0" baseline="0" dirty="0" err="1" smtClean="0">
                          <a:ln>
                            <a:noFill/>
                          </a:ln>
                          <a:solidFill>
                            <a:schemeClr val="tx1"/>
                          </a:solidFill>
                          <a:effectLst/>
                          <a:latin typeface="Arial" charset="0"/>
                        </a:rPr>
                        <a:t>webservices</a:t>
                      </a:r>
                      <a:r>
                        <a:rPr kumimoji="0" lang="en-US" sz="1600" b="1" i="0" u="none" strike="noStrike" cap="none" normalizeH="0" baseline="0" dirty="0" smtClean="0">
                          <a:ln>
                            <a:noFill/>
                          </a:ln>
                          <a:solidFill>
                            <a:schemeClr val="tx1"/>
                          </a:solidFill>
                          <a:effectLst/>
                          <a:latin typeface="Arial" charset="0"/>
                        </a:rPr>
                        <a:t> by using soap adapter</a:t>
                      </a:r>
                    </a:p>
                  </a:txBody>
                  <a:tcPr marL="13716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a:solidFill>
                  <a:schemeClr val="accent1"/>
                </a:solidFill>
              </a:rPr>
              <a:t>Agenda</a:t>
            </a:r>
            <a:endParaRPr lang="en-GB" sz="2400">
              <a:solidFill>
                <a:schemeClr val="accent1"/>
              </a:solidFill>
            </a:endParaRPr>
          </a:p>
        </p:txBody>
      </p:sp>
      <p:sp>
        <p:nvSpPr>
          <p:cNvPr id="25603" name="Rectangle 4"/>
          <p:cNvSpPr>
            <a:spLocks noGrp="1" noChangeArrowheads="1"/>
          </p:cNvSpPr>
          <p:nvPr>
            <p:ph type="title"/>
          </p:nvPr>
        </p:nvSpPr>
        <p:spPr bwMode="gray">
          <a:xfrm>
            <a:off x="409575" y="304800"/>
            <a:ext cx="5588000" cy="533400"/>
          </a:xfrm>
          <a:noFill/>
        </p:spPr>
        <p:txBody>
          <a:bodyPr lIns="180000" anchor="ctr"/>
          <a:lstStyle/>
          <a:p>
            <a:pPr eaLnBrk="1" hangingPunct="1"/>
            <a:r>
              <a:rPr lang="en-US" smtClean="0">
                <a:effectLst/>
              </a:rPr>
              <a:t>Integration Directory PI 7.1</a:t>
            </a:r>
          </a:p>
        </p:txBody>
      </p:sp>
      <p:sp>
        <p:nvSpPr>
          <p:cNvPr id="25604"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25605"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25606"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25607"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grpSp>
        <p:nvGrpSpPr>
          <p:cNvPr id="25608" name="Group 9"/>
          <p:cNvGrpSpPr>
            <a:grpSpLocks/>
          </p:cNvGrpSpPr>
          <p:nvPr/>
        </p:nvGrpSpPr>
        <p:grpSpPr bwMode="auto">
          <a:xfrm>
            <a:off x="0" y="1574800"/>
            <a:ext cx="831850" cy="111125"/>
            <a:chOff x="0" y="1319"/>
            <a:chExt cx="524" cy="70"/>
          </a:xfrm>
        </p:grpSpPr>
        <p:sp>
          <p:nvSpPr>
            <p:cNvPr id="25645" name="Line 1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46" name="Rectangle 1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47" name="Line 1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48" name="Line 1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5609" name="Text Box 14"/>
          <p:cNvSpPr txBox="1">
            <a:spLocks noChangeArrowheads="1"/>
          </p:cNvSpPr>
          <p:nvPr/>
        </p:nvSpPr>
        <p:spPr bwMode="auto">
          <a:xfrm>
            <a:off x="862013" y="1406525"/>
            <a:ext cx="8281987" cy="5349875"/>
          </a:xfrm>
          <a:prstGeom prst="rect">
            <a:avLst/>
          </a:prstGeom>
          <a:noFill/>
          <a:ln w="12700">
            <a:noFill/>
            <a:miter lim="800000"/>
            <a:headEnd/>
            <a:tailEnd/>
          </a:ln>
        </p:spPr>
        <p:txBody>
          <a:bodyPr>
            <a:spAutoFit/>
          </a:bodyPr>
          <a:lstStyle/>
          <a:p>
            <a:pPr fontAlgn="b">
              <a:spcAft>
                <a:spcPct val="100000"/>
              </a:spcAft>
            </a:pPr>
            <a:r>
              <a:rPr lang="en-US" sz="1500">
                <a:cs typeface="Arial" charset="0"/>
              </a:rPr>
              <a:t>PI 7.1 Integration Directory  </a:t>
            </a:r>
          </a:p>
          <a:p>
            <a:pPr fontAlgn="b">
              <a:spcAft>
                <a:spcPct val="100000"/>
              </a:spcAft>
            </a:pPr>
            <a:r>
              <a:rPr lang="en-US" sz="1500">
                <a:solidFill>
                  <a:srgbClr val="B2B2B2"/>
                </a:solidFill>
                <a:cs typeface="Arial" charset="0"/>
              </a:rPr>
              <a:t>	</a:t>
            </a:r>
            <a:r>
              <a:rPr lang="en-US" sz="1500">
                <a:cs typeface="Arial" charset="0"/>
              </a:rPr>
              <a:t>Overview and Concepts</a:t>
            </a:r>
            <a:endParaRPr lang="en-US" sz="1800">
              <a:cs typeface="Arial" charset="0"/>
            </a:endParaRPr>
          </a:p>
          <a:p>
            <a:pPr fontAlgn="b">
              <a:spcAft>
                <a:spcPct val="100000"/>
              </a:spcAft>
            </a:pPr>
            <a:r>
              <a:rPr lang="en-US" sz="1500">
                <a:cs typeface="Arial" charset="0"/>
              </a:rPr>
              <a:t>	Business Scenarios</a:t>
            </a:r>
          </a:p>
          <a:p>
            <a:pPr fontAlgn="b">
              <a:spcAft>
                <a:spcPct val="100000"/>
              </a:spcAft>
            </a:pPr>
            <a:r>
              <a:rPr lang="en-US" sz="1500">
                <a:cs typeface="Arial" charset="0"/>
              </a:rPr>
              <a:t>	Collaboration Profiles</a:t>
            </a:r>
          </a:p>
          <a:p>
            <a:pPr fontAlgn="b">
              <a:spcAft>
                <a:spcPct val="100000"/>
              </a:spcAft>
            </a:pPr>
            <a:r>
              <a:rPr lang="en-US" sz="1500">
                <a:cs typeface="Arial" charset="0"/>
              </a:rPr>
              <a:t>	Routing Rules</a:t>
            </a:r>
          </a:p>
          <a:p>
            <a:pPr fontAlgn="b">
              <a:spcAft>
                <a:spcPct val="100000"/>
              </a:spcAft>
            </a:pPr>
            <a:r>
              <a:rPr lang="en-US" sz="1500">
                <a:cs typeface="Arial" charset="0"/>
              </a:rPr>
              <a:t>	Collaboration Agreements</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solidFill>
                  <a:srgbClr val="B2B2B2"/>
                </a:solidFill>
                <a:cs typeface="Arial" charset="0"/>
              </a:rPr>
              <a:t>	</a:t>
            </a:r>
          </a:p>
          <a:p>
            <a:pPr fontAlgn="b">
              <a:spcAft>
                <a:spcPct val="100000"/>
              </a:spcAft>
            </a:pPr>
            <a:endParaRPr lang="en-US" sz="1500">
              <a:cs typeface="Arial" charset="0"/>
            </a:endParaRPr>
          </a:p>
          <a:p>
            <a:pPr fontAlgn="b">
              <a:spcAft>
                <a:spcPct val="100000"/>
              </a:spcAft>
            </a:pPr>
            <a:endParaRPr lang="en-US" sz="1500">
              <a:cs typeface="Arial" charset="0"/>
            </a:endParaRPr>
          </a:p>
        </p:txBody>
      </p:sp>
      <p:grpSp>
        <p:nvGrpSpPr>
          <p:cNvPr id="25610" name="Group 15"/>
          <p:cNvGrpSpPr>
            <a:grpSpLocks/>
          </p:cNvGrpSpPr>
          <p:nvPr/>
        </p:nvGrpSpPr>
        <p:grpSpPr bwMode="auto">
          <a:xfrm>
            <a:off x="0" y="2032000"/>
            <a:ext cx="1752600" cy="98425"/>
            <a:chOff x="0" y="1319"/>
            <a:chExt cx="524" cy="70"/>
          </a:xfrm>
        </p:grpSpPr>
        <p:sp>
          <p:nvSpPr>
            <p:cNvPr id="25641" name="Line 1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42" name="Rectangle 1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43" name="Line 1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44" name="Line 1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5611" name="Group 20"/>
          <p:cNvGrpSpPr>
            <a:grpSpLocks/>
          </p:cNvGrpSpPr>
          <p:nvPr/>
        </p:nvGrpSpPr>
        <p:grpSpPr bwMode="auto">
          <a:xfrm>
            <a:off x="0" y="2492375"/>
            <a:ext cx="1752600" cy="98425"/>
            <a:chOff x="0" y="1319"/>
            <a:chExt cx="524" cy="70"/>
          </a:xfrm>
        </p:grpSpPr>
        <p:sp>
          <p:nvSpPr>
            <p:cNvPr id="25637" name="Line 2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38" name="Rectangle 2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39" name="Line 2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40" name="Line 2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pic>
        <p:nvPicPr>
          <p:cNvPr id="25612"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25613"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25614"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25615"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grpSp>
        <p:nvGrpSpPr>
          <p:cNvPr id="25616" name="Group 29"/>
          <p:cNvGrpSpPr>
            <a:grpSpLocks/>
          </p:cNvGrpSpPr>
          <p:nvPr/>
        </p:nvGrpSpPr>
        <p:grpSpPr bwMode="auto">
          <a:xfrm>
            <a:off x="0" y="3429000"/>
            <a:ext cx="1752600" cy="98425"/>
            <a:chOff x="0" y="1319"/>
            <a:chExt cx="524" cy="70"/>
          </a:xfrm>
        </p:grpSpPr>
        <p:sp>
          <p:nvSpPr>
            <p:cNvPr id="25633" name="Line 3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34" name="Rectangle 3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35" name="Line 3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36" name="Line 3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5617" name="Rectangle 34"/>
          <p:cNvSpPr>
            <a:spLocks noChangeArrowheads="1"/>
          </p:cNvSpPr>
          <p:nvPr/>
        </p:nvSpPr>
        <p:spPr bwMode="auto">
          <a:xfrm>
            <a:off x="654050" y="3216275"/>
            <a:ext cx="7802563" cy="365125"/>
          </a:xfrm>
          <a:prstGeom prst="rect">
            <a:avLst/>
          </a:prstGeom>
          <a:solidFill>
            <a:srgbClr val="B2B2B2">
              <a:alpha val="25882"/>
            </a:srgbClr>
          </a:solidFill>
          <a:ln w="28575">
            <a:solidFill>
              <a:schemeClr val="accent1"/>
            </a:solidFill>
            <a:miter lim="800000"/>
            <a:headEnd/>
            <a:tailEnd/>
          </a:ln>
        </p:spPr>
        <p:txBody>
          <a:bodyPr wrap="none"/>
          <a:lstStyle/>
          <a:p>
            <a:endParaRPr lang="en-US"/>
          </a:p>
        </p:txBody>
      </p:sp>
      <p:grpSp>
        <p:nvGrpSpPr>
          <p:cNvPr id="25618" name="Group 35"/>
          <p:cNvGrpSpPr>
            <a:grpSpLocks/>
          </p:cNvGrpSpPr>
          <p:nvPr/>
        </p:nvGrpSpPr>
        <p:grpSpPr bwMode="auto">
          <a:xfrm>
            <a:off x="0" y="2971800"/>
            <a:ext cx="1752600" cy="98425"/>
            <a:chOff x="0" y="1319"/>
            <a:chExt cx="524" cy="70"/>
          </a:xfrm>
        </p:grpSpPr>
        <p:sp>
          <p:nvSpPr>
            <p:cNvPr id="25629" name="Line 3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30" name="Rectangle 3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31" name="Line 3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32" name="Line 3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5619" name="Group 40"/>
          <p:cNvGrpSpPr>
            <a:grpSpLocks/>
          </p:cNvGrpSpPr>
          <p:nvPr/>
        </p:nvGrpSpPr>
        <p:grpSpPr bwMode="auto">
          <a:xfrm>
            <a:off x="0" y="2959100"/>
            <a:ext cx="1752600" cy="98425"/>
            <a:chOff x="0" y="1319"/>
            <a:chExt cx="524" cy="70"/>
          </a:xfrm>
        </p:grpSpPr>
        <p:sp>
          <p:nvSpPr>
            <p:cNvPr id="25625" name="Line 4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26" name="Rectangle 4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27" name="Line 4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28" name="Line 4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5620" name="Group 45"/>
          <p:cNvGrpSpPr>
            <a:grpSpLocks/>
          </p:cNvGrpSpPr>
          <p:nvPr/>
        </p:nvGrpSpPr>
        <p:grpSpPr bwMode="auto">
          <a:xfrm>
            <a:off x="0" y="3810000"/>
            <a:ext cx="1752600" cy="98425"/>
            <a:chOff x="0" y="1319"/>
            <a:chExt cx="524" cy="70"/>
          </a:xfrm>
        </p:grpSpPr>
        <p:sp>
          <p:nvSpPr>
            <p:cNvPr id="25621" name="Line 4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5622" name="Rectangle 4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5623" name="Line 4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5624" name="Line 4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marL="171450" eaLnBrk="1" hangingPunct="1"/>
            <a:r>
              <a:rPr lang="en-US" smtClean="0">
                <a:effectLst/>
              </a:rPr>
              <a:t>Routing Rule: Receiver Determination</a:t>
            </a:r>
          </a:p>
        </p:txBody>
      </p:sp>
      <p:grpSp>
        <p:nvGrpSpPr>
          <p:cNvPr id="5126" name="Group 12"/>
          <p:cNvGrpSpPr>
            <a:grpSpLocks/>
          </p:cNvGrpSpPr>
          <p:nvPr/>
        </p:nvGrpSpPr>
        <p:grpSpPr bwMode="auto">
          <a:xfrm>
            <a:off x="1252538" y="931863"/>
            <a:ext cx="7708900" cy="5297487"/>
            <a:chOff x="789" y="414"/>
            <a:chExt cx="4856" cy="3510"/>
          </a:xfrm>
        </p:grpSpPr>
        <p:graphicFrame>
          <p:nvGraphicFramePr>
            <p:cNvPr id="5122" name="Object 5"/>
            <p:cNvGraphicFramePr>
              <a:graphicFrameLocks noChangeAspect="1"/>
            </p:cNvGraphicFramePr>
            <p:nvPr/>
          </p:nvGraphicFramePr>
          <p:xfrm>
            <a:off x="789" y="414"/>
            <a:ext cx="4181" cy="3510"/>
          </p:xfrm>
          <a:graphic>
            <a:graphicData uri="http://schemas.openxmlformats.org/presentationml/2006/ole">
              <p:oleObj spid="_x0000_s5122" name="Photo Editor Photo" r:id="rId4" imgW="6638095" imgH="5571429" progId="MSPhotoEd.3">
                <p:embed/>
              </p:oleObj>
            </a:graphicData>
          </a:graphic>
        </p:graphicFrame>
        <p:graphicFrame>
          <p:nvGraphicFramePr>
            <p:cNvPr id="5123" name="Object 7"/>
            <p:cNvGraphicFramePr>
              <a:graphicFrameLocks noChangeAspect="1"/>
            </p:cNvGraphicFramePr>
            <p:nvPr/>
          </p:nvGraphicFramePr>
          <p:xfrm>
            <a:off x="3266" y="1187"/>
            <a:ext cx="2379" cy="1736"/>
          </p:xfrm>
          <a:graphic>
            <a:graphicData uri="http://schemas.openxmlformats.org/presentationml/2006/ole">
              <p:oleObj spid="_x0000_s5123" name="Photo Editor Photo" r:id="rId5" imgW="7373379" imgH="5380952" progId="MSPhotoEd.3">
                <p:embed/>
              </p:oleObj>
            </a:graphicData>
          </a:graphic>
        </p:graphicFrame>
        <p:sp>
          <p:nvSpPr>
            <p:cNvPr id="5128" name="Oval 8"/>
            <p:cNvSpPr>
              <a:spLocks noChangeArrowheads="1"/>
            </p:cNvSpPr>
            <p:nvPr/>
          </p:nvSpPr>
          <p:spPr bwMode="auto">
            <a:xfrm>
              <a:off x="3301" y="1640"/>
              <a:ext cx="2189" cy="731"/>
            </a:xfrm>
            <a:prstGeom prst="ellipse">
              <a:avLst/>
            </a:prstGeom>
            <a:solidFill>
              <a:schemeClr val="bg1">
                <a:alpha val="54901"/>
              </a:schemeClr>
            </a:solidFill>
            <a:ln w="19050">
              <a:solidFill>
                <a:srgbClr val="000080"/>
              </a:solidFill>
              <a:round/>
              <a:headEnd/>
              <a:tailEnd/>
            </a:ln>
          </p:spPr>
          <p:txBody>
            <a:bodyPr lIns="0" tIns="0" rIns="0" bIns="0" anchor="ctr"/>
            <a:lstStyle/>
            <a:p>
              <a:pPr algn="ctr"/>
              <a:r>
                <a:rPr lang="en-US"/>
                <a:t>Use the condition editor to enter conditions for routing</a:t>
              </a:r>
            </a:p>
          </p:txBody>
        </p:sp>
        <p:graphicFrame>
          <p:nvGraphicFramePr>
            <p:cNvPr id="5124" name="Object 9"/>
            <p:cNvGraphicFramePr>
              <a:graphicFrameLocks noChangeAspect="1"/>
            </p:cNvGraphicFramePr>
            <p:nvPr/>
          </p:nvGraphicFramePr>
          <p:xfrm>
            <a:off x="2072" y="2530"/>
            <a:ext cx="132" cy="129"/>
          </p:xfrm>
          <a:graphic>
            <a:graphicData uri="http://schemas.openxmlformats.org/presentationml/2006/ole">
              <p:oleObj spid="_x0000_s5124" name="Photo Editor Photo" r:id="rId6" imgW="209524" imgH="190426" progId="MSPhotoEd.3">
                <p:embed/>
              </p:oleObj>
            </a:graphicData>
          </a:graphic>
        </p:graphicFrame>
        <p:cxnSp>
          <p:nvCxnSpPr>
            <p:cNvPr id="5129" name="AutoShape 10"/>
            <p:cNvCxnSpPr>
              <a:cxnSpLocks noChangeShapeType="1"/>
            </p:cNvCxnSpPr>
            <p:nvPr/>
          </p:nvCxnSpPr>
          <p:spPr bwMode="auto">
            <a:xfrm flipV="1">
              <a:off x="2204" y="2055"/>
              <a:ext cx="1062" cy="540"/>
            </a:xfrm>
            <a:prstGeom prst="straightConnector1">
              <a:avLst/>
            </a:prstGeom>
            <a:noFill/>
            <a:ln w="47625">
              <a:solidFill>
                <a:srgbClr val="000080"/>
              </a:solidFill>
              <a:round/>
              <a:headEnd/>
              <a:tailEnd type="stealth" w="lg" len="lg"/>
            </a:ln>
          </p:spPr>
        </p:cxnSp>
      </p:grpSp>
      <p:sp>
        <p:nvSpPr>
          <p:cNvPr id="5127" name="Rectangle 3"/>
          <p:cNvSpPr>
            <a:spLocks noChangeArrowheads="1"/>
          </p:cNvSpPr>
          <p:nvPr/>
        </p:nvSpPr>
        <p:spPr bwMode="auto">
          <a:xfrm>
            <a:off x="1036638" y="4632325"/>
            <a:ext cx="6783387" cy="1879600"/>
          </a:xfrm>
          <a:prstGeom prst="rect">
            <a:avLst/>
          </a:prstGeom>
          <a:solidFill>
            <a:schemeClr val="bg1">
              <a:alpha val="79999"/>
            </a:schemeClr>
          </a:solidFill>
          <a:ln w="12700" algn="ctr">
            <a:noFill/>
            <a:miter lim="800000"/>
            <a:headEnd/>
            <a:tailEnd/>
          </a:ln>
        </p:spPr>
        <p:txBody>
          <a:bodyPr>
            <a:spAutoFit/>
          </a:bodyPr>
          <a:lstStyle/>
          <a:p>
            <a:pPr marL="914400" lvl="1" indent="-457200">
              <a:spcBef>
                <a:spcPct val="20000"/>
              </a:spcBef>
              <a:spcAft>
                <a:spcPct val="5000"/>
              </a:spcAft>
              <a:buClr>
                <a:schemeClr val="tx1"/>
              </a:buClr>
              <a:buFont typeface="Wingdings" pitchFamily="2" charset="2"/>
              <a:buChar char="n"/>
            </a:pPr>
            <a:r>
              <a:rPr lang="en-US" sz="1800">
                <a:cs typeface="Arial" charset="0"/>
              </a:rPr>
              <a:t>Assign one or more receivers to a sender/outbound interface pair.</a:t>
            </a:r>
          </a:p>
          <a:p>
            <a:pPr marL="914400" lvl="1" indent="-457200">
              <a:spcBef>
                <a:spcPct val="20000"/>
              </a:spcBef>
              <a:spcAft>
                <a:spcPct val="5000"/>
              </a:spcAft>
              <a:buClr>
                <a:schemeClr val="tx1"/>
              </a:buClr>
              <a:buFont typeface="Wingdings" pitchFamily="2" charset="2"/>
              <a:buChar char="n"/>
            </a:pPr>
            <a:r>
              <a:rPr lang="en-US" sz="1800">
                <a:cs typeface="Arial" charset="0"/>
              </a:rPr>
              <a:t>Content-based receiver determination is possible (via XPath/context objects)</a:t>
            </a:r>
          </a:p>
          <a:p>
            <a:pPr marL="914400" lvl="1" indent="-457200">
              <a:spcBef>
                <a:spcPct val="20000"/>
              </a:spcBef>
              <a:spcAft>
                <a:spcPct val="5000"/>
              </a:spcAft>
              <a:buClr>
                <a:schemeClr val="tx1"/>
              </a:buClr>
              <a:buFont typeface="Wingdings" pitchFamily="2" charset="2"/>
              <a:buChar char="n"/>
            </a:pPr>
            <a:r>
              <a:rPr lang="en-US" sz="1800">
                <a:cs typeface="Arial" charset="0"/>
              </a:rPr>
              <a:t>Receiver should be an existing service (with or without Party).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marL="171450" eaLnBrk="1" hangingPunct="1"/>
            <a:r>
              <a:rPr lang="en-US" smtClean="0">
                <a:effectLst/>
              </a:rPr>
              <a:t>Routing Rule: Interface Determination</a:t>
            </a:r>
          </a:p>
        </p:txBody>
      </p:sp>
      <p:graphicFrame>
        <p:nvGraphicFramePr>
          <p:cNvPr id="6146" name="Object 5"/>
          <p:cNvGraphicFramePr>
            <a:graphicFrameLocks noChangeAspect="1"/>
          </p:cNvGraphicFramePr>
          <p:nvPr/>
        </p:nvGraphicFramePr>
        <p:xfrm>
          <a:off x="746125" y="1098550"/>
          <a:ext cx="7666038" cy="4333875"/>
        </p:xfrm>
        <a:graphic>
          <a:graphicData uri="http://schemas.openxmlformats.org/presentationml/2006/ole">
            <p:oleObj spid="_x0000_s6146" name="Photo Editor Photo" r:id="rId4" imgW="9180952" imgH="5191850" progId="MSPhotoEd.3">
              <p:embed/>
            </p:oleObj>
          </a:graphicData>
        </a:graphic>
      </p:graphicFrame>
      <p:sp>
        <p:nvSpPr>
          <p:cNvPr id="6148" name="Rectangle 3"/>
          <p:cNvSpPr>
            <a:spLocks noChangeArrowheads="1"/>
          </p:cNvSpPr>
          <p:nvPr/>
        </p:nvSpPr>
        <p:spPr bwMode="auto">
          <a:xfrm>
            <a:off x="303213" y="4860925"/>
            <a:ext cx="8550275" cy="985838"/>
          </a:xfrm>
          <a:prstGeom prst="rect">
            <a:avLst/>
          </a:prstGeom>
          <a:solidFill>
            <a:schemeClr val="bg1">
              <a:alpha val="79999"/>
            </a:schemeClr>
          </a:solidFill>
          <a:ln w="12700" algn="ctr">
            <a:noFill/>
            <a:miter lim="800000"/>
            <a:headEnd/>
            <a:tailEnd/>
          </a:ln>
        </p:spPr>
        <p:txBody>
          <a:bodyPr>
            <a:spAutoFit/>
          </a:bodyPr>
          <a:lstStyle/>
          <a:p>
            <a:pPr marL="457200" indent="-457200">
              <a:spcBef>
                <a:spcPct val="20000"/>
              </a:spcBef>
              <a:spcAft>
                <a:spcPct val="5000"/>
              </a:spcAft>
              <a:buClr>
                <a:schemeClr val="tx1"/>
              </a:buClr>
              <a:buFont typeface="Wingdings" pitchFamily="2" charset="2"/>
              <a:buChar char="n"/>
            </a:pPr>
            <a:r>
              <a:rPr lang="en-US" sz="1800">
                <a:cs typeface="Arial" charset="0"/>
              </a:rPr>
              <a:t>Assign one or more inbound interfaces to be used for the inbound processing of a message (after the receiver determination).</a:t>
            </a:r>
          </a:p>
          <a:p>
            <a:pPr marL="457200" indent="-457200">
              <a:spcBef>
                <a:spcPct val="20000"/>
              </a:spcBef>
              <a:spcAft>
                <a:spcPct val="5000"/>
              </a:spcAft>
              <a:buClr>
                <a:schemeClr val="tx1"/>
              </a:buClr>
              <a:buFont typeface="Wingdings" pitchFamily="2" charset="2"/>
              <a:buChar char="n"/>
            </a:pPr>
            <a:r>
              <a:rPr lang="en-US" sz="1800">
                <a:cs typeface="Arial" charset="0"/>
              </a:rPr>
              <a:t>Assign an Interface Mapping for each outbound-inbound interface pair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a:solidFill>
                  <a:schemeClr val="accent1"/>
                </a:solidFill>
              </a:rPr>
              <a:t>Agenda</a:t>
            </a:r>
            <a:endParaRPr lang="en-GB" sz="2400">
              <a:solidFill>
                <a:schemeClr val="accent1"/>
              </a:solidFill>
            </a:endParaRPr>
          </a:p>
        </p:txBody>
      </p:sp>
      <p:sp>
        <p:nvSpPr>
          <p:cNvPr id="26627" name="Rectangle 4"/>
          <p:cNvSpPr>
            <a:spLocks noGrp="1" noChangeArrowheads="1"/>
          </p:cNvSpPr>
          <p:nvPr>
            <p:ph type="title"/>
          </p:nvPr>
        </p:nvSpPr>
        <p:spPr bwMode="gray">
          <a:xfrm>
            <a:off x="409575" y="304800"/>
            <a:ext cx="5588000" cy="533400"/>
          </a:xfrm>
          <a:noFill/>
        </p:spPr>
        <p:txBody>
          <a:bodyPr lIns="180000" anchor="ctr"/>
          <a:lstStyle/>
          <a:p>
            <a:pPr eaLnBrk="1" hangingPunct="1"/>
            <a:r>
              <a:rPr lang="en-US" smtClean="0">
                <a:effectLst/>
              </a:rPr>
              <a:t>Integration Directory PI 7.1</a:t>
            </a:r>
          </a:p>
        </p:txBody>
      </p:sp>
      <p:sp>
        <p:nvSpPr>
          <p:cNvPr id="26628"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26629"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26630"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26631"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grpSp>
        <p:nvGrpSpPr>
          <p:cNvPr id="26632" name="Group 9"/>
          <p:cNvGrpSpPr>
            <a:grpSpLocks/>
          </p:cNvGrpSpPr>
          <p:nvPr/>
        </p:nvGrpSpPr>
        <p:grpSpPr bwMode="auto">
          <a:xfrm>
            <a:off x="0" y="1574800"/>
            <a:ext cx="831850" cy="111125"/>
            <a:chOff x="0" y="1319"/>
            <a:chExt cx="524" cy="70"/>
          </a:xfrm>
        </p:grpSpPr>
        <p:sp>
          <p:nvSpPr>
            <p:cNvPr id="26669" name="Line 1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70" name="Rectangle 1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71" name="Line 1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72" name="Line 1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6633" name="Text Box 14"/>
          <p:cNvSpPr txBox="1">
            <a:spLocks noChangeArrowheads="1"/>
          </p:cNvSpPr>
          <p:nvPr/>
        </p:nvSpPr>
        <p:spPr bwMode="auto">
          <a:xfrm>
            <a:off x="862013" y="1406525"/>
            <a:ext cx="8281987" cy="5349875"/>
          </a:xfrm>
          <a:prstGeom prst="rect">
            <a:avLst/>
          </a:prstGeom>
          <a:noFill/>
          <a:ln w="12700">
            <a:noFill/>
            <a:miter lim="800000"/>
            <a:headEnd/>
            <a:tailEnd/>
          </a:ln>
        </p:spPr>
        <p:txBody>
          <a:bodyPr>
            <a:spAutoFit/>
          </a:bodyPr>
          <a:lstStyle/>
          <a:p>
            <a:pPr fontAlgn="b">
              <a:spcAft>
                <a:spcPct val="100000"/>
              </a:spcAft>
            </a:pPr>
            <a:r>
              <a:rPr lang="en-US" sz="1500">
                <a:cs typeface="Arial" charset="0"/>
              </a:rPr>
              <a:t>PI 7.1 Integration Directory  </a:t>
            </a:r>
          </a:p>
          <a:p>
            <a:pPr fontAlgn="b">
              <a:spcAft>
                <a:spcPct val="100000"/>
              </a:spcAft>
            </a:pPr>
            <a:r>
              <a:rPr lang="en-US" sz="1500">
                <a:solidFill>
                  <a:srgbClr val="B2B2B2"/>
                </a:solidFill>
                <a:cs typeface="Arial" charset="0"/>
              </a:rPr>
              <a:t>	</a:t>
            </a:r>
            <a:r>
              <a:rPr lang="en-US" sz="1500">
                <a:cs typeface="Arial" charset="0"/>
              </a:rPr>
              <a:t>Overview and Concepts</a:t>
            </a:r>
            <a:endParaRPr lang="en-US" sz="1800">
              <a:cs typeface="Arial" charset="0"/>
            </a:endParaRPr>
          </a:p>
          <a:p>
            <a:pPr fontAlgn="b">
              <a:spcAft>
                <a:spcPct val="100000"/>
              </a:spcAft>
            </a:pPr>
            <a:r>
              <a:rPr lang="en-US" sz="1500">
                <a:cs typeface="Arial" charset="0"/>
              </a:rPr>
              <a:t>	Business Scenarios</a:t>
            </a:r>
          </a:p>
          <a:p>
            <a:pPr fontAlgn="b">
              <a:spcAft>
                <a:spcPct val="100000"/>
              </a:spcAft>
            </a:pPr>
            <a:r>
              <a:rPr lang="en-US" sz="1500">
                <a:cs typeface="Arial" charset="0"/>
              </a:rPr>
              <a:t>	Collaboration Profiles</a:t>
            </a:r>
          </a:p>
          <a:p>
            <a:pPr fontAlgn="b">
              <a:spcAft>
                <a:spcPct val="100000"/>
              </a:spcAft>
            </a:pPr>
            <a:r>
              <a:rPr lang="en-US" sz="1500">
                <a:cs typeface="Arial" charset="0"/>
              </a:rPr>
              <a:t>	Routing Rules</a:t>
            </a:r>
          </a:p>
          <a:p>
            <a:pPr fontAlgn="b">
              <a:spcAft>
                <a:spcPct val="100000"/>
              </a:spcAft>
            </a:pPr>
            <a:r>
              <a:rPr lang="en-US" sz="1500">
                <a:cs typeface="Arial" charset="0"/>
              </a:rPr>
              <a:t>	Collaboration Agreements</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cs typeface="Arial" charset="0"/>
              </a:rPr>
              <a:t>	</a:t>
            </a:r>
          </a:p>
          <a:p>
            <a:pPr fontAlgn="b">
              <a:spcAft>
                <a:spcPct val="100000"/>
              </a:spcAft>
            </a:pPr>
            <a:r>
              <a:rPr lang="en-US" sz="1500">
                <a:solidFill>
                  <a:srgbClr val="B2B2B2"/>
                </a:solidFill>
                <a:cs typeface="Arial" charset="0"/>
              </a:rPr>
              <a:t>	</a:t>
            </a:r>
          </a:p>
          <a:p>
            <a:pPr fontAlgn="b">
              <a:spcAft>
                <a:spcPct val="100000"/>
              </a:spcAft>
            </a:pPr>
            <a:endParaRPr lang="en-US" sz="1500">
              <a:cs typeface="Arial" charset="0"/>
            </a:endParaRPr>
          </a:p>
          <a:p>
            <a:pPr fontAlgn="b">
              <a:spcAft>
                <a:spcPct val="100000"/>
              </a:spcAft>
            </a:pPr>
            <a:endParaRPr lang="en-US" sz="1500">
              <a:cs typeface="Arial" charset="0"/>
            </a:endParaRPr>
          </a:p>
        </p:txBody>
      </p:sp>
      <p:grpSp>
        <p:nvGrpSpPr>
          <p:cNvPr id="26634" name="Group 15"/>
          <p:cNvGrpSpPr>
            <a:grpSpLocks/>
          </p:cNvGrpSpPr>
          <p:nvPr/>
        </p:nvGrpSpPr>
        <p:grpSpPr bwMode="auto">
          <a:xfrm>
            <a:off x="0" y="2032000"/>
            <a:ext cx="1752600" cy="98425"/>
            <a:chOff x="0" y="1319"/>
            <a:chExt cx="524" cy="70"/>
          </a:xfrm>
        </p:grpSpPr>
        <p:sp>
          <p:nvSpPr>
            <p:cNvPr id="26665" name="Line 1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66" name="Rectangle 1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67" name="Line 1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68" name="Line 1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6635" name="Group 20"/>
          <p:cNvGrpSpPr>
            <a:grpSpLocks/>
          </p:cNvGrpSpPr>
          <p:nvPr/>
        </p:nvGrpSpPr>
        <p:grpSpPr bwMode="auto">
          <a:xfrm>
            <a:off x="0" y="2492375"/>
            <a:ext cx="1752600" cy="98425"/>
            <a:chOff x="0" y="1319"/>
            <a:chExt cx="524" cy="70"/>
          </a:xfrm>
        </p:grpSpPr>
        <p:sp>
          <p:nvSpPr>
            <p:cNvPr id="26661" name="Line 2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62" name="Rectangle 2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63" name="Line 2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64" name="Line 2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pic>
        <p:nvPicPr>
          <p:cNvPr id="26636"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26637"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26638"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26639"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grpSp>
        <p:nvGrpSpPr>
          <p:cNvPr id="26640" name="Group 29"/>
          <p:cNvGrpSpPr>
            <a:grpSpLocks/>
          </p:cNvGrpSpPr>
          <p:nvPr/>
        </p:nvGrpSpPr>
        <p:grpSpPr bwMode="auto">
          <a:xfrm>
            <a:off x="0" y="3429000"/>
            <a:ext cx="1752600" cy="98425"/>
            <a:chOff x="0" y="1319"/>
            <a:chExt cx="524" cy="70"/>
          </a:xfrm>
        </p:grpSpPr>
        <p:sp>
          <p:nvSpPr>
            <p:cNvPr id="26657" name="Line 30"/>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58" name="Rectangle 31"/>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59" name="Line 32"/>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60" name="Line 33"/>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
        <p:nvSpPr>
          <p:cNvPr id="26641" name="Rectangle 34"/>
          <p:cNvSpPr>
            <a:spLocks noChangeArrowheads="1"/>
          </p:cNvSpPr>
          <p:nvPr/>
        </p:nvSpPr>
        <p:spPr bwMode="auto">
          <a:xfrm>
            <a:off x="654050" y="3673475"/>
            <a:ext cx="7802563" cy="365125"/>
          </a:xfrm>
          <a:prstGeom prst="rect">
            <a:avLst/>
          </a:prstGeom>
          <a:solidFill>
            <a:srgbClr val="B2B2B2">
              <a:alpha val="25882"/>
            </a:srgbClr>
          </a:solidFill>
          <a:ln w="28575">
            <a:solidFill>
              <a:schemeClr val="accent1"/>
            </a:solidFill>
            <a:miter lim="800000"/>
            <a:headEnd/>
            <a:tailEnd/>
          </a:ln>
        </p:spPr>
        <p:txBody>
          <a:bodyPr wrap="none"/>
          <a:lstStyle/>
          <a:p>
            <a:endParaRPr lang="en-US"/>
          </a:p>
        </p:txBody>
      </p:sp>
      <p:grpSp>
        <p:nvGrpSpPr>
          <p:cNvPr id="26642" name="Group 35"/>
          <p:cNvGrpSpPr>
            <a:grpSpLocks/>
          </p:cNvGrpSpPr>
          <p:nvPr/>
        </p:nvGrpSpPr>
        <p:grpSpPr bwMode="auto">
          <a:xfrm>
            <a:off x="0" y="2971800"/>
            <a:ext cx="1752600" cy="98425"/>
            <a:chOff x="0" y="1319"/>
            <a:chExt cx="524" cy="70"/>
          </a:xfrm>
        </p:grpSpPr>
        <p:sp>
          <p:nvSpPr>
            <p:cNvPr id="26653" name="Line 3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54" name="Rectangle 3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55" name="Line 3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56" name="Line 3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6643" name="Group 40"/>
          <p:cNvGrpSpPr>
            <a:grpSpLocks/>
          </p:cNvGrpSpPr>
          <p:nvPr/>
        </p:nvGrpSpPr>
        <p:grpSpPr bwMode="auto">
          <a:xfrm>
            <a:off x="0" y="2959100"/>
            <a:ext cx="1752600" cy="98425"/>
            <a:chOff x="0" y="1319"/>
            <a:chExt cx="524" cy="70"/>
          </a:xfrm>
        </p:grpSpPr>
        <p:sp>
          <p:nvSpPr>
            <p:cNvPr id="26649" name="Line 41"/>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50" name="Rectangle 42"/>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51" name="Line 43"/>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52" name="Line 44"/>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grpSp>
        <p:nvGrpSpPr>
          <p:cNvPr id="26644" name="Group 45"/>
          <p:cNvGrpSpPr>
            <a:grpSpLocks/>
          </p:cNvGrpSpPr>
          <p:nvPr/>
        </p:nvGrpSpPr>
        <p:grpSpPr bwMode="auto">
          <a:xfrm>
            <a:off x="0" y="3810000"/>
            <a:ext cx="1752600" cy="98425"/>
            <a:chOff x="0" y="1319"/>
            <a:chExt cx="524" cy="70"/>
          </a:xfrm>
        </p:grpSpPr>
        <p:sp>
          <p:nvSpPr>
            <p:cNvPr id="26645" name="Line 46"/>
            <p:cNvSpPr>
              <a:spLocks noChangeShapeType="1"/>
            </p:cNvSpPr>
            <p:nvPr/>
          </p:nvSpPr>
          <p:spPr bwMode="auto">
            <a:xfrm rot="-5400000">
              <a:off x="225" y="1117"/>
              <a:ext cx="0" cy="450"/>
            </a:xfrm>
            <a:prstGeom prst="line">
              <a:avLst/>
            </a:prstGeom>
            <a:noFill/>
            <a:ln w="12700">
              <a:solidFill>
                <a:schemeClr val="hlink"/>
              </a:solidFill>
              <a:round/>
              <a:headEnd/>
              <a:tailEnd/>
            </a:ln>
          </p:spPr>
          <p:txBody>
            <a:bodyPr wrap="none" anchor="ctr"/>
            <a:lstStyle/>
            <a:p>
              <a:endParaRPr lang="en-US"/>
            </a:p>
          </p:txBody>
        </p:sp>
        <p:sp>
          <p:nvSpPr>
            <p:cNvPr id="26646" name="Rectangle 47"/>
            <p:cNvSpPr>
              <a:spLocks noChangeArrowheads="1"/>
            </p:cNvSpPr>
            <p:nvPr/>
          </p:nvSpPr>
          <p:spPr bwMode="auto">
            <a:xfrm rot="-5400000">
              <a:off x="466" y="1319"/>
              <a:ext cx="57" cy="57"/>
            </a:xfrm>
            <a:prstGeom prst="rect">
              <a:avLst/>
            </a:prstGeom>
            <a:solidFill>
              <a:schemeClr val="accent1"/>
            </a:solidFill>
            <a:ln w="12700">
              <a:noFill/>
              <a:miter lim="800000"/>
              <a:headEnd/>
              <a:tailEnd/>
            </a:ln>
          </p:spPr>
          <p:txBody>
            <a:bodyPr wrap="none" anchor="ctr"/>
            <a:lstStyle/>
            <a:p>
              <a:endParaRPr lang="en-US"/>
            </a:p>
          </p:txBody>
        </p:sp>
        <p:sp>
          <p:nvSpPr>
            <p:cNvPr id="26647" name="Line 48"/>
            <p:cNvSpPr>
              <a:spLocks noChangeShapeType="1"/>
            </p:cNvSpPr>
            <p:nvPr/>
          </p:nvSpPr>
          <p:spPr bwMode="auto">
            <a:xfrm rot="-5400000">
              <a:off x="192" y="1148"/>
              <a:ext cx="0" cy="384"/>
            </a:xfrm>
            <a:prstGeom prst="line">
              <a:avLst/>
            </a:prstGeom>
            <a:noFill/>
            <a:ln w="12700">
              <a:solidFill>
                <a:srgbClr val="CCCCCC"/>
              </a:solidFill>
              <a:round/>
              <a:headEnd/>
              <a:tailEnd/>
            </a:ln>
          </p:spPr>
          <p:txBody>
            <a:bodyPr wrap="none" anchor="ctr"/>
            <a:lstStyle/>
            <a:p>
              <a:endParaRPr lang="en-US"/>
            </a:p>
          </p:txBody>
        </p:sp>
        <p:sp>
          <p:nvSpPr>
            <p:cNvPr id="26648" name="Line 49"/>
            <p:cNvSpPr>
              <a:spLocks noChangeShapeType="1"/>
            </p:cNvSpPr>
            <p:nvPr/>
          </p:nvSpPr>
          <p:spPr bwMode="auto">
            <a:xfrm>
              <a:off x="466" y="1389"/>
              <a:ext cx="58" cy="0"/>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7"/>
          <p:cNvGraphicFramePr>
            <a:graphicFrameLocks noChangeAspect="1"/>
          </p:cNvGraphicFramePr>
          <p:nvPr/>
        </p:nvGraphicFramePr>
        <p:xfrm>
          <a:off x="1155700" y="873125"/>
          <a:ext cx="6848475" cy="4337050"/>
        </p:xfrm>
        <a:graphic>
          <a:graphicData uri="http://schemas.openxmlformats.org/presentationml/2006/ole">
            <p:oleObj spid="_x0000_s7170" name="Photo Editor Photo" r:id="rId4" imgW="6039693" imgH="3971429" progId="MSPhotoEd.3">
              <p:embed/>
            </p:oleObj>
          </a:graphicData>
        </a:graphic>
      </p:graphicFrame>
      <p:sp>
        <p:nvSpPr>
          <p:cNvPr id="7171" name="Rectangle 2"/>
          <p:cNvSpPr>
            <a:spLocks noGrp="1" noChangeArrowheads="1"/>
          </p:cNvSpPr>
          <p:nvPr>
            <p:ph type="title"/>
          </p:nvPr>
        </p:nvSpPr>
        <p:spPr/>
        <p:txBody>
          <a:bodyPr/>
          <a:lstStyle/>
          <a:p>
            <a:pPr marL="171450" eaLnBrk="1" hangingPunct="1"/>
            <a:r>
              <a:rPr lang="en-US" smtClean="0">
                <a:effectLst/>
              </a:rPr>
              <a:t>PI 7.1 Collaboration Agreement</a:t>
            </a:r>
          </a:p>
        </p:txBody>
      </p:sp>
      <p:sp>
        <p:nvSpPr>
          <p:cNvPr id="7172" name="Rectangle 3"/>
          <p:cNvSpPr>
            <a:spLocks noChangeArrowheads="1"/>
          </p:cNvSpPr>
          <p:nvPr/>
        </p:nvSpPr>
        <p:spPr bwMode="auto">
          <a:xfrm>
            <a:off x="304800" y="4357688"/>
            <a:ext cx="8610600" cy="1857375"/>
          </a:xfrm>
          <a:prstGeom prst="rect">
            <a:avLst/>
          </a:prstGeom>
          <a:solidFill>
            <a:schemeClr val="bg1">
              <a:alpha val="79999"/>
            </a:schemeClr>
          </a:solidFill>
          <a:ln w="12700" algn="ctr">
            <a:noFill/>
            <a:miter lim="800000"/>
            <a:headEnd/>
            <a:tailEnd/>
          </a:ln>
        </p:spPr>
        <p:txBody>
          <a:bodyPr tIns="0" bIns="0" anchor="ctr">
            <a:spAutoFit/>
          </a:bodyPr>
          <a:lstStyle/>
          <a:p>
            <a:pPr marL="457200" indent="-457200">
              <a:spcBef>
                <a:spcPct val="20000"/>
              </a:spcBef>
              <a:spcAft>
                <a:spcPct val="5000"/>
              </a:spcAft>
              <a:buClr>
                <a:schemeClr val="tx1"/>
              </a:buClr>
              <a:buFont typeface="Wingdings" pitchFamily="2" charset="2"/>
              <a:buNone/>
            </a:pPr>
            <a:r>
              <a:rPr lang="de-DE" sz="1800">
                <a:cs typeface="Arial" charset="0"/>
              </a:rPr>
              <a:t>The objects </a:t>
            </a:r>
            <a:r>
              <a:rPr lang="de-DE" sz="1800">
                <a:solidFill>
                  <a:srgbClr val="1562AD"/>
                </a:solidFill>
                <a:cs typeface="Arial" charset="0"/>
              </a:rPr>
              <a:t>Sender Agreement</a:t>
            </a:r>
            <a:r>
              <a:rPr lang="de-DE" sz="1800">
                <a:cs typeface="Arial" charset="0"/>
              </a:rPr>
              <a:t> and </a:t>
            </a:r>
            <a:r>
              <a:rPr lang="de-DE" sz="1800">
                <a:solidFill>
                  <a:srgbClr val="1562AD"/>
                </a:solidFill>
                <a:cs typeface="Arial" charset="0"/>
              </a:rPr>
              <a:t>Receiver Agreement</a:t>
            </a:r>
          </a:p>
          <a:p>
            <a:pPr marL="914400" lvl="1" indent="-457200">
              <a:spcBef>
                <a:spcPct val="20000"/>
              </a:spcBef>
              <a:spcAft>
                <a:spcPct val="5000"/>
              </a:spcAft>
              <a:buClr>
                <a:schemeClr val="tx1"/>
              </a:buClr>
              <a:buFont typeface="Wingdings" pitchFamily="2" charset="2"/>
              <a:buChar char="n"/>
            </a:pPr>
            <a:r>
              <a:rPr lang="de-DE" sz="1800">
                <a:cs typeface="Arial" charset="0"/>
              </a:rPr>
              <a:t>Specify a binding between an interface and a communication channel </a:t>
            </a:r>
          </a:p>
          <a:p>
            <a:pPr marL="914400" lvl="1" indent="-457200">
              <a:spcBef>
                <a:spcPct val="20000"/>
              </a:spcBef>
              <a:spcAft>
                <a:spcPct val="5000"/>
              </a:spcAft>
              <a:buClr>
                <a:schemeClr val="tx1"/>
              </a:buClr>
              <a:buFont typeface="Wingdings" pitchFamily="2" charset="2"/>
              <a:buChar char="n"/>
            </a:pPr>
            <a:r>
              <a:rPr lang="de-DE" sz="1800">
                <a:cs typeface="Arial" charset="0"/>
              </a:rPr>
              <a:t>Contain additional security settings, such as certificates</a:t>
            </a:r>
            <a:r>
              <a:rPr lang="en-US" sz="1800">
                <a:cs typeface="Arial" charset="0"/>
              </a:rPr>
              <a:t>. </a:t>
            </a:r>
          </a:p>
          <a:p>
            <a:pPr marL="914400" lvl="1" indent="-457200">
              <a:spcBef>
                <a:spcPct val="20000"/>
              </a:spcBef>
              <a:spcAft>
                <a:spcPct val="5000"/>
              </a:spcAft>
              <a:buClr>
                <a:schemeClr val="tx1"/>
              </a:buClr>
              <a:buFont typeface="Wingdings" pitchFamily="2" charset="2"/>
              <a:buChar char="n"/>
            </a:pPr>
            <a:r>
              <a:rPr lang="de-DE" sz="1800">
                <a:cs typeface="Arial" charset="0"/>
              </a:rPr>
              <a:t>The sender agreement is used on the Integration Server for inbound processing, the receiver agreement for outbound processing</a:t>
            </a:r>
            <a:endParaRPr lang="en-US" sz="180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0"/>
          <p:cNvSpPr txBox="1">
            <a:spLocks noChangeArrowheads="1"/>
          </p:cNvSpPr>
          <p:nvPr/>
        </p:nvSpPr>
        <p:spPr bwMode="auto">
          <a:xfrm>
            <a:off x="1206500" y="1416050"/>
            <a:ext cx="6800850" cy="4433888"/>
          </a:xfrm>
          <a:prstGeom prst="rect">
            <a:avLst/>
          </a:prstGeom>
          <a:noFill/>
          <a:ln w="12700">
            <a:noFill/>
            <a:miter lim="800000"/>
            <a:headEnd/>
            <a:tailEnd/>
          </a:ln>
        </p:spPr>
        <p:txBody>
          <a:bodyPr lIns="0" tIns="0" rIns="0" bIns="0"/>
          <a:lstStyle/>
          <a:p>
            <a:pPr marL="382588" indent="-382588" defTabSz="687388" eaLnBrk="0" hangingPunct="0">
              <a:spcAft>
                <a:spcPct val="50000"/>
              </a:spcAft>
              <a:buClr>
                <a:schemeClr val="accent2"/>
              </a:buClr>
              <a:buSzPct val="90000"/>
              <a:buFont typeface="Wingdings" pitchFamily="2" charset="2"/>
              <a:buNone/>
            </a:pPr>
            <a:r>
              <a:rPr lang="en-GB" sz="2000"/>
              <a:t>Now you can:</a:t>
            </a:r>
          </a:p>
          <a:p>
            <a:pPr marL="382588" indent="-382588" defTabSz="687388" eaLnBrk="0" hangingPunct="0">
              <a:spcAft>
                <a:spcPct val="50000"/>
              </a:spcAft>
              <a:buClr>
                <a:schemeClr val="accent2"/>
              </a:buClr>
              <a:buFont typeface="Wingdings" pitchFamily="2" charset="2"/>
              <a:buChar char="l"/>
            </a:pPr>
            <a:r>
              <a:rPr lang="en-US" sz="2000"/>
              <a:t>Describe the Configuration Time Activities of the Process Integration</a:t>
            </a:r>
          </a:p>
          <a:p>
            <a:pPr marL="382588" indent="-382588" defTabSz="687388" eaLnBrk="0" hangingPunct="0">
              <a:spcAft>
                <a:spcPct val="50000"/>
              </a:spcAft>
              <a:buClr>
                <a:schemeClr val="accent2"/>
              </a:buClr>
              <a:buFont typeface="Wingdings" pitchFamily="2" charset="2"/>
              <a:buChar char="l"/>
            </a:pPr>
            <a:r>
              <a:rPr lang="en-US" sz="2000"/>
              <a:t>Detail the task areas and configuration objects of the Integration Directory </a:t>
            </a:r>
          </a:p>
          <a:p>
            <a:pPr marL="382588" indent="-382588" defTabSz="687388" eaLnBrk="0" hangingPunct="0">
              <a:spcAft>
                <a:spcPct val="50000"/>
              </a:spcAft>
              <a:buClr>
                <a:schemeClr val="accent2"/>
              </a:buClr>
              <a:buFont typeface="Wingdings" pitchFamily="2" charset="2"/>
              <a:buChar char="l"/>
            </a:pPr>
            <a:r>
              <a:rPr lang="en-US" sz="2000"/>
              <a:t>Create and work with Collaboration Profiles</a:t>
            </a:r>
          </a:p>
          <a:p>
            <a:pPr marL="382588" indent="-382588" defTabSz="687388" eaLnBrk="0" hangingPunct="0">
              <a:spcAft>
                <a:spcPct val="50000"/>
              </a:spcAft>
              <a:buClr>
                <a:schemeClr val="accent2"/>
              </a:buClr>
              <a:buFont typeface="Wingdings" pitchFamily="2" charset="2"/>
              <a:buChar char="l"/>
            </a:pPr>
            <a:r>
              <a:rPr lang="en-US" sz="2000"/>
              <a:t>Design Logical Routings</a:t>
            </a:r>
          </a:p>
          <a:p>
            <a:pPr marL="382588" indent="-382588" defTabSz="687388" eaLnBrk="0" hangingPunct="0">
              <a:spcAft>
                <a:spcPct val="50000"/>
              </a:spcAft>
              <a:buClr>
                <a:schemeClr val="accent2"/>
              </a:buClr>
              <a:buFont typeface="Wingdings" pitchFamily="2" charset="2"/>
              <a:buChar char="l"/>
            </a:pPr>
            <a:r>
              <a:rPr lang="en-US" sz="2000"/>
              <a:t>Work with Collaboration Agreements</a:t>
            </a:r>
          </a:p>
          <a:p>
            <a:pPr marL="382588" indent="-382588" defTabSz="687388" eaLnBrk="0" hangingPunct="0">
              <a:spcAft>
                <a:spcPct val="50000"/>
              </a:spcAft>
              <a:buClr>
                <a:schemeClr val="accent2"/>
              </a:buClr>
              <a:buFont typeface="Wingdings" pitchFamily="2" charset="2"/>
              <a:buChar char="l"/>
            </a:pPr>
            <a:r>
              <a:rPr lang="en-US" sz="2000"/>
              <a:t>Completely and correctly configure Integration Scenarios within the Integration Directory</a:t>
            </a:r>
            <a:endParaRPr lang="de-DE" sz="2000"/>
          </a:p>
        </p:txBody>
      </p:sp>
      <p:sp>
        <p:nvSpPr>
          <p:cNvPr id="27651" name="Rectangle 31"/>
          <p:cNvSpPr>
            <a:spLocks noGrp="1" noChangeArrowheads="1"/>
          </p:cNvSpPr>
          <p:nvPr>
            <p:ph type="title"/>
          </p:nvPr>
        </p:nvSpPr>
        <p:spPr/>
        <p:txBody>
          <a:bodyPr/>
          <a:lstStyle/>
          <a:p>
            <a:pPr eaLnBrk="1" hangingPunct="1"/>
            <a:r>
              <a:rPr lang="en-US" smtClean="0">
                <a:effectLst/>
              </a:rPr>
              <a:t>Summary</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defRPr/>
            </a:pPr>
            <a:r>
              <a:rPr lang="en-US" dirty="0" smtClean="0"/>
              <a:t>SAP Process Integration</a:t>
            </a:r>
          </a:p>
        </p:txBody>
      </p:sp>
      <p:sp>
        <p:nvSpPr>
          <p:cNvPr id="28675" name="Arc 3"/>
          <p:cNvSpPr>
            <a:spLocks/>
          </p:cNvSpPr>
          <p:nvPr/>
        </p:nvSpPr>
        <p:spPr bwMode="auto">
          <a:xfrm rot="3392077">
            <a:off x="-1159669" y="2235994"/>
            <a:ext cx="4594225" cy="3125788"/>
          </a:xfrm>
          <a:custGeom>
            <a:avLst/>
            <a:gdLst>
              <a:gd name="T0" fmla="*/ 2147483647 w 21600"/>
              <a:gd name="T1" fmla="*/ 0 h 21698"/>
              <a:gd name="T2" fmla="*/ 2147483647 w 21600"/>
              <a:gd name="T3" fmla="*/ 2147483647 h 21698"/>
              <a:gd name="T4" fmla="*/ 0 w 21600"/>
              <a:gd name="T5" fmla="*/ 2147483647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p:spPr>
        <p:txBody>
          <a:bodyPr wrap="none" anchor="ctr"/>
          <a:lstStyle/>
          <a:p>
            <a:endParaRPr lang="en-US"/>
          </a:p>
        </p:txBody>
      </p:sp>
      <p:sp>
        <p:nvSpPr>
          <p:cNvPr id="28676" name="Oval 4"/>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p>
            <a:pPr algn="ctr" eaLnBrk="0" hangingPunct="0"/>
            <a:r>
              <a:rPr lang="en-US" sz="2400" b="0">
                <a:latin typeface="Times New Roman" pitchFamily="18" charset="0"/>
              </a:rPr>
              <a:t>1</a:t>
            </a:r>
          </a:p>
        </p:txBody>
      </p:sp>
      <p:sp>
        <p:nvSpPr>
          <p:cNvPr id="28677" name="Text Box 5"/>
          <p:cNvSpPr txBox="1">
            <a:spLocks noChangeArrowheads="1"/>
          </p:cNvSpPr>
          <p:nvPr/>
        </p:nvSpPr>
        <p:spPr bwMode="auto">
          <a:xfrm>
            <a:off x="3048000" y="1295400"/>
            <a:ext cx="4419600" cy="579438"/>
          </a:xfrm>
          <a:prstGeom prst="rect">
            <a:avLst/>
          </a:prstGeom>
          <a:solidFill>
            <a:srgbClr val="F0F0F0"/>
          </a:solidFill>
          <a:ln w="12700">
            <a:noFill/>
            <a:miter lim="800000"/>
            <a:headEnd/>
            <a:tailEnd/>
          </a:ln>
        </p:spPr>
        <p:txBody>
          <a:bodyPr>
            <a:spAutoFit/>
          </a:bodyPr>
          <a:lstStyle/>
          <a:p>
            <a:pPr eaLnBrk="0" hangingPunct="0"/>
            <a:r>
              <a:rPr lang="en-US" sz="3200" b="0">
                <a:latin typeface="Times New Roman" pitchFamily="18" charset="0"/>
              </a:rPr>
              <a:t>Introduction</a:t>
            </a:r>
          </a:p>
        </p:txBody>
      </p:sp>
      <p:sp>
        <p:nvSpPr>
          <p:cNvPr id="28678" name="Oval 6"/>
          <p:cNvSpPr>
            <a:spLocks noChangeArrowheads="1"/>
          </p:cNvSpPr>
          <p:nvPr/>
        </p:nvSpPr>
        <p:spPr bwMode="auto">
          <a:xfrm>
            <a:off x="1676400" y="24384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a:latin typeface="Times New Roman" pitchFamily="18" charset="0"/>
              </a:rPr>
              <a:t>2</a:t>
            </a:r>
          </a:p>
        </p:txBody>
      </p:sp>
      <p:sp>
        <p:nvSpPr>
          <p:cNvPr id="28679" name="Text Box 7"/>
          <p:cNvSpPr txBox="1">
            <a:spLocks noChangeArrowheads="1"/>
          </p:cNvSpPr>
          <p:nvPr/>
        </p:nvSpPr>
        <p:spPr bwMode="auto">
          <a:xfrm>
            <a:off x="3124200" y="2362200"/>
            <a:ext cx="4343400" cy="579438"/>
          </a:xfrm>
          <a:prstGeom prst="rect">
            <a:avLst/>
          </a:prstGeom>
          <a:solidFill>
            <a:srgbClr val="F0F0F0"/>
          </a:solidFill>
          <a:ln w="12700" algn="ctr">
            <a:noFill/>
            <a:miter lim="800000"/>
            <a:headEnd/>
            <a:tailEnd/>
          </a:ln>
        </p:spPr>
        <p:txBody>
          <a:bodyPr>
            <a:spAutoFit/>
          </a:bodyPr>
          <a:lstStyle/>
          <a:p>
            <a:pPr eaLnBrk="0" hangingPunct="0"/>
            <a:r>
              <a:rPr lang="en-US" sz="3200" b="0">
                <a:latin typeface="Times New Roman" pitchFamily="18" charset="0"/>
              </a:rPr>
              <a:t>Application Environment</a:t>
            </a:r>
          </a:p>
        </p:txBody>
      </p:sp>
      <p:sp>
        <p:nvSpPr>
          <p:cNvPr id="28680" name="Oval 8"/>
          <p:cNvSpPr>
            <a:spLocks noChangeArrowheads="1"/>
          </p:cNvSpPr>
          <p:nvPr/>
        </p:nvSpPr>
        <p:spPr bwMode="auto">
          <a:xfrm>
            <a:off x="1905000" y="3505200"/>
            <a:ext cx="611188" cy="3810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b="0">
                <a:latin typeface="Times New Roman" pitchFamily="18" charset="0"/>
              </a:rPr>
              <a:t>3</a:t>
            </a:r>
          </a:p>
        </p:txBody>
      </p:sp>
      <p:sp>
        <p:nvSpPr>
          <p:cNvPr id="28681" name="Text Box 9"/>
          <p:cNvSpPr txBox="1">
            <a:spLocks noChangeArrowheads="1"/>
          </p:cNvSpPr>
          <p:nvPr/>
        </p:nvSpPr>
        <p:spPr bwMode="auto">
          <a:xfrm>
            <a:off x="3124200" y="3429000"/>
            <a:ext cx="4343400" cy="579438"/>
          </a:xfrm>
          <a:prstGeom prst="rect">
            <a:avLst/>
          </a:prstGeom>
          <a:solidFill>
            <a:schemeClr val="hlink"/>
          </a:solidFill>
          <a:ln w="12700" algn="ctr">
            <a:noFill/>
            <a:miter lim="800000"/>
            <a:headEnd/>
            <a:tailEnd/>
          </a:ln>
        </p:spPr>
        <p:txBody>
          <a:bodyPr>
            <a:spAutoFit/>
          </a:bodyPr>
          <a:lstStyle/>
          <a:p>
            <a:pPr eaLnBrk="0" hangingPunct="0"/>
            <a:r>
              <a:rPr lang="en-US" sz="3200" b="0">
                <a:latin typeface="Times New Roman" pitchFamily="18" charset="0"/>
              </a:rPr>
              <a:t>Demonstration</a:t>
            </a:r>
          </a:p>
        </p:txBody>
      </p:sp>
      <p:sp>
        <p:nvSpPr>
          <p:cNvPr id="28682" name="Oval 10"/>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a:latin typeface="Times New Roman" pitchFamily="18" charset="0"/>
              </a:rPr>
              <a:t>4</a:t>
            </a:r>
          </a:p>
        </p:txBody>
      </p:sp>
      <p:sp>
        <p:nvSpPr>
          <p:cNvPr id="28683" name="Text Box 11"/>
          <p:cNvSpPr txBox="1">
            <a:spLocks noChangeArrowheads="1"/>
          </p:cNvSpPr>
          <p:nvPr/>
        </p:nvSpPr>
        <p:spPr bwMode="auto">
          <a:xfrm>
            <a:off x="3124200" y="4449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b="0">
                <a:latin typeface="Times New Roman" pitchFamily="18" charset="0"/>
              </a:rPr>
              <a:t>Hands On</a:t>
            </a:r>
          </a:p>
        </p:txBody>
      </p:sp>
      <p:sp>
        <p:nvSpPr>
          <p:cNvPr id="28684" name="Oval 12"/>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a:latin typeface="Times New Roman" pitchFamily="18" charset="0"/>
              </a:rPr>
              <a:t>5</a:t>
            </a:r>
          </a:p>
        </p:txBody>
      </p:sp>
      <p:sp>
        <p:nvSpPr>
          <p:cNvPr id="28685" name="Text Box 13"/>
          <p:cNvSpPr txBox="1">
            <a:spLocks noChangeArrowheads="1"/>
          </p:cNvSpPr>
          <p:nvPr/>
        </p:nvSpPr>
        <p:spPr bwMode="auto">
          <a:xfrm>
            <a:off x="3124200" y="5592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b="0">
                <a:latin typeface="Times New Roman" pitchFamily="18" charset="0"/>
              </a:rPr>
              <a:t>HelpMe</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09575" y="304800"/>
            <a:ext cx="8050213" cy="533400"/>
          </a:xfrm>
        </p:spPr>
        <p:txBody>
          <a:bodyPr/>
          <a:lstStyle/>
          <a:p>
            <a:pPr eaLnBrk="1" hangingPunct="1"/>
            <a:r>
              <a:rPr lang="en-US" smtClean="0">
                <a:effectLst/>
              </a:rPr>
              <a:t>Integration Directory Demo</a:t>
            </a:r>
          </a:p>
        </p:txBody>
      </p:sp>
      <p:sp>
        <p:nvSpPr>
          <p:cNvPr id="29699" name="AutoShape 3">
            <a:hlinkClick r:id="rId3" action="ppaction://program" highlightClick="1"/>
          </p:cNvPr>
          <p:cNvSpPr>
            <a:spLocks noChangeArrowheads="1"/>
          </p:cNvSpPr>
          <p:nvPr/>
        </p:nvSpPr>
        <p:spPr bwMode="auto">
          <a:xfrm>
            <a:off x="2843213" y="2924175"/>
            <a:ext cx="3246437" cy="719138"/>
          </a:xfrm>
          <a:prstGeom prst="actionButtonBlank">
            <a:avLst/>
          </a:prstGeom>
          <a:solidFill>
            <a:schemeClr val="bg2"/>
          </a:solidFill>
          <a:ln w="12700">
            <a:noFill/>
            <a:miter lim="800000"/>
            <a:headEnd/>
            <a:tailEnd/>
          </a:ln>
        </p:spPr>
        <p:txBody>
          <a:bodyPr lIns="90000" tIns="46800" rIns="90000" bIns="46800" anchor="ctr">
            <a:spAutoFit/>
          </a:bodyPr>
          <a:lstStyle/>
          <a:p>
            <a:pPr algn="ctr"/>
            <a:r>
              <a:rPr lang="en-US" sz="3600"/>
              <a:t>ID Demo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effectLst/>
              </a:rPr>
              <a:t>PI Configuration Concept</a:t>
            </a:r>
          </a:p>
        </p:txBody>
      </p:sp>
      <p:sp>
        <p:nvSpPr>
          <p:cNvPr id="1028" name="Text Box 4"/>
          <p:cNvSpPr txBox="1">
            <a:spLocks noChangeArrowheads="1"/>
          </p:cNvSpPr>
          <p:nvPr/>
        </p:nvSpPr>
        <p:spPr bwMode="auto">
          <a:xfrm>
            <a:off x="212725" y="823913"/>
            <a:ext cx="8931275" cy="752475"/>
          </a:xfrm>
          <a:prstGeom prst="rect">
            <a:avLst/>
          </a:prstGeom>
          <a:noFill/>
          <a:ln w="12700" algn="ctr">
            <a:noFill/>
            <a:miter lim="800000"/>
            <a:headEnd/>
            <a:tailEnd/>
          </a:ln>
        </p:spPr>
        <p:txBody>
          <a:bodyPr>
            <a:spAutoFit/>
          </a:bodyPr>
          <a:lstStyle/>
          <a:p>
            <a:pPr fontAlgn="b">
              <a:lnSpc>
                <a:spcPct val="120000"/>
              </a:lnSpc>
              <a:spcAft>
                <a:spcPct val="150000"/>
              </a:spcAft>
            </a:pPr>
            <a:r>
              <a:rPr lang="en-US" sz="1800">
                <a:cs typeface="Arial" charset="0"/>
              </a:rPr>
              <a:t>The goal of the Integration Directory is for the customer to configure the sender-receiver relationships which will be used at runtime.</a:t>
            </a:r>
          </a:p>
        </p:txBody>
      </p:sp>
      <p:grpSp>
        <p:nvGrpSpPr>
          <p:cNvPr id="1029" name="Group 11"/>
          <p:cNvGrpSpPr>
            <a:grpSpLocks/>
          </p:cNvGrpSpPr>
          <p:nvPr/>
        </p:nvGrpSpPr>
        <p:grpSpPr bwMode="auto">
          <a:xfrm>
            <a:off x="484188" y="1568450"/>
            <a:ext cx="8126412" cy="4527550"/>
            <a:chOff x="305" y="988"/>
            <a:chExt cx="5119" cy="2852"/>
          </a:xfrm>
        </p:grpSpPr>
        <p:graphicFrame>
          <p:nvGraphicFramePr>
            <p:cNvPr id="1026" name="Object 3"/>
            <p:cNvGraphicFramePr>
              <a:graphicFrameLocks noChangeAspect="1"/>
            </p:cNvGraphicFramePr>
            <p:nvPr/>
          </p:nvGraphicFramePr>
          <p:xfrm>
            <a:off x="305" y="988"/>
            <a:ext cx="5119" cy="2852"/>
          </p:xfrm>
          <a:graphic>
            <a:graphicData uri="http://schemas.openxmlformats.org/presentationml/2006/ole">
              <p:oleObj spid="_x0000_s1026" name="Photo Editor Photo" r:id="rId4" imgW="7744906" imgH="4315427" progId="MSPhotoEd.3">
                <p:embed/>
              </p:oleObj>
            </a:graphicData>
          </a:graphic>
        </p:graphicFrame>
        <p:sp>
          <p:nvSpPr>
            <p:cNvPr id="1030" name="AutoShape 9"/>
            <p:cNvSpPr>
              <a:spLocks noChangeArrowheads="1"/>
            </p:cNvSpPr>
            <p:nvPr/>
          </p:nvSpPr>
          <p:spPr bwMode="auto">
            <a:xfrm>
              <a:off x="4368" y="1384"/>
              <a:ext cx="888" cy="480"/>
            </a:xfrm>
            <a:prstGeom prst="wedgeRoundRectCallout">
              <a:avLst>
                <a:gd name="adj1" fmla="val -55856"/>
                <a:gd name="adj2" fmla="val 104583"/>
                <a:gd name="adj3" fmla="val 16667"/>
              </a:avLst>
            </a:prstGeom>
            <a:solidFill>
              <a:srgbClr val="000066"/>
            </a:solidFill>
            <a:ln w="12700">
              <a:solidFill>
                <a:schemeClr val="tx1"/>
              </a:solidFill>
              <a:miter lim="800000"/>
              <a:headEnd/>
              <a:tailEnd/>
            </a:ln>
          </p:spPr>
          <p:txBody>
            <a:bodyPr lIns="90000" tIns="46800" rIns="90000" bIns="46800" anchor="ctr" anchorCtr="1"/>
            <a:lstStyle/>
            <a:p>
              <a:pPr algn="ctr"/>
              <a:r>
                <a:rPr lang="en-US" sz="2000">
                  <a:solidFill>
                    <a:schemeClr val="bg1"/>
                  </a:solidFill>
                </a:rPr>
                <a:t>Service B</a:t>
              </a:r>
            </a:p>
          </p:txBody>
        </p:sp>
        <p:sp>
          <p:nvSpPr>
            <p:cNvPr id="1031" name="AutoShape 10"/>
            <p:cNvSpPr>
              <a:spLocks noChangeArrowheads="1"/>
            </p:cNvSpPr>
            <p:nvPr/>
          </p:nvSpPr>
          <p:spPr bwMode="auto">
            <a:xfrm>
              <a:off x="520" y="1380"/>
              <a:ext cx="896" cy="484"/>
            </a:xfrm>
            <a:prstGeom prst="wedgeRoundRectCallout">
              <a:avLst>
                <a:gd name="adj1" fmla="val 11051"/>
                <a:gd name="adj2" fmla="val 110745"/>
                <a:gd name="adj3" fmla="val 16667"/>
              </a:avLst>
            </a:prstGeom>
            <a:solidFill>
              <a:srgbClr val="000066"/>
            </a:solidFill>
            <a:ln w="12700">
              <a:solidFill>
                <a:schemeClr val="tx1"/>
              </a:solidFill>
              <a:miter lim="800000"/>
              <a:headEnd/>
              <a:tailEnd/>
            </a:ln>
          </p:spPr>
          <p:txBody>
            <a:bodyPr lIns="90000" tIns="46800" rIns="90000" bIns="46800" anchor="ctr" anchorCtr="1"/>
            <a:lstStyle/>
            <a:p>
              <a:pPr algn="ctr"/>
              <a:r>
                <a:rPr lang="en-US" sz="2000">
                  <a:solidFill>
                    <a:schemeClr val="bg1"/>
                  </a:solidFill>
                </a:rPr>
                <a:t>Service A</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dirty="0" smtClean="0"/>
              <a:t>Configuration Objects in the Integration Directory</a:t>
            </a:r>
            <a:endParaRPr lang="en-US" sz="2800" dirty="0"/>
          </a:p>
        </p:txBody>
      </p:sp>
      <p:pic>
        <p:nvPicPr>
          <p:cNvPr id="11267" name="Picture 2"/>
          <p:cNvPicPr>
            <a:picLocks noGrp="1" noChangeAspect="1" noChangeArrowheads="1"/>
          </p:cNvPicPr>
          <p:nvPr>
            <p:ph idx="1"/>
          </p:nvPr>
        </p:nvPicPr>
        <p:blipFill>
          <a:blip r:embed="rId2" cstate="print"/>
          <a:srcRect/>
          <a:stretch>
            <a:fillRect/>
          </a:stretch>
        </p:blipFill>
        <p:spPr>
          <a:xfrm>
            <a:off x="457200" y="1055688"/>
            <a:ext cx="7935913" cy="4983162"/>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reeform 2"/>
          <p:cNvSpPr>
            <a:spLocks/>
          </p:cNvSpPr>
          <p:nvPr/>
        </p:nvSpPr>
        <p:spPr bwMode="auto">
          <a:xfrm>
            <a:off x="152400" y="762000"/>
            <a:ext cx="5181600" cy="5715000"/>
          </a:xfrm>
          <a:custGeom>
            <a:avLst/>
            <a:gdLst>
              <a:gd name="T0" fmla="*/ 0 w 3264"/>
              <a:gd name="T1" fmla="*/ 2147483647 h 3600"/>
              <a:gd name="T2" fmla="*/ 2147483647 w 3264"/>
              <a:gd name="T3" fmla="*/ 2147483647 h 3600"/>
              <a:gd name="T4" fmla="*/ 2147483647 w 3264"/>
              <a:gd name="T5" fmla="*/ 2147483647 h 3600"/>
              <a:gd name="T6" fmla="*/ 2147483647 w 3264"/>
              <a:gd name="T7" fmla="*/ 2147483647 h 3600"/>
              <a:gd name="T8" fmla="*/ 2147483647 w 3264"/>
              <a:gd name="T9" fmla="*/ 0 h 3600"/>
              <a:gd name="T10" fmla="*/ 0 w 3264"/>
              <a:gd name="T11" fmla="*/ 0 h 3600"/>
              <a:gd name="T12" fmla="*/ 0 w 3264"/>
              <a:gd name="T13" fmla="*/ 2147483647 h 3600"/>
              <a:gd name="T14" fmla="*/ 0 60000 65536"/>
              <a:gd name="T15" fmla="*/ 0 60000 65536"/>
              <a:gd name="T16" fmla="*/ 0 60000 65536"/>
              <a:gd name="T17" fmla="*/ 0 60000 65536"/>
              <a:gd name="T18" fmla="*/ 0 60000 65536"/>
              <a:gd name="T19" fmla="*/ 0 60000 65536"/>
              <a:gd name="T20" fmla="*/ 0 60000 65536"/>
              <a:gd name="T21" fmla="*/ 0 w 3264"/>
              <a:gd name="T22" fmla="*/ 0 h 3600"/>
              <a:gd name="T23" fmla="*/ 3264 w 3264"/>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64" h="3600">
                <a:moveTo>
                  <a:pt x="0" y="3600"/>
                </a:moveTo>
                <a:lnTo>
                  <a:pt x="1008" y="3600"/>
                </a:lnTo>
                <a:lnTo>
                  <a:pt x="1008" y="288"/>
                </a:lnTo>
                <a:lnTo>
                  <a:pt x="3264" y="288"/>
                </a:lnTo>
                <a:lnTo>
                  <a:pt x="3264" y="0"/>
                </a:lnTo>
                <a:lnTo>
                  <a:pt x="0" y="0"/>
                </a:lnTo>
                <a:lnTo>
                  <a:pt x="0" y="3600"/>
                </a:lnTo>
                <a:close/>
              </a:path>
            </a:pathLst>
          </a:custGeom>
          <a:solidFill>
            <a:srgbClr val="7D9DC3"/>
          </a:solidFill>
          <a:ln w="12700" cap="flat" cmpd="sng">
            <a:solidFill>
              <a:schemeClr val="folHlink"/>
            </a:solidFill>
            <a:prstDash val="solid"/>
            <a:round/>
            <a:headEnd type="none" w="med" len="med"/>
            <a:tailEnd type="none" w="med" len="med"/>
          </a:ln>
        </p:spPr>
        <p:txBody>
          <a:bodyPr wrap="none" anchor="ctr"/>
          <a:lstStyle/>
          <a:p>
            <a:endParaRPr lang="en-US"/>
          </a:p>
        </p:txBody>
      </p:sp>
      <p:sp>
        <p:nvSpPr>
          <p:cNvPr id="12291" name="Rectangle 3"/>
          <p:cNvSpPr>
            <a:spLocks noGrp="1" noChangeArrowheads="1"/>
          </p:cNvSpPr>
          <p:nvPr>
            <p:ph type="title"/>
          </p:nvPr>
        </p:nvSpPr>
        <p:spPr/>
        <p:txBody>
          <a:bodyPr/>
          <a:lstStyle/>
          <a:p>
            <a:pPr eaLnBrk="1" hangingPunct="1"/>
            <a:r>
              <a:rPr lang="en-US" sz="3000" smtClean="0">
                <a:effectLst/>
              </a:rPr>
              <a:t>PI 7.1 Integration Directory: Overview </a:t>
            </a:r>
          </a:p>
        </p:txBody>
      </p:sp>
      <p:sp>
        <p:nvSpPr>
          <p:cNvPr id="12292" name="Rectangle 4"/>
          <p:cNvSpPr>
            <a:spLocks noGrp="1" noChangeArrowheads="1"/>
          </p:cNvSpPr>
          <p:nvPr>
            <p:ph type="body" idx="1"/>
          </p:nvPr>
        </p:nvSpPr>
        <p:spPr>
          <a:xfrm>
            <a:off x="5435600" y="868363"/>
            <a:ext cx="3509963" cy="5343525"/>
          </a:xfrm>
        </p:spPr>
        <p:txBody>
          <a:bodyPr/>
          <a:lstStyle/>
          <a:p>
            <a:pPr eaLnBrk="1" hangingPunct="1">
              <a:lnSpc>
                <a:spcPct val="90000"/>
              </a:lnSpc>
            </a:pPr>
            <a:r>
              <a:rPr lang="en-US" sz="2000" smtClean="0">
                <a:solidFill>
                  <a:schemeClr val="tx2"/>
                </a:solidFill>
                <a:effectLst/>
              </a:rPr>
              <a:t>Integration Directory</a:t>
            </a:r>
          </a:p>
          <a:p>
            <a:pPr eaLnBrk="1" hangingPunct="1">
              <a:lnSpc>
                <a:spcPct val="90000"/>
              </a:lnSpc>
            </a:pPr>
            <a:r>
              <a:rPr lang="en-US" sz="2000" smtClean="0">
                <a:solidFill>
                  <a:schemeClr val="tx2"/>
                </a:solidFill>
                <a:effectLst/>
              </a:rPr>
              <a:t>Adapt  integration content to specific configuration</a:t>
            </a:r>
          </a:p>
          <a:p>
            <a:pPr eaLnBrk="1" hangingPunct="1">
              <a:lnSpc>
                <a:spcPct val="90000"/>
              </a:lnSpc>
            </a:pPr>
            <a:r>
              <a:rPr lang="en-US" sz="2000" smtClean="0">
                <a:solidFill>
                  <a:schemeClr val="tx2"/>
                </a:solidFill>
                <a:effectLst/>
              </a:rPr>
              <a:t> Delivered empty, without predefined content</a:t>
            </a:r>
          </a:p>
          <a:p>
            <a:pPr lvl="1" eaLnBrk="1" hangingPunct="1">
              <a:lnSpc>
                <a:spcPct val="90000"/>
              </a:lnSpc>
            </a:pPr>
            <a:r>
              <a:rPr lang="en-US" sz="1800" smtClean="0">
                <a:solidFill>
                  <a:schemeClr val="tx2"/>
                </a:solidFill>
                <a:effectLst/>
              </a:rPr>
              <a:t>all content is customer-specific</a:t>
            </a:r>
          </a:p>
          <a:p>
            <a:pPr eaLnBrk="1" hangingPunct="1">
              <a:lnSpc>
                <a:spcPct val="90000"/>
              </a:lnSpc>
            </a:pPr>
            <a:r>
              <a:rPr lang="en-US" sz="2000" smtClean="0">
                <a:solidFill>
                  <a:schemeClr val="tx2"/>
                </a:solidFill>
                <a:effectLst/>
              </a:rPr>
              <a:t>Integration content derived from Integration Repository</a:t>
            </a:r>
          </a:p>
          <a:p>
            <a:pPr eaLnBrk="1" hangingPunct="1">
              <a:lnSpc>
                <a:spcPct val="90000"/>
              </a:lnSpc>
            </a:pPr>
            <a:r>
              <a:rPr lang="en-US" sz="2000" smtClean="0">
                <a:solidFill>
                  <a:schemeClr val="tx2"/>
                </a:solidFill>
                <a:effectLst/>
              </a:rPr>
              <a:t> Open for Customer to add collaboration knowledge relevant to non-SAP components</a:t>
            </a:r>
          </a:p>
          <a:p>
            <a:pPr eaLnBrk="1" hangingPunct="1">
              <a:lnSpc>
                <a:spcPct val="90000"/>
              </a:lnSpc>
            </a:pPr>
            <a:r>
              <a:rPr lang="en-US" sz="2000" smtClean="0">
                <a:solidFill>
                  <a:schemeClr val="tx2"/>
                </a:solidFill>
                <a:effectLst/>
              </a:rPr>
              <a:t> Home for centralized adapter configuration</a:t>
            </a:r>
          </a:p>
          <a:p>
            <a:pPr eaLnBrk="1" hangingPunct="1">
              <a:lnSpc>
                <a:spcPct val="90000"/>
              </a:lnSpc>
            </a:pPr>
            <a:r>
              <a:rPr lang="en-US" sz="2000" smtClean="0">
                <a:effectLst/>
              </a:rPr>
              <a:t>Data provider for IS runtime </a:t>
            </a:r>
          </a:p>
        </p:txBody>
      </p:sp>
      <p:sp>
        <p:nvSpPr>
          <p:cNvPr id="12293" name="Text Box 5"/>
          <p:cNvSpPr txBox="1">
            <a:spLocks noChangeArrowheads="1"/>
          </p:cNvSpPr>
          <p:nvPr/>
        </p:nvSpPr>
        <p:spPr bwMode="auto">
          <a:xfrm>
            <a:off x="2143125" y="817563"/>
            <a:ext cx="2216150" cy="366712"/>
          </a:xfrm>
          <a:prstGeom prst="rect">
            <a:avLst/>
          </a:prstGeom>
          <a:noFill/>
          <a:ln w="12700">
            <a:noFill/>
            <a:miter lim="800000"/>
            <a:headEnd/>
            <a:tailEnd/>
          </a:ln>
        </p:spPr>
        <p:txBody>
          <a:bodyPr wrap="none">
            <a:spAutoFit/>
          </a:bodyPr>
          <a:lstStyle/>
          <a:p>
            <a:r>
              <a:rPr lang="en-US" sz="1800">
                <a:solidFill>
                  <a:schemeClr val="bg1"/>
                </a:solidFill>
              </a:rPr>
              <a:t>Integration Builder</a:t>
            </a:r>
          </a:p>
        </p:txBody>
      </p:sp>
      <p:sp>
        <p:nvSpPr>
          <p:cNvPr id="12294" name="AutoShape 6"/>
          <p:cNvSpPr>
            <a:spLocks noChangeArrowheads="1"/>
          </p:cNvSpPr>
          <p:nvPr/>
        </p:nvSpPr>
        <p:spPr bwMode="auto">
          <a:xfrm>
            <a:off x="1981200" y="1371600"/>
            <a:ext cx="3352800" cy="5105400"/>
          </a:xfrm>
          <a:prstGeom prst="roundRect">
            <a:avLst>
              <a:gd name="adj" fmla="val 16667"/>
            </a:avLst>
          </a:prstGeom>
          <a:solidFill>
            <a:srgbClr val="7D9DC3"/>
          </a:solidFill>
          <a:ln w="12700">
            <a:solidFill>
              <a:schemeClr val="folHlink"/>
            </a:solidFill>
            <a:round/>
            <a:headEnd/>
            <a:tailEnd/>
          </a:ln>
        </p:spPr>
        <p:txBody>
          <a:bodyPr wrap="none"/>
          <a:lstStyle/>
          <a:p>
            <a:pPr algn="ctr"/>
            <a:r>
              <a:rPr lang="en-US" sz="1800">
                <a:solidFill>
                  <a:schemeClr val="bg1"/>
                </a:solidFill>
              </a:rPr>
              <a:t>Integration Directory</a:t>
            </a:r>
          </a:p>
        </p:txBody>
      </p:sp>
      <p:sp>
        <p:nvSpPr>
          <p:cNvPr id="12295" name="AutoShape 7"/>
          <p:cNvSpPr>
            <a:spLocks noChangeArrowheads="1"/>
          </p:cNvSpPr>
          <p:nvPr/>
        </p:nvSpPr>
        <p:spPr bwMode="auto">
          <a:xfrm>
            <a:off x="2387600" y="2460625"/>
            <a:ext cx="2708275" cy="381000"/>
          </a:xfrm>
          <a:prstGeom prst="roundRect">
            <a:avLst>
              <a:gd name="adj" fmla="val 16667"/>
            </a:avLst>
          </a:prstGeom>
          <a:solidFill>
            <a:srgbClr val="C0CFE2"/>
          </a:solidFill>
          <a:ln w="12700">
            <a:solidFill>
              <a:srgbClr val="466A97"/>
            </a:solidFill>
            <a:round/>
            <a:headEnd/>
            <a:tailEnd/>
          </a:ln>
        </p:spPr>
        <p:txBody>
          <a:bodyPr wrap="none" anchor="ctr"/>
          <a:lstStyle/>
          <a:p>
            <a:pPr algn="ctr"/>
            <a:r>
              <a:rPr lang="en-US" sz="1400">
                <a:solidFill>
                  <a:srgbClr val="333333"/>
                </a:solidFill>
              </a:rPr>
              <a:t>Business Processes</a:t>
            </a:r>
          </a:p>
        </p:txBody>
      </p:sp>
      <p:sp>
        <p:nvSpPr>
          <p:cNvPr id="12296" name="AutoShape 8"/>
          <p:cNvSpPr>
            <a:spLocks noChangeArrowheads="1"/>
          </p:cNvSpPr>
          <p:nvPr/>
        </p:nvSpPr>
        <p:spPr bwMode="auto">
          <a:xfrm>
            <a:off x="2362200" y="4114800"/>
            <a:ext cx="2708275" cy="1433513"/>
          </a:xfrm>
          <a:prstGeom prst="roundRect">
            <a:avLst>
              <a:gd name="adj" fmla="val 16667"/>
            </a:avLst>
          </a:prstGeom>
          <a:solidFill>
            <a:srgbClr val="C0CFE2"/>
          </a:solidFill>
          <a:ln w="12700">
            <a:solidFill>
              <a:srgbClr val="466A97"/>
            </a:solidFill>
            <a:round/>
            <a:headEnd/>
            <a:tailEnd/>
          </a:ln>
        </p:spPr>
        <p:txBody>
          <a:bodyPr wrap="none"/>
          <a:lstStyle/>
          <a:p>
            <a:pPr algn="ctr"/>
            <a:r>
              <a:rPr lang="en-US" sz="1400">
                <a:solidFill>
                  <a:srgbClr val="333333"/>
                </a:solidFill>
              </a:rPr>
              <a:t>Routing Rules</a:t>
            </a:r>
          </a:p>
        </p:txBody>
      </p:sp>
      <p:sp>
        <p:nvSpPr>
          <p:cNvPr id="12297" name="AutoShape 9"/>
          <p:cNvSpPr>
            <a:spLocks noChangeArrowheads="1"/>
          </p:cNvSpPr>
          <p:nvPr/>
        </p:nvSpPr>
        <p:spPr bwMode="auto">
          <a:xfrm>
            <a:off x="2387600" y="1981200"/>
            <a:ext cx="2708275" cy="381000"/>
          </a:xfrm>
          <a:prstGeom prst="roundRect">
            <a:avLst>
              <a:gd name="adj" fmla="val 16667"/>
            </a:avLst>
          </a:prstGeom>
          <a:solidFill>
            <a:srgbClr val="C0CFE2"/>
          </a:solidFill>
          <a:ln w="12700">
            <a:solidFill>
              <a:srgbClr val="466A97"/>
            </a:solidFill>
            <a:round/>
            <a:headEnd/>
            <a:tailEnd/>
          </a:ln>
        </p:spPr>
        <p:txBody>
          <a:bodyPr wrap="none" anchor="ctr"/>
          <a:lstStyle/>
          <a:p>
            <a:pPr algn="ctr"/>
            <a:r>
              <a:rPr lang="en-US" sz="1400">
                <a:solidFill>
                  <a:srgbClr val="333333"/>
                </a:solidFill>
              </a:rPr>
              <a:t>Confiuration Scenarios</a:t>
            </a:r>
          </a:p>
        </p:txBody>
      </p:sp>
      <p:sp>
        <p:nvSpPr>
          <p:cNvPr id="12298" name="AutoShape 10"/>
          <p:cNvSpPr>
            <a:spLocks noChangeArrowheads="1"/>
          </p:cNvSpPr>
          <p:nvPr/>
        </p:nvSpPr>
        <p:spPr bwMode="auto">
          <a:xfrm>
            <a:off x="2514600" y="4495800"/>
            <a:ext cx="2362200" cy="304800"/>
          </a:xfrm>
          <a:prstGeom prst="roundRect">
            <a:avLst>
              <a:gd name="adj" fmla="val 16667"/>
            </a:avLst>
          </a:prstGeom>
          <a:solidFill>
            <a:schemeClr val="bg1"/>
          </a:solidFill>
          <a:ln w="12700">
            <a:solidFill>
              <a:srgbClr val="466A97"/>
            </a:solidFill>
            <a:round/>
            <a:headEnd/>
            <a:tailEnd/>
          </a:ln>
        </p:spPr>
        <p:txBody>
          <a:bodyPr wrap="none" anchor="ctr"/>
          <a:lstStyle/>
          <a:p>
            <a:pPr algn="ctr"/>
            <a:r>
              <a:rPr lang="en-US" sz="1200"/>
              <a:t>Receiver Determination Rules</a:t>
            </a:r>
          </a:p>
        </p:txBody>
      </p:sp>
      <p:sp>
        <p:nvSpPr>
          <p:cNvPr id="12299" name="AutoShape 11"/>
          <p:cNvSpPr>
            <a:spLocks noChangeArrowheads="1"/>
          </p:cNvSpPr>
          <p:nvPr/>
        </p:nvSpPr>
        <p:spPr bwMode="auto">
          <a:xfrm>
            <a:off x="2514600" y="4953000"/>
            <a:ext cx="2362200" cy="533400"/>
          </a:xfrm>
          <a:prstGeom prst="roundRect">
            <a:avLst>
              <a:gd name="adj" fmla="val 16667"/>
            </a:avLst>
          </a:prstGeom>
          <a:solidFill>
            <a:schemeClr val="bg1"/>
          </a:solidFill>
          <a:ln w="12700">
            <a:solidFill>
              <a:srgbClr val="466A97"/>
            </a:solidFill>
            <a:round/>
            <a:headEnd/>
            <a:tailEnd/>
          </a:ln>
        </p:spPr>
        <p:txBody>
          <a:bodyPr wrap="none" anchor="ctr"/>
          <a:lstStyle/>
          <a:p>
            <a:pPr algn="ctr"/>
            <a:r>
              <a:rPr lang="en-US" sz="1200"/>
              <a:t>Interface Determination Rules</a:t>
            </a:r>
            <a:br>
              <a:rPr lang="en-US" sz="1200"/>
            </a:br>
            <a:r>
              <a:rPr lang="en-US" sz="1200" b="0"/>
              <a:t>(including Mapping Assignment)</a:t>
            </a:r>
          </a:p>
        </p:txBody>
      </p:sp>
      <p:sp>
        <p:nvSpPr>
          <p:cNvPr id="12300" name="Line 12"/>
          <p:cNvSpPr>
            <a:spLocks noChangeShapeType="1"/>
          </p:cNvSpPr>
          <p:nvPr/>
        </p:nvSpPr>
        <p:spPr bwMode="auto">
          <a:xfrm>
            <a:off x="1447800" y="4495800"/>
            <a:ext cx="762000" cy="1588"/>
          </a:xfrm>
          <a:prstGeom prst="line">
            <a:avLst/>
          </a:prstGeom>
          <a:noFill/>
          <a:ln w="19050">
            <a:solidFill>
              <a:schemeClr val="accent2"/>
            </a:solidFill>
            <a:round/>
            <a:headEnd type="none" w="med" len="lg"/>
            <a:tailEnd type="triangle" w="med" len="med"/>
          </a:ln>
        </p:spPr>
        <p:txBody>
          <a:bodyPr/>
          <a:lstStyle/>
          <a:p>
            <a:endParaRPr lang="en-US"/>
          </a:p>
        </p:txBody>
      </p:sp>
      <p:sp>
        <p:nvSpPr>
          <p:cNvPr id="12301" name="Rectangle 13"/>
          <p:cNvSpPr>
            <a:spLocks noChangeArrowheads="1"/>
          </p:cNvSpPr>
          <p:nvPr/>
        </p:nvSpPr>
        <p:spPr bwMode="auto">
          <a:xfrm>
            <a:off x="400050" y="3962400"/>
            <a:ext cx="1314450" cy="876300"/>
          </a:xfrm>
          <a:prstGeom prst="rect">
            <a:avLst/>
          </a:prstGeom>
          <a:solidFill>
            <a:srgbClr val="C0CFE2"/>
          </a:solidFill>
          <a:ln w="12700">
            <a:solidFill>
              <a:srgbClr val="466A97"/>
            </a:solidFill>
            <a:miter lim="800000"/>
            <a:headEnd/>
            <a:tailEnd/>
          </a:ln>
        </p:spPr>
        <p:txBody>
          <a:bodyPr wrap="none" anchor="ctr"/>
          <a:lstStyle/>
          <a:p>
            <a:pPr algn="ctr"/>
            <a:endParaRPr lang="de-DE" sz="1400">
              <a:solidFill>
                <a:srgbClr val="333333"/>
              </a:solidFill>
            </a:endParaRPr>
          </a:p>
        </p:txBody>
      </p:sp>
      <p:sp>
        <p:nvSpPr>
          <p:cNvPr id="12302" name="Rectangle 14"/>
          <p:cNvSpPr>
            <a:spLocks noChangeArrowheads="1"/>
          </p:cNvSpPr>
          <p:nvPr/>
        </p:nvSpPr>
        <p:spPr bwMode="auto">
          <a:xfrm>
            <a:off x="323850" y="4038600"/>
            <a:ext cx="1314450" cy="876300"/>
          </a:xfrm>
          <a:prstGeom prst="rect">
            <a:avLst/>
          </a:prstGeom>
          <a:solidFill>
            <a:srgbClr val="C0CFE2"/>
          </a:solidFill>
          <a:ln w="12700">
            <a:solidFill>
              <a:srgbClr val="466A97"/>
            </a:solidFill>
            <a:miter lim="800000"/>
            <a:headEnd/>
            <a:tailEnd/>
          </a:ln>
        </p:spPr>
        <p:txBody>
          <a:bodyPr wrap="none" anchor="ctr"/>
          <a:lstStyle/>
          <a:p>
            <a:pPr algn="ctr"/>
            <a:endParaRPr lang="de-DE" sz="1400">
              <a:solidFill>
                <a:srgbClr val="333333"/>
              </a:solidFill>
            </a:endParaRPr>
          </a:p>
        </p:txBody>
      </p:sp>
      <p:sp>
        <p:nvSpPr>
          <p:cNvPr id="12303" name="Rectangle 15"/>
          <p:cNvSpPr>
            <a:spLocks noChangeArrowheads="1"/>
          </p:cNvSpPr>
          <p:nvPr/>
        </p:nvSpPr>
        <p:spPr bwMode="auto">
          <a:xfrm>
            <a:off x="228600" y="4152900"/>
            <a:ext cx="1314450" cy="876300"/>
          </a:xfrm>
          <a:prstGeom prst="rect">
            <a:avLst/>
          </a:prstGeom>
          <a:solidFill>
            <a:srgbClr val="C0CFE2"/>
          </a:solidFill>
          <a:ln w="12700">
            <a:solidFill>
              <a:srgbClr val="466A97"/>
            </a:solidFill>
            <a:miter lim="800000"/>
            <a:headEnd/>
            <a:tailEnd/>
          </a:ln>
        </p:spPr>
        <p:txBody>
          <a:bodyPr wrap="none" anchor="ctr"/>
          <a:lstStyle/>
          <a:p>
            <a:pPr algn="ctr"/>
            <a:r>
              <a:rPr lang="en-US" sz="1400">
                <a:solidFill>
                  <a:srgbClr val="333333"/>
                </a:solidFill>
              </a:rPr>
              <a:t>Configuration</a:t>
            </a:r>
          </a:p>
          <a:p>
            <a:pPr algn="ctr"/>
            <a:r>
              <a:rPr lang="en-US" sz="1400">
                <a:solidFill>
                  <a:srgbClr val="333333"/>
                </a:solidFill>
              </a:rPr>
              <a:t>Editors</a:t>
            </a:r>
          </a:p>
        </p:txBody>
      </p:sp>
      <p:sp>
        <p:nvSpPr>
          <p:cNvPr id="12304" name="Line 16"/>
          <p:cNvSpPr>
            <a:spLocks noChangeShapeType="1"/>
          </p:cNvSpPr>
          <p:nvPr/>
        </p:nvSpPr>
        <p:spPr bwMode="auto">
          <a:xfrm>
            <a:off x="1447800" y="2590800"/>
            <a:ext cx="762000" cy="1588"/>
          </a:xfrm>
          <a:prstGeom prst="line">
            <a:avLst/>
          </a:prstGeom>
          <a:noFill/>
          <a:ln w="19050">
            <a:solidFill>
              <a:schemeClr val="accent2"/>
            </a:solidFill>
            <a:round/>
            <a:headEnd type="none" w="med" len="lg"/>
            <a:tailEnd type="triangle" w="med" len="med"/>
          </a:ln>
        </p:spPr>
        <p:txBody>
          <a:bodyPr/>
          <a:lstStyle/>
          <a:p>
            <a:endParaRPr lang="en-US"/>
          </a:p>
        </p:txBody>
      </p:sp>
      <p:sp>
        <p:nvSpPr>
          <p:cNvPr id="12305" name="Rectangle 17"/>
          <p:cNvSpPr>
            <a:spLocks noChangeArrowheads="1"/>
          </p:cNvSpPr>
          <p:nvPr/>
        </p:nvSpPr>
        <p:spPr bwMode="auto">
          <a:xfrm>
            <a:off x="400050" y="2133600"/>
            <a:ext cx="1314450" cy="876300"/>
          </a:xfrm>
          <a:prstGeom prst="rect">
            <a:avLst/>
          </a:prstGeom>
          <a:solidFill>
            <a:srgbClr val="C0CFE2"/>
          </a:solidFill>
          <a:ln w="12700">
            <a:solidFill>
              <a:srgbClr val="466A97"/>
            </a:solidFill>
            <a:miter lim="800000"/>
            <a:headEnd/>
            <a:tailEnd/>
          </a:ln>
        </p:spPr>
        <p:txBody>
          <a:bodyPr wrap="none" anchor="ctr"/>
          <a:lstStyle/>
          <a:p>
            <a:pPr algn="ctr"/>
            <a:endParaRPr lang="de-DE" sz="1400">
              <a:solidFill>
                <a:srgbClr val="333333"/>
              </a:solidFill>
            </a:endParaRPr>
          </a:p>
        </p:txBody>
      </p:sp>
      <p:sp>
        <p:nvSpPr>
          <p:cNvPr id="12306" name="Rectangle 18"/>
          <p:cNvSpPr>
            <a:spLocks noChangeArrowheads="1"/>
          </p:cNvSpPr>
          <p:nvPr/>
        </p:nvSpPr>
        <p:spPr bwMode="auto">
          <a:xfrm>
            <a:off x="323850" y="2209800"/>
            <a:ext cx="1314450" cy="876300"/>
          </a:xfrm>
          <a:prstGeom prst="rect">
            <a:avLst/>
          </a:prstGeom>
          <a:solidFill>
            <a:srgbClr val="C0CFE2"/>
          </a:solidFill>
          <a:ln w="12700">
            <a:solidFill>
              <a:srgbClr val="466A97"/>
            </a:solidFill>
            <a:miter lim="800000"/>
            <a:headEnd/>
            <a:tailEnd/>
          </a:ln>
        </p:spPr>
        <p:txBody>
          <a:bodyPr wrap="none" anchor="ctr"/>
          <a:lstStyle/>
          <a:p>
            <a:pPr algn="ctr"/>
            <a:endParaRPr lang="de-DE" sz="1400">
              <a:solidFill>
                <a:srgbClr val="333333"/>
              </a:solidFill>
            </a:endParaRPr>
          </a:p>
        </p:txBody>
      </p:sp>
      <p:sp>
        <p:nvSpPr>
          <p:cNvPr id="12307" name="Rectangle 19"/>
          <p:cNvSpPr>
            <a:spLocks noChangeArrowheads="1"/>
          </p:cNvSpPr>
          <p:nvPr/>
        </p:nvSpPr>
        <p:spPr bwMode="auto">
          <a:xfrm>
            <a:off x="228600" y="2286000"/>
            <a:ext cx="1314450" cy="838200"/>
          </a:xfrm>
          <a:prstGeom prst="rect">
            <a:avLst/>
          </a:prstGeom>
          <a:solidFill>
            <a:srgbClr val="C0CFE2"/>
          </a:solidFill>
          <a:ln w="12700">
            <a:solidFill>
              <a:srgbClr val="466A97"/>
            </a:solidFill>
            <a:miter lim="800000"/>
            <a:headEnd/>
            <a:tailEnd/>
          </a:ln>
        </p:spPr>
        <p:txBody>
          <a:bodyPr wrap="none" anchor="ctr"/>
          <a:lstStyle/>
          <a:p>
            <a:pPr algn="ctr"/>
            <a:r>
              <a:rPr lang="en-US" sz="1400">
                <a:solidFill>
                  <a:srgbClr val="333333"/>
                </a:solidFill>
              </a:rPr>
              <a:t>Configuration</a:t>
            </a:r>
          </a:p>
          <a:p>
            <a:pPr algn="ctr"/>
            <a:r>
              <a:rPr lang="en-US" sz="1400">
                <a:solidFill>
                  <a:srgbClr val="333333"/>
                </a:solidFill>
              </a:rPr>
              <a:t>Wizards</a:t>
            </a:r>
          </a:p>
        </p:txBody>
      </p:sp>
      <p:sp>
        <p:nvSpPr>
          <p:cNvPr id="12308" name="AutoShape 20"/>
          <p:cNvSpPr>
            <a:spLocks noChangeArrowheads="1"/>
          </p:cNvSpPr>
          <p:nvPr/>
        </p:nvSpPr>
        <p:spPr bwMode="auto">
          <a:xfrm>
            <a:off x="2362200" y="2971800"/>
            <a:ext cx="2743200" cy="990600"/>
          </a:xfrm>
          <a:prstGeom prst="roundRect">
            <a:avLst>
              <a:gd name="adj" fmla="val 16667"/>
            </a:avLst>
          </a:prstGeom>
          <a:solidFill>
            <a:srgbClr val="C0CFE2"/>
          </a:solidFill>
          <a:ln w="12700">
            <a:solidFill>
              <a:srgbClr val="466A97"/>
            </a:solidFill>
            <a:round/>
            <a:headEnd/>
            <a:tailEnd/>
          </a:ln>
        </p:spPr>
        <p:txBody>
          <a:bodyPr wrap="none"/>
          <a:lstStyle/>
          <a:p>
            <a:pPr algn="ctr"/>
            <a:r>
              <a:rPr lang="en-US" sz="1400">
                <a:solidFill>
                  <a:srgbClr val="333333"/>
                </a:solidFill>
              </a:rPr>
              <a:t>Collaboration Profiles</a:t>
            </a:r>
          </a:p>
        </p:txBody>
      </p:sp>
      <p:sp>
        <p:nvSpPr>
          <p:cNvPr id="12309" name="AutoShape 21"/>
          <p:cNvSpPr>
            <a:spLocks noChangeArrowheads="1"/>
          </p:cNvSpPr>
          <p:nvPr/>
        </p:nvSpPr>
        <p:spPr bwMode="auto">
          <a:xfrm>
            <a:off x="2590800" y="3352800"/>
            <a:ext cx="2336800" cy="533400"/>
          </a:xfrm>
          <a:prstGeom prst="roundRect">
            <a:avLst>
              <a:gd name="adj" fmla="val 16667"/>
            </a:avLst>
          </a:prstGeom>
          <a:solidFill>
            <a:schemeClr val="bg1"/>
          </a:solidFill>
          <a:ln w="12700">
            <a:solidFill>
              <a:srgbClr val="466A97"/>
            </a:solidFill>
            <a:round/>
            <a:headEnd/>
            <a:tailEnd/>
          </a:ln>
        </p:spPr>
        <p:txBody>
          <a:bodyPr wrap="none" anchor="ctr"/>
          <a:lstStyle/>
          <a:p>
            <a:pPr algn="ctr">
              <a:tabLst>
                <a:tab pos="290513" algn="l"/>
                <a:tab pos="661988" algn="l"/>
              </a:tabLst>
            </a:pPr>
            <a:r>
              <a:rPr lang="en-US" sz="1200"/>
              <a:t>Parties , Services</a:t>
            </a:r>
          </a:p>
          <a:p>
            <a:pPr algn="ctr">
              <a:tabLst>
                <a:tab pos="290513" algn="l"/>
                <a:tab pos="661988" algn="l"/>
              </a:tabLst>
            </a:pPr>
            <a:r>
              <a:rPr lang="en-US" sz="1200"/>
              <a:t>	&amp; Channels</a:t>
            </a:r>
          </a:p>
        </p:txBody>
      </p:sp>
      <p:sp>
        <p:nvSpPr>
          <p:cNvPr id="12310" name="AutoShape 22"/>
          <p:cNvSpPr>
            <a:spLocks noChangeArrowheads="1"/>
          </p:cNvSpPr>
          <p:nvPr/>
        </p:nvSpPr>
        <p:spPr bwMode="auto">
          <a:xfrm>
            <a:off x="2286000" y="5638800"/>
            <a:ext cx="2743200" cy="709613"/>
          </a:xfrm>
          <a:prstGeom prst="roundRect">
            <a:avLst>
              <a:gd name="adj" fmla="val 16667"/>
            </a:avLst>
          </a:prstGeom>
          <a:solidFill>
            <a:srgbClr val="C0CFE2"/>
          </a:solidFill>
          <a:ln w="12700">
            <a:solidFill>
              <a:srgbClr val="466A97"/>
            </a:solidFill>
            <a:round/>
            <a:headEnd/>
            <a:tailEnd/>
          </a:ln>
        </p:spPr>
        <p:txBody>
          <a:bodyPr wrap="none"/>
          <a:lstStyle/>
          <a:p>
            <a:pPr algn="ctr"/>
            <a:r>
              <a:rPr lang="en-US" sz="1400">
                <a:solidFill>
                  <a:srgbClr val="333333"/>
                </a:solidFill>
              </a:rPr>
              <a:t>Collaboration Agreements</a:t>
            </a:r>
          </a:p>
        </p:txBody>
      </p:sp>
      <p:sp>
        <p:nvSpPr>
          <p:cNvPr id="12311" name="AutoShape 23"/>
          <p:cNvSpPr>
            <a:spLocks noChangeArrowheads="1"/>
          </p:cNvSpPr>
          <p:nvPr/>
        </p:nvSpPr>
        <p:spPr bwMode="auto">
          <a:xfrm>
            <a:off x="2514600" y="5943600"/>
            <a:ext cx="2336800" cy="433388"/>
          </a:xfrm>
          <a:prstGeom prst="roundRect">
            <a:avLst>
              <a:gd name="adj" fmla="val 16667"/>
            </a:avLst>
          </a:prstGeom>
          <a:solidFill>
            <a:schemeClr val="bg1"/>
          </a:solidFill>
          <a:ln w="12700">
            <a:solidFill>
              <a:srgbClr val="466A97"/>
            </a:solidFill>
            <a:round/>
            <a:headEnd/>
            <a:tailEnd/>
          </a:ln>
        </p:spPr>
        <p:txBody>
          <a:bodyPr wrap="none" anchor="ctr"/>
          <a:lstStyle/>
          <a:p>
            <a:pPr algn="ctr">
              <a:tabLst>
                <a:tab pos="290513" algn="l"/>
                <a:tab pos="661988" algn="l"/>
              </a:tabLst>
            </a:pPr>
            <a:r>
              <a:rPr lang="en-US" sz="1200"/>
              <a:t>Sender &amp; Receiver Agreements,</a:t>
            </a:r>
          </a:p>
          <a:p>
            <a:pPr algn="ctr">
              <a:tabLst>
                <a:tab pos="290513" algn="l"/>
                <a:tab pos="661988" algn="l"/>
              </a:tabLst>
            </a:pPr>
            <a:r>
              <a:rPr lang="en-US" sz="1200"/>
              <a:t> Receiver rules, ICO</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effectLst/>
              </a:rPr>
              <a:t>Task Areas At Configuration Time</a:t>
            </a:r>
          </a:p>
        </p:txBody>
      </p:sp>
      <p:graphicFrame>
        <p:nvGraphicFramePr>
          <p:cNvPr id="269369" name="Group 57"/>
          <p:cNvGraphicFramePr>
            <a:graphicFrameLocks noGrp="1"/>
          </p:cNvGraphicFramePr>
          <p:nvPr/>
        </p:nvGraphicFramePr>
        <p:xfrm>
          <a:off x="171450" y="895350"/>
          <a:ext cx="8775700" cy="5772150"/>
        </p:xfrm>
        <a:graphic>
          <a:graphicData uri="http://schemas.openxmlformats.org/drawingml/2006/table">
            <a:tbl>
              <a:tblPr/>
              <a:tblGrid>
                <a:gridCol w="3028950"/>
                <a:gridCol w="5746750"/>
              </a:tblGrid>
              <a:tr h="744636">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2000" b="1" i="0" u="none" strike="noStrike" cap="none" normalizeH="0" baseline="0" dirty="0" smtClean="0">
                          <a:ln>
                            <a:noFill/>
                          </a:ln>
                          <a:solidFill>
                            <a:schemeClr val="tx1"/>
                          </a:solidFill>
                          <a:effectLst/>
                          <a:latin typeface="Arial" charset="0"/>
                        </a:rPr>
                        <a:t>Area in the Integration Directory</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AD3FE"/>
                    </a:solidFill>
                  </a:tcPr>
                </a:tc>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charset="0"/>
                        </a:rPr>
                        <a:t>Tasks</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AD3FE"/>
                    </a:solidFill>
                  </a:tcPr>
                </a:tc>
              </a:tr>
              <a:tr h="1852540">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2000" b="1" i="0" u="none" strike="noStrike" cap="none" normalizeH="0" baseline="0" dirty="0" smtClean="0">
                          <a:ln>
                            <a:noFill/>
                          </a:ln>
                          <a:solidFill>
                            <a:srgbClr val="FF3300"/>
                          </a:solidFill>
                          <a:effectLst/>
                          <a:latin typeface="Arial" charset="0"/>
                        </a:rPr>
                        <a:t>Collaboration Profile</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(Objects: </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rgbClr val="0000CC"/>
                          </a:solidFill>
                          <a:effectLst/>
                          <a:latin typeface="Arial" charset="0"/>
                        </a:rPr>
                        <a:t>Communication Party</a:t>
                      </a:r>
                      <a:r>
                        <a:rPr kumimoji="0" lang="en-US" sz="1800" b="1" i="0" u="none" strike="noStrike" cap="none" normalizeH="0" baseline="0" dirty="0" smtClean="0">
                          <a:ln>
                            <a:noFill/>
                          </a:ln>
                          <a:solidFill>
                            <a:schemeClr val="tx1"/>
                          </a:solidFill>
                          <a:effectLst/>
                          <a:latin typeface="Arial" charset="0"/>
                        </a:rPr>
                        <a:t>, </a:t>
                      </a:r>
                      <a:r>
                        <a:rPr kumimoji="0" lang="en-US" sz="1800" b="1" i="0" u="none" strike="noStrike" kern="1200" cap="none" normalizeH="0" baseline="0" dirty="0" smtClean="0">
                          <a:ln>
                            <a:noFill/>
                          </a:ln>
                          <a:solidFill>
                            <a:srgbClr val="0000CC"/>
                          </a:solidFill>
                          <a:effectLst/>
                          <a:latin typeface="Arial" charset="0"/>
                          <a:ea typeface="+mn-ea"/>
                          <a:cs typeface="+mn-cs"/>
                        </a:rPr>
                        <a:t>Communication </a:t>
                      </a:r>
                      <a:r>
                        <a:rPr kumimoji="0" lang="en-US" sz="1800" b="1" i="0" u="none" strike="noStrike" cap="none" normalizeH="0" baseline="0" dirty="0" smtClean="0">
                          <a:ln>
                            <a:noFill/>
                          </a:ln>
                          <a:solidFill>
                            <a:srgbClr val="0000CC"/>
                          </a:solidFill>
                          <a:effectLst/>
                          <a:latin typeface="Arial" charset="0"/>
                        </a:rPr>
                        <a:t>Components</a:t>
                      </a:r>
                      <a:r>
                        <a:rPr kumimoji="0" lang="en-US" sz="1800" b="1" i="0" u="none" strike="noStrike" cap="none" normalizeH="0" baseline="0" dirty="0" smtClean="0">
                          <a:ln>
                            <a:noFill/>
                          </a:ln>
                          <a:solidFill>
                            <a:schemeClr val="tx1"/>
                          </a:solidFill>
                          <a:effectLst/>
                          <a:latin typeface="Arial" charset="0"/>
                        </a:rPr>
                        <a:t>,</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rgbClr val="0000CC"/>
                          </a:solidFill>
                          <a:effectLst/>
                          <a:latin typeface="Arial" charset="0"/>
                        </a:rPr>
                        <a:t>Communication Channel</a:t>
                      </a:r>
                      <a:r>
                        <a:rPr kumimoji="0" lang="en-US" sz="1800" b="1" i="0" u="none" strike="noStrike" cap="none" normalizeH="0" baseline="0" dirty="0" smtClean="0">
                          <a:ln>
                            <a:noFill/>
                          </a:ln>
                          <a:solidFill>
                            <a:schemeClr val="tx1"/>
                          </a:solidFill>
                          <a:effectLst/>
                          <a:latin typeface="Arial" charset="0"/>
                        </a:rPr>
                        <a:t>)</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Arial" charset="0"/>
                        </a:rPr>
                        <a:t>In the collaboration profile, you document the technical options available to the communication parties for exchanging messages. Specify the potential senders and receivers of messages and the technical communication paths.</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9386">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2000" b="1" i="0" u="none" strike="noStrike" cap="none" normalizeH="0" baseline="0" dirty="0" smtClean="0">
                          <a:ln>
                            <a:noFill/>
                          </a:ln>
                          <a:solidFill>
                            <a:srgbClr val="FF3300"/>
                          </a:solidFill>
                          <a:effectLst/>
                          <a:latin typeface="Arial" charset="0"/>
                        </a:rPr>
                        <a:t>Logical Routing</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(Objects: </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rgbClr val="0000CC"/>
                          </a:solidFill>
                          <a:effectLst/>
                          <a:latin typeface="Arial" charset="0"/>
                        </a:rPr>
                        <a:t>Receiver Determination</a:t>
                      </a:r>
                      <a:r>
                        <a:rPr kumimoji="0" lang="en-US" sz="1800" b="1" i="0" u="none" strike="noStrike" cap="none" normalizeH="0" baseline="0" dirty="0" smtClean="0">
                          <a:ln>
                            <a:noFill/>
                          </a:ln>
                          <a:solidFill>
                            <a:schemeClr val="tx1"/>
                          </a:solidFill>
                          <a:effectLst/>
                          <a:latin typeface="Arial" charset="0"/>
                        </a:rPr>
                        <a:t>,</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rgbClr val="0000CC"/>
                          </a:solidFill>
                          <a:effectLst/>
                          <a:latin typeface="Arial" charset="0"/>
                        </a:rPr>
                        <a:t>Interface Determination</a:t>
                      </a:r>
                      <a:r>
                        <a:rPr kumimoji="0" lang="en-US" sz="1800" b="1" i="0" u="none" strike="noStrike" cap="none" normalizeH="0" baseline="0" dirty="0" smtClean="0">
                          <a:ln>
                            <a:noFill/>
                          </a:ln>
                          <a:solidFill>
                            <a:schemeClr val="tx1"/>
                          </a:solidFill>
                          <a:effectLst/>
                          <a:latin typeface="Arial" charset="0"/>
                        </a:rPr>
                        <a:t>)</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Arial" charset="0"/>
                        </a:rPr>
                        <a:t>In logical routing, you define the flow of messages in a system landscape. </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5588">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2000" b="1" i="0" u="none" strike="noStrike" cap="none" normalizeH="0" baseline="0" dirty="0" smtClean="0">
                          <a:ln>
                            <a:noFill/>
                          </a:ln>
                          <a:solidFill>
                            <a:srgbClr val="FF3300"/>
                          </a:solidFill>
                          <a:effectLst/>
                          <a:latin typeface="Arial" charset="0"/>
                        </a:rPr>
                        <a:t>Collaboration Agreement</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(Objects: </a:t>
                      </a:r>
                    </a:p>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dirty="0" smtClean="0">
                          <a:ln>
                            <a:noFill/>
                          </a:ln>
                          <a:solidFill>
                            <a:srgbClr val="0000CC"/>
                          </a:solidFill>
                          <a:effectLst/>
                          <a:latin typeface="Arial" charset="0"/>
                        </a:rPr>
                        <a:t>Sender Agreement</a:t>
                      </a:r>
                      <a:r>
                        <a:rPr kumimoji="0" lang="en-US" sz="1800" b="1" i="0" u="none" strike="noStrike" cap="none" normalizeH="0" baseline="0" dirty="0" smtClean="0">
                          <a:ln>
                            <a:noFill/>
                          </a:ln>
                          <a:solidFill>
                            <a:schemeClr val="tx1"/>
                          </a:solidFill>
                          <a:effectLst/>
                          <a:latin typeface="Arial" charset="0"/>
                        </a:rPr>
                        <a:t>, </a:t>
                      </a:r>
                      <a:r>
                        <a:rPr kumimoji="0" lang="en-US" sz="1800" b="1" i="0" u="none" strike="noStrike" cap="none" normalizeH="0" baseline="0" dirty="0" smtClean="0">
                          <a:ln>
                            <a:noFill/>
                          </a:ln>
                          <a:solidFill>
                            <a:srgbClr val="0000CC"/>
                          </a:solidFill>
                          <a:effectLst/>
                          <a:latin typeface="Arial" charset="0"/>
                        </a:rPr>
                        <a:t>Receiver </a:t>
                      </a:r>
                      <a:r>
                        <a:rPr kumimoji="0" lang="en-US" sz="1800" b="1" i="0" u="none" strike="noStrike" cap="none" normalizeH="0" baseline="0" dirty="0" err="1" smtClean="0">
                          <a:ln>
                            <a:noFill/>
                          </a:ln>
                          <a:solidFill>
                            <a:srgbClr val="0000CC"/>
                          </a:solidFill>
                          <a:effectLst/>
                          <a:latin typeface="Arial" charset="0"/>
                        </a:rPr>
                        <a:t>Agreement,ICO</a:t>
                      </a:r>
                      <a:r>
                        <a:rPr kumimoji="0" lang="en-US" sz="1800" b="1" i="0" u="none" strike="noStrike" cap="none" normalizeH="0" baseline="0" dirty="0" smtClean="0">
                          <a:ln>
                            <a:noFill/>
                          </a:ln>
                          <a:solidFill>
                            <a:schemeClr val="tx1"/>
                          </a:solidFill>
                          <a:effectLst/>
                          <a:latin typeface="Arial" charset="0"/>
                        </a:rPr>
                        <a:t>)</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1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Arial" charset="0"/>
                        </a:rPr>
                        <a:t>In collaboration agreements, you define the technical details for message processing (for example, adapter configuration) and the security settings for specific sender/receiver pairs.</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effectLst/>
              </a:rPr>
              <a:t>Collaboration Profile Objects</a:t>
            </a:r>
          </a:p>
        </p:txBody>
      </p:sp>
      <p:grpSp>
        <p:nvGrpSpPr>
          <p:cNvPr id="14339" name="Group 17"/>
          <p:cNvGrpSpPr>
            <a:grpSpLocks/>
          </p:cNvGrpSpPr>
          <p:nvPr/>
        </p:nvGrpSpPr>
        <p:grpSpPr bwMode="auto">
          <a:xfrm>
            <a:off x="328613" y="1103313"/>
            <a:ext cx="8229600" cy="4243387"/>
            <a:chOff x="219" y="473"/>
            <a:chExt cx="4675" cy="2673"/>
          </a:xfrm>
        </p:grpSpPr>
        <p:sp>
          <p:nvSpPr>
            <p:cNvPr id="14341" name="AutoShape 7"/>
            <p:cNvSpPr>
              <a:spLocks/>
            </p:cNvSpPr>
            <p:nvPr/>
          </p:nvSpPr>
          <p:spPr bwMode="auto">
            <a:xfrm>
              <a:off x="3808" y="473"/>
              <a:ext cx="1086" cy="1159"/>
            </a:xfrm>
            <a:prstGeom prst="borderCallout1">
              <a:avLst>
                <a:gd name="adj1" fmla="val 8116"/>
                <a:gd name="adj2" fmla="val -2556"/>
                <a:gd name="adj3" fmla="val 8375"/>
                <a:gd name="adj4" fmla="val -48597"/>
              </a:avLst>
            </a:prstGeom>
            <a:solidFill>
              <a:srgbClr val="CCFFCC"/>
            </a:solidFill>
            <a:ln w="38100">
              <a:solidFill>
                <a:schemeClr val="tx1"/>
              </a:solidFill>
              <a:miter lim="800000"/>
              <a:headEnd/>
              <a:tailEnd type="stealth" w="med" len="lg"/>
            </a:ln>
          </p:spPr>
          <p:txBody>
            <a:bodyPr lIns="90000" tIns="0" rIns="90000" bIns="0" anchor="ctr"/>
            <a:lstStyle/>
            <a:p>
              <a:r>
                <a:rPr lang="en-US" sz="1400"/>
                <a:t>A communication party represents a larger unit which is involved in a cross-system process (for example a company). </a:t>
              </a:r>
            </a:p>
          </p:txBody>
        </p:sp>
        <p:sp>
          <p:nvSpPr>
            <p:cNvPr id="14342" name="Rectangle 8"/>
            <p:cNvSpPr>
              <a:spLocks noChangeArrowheads="1"/>
            </p:cNvSpPr>
            <p:nvPr/>
          </p:nvSpPr>
          <p:spPr bwMode="auto">
            <a:xfrm>
              <a:off x="219" y="535"/>
              <a:ext cx="1617" cy="2530"/>
            </a:xfrm>
            <a:prstGeom prst="rect">
              <a:avLst/>
            </a:prstGeom>
            <a:solidFill>
              <a:srgbClr val="CCFFCC"/>
            </a:solidFill>
            <a:ln w="38100">
              <a:solidFill>
                <a:schemeClr val="tx1"/>
              </a:solidFill>
              <a:miter lim="800000"/>
              <a:headEnd type="none" w="med" len="lg"/>
              <a:tailEnd/>
            </a:ln>
          </p:spPr>
          <p:txBody>
            <a:bodyPr lIns="90000" tIns="46800" rIns="90000" bIns="46800"/>
            <a:lstStyle/>
            <a:p>
              <a:r>
                <a:rPr lang="en-US" sz="1400"/>
                <a:t>Communication components are used to:</a:t>
              </a:r>
            </a:p>
            <a:p>
              <a:endParaRPr lang="en-US" sz="1400"/>
            </a:p>
            <a:p>
              <a:pPr>
                <a:buFontTx/>
                <a:buChar char="•"/>
              </a:pPr>
              <a:r>
                <a:rPr lang="en-US" sz="1400"/>
                <a:t> Represent a technical or business unit, which is to be addressed as the sender or receiver of messages.</a:t>
              </a:r>
            </a:p>
            <a:p>
              <a:pPr>
                <a:buFontTx/>
                <a:buChar char="•"/>
              </a:pPr>
              <a:endParaRPr lang="en-US" sz="1400"/>
            </a:p>
            <a:p>
              <a:pPr>
                <a:buFontTx/>
                <a:buChar char="•"/>
              </a:pPr>
              <a:r>
                <a:rPr lang="en-US" sz="1400"/>
                <a:t> Group interfaces to exchange messages according to particular task areas. </a:t>
              </a:r>
            </a:p>
            <a:p>
              <a:pPr>
                <a:buFontTx/>
                <a:buChar char="•"/>
              </a:pPr>
              <a:endParaRPr lang="en-US" sz="1400"/>
            </a:p>
            <a:p>
              <a:pPr>
                <a:buFontTx/>
                <a:buChar char="•"/>
              </a:pPr>
              <a:r>
                <a:rPr lang="en-US" sz="1400"/>
                <a:t> Address business systems and business processes as senders or receivers of messages.  </a:t>
              </a:r>
            </a:p>
          </p:txBody>
        </p:sp>
        <p:sp>
          <p:nvSpPr>
            <p:cNvPr id="14343" name="AutoShape 11"/>
            <p:cNvSpPr>
              <a:spLocks/>
            </p:cNvSpPr>
            <p:nvPr/>
          </p:nvSpPr>
          <p:spPr bwMode="auto">
            <a:xfrm>
              <a:off x="3629" y="1905"/>
              <a:ext cx="1259" cy="1241"/>
            </a:xfrm>
            <a:prstGeom prst="borderCallout1">
              <a:avLst>
                <a:gd name="adj1" fmla="val 1269"/>
                <a:gd name="adj2" fmla="val -1426"/>
                <a:gd name="adj3" fmla="val -60278"/>
                <a:gd name="adj4" fmla="val -23875"/>
              </a:avLst>
            </a:prstGeom>
            <a:solidFill>
              <a:srgbClr val="CCFFCC"/>
            </a:solidFill>
            <a:ln w="38100">
              <a:solidFill>
                <a:schemeClr val="tx1"/>
              </a:solidFill>
              <a:miter lim="800000"/>
              <a:headEnd/>
              <a:tailEnd type="stealth" w="med" len="lg"/>
            </a:ln>
          </p:spPr>
          <p:txBody>
            <a:bodyPr lIns="90000" tIns="0" rIns="90000" bIns="0" anchor="ctr"/>
            <a:lstStyle/>
            <a:p>
              <a:r>
                <a:rPr lang="en-US" sz="1400"/>
                <a:t>A Communication Channel defines how an adapter transforms a message so that it can be processed by the Integration Engine </a:t>
              </a:r>
            </a:p>
          </p:txBody>
        </p:sp>
      </p:grpSp>
      <p:pic>
        <p:nvPicPr>
          <p:cNvPr id="14340" name="Picture 11"/>
          <p:cNvPicPr>
            <a:picLocks noChangeAspect="1" noChangeArrowheads="1"/>
          </p:cNvPicPr>
          <p:nvPr/>
        </p:nvPicPr>
        <p:blipFill>
          <a:blip r:embed="rId3" cstate="print"/>
          <a:srcRect/>
          <a:stretch>
            <a:fillRect/>
          </a:stretch>
        </p:blipFill>
        <p:spPr bwMode="auto">
          <a:xfrm>
            <a:off x="3211513" y="1136650"/>
            <a:ext cx="2581275" cy="4127500"/>
          </a:xfrm>
          <a:prstGeom prst="rect">
            <a:avLst/>
          </a:prstGeom>
          <a:noFill/>
          <a:ln w="19050">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1"/>
          <p:cNvPicPr>
            <a:picLocks noChangeAspect="1" noChangeArrowheads="1"/>
          </p:cNvPicPr>
          <p:nvPr/>
        </p:nvPicPr>
        <p:blipFill>
          <a:blip r:embed="rId3" cstate="print"/>
          <a:srcRect/>
          <a:stretch>
            <a:fillRect/>
          </a:stretch>
        </p:blipFill>
        <p:spPr bwMode="auto">
          <a:xfrm>
            <a:off x="2122488" y="1833563"/>
            <a:ext cx="4652962" cy="4391025"/>
          </a:xfrm>
          <a:prstGeom prst="rect">
            <a:avLst/>
          </a:prstGeom>
          <a:noFill/>
          <a:ln w="19050">
            <a:noFill/>
            <a:miter lim="800000"/>
            <a:headEnd/>
            <a:tailEnd/>
          </a:ln>
        </p:spPr>
      </p:pic>
      <p:sp>
        <p:nvSpPr>
          <p:cNvPr id="15363" name="Rectangle 3"/>
          <p:cNvSpPr>
            <a:spLocks noGrp="1" noChangeArrowheads="1"/>
          </p:cNvSpPr>
          <p:nvPr>
            <p:ph type="title"/>
          </p:nvPr>
        </p:nvSpPr>
        <p:spPr/>
        <p:txBody>
          <a:bodyPr/>
          <a:lstStyle/>
          <a:p>
            <a:pPr eaLnBrk="1" hangingPunct="1"/>
            <a:r>
              <a:rPr lang="en-US" smtClean="0">
                <a:effectLst/>
              </a:rPr>
              <a:t>Logical Routing Objects</a:t>
            </a:r>
          </a:p>
        </p:txBody>
      </p:sp>
      <p:grpSp>
        <p:nvGrpSpPr>
          <p:cNvPr id="15364" name="Group 15"/>
          <p:cNvGrpSpPr>
            <a:grpSpLocks/>
          </p:cNvGrpSpPr>
          <p:nvPr/>
        </p:nvGrpSpPr>
        <p:grpSpPr bwMode="auto">
          <a:xfrm>
            <a:off x="266700" y="966788"/>
            <a:ext cx="7915275" cy="5264150"/>
            <a:chOff x="123" y="627"/>
            <a:chExt cx="5082" cy="3470"/>
          </a:xfrm>
        </p:grpSpPr>
        <p:sp>
          <p:nvSpPr>
            <p:cNvPr id="15365" name="Oval 8"/>
            <p:cNvSpPr>
              <a:spLocks noChangeArrowheads="1"/>
            </p:cNvSpPr>
            <p:nvPr/>
          </p:nvSpPr>
          <p:spPr bwMode="auto">
            <a:xfrm>
              <a:off x="3072" y="627"/>
              <a:ext cx="2133" cy="1012"/>
            </a:xfrm>
            <a:prstGeom prst="ellipse">
              <a:avLst/>
            </a:prstGeom>
            <a:solidFill>
              <a:srgbClr val="CCFFCC"/>
            </a:solidFill>
            <a:ln w="19050">
              <a:solidFill>
                <a:schemeClr val="tx1"/>
              </a:solidFill>
              <a:round/>
              <a:headEnd/>
              <a:tailEnd/>
            </a:ln>
          </p:spPr>
          <p:txBody>
            <a:bodyPr lIns="90000" tIns="137160" rIns="90000" bIns="137160" anchor="ctr"/>
            <a:lstStyle/>
            <a:p>
              <a:pPr algn="ctr"/>
              <a:r>
                <a:rPr lang="en-US"/>
                <a:t>A Receiver Determination defines one or more receivers for a sender and an outbound interface</a:t>
              </a:r>
            </a:p>
          </p:txBody>
        </p:sp>
        <p:sp>
          <p:nvSpPr>
            <p:cNvPr id="15366" name="Oval 9"/>
            <p:cNvSpPr>
              <a:spLocks noChangeArrowheads="1"/>
            </p:cNvSpPr>
            <p:nvPr/>
          </p:nvSpPr>
          <p:spPr bwMode="auto">
            <a:xfrm>
              <a:off x="123" y="3094"/>
              <a:ext cx="2268" cy="1003"/>
            </a:xfrm>
            <a:prstGeom prst="ellipse">
              <a:avLst/>
            </a:prstGeom>
            <a:solidFill>
              <a:srgbClr val="CCFFCC"/>
            </a:solidFill>
            <a:ln w="19050">
              <a:solidFill>
                <a:schemeClr val="tx1"/>
              </a:solidFill>
              <a:round/>
              <a:headEnd/>
              <a:tailEnd/>
            </a:ln>
          </p:spPr>
          <p:txBody>
            <a:bodyPr lIns="90000" tIns="137160" rIns="90000" bIns="137160" anchor="ctr"/>
            <a:lstStyle/>
            <a:p>
              <a:pPr algn="ctr"/>
              <a:r>
                <a:rPr lang="en-US"/>
                <a:t>An Interface Determination specifies which interface is to be used for the inbound processing of a message</a:t>
              </a:r>
            </a:p>
          </p:txBody>
        </p:sp>
        <p:cxnSp>
          <p:nvCxnSpPr>
            <p:cNvPr id="15367" name="AutoShape 11"/>
            <p:cNvCxnSpPr>
              <a:cxnSpLocks noChangeShapeType="1"/>
              <a:stCxn id="15366" idx="6"/>
            </p:cNvCxnSpPr>
            <p:nvPr/>
          </p:nvCxnSpPr>
          <p:spPr bwMode="auto">
            <a:xfrm flipV="1">
              <a:off x="2397" y="3149"/>
              <a:ext cx="555" cy="447"/>
            </a:xfrm>
            <a:prstGeom prst="bentConnector2">
              <a:avLst/>
            </a:prstGeom>
            <a:noFill/>
            <a:ln w="101600">
              <a:solidFill>
                <a:schemeClr val="tx1"/>
              </a:solidFill>
              <a:miter lim="800000"/>
              <a:headEnd/>
              <a:tailEnd type="triangle" w="lg" len="lg"/>
            </a:ln>
          </p:spPr>
        </p:cxnSp>
        <p:cxnSp>
          <p:nvCxnSpPr>
            <p:cNvPr id="15368" name="AutoShape 13"/>
            <p:cNvCxnSpPr>
              <a:cxnSpLocks noChangeShapeType="1"/>
              <a:stCxn id="15365" idx="2"/>
            </p:cNvCxnSpPr>
            <p:nvPr/>
          </p:nvCxnSpPr>
          <p:spPr bwMode="auto">
            <a:xfrm rot="10800000" flipV="1">
              <a:off x="2957" y="1133"/>
              <a:ext cx="109" cy="1603"/>
            </a:xfrm>
            <a:prstGeom prst="bentConnector2">
              <a:avLst/>
            </a:prstGeom>
            <a:noFill/>
            <a:ln w="101600">
              <a:solidFill>
                <a:schemeClr val="hlink"/>
              </a:solidFill>
              <a:miter lim="800000"/>
              <a:headEnd/>
              <a:tailEnd type="triangle" w="lg" len="lg"/>
            </a:ln>
          </p:spPr>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mtClean="0">
                <a:effectLst/>
              </a:rPr>
              <a:t>Collaboration Agreement Objects</a:t>
            </a:r>
          </a:p>
        </p:txBody>
      </p:sp>
      <p:grpSp>
        <p:nvGrpSpPr>
          <p:cNvPr id="16387" name="Group 17"/>
          <p:cNvGrpSpPr>
            <a:grpSpLocks/>
          </p:cNvGrpSpPr>
          <p:nvPr/>
        </p:nvGrpSpPr>
        <p:grpSpPr bwMode="auto">
          <a:xfrm>
            <a:off x="0" y="1860550"/>
            <a:ext cx="8947150" cy="3040063"/>
            <a:chOff x="-10" y="980"/>
            <a:chExt cx="5636" cy="1915"/>
          </a:xfrm>
        </p:grpSpPr>
        <p:sp>
          <p:nvSpPr>
            <p:cNvPr id="16389" name="Rectangle 11"/>
            <p:cNvSpPr>
              <a:spLocks noChangeArrowheads="1"/>
            </p:cNvSpPr>
            <p:nvPr/>
          </p:nvSpPr>
          <p:spPr bwMode="auto">
            <a:xfrm>
              <a:off x="-10" y="1009"/>
              <a:ext cx="2173" cy="1285"/>
            </a:xfrm>
            <a:prstGeom prst="rect">
              <a:avLst/>
            </a:prstGeom>
            <a:solidFill>
              <a:srgbClr val="CCFFCC"/>
            </a:solidFill>
            <a:ln w="38100">
              <a:solidFill>
                <a:schemeClr val="tx1"/>
              </a:solidFill>
              <a:miter lim="800000"/>
              <a:headEnd type="none" w="med" len="lg"/>
              <a:tailEnd/>
            </a:ln>
          </p:spPr>
          <p:txBody>
            <a:bodyPr lIns="90000" tIns="0" rIns="90000" bIns="0" anchor="ctr"/>
            <a:lstStyle/>
            <a:p>
              <a:r>
                <a:rPr lang="en-US" sz="1800"/>
                <a:t>In the sender agreement, you define how the message is to be transformed so that it can be processed by the Integration Engine</a:t>
              </a:r>
            </a:p>
          </p:txBody>
        </p:sp>
        <p:cxnSp>
          <p:nvCxnSpPr>
            <p:cNvPr id="16390" name="AutoShape 13"/>
            <p:cNvCxnSpPr>
              <a:cxnSpLocks noChangeShapeType="1"/>
              <a:endCxn id="16389" idx="2"/>
            </p:cNvCxnSpPr>
            <p:nvPr/>
          </p:nvCxnSpPr>
          <p:spPr bwMode="auto">
            <a:xfrm rot="10800000">
              <a:off x="1077" y="2294"/>
              <a:ext cx="878" cy="401"/>
            </a:xfrm>
            <a:prstGeom prst="curvedConnector2">
              <a:avLst/>
            </a:prstGeom>
            <a:noFill/>
            <a:ln w="76200">
              <a:solidFill>
                <a:schemeClr val="tx1"/>
              </a:solidFill>
              <a:round/>
              <a:headEnd/>
              <a:tailEnd type="triangle" w="med" len="med"/>
            </a:ln>
          </p:spPr>
        </p:cxnSp>
        <p:cxnSp>
          <p:nvCxnSpPr>
            <p:cNvPr id="16391" name="AutoShape 16"/>
            <p:cNvCxnSpPr>
              <a:cxnSpLocks noChangeShapeType="1"/>
              <a:endCxn id="16392" idx="2"/>
            </p:cNvCxnSpPr>
            <p:nvPr/>
          </p:nvCxnSpPr>
          <p:spPr bwMode="auto">
            <a:xfrm flipV="1">
              <a:off x="3704" y="2275"/>
              <a:ext cx="841" cy="620"/>
            </a:xfrm>
            <a:prstGeom prst="curvedConnector2">
              <a:avLst/>
            </a:prstGeom>
            <a:noFill/>
            <a:ln w="76200">
              <a:solidFill>
                <a:schemeClr val="tx1"/>
              </a:solidFill>
              <a:round/>
              <a:headEnd/>
              <a:tailEnd type="triangle" w="med" len="med"/>
            </a:ln>
          </p:spPr>
        </p:cxnSp>
        <p:sp>
          <p:nvSpPr>
            <p:cNvPr id="16392" name="Rectangle 10"/>
            <p:cNvSpPr>
              <a:spLocks noChangeArrowheads="1"/>
            </p:cNvSpPr>
            <p:nvPr/>
          </p:nvSpPr>
          <p:spPr bwMode="auto">
            <a:xfrm>
              <a:off x="3464" y="980"/>
              <a:ext cx="2162" cy="1295"/>
            </a:xfrm>
            <a:prstGeom prst="rect">
              <a:avLst/>
            </a:prstGeom>
            <a:solidFill>
              <a:srgbClr val="CCFFCC"/>
            </a:solidFill>
            <a:ln w="38100">
              <a:solidFill>
                <a:schemeClr val="tx1"/>
              </a:solidFill>
              <a:miter lim="800000"/>
              <a:headEnd type="none" w="med" len="lg"/>
              <a:tailEnd/>
            </a:ln>
          </p:spPr>
          <p:txBody>
            <a:bodyPr lIns="90000" tIns="0" rIns="90000" bIns="0" anchor="ctr"/>
            <a:lstStyle/>
            <a:p>
              <a:r>
                <a:rPr lang="en-US" sz="1800"/>
                <a:t>In the receiver agreement, you define how the message is to be transformed so that it can be processed by a receiver.</a:t>
              </a:r>
            </a:p>
          </p:txBody>
        </p:sp>
      </p:grpSp>
      <p:pic>
        <p:nvPicPr>
          <p:cNvPr id="16388" name="Picture 14"/>
          <p:cNvPicPr>
            <a:picLocks noChangeAspect="1" noChangeArrowheads="1"/>
          </p:cNvPicPr>
          <p:nvPr/>
        </p:nvPicPr>
        <p:blipFill>
          <a:blip r:embed="rId3" cstate="print"/>
          <a:srcRect/>
          <a:stretch>
            <a:fillRect/>
          </a:stretch>
        </p:blipFill>
        <p:spPr bwMode="auto">
          <a:xfrm>
            <a:off x="3270250" y="1395413"/>
            <a:ext cx="2581275" cy="5005387"/>
          </a:xfrm>
          <a:prstGeom prst="rect">
            <a:avLst/>
          </a:prstGeom>
          <a:noFill/>
          <a:ln w="19050">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alpha val="85001"/>
          </a:schemeClr>
        </a:solidFill>
        <a:ln w="19050" cap="flat" cmpd="sng" algn="ctr">
          <a:solidFill>
            <a:srgbClr val="000080"/>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alpha val="85001"/>
          </a:schemeClr>
        </a:solidFill>
        <a:ln w="19050" cap="flat" cmpd="sng" algn="ctr">
          <a:solidFill>
            <a:srgbClr val="000080"/>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EE9520-1446-4048-950B-7D2632F17568}"/>
</file>

<file path=customXml/itemProps2.xml><?xml version="1.0" encoding="utf-8"?>
<ds:datastoreItem xmlns:ds="http://schemas.openxmlformats.org/officeDocument/2006/customXml" ds:itemID="{C4FACE5E-6C3E-49B7-B476-E987FEB536AE}"/>
</file>

<file path=customXml/itemProps3.xml><?xml version="1.0" encoding="utf-8"?>
<ds:datastoreItem xmlns:ds="http://schemas.openxmlformats.org/officeDocument/2006/customXml" ds:itemID="{C78C802B-D37D-407C-BCAF-76F2CF682128}"/>
</file>

<file path=docProps/app.xml><?xml version="1.0" encoding="utf-8"?>
<Properties xmlns="http://schemas.openxmlformats.org/officeDocument/2006/extended-properties" xmlns:vt="http://schemas.openxmlformats.org/officeDocument/2006/docPropsVTypes">
  <Template/>
  <TotalTime>2006</TotalTime>
  <Pages>1</Pages>
  <Words>4017</Words>
  <Application>Microsoft Office PowerPoint</Application>
  <PresentationFormat>On-screen Show (4:3)</PresentationFormat>
  <Paragraphs>322</Paragraphs>
  <Slides>28</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5" baseType="lpstr">
      <vt:lpstr>Arial</vt:lpstr>
      <vt:lpstr>Times New Roman</vt:lpstr>
      <vt:lpstr>Wingdings</vt:lpstr>
      <vt:lpstr>Symbol</vt:lpstr>
      <vt:lpstr>Default Design</vt:lpstr>
      <vt:lpstr>Microsoft Photo Editor 3.0 Photo</vt:lpstr>
      <vt:lpstr>Bitmap Image</vt:lpstr>
      <vt:lpstr>SAP Process Integration </vt:lpstr>
      <vt:lpstr>Integration Directory PI 7.1</vt:lpstr>
      <vt:lpstr>PI Configuration Concept</vt:lpstr>
      <vt:lpstr>Configuration Objects in the Integration Directory</vt:lpstr>
      <vt:lpstr>PI 7.1 Integration Directory: Overview </vt:lpstr>
      <vt:lpstr>Task Areas At Configuration Time</vt:lpstr>
      <vt:lpstr>Collaboration Profile Objects</vt:lpstr>
      <vt:lpstr>Logical Routing Objects</vt:lpstr>
      <vt:lpstr>Collaboration Agreement Objects</vt:lpstr>
      <vt:lpstr>Integration Directory PI 7.1</vt:lpstr>
      <vt:lpstr>PI 7.1 Configuration: Business Scenario</vt:lpstr>
      <vt:lpstr>Creating Business Scenarios</vt:lpstr>
      <vt:lpstr>Integration Directory PI 7.1</vt:lpstr>
      <vt:lpstr>PI 7.1 Collaboration Profile: Partner (Party)</vt:lpstr>
      <vt:lpstr>PI 7.1 Collaboration Profile : Communication Component without Party </vt:lpstr>
      <vt:lpstr>PI 7.1 Collaboration : Business Component</vt:lpstr>
      <vt:lpstr>PI 7.1 Service Object : Business System</vt:lpstr>
      <vt:lpstr>PI 7.1 Service Object : Integration Process</vt:lpstr>
      <vt:lpstr>PI 7.1 Collaboration Profile: Channel</vt:lpstr>
      <vt:lpstr>Adapter Types</vt:lpstr>
      <vt:lpstr>Integration Directory PI 7.1</vt:lpstr>
      <vt:lpstr>Routing Rule: Receiver Determination</vt:lpstr>
      <vt:lpstr>Routing Rule: Interface Determination</vt:lpstr>
      <vt:lpstr>Integration Directory PI 7.1</vt:lpstr>
      <vt:lpstr>PI 7.1 Collaboration Agreement</vt:lpstr>
      <vt:lpstr>Summary</vt:lpstr>
      <vt:lpstr>SAP Process Integration</vt:lpstr>
      <vt:lpstr>Integration Directory Demo</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&lt;Unit Title&gt;</dc:title>
  <dc:creator>i800560</dc:creator>
  <cp:lastModifiedBy>kmysores</cp:lastModifiedBy>
  <cp:revision>94</cp:revision>
  <cp:lastPrinted>1998-03-05T15:16:19Z</cp:lastPrinted>
  <dcterms:created xsi:type="dcterms:W3CDTF">2004-07-07T17:43:54Z</dcterms:created>
  <dcterms:modified xsi:type="dcterms:W3CDTF">2015-12-21T08:46:35Z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