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572" r:id="rId2"/>
    <p:sldId id="575" r:id="rId3"/>
    <p:sldId id="578" r:id="rId4"/>
    <p:sldId id="558" r:id="rId5"/>
    <p:sldId id="581" r:id="rId6"/>
    <p:sldId id="567" r:id="rId7"/>
    <p:sldId id="568" r:id="rId8"/>
    <p:sldId id="583" r:id="rId9"/>
    <p:sldId id="574" r:id="rId10"/>
  </p:sldIdLst>
  <p:sldSz cx="9144000" cy="6858000" type="screen4x3"/>
  <p:notesSz cx="6746875" cy="98679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">
      <a:lnSpc>
        <a:spcPct val="120000"/>
      </a:lnSpc>
      <a:spcBef>
        <a:spcPct val="0"/>
      </a:spcBef>
      <a:spcAft>
        <a:spcPct val="15000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">
      <a:lnSpc>
        <a:spcPct val="120000"/>
      </a:lnSpc>
      <a:spcBef>
        <a:spcPct val="0"/>
      </a:spcBef>
      <a:spcAft>
        <a:spcPct val="15000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">
      <a:lnSpc>
        <a:spcPct val="120000"/>
      </a:lnSpc>
      <a:spcBef>
        <a:spcPct val="0"/>
      </a:spcBef>
      <a:spcAft>
        <a:spcPct val="15000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">
      <a:lnSpc>
        <a:spcPct val="120000"/>
      </a:lnSpc>
      <a:spcBef>
        <a:spcPct val="0"/>
      </a:spcBef>
      <a:spcAft>
        <a:spcPct val="15000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">
      <a:lnSpc>
        <a:spcPct val="120000"/>
      </a:lnSpc>
      <a:spcBef>
        <a:spcPct val="0"/>
      </a:spcBef>
      <a:spcAft>
        <a:spcPct val="150000"/>
      </a:spcAft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E0A0"/>
    <a:srgbClr val="4F6DCB"/>
    <a:srgbClr val="1562AD"/>
    <a:srgbClr val="8F96C3"/>
    <a:srgbClr val="FFFFFF"/>
    <a:srgbClr val="ADBFD7"/>
    <a:srgbClr val="C4D1E2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78993" autoAdjust="0"/>
  </p:normalViewPr>
  <p:slideViewPr>
    <p:cSldViewPr>
      <p:cViewPr varScale="1">
        <p:scale>
          <a:sx n="92" d="100"/>
          <a:sy n="92" d="100"/>
        </p:scale>
        <p:origin x="-1200" y="-10"/>
      </p:cViewPr>
      <p:guideLst>
        <p:guide orient="horz" pos="29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588" y="9567863"/>
            <a:ext cx="6731000" cy="2254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67" tIns="44442" rIns="90467" bIns="44442" anchor="ctr"/>
          <a:lstStyle/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fld id="{BE5BD52E-D7D5-40D5-A6D4-6A842C756F12}" type="slidenum">
              <a:rPr lang="en-GB" sz="900" b="0"/>
              <a:pPr algn="ctr" eaLnBrk="0" fontAlgn="base" hangingPunct="0">
                <a:lnSpc>
                  <a:spcPct val="100000"/>
                </a:lnSpc>
                <a:spcAft>
                  <a:spcPct val="0"/>
                </a:spcAft>
                <a:defRPr/>
              </a:pPr>
              <a:t>‹#›</a:t>
            </a:fld>
            <a:endParaRPr lang="en-GB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27025" y="304800"/>
            <a:ext cx="6084888" cy="456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5925" y="5213350"/>
            <a:ext cx="5889625" cy="3633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67" tIns="44442" rIns="90467" bIns="44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Klicken Sie, um die Formate des Vorlagentextes zu bearbeiten</a:t>
            </a:r>
          </a:p>
          <a:p>
            <a:pPr lvl="1"/>
            <a:r>
              <a:rPr lang="en-GB" noProof="0" smtClean="0"/>
              <a:t>Zweite Ebene</a:t>
            </a:r>
          </a:p>
          <a:p>
            <a:pPr lvl="2"/>
            <a:r>
              <a:rPr lang="en-GB" noProof="0" smtClean="0"/>
              <a:t>Dritte Ebene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588" y="9580563"/>
            <a:ext cx="673100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67" tIns="44442" rIns="90467" bIns="44442">
            <a:spAutoFit/>
          </a:bodyPr>
          <a:lstStyle/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  <a:defRPr/>
            </a:pPr>
            <a:r>
              <a:rPr lang="en-GB" sz="1000" b="0"/>
              <a:t> </a:t>
            </a:r>
            <a:fld id="{64FC854A-DC18-40F3-AE3C-EC9A7CE93B34}" type="slidenum">
              <a:rPr lang="en-GB" sz="1000" b="0"/>
              <a:pPr algn="ctr" eaLnBrk="0" fontAlgn="base" hangingPunct="0">
                <a:lnSpc>
                  <a:spcPct val="100000"/>
                </a:lnSpc>
                <a:spcAft>
                  <a:spcPct val="0"/>
                </a:spcAft>
                <a:defRPr/>
              </a:pPr>
              <a:t>‹#›</a:t>
            </a:fld>
            <a:endParaRPr lang="en-GB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l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00050" indent="-11430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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28650" indent="-114300" algn="l" rtl="0" eaLnBrk="0" fontAlgn="base" hangingPunct="0">
      <a:spcBef>
        <a:spcPct val="0"/>
      </a:spcBef>
      <a:spcAft>
        <a:spcPct val="50000"/>
      </a:spcAft>
      <a:buSzPct val="100000"/>
      <a:buChar char="•"/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15988" y="746125"/>
            <a:ext cx="4916487" cy="3687763"/>
          </a:xfrm>
          <a:ln cap="flat"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4687888"/>
            <a:ext cx="4946650" cy="4440237"/>
          </a:xfrm>
          <a:noFill/>
          <a:ln w="9525"/>
        </p:spPr>
        <p:txBody>
          <a:bodyPr lIns="92207" tIns="45295" rIns="92207" bIns="45295"/>
          <a:lstStyle/>
          <a:p>
            <a:pPr>
              <a:buFont typeface="Wingdings" pitchFamily="2" charset="2"/>
              <a:buNone/>
            </a:pPr>
            <a:r>
              <a:rPr lang="en-US" smtClean="0"/>
              <a:t>The Advanced Adapter Engine (AAE) is used to connect the Integration Engine to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SAP systems or non-SAP systems. Using the various adapters in the Adapter Engine,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XML and HTTP-based messages (PI-SOAP format) can be converted to the specific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protocols and formats required by these systems, and the other way around. The AAE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is a further development of the Adapter Engine, known from earlier releases.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As of SAP NW Process Integration 7.1, you can now use </a:t>
            </a:r>
            <a:r>
              <a:rPr lang="en-US" b="1" smtClean="0"/>
              <a:t>integrated processing on the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AAE. In integrated processing, an external format is converted into a PI-SOAP format,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or the PI-SOAP format into an external format, on the AAE (</a:t>
            </a:r>
            <a:r>
              <a:rPr lang="en-US" b="1" smtClean="0"/>
              <a:t>“classic” processing),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and also, routing and mapping activities are performed by the AAE. In other words,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the functions of the AAE have been expanded to include routing and mapping.</a:t>
            </a:r>
            <a:endParaRPr lang="en-US" sz="11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In “classic” processing, the AAE converts the incoming message into the PI-SOAP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format. The message is then made persistent (that is, it is saved in the database) and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sent to the Integration Engine by HTTP. The next step is routing and mapping the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message, which involves writing the message to the database at least once. Then the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message is sent again by HTTP to the AAE, where a corresponding adapter converts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into the protocol the receiver is expecting and sends it to the receiver. During this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process on the AAE, the message is also stored again in the database.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Unlike “classic” processing, routing and mapping activities are carried out on the AAE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in integration processing, which, in this case, does not involve using the Integration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Engine in the message transfer. During this process, the message also only needs to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be saved to the database once. The following section will explain in more detail the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advantages of integrated processing and the current limitations to using integrated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processing.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During “classic” processing, you must create at least three configuration objects in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the Integration Directory. These are receiver determination, interface determination,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and receiver agreement. In some scenarios, you are also required to create a sender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agreement. In contrast, you need to create only one object for integrated processing:</a:t>
            </a:r>
          </a:p>
          <a:p>
            <a:pPr>
              <a:buFont typeface="Wingdings" pitchFamily="2" charset="2"/>
              <a:buNone/>
            </a:pPr>
            <a:r>
              <a:rPr lang="en-US" b="1" smtClean="0"/>
              <a:t>Integrated configuration. This object allows you to perform all required tasks,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such as those involving receiver system, receiver interface, mapping, and receiver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communication channel (and, if necessary, sender communication channel). By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creating this object, you are also determining that integrated processing should be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selected for this scenario.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06463" y="739775"/>
            <a:ext cx="4933950" cy="3700463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4687888"/>
            <a:ext cx="5400675" cy="4440237"/>
          </a:xfrm>
          <a:noFill/>
          <a:ln w="9525"/>
        </p:spPr>
        <p:txBody>
          <a:bodyPr/>
          <a:lstStyle/>
          <a:p>
            <a:endParaRPr lang="de-DE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68313" y="493713"/>
            <a:ext cx="5810250" cy="43576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5348288"/>
            <a:ext cx="5621337" cy="3917950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188" y="304800"/>
            <a:ext cx="2182812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75" y="304800"/>
            <a:ext cx="6399213" cy="5734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2057400"/>
            <a:ext cx="3824287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800975" cy="3981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 (Arial 22)</a:t>
            </a:r>
          </a:p>
          <a:p>
            <a:pPr lvl="1"/>
            <a:r>
              <a:rPr lang="en-US" smtClean="0"/>
              <a:t>2nd level text (Arial 18)</a:t>
            </a:r>
          </a:p>
          <a:p>
            <a:pPr lvl="2"/>
            <a:r>
              <a:rPr lang="en-US" smtClean="0"/>
              <a:t>3rd level text (Arial 18)</a:t>
            </a:r>
          </a:p>
          <a:p>
            <a:pPr lvl="3"/>
            <a:r>
              <a:rPr lang="en-US" smtClean="0"/>
              <a:t>4th level text (Arial 16)</a:t>
            </a:r>
          </a:p>
          <a:p>
            <a:pPr lvl="4"/>
            <a:r>
              <a:rPr lang="en-US" smtClean="0"/>
              <a:t>5th level text (Arial 14 smallest size)</a:t>
            </a:r>
          </a:p>
        </p:txBody>
      </p:sp>
      <p:sp>
        <p:nvSpPr>
          <p:cNvPr id="833539" name="Rectangle 3"/>
          <p:cNvSpPr>
            <a:spLocks noChangeArrowheads="1"/>
          </p:cNvSpPr>
          <p:nvPr userDrawn="1"/>
        </p:nvSpPr>
        <p:spPr bwMode="auto">
          <a:xfrm>
            <a:off x="630238" y="6708775"/>
            <a:ext cx="4410075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95250" indent="-95250" defTabSz="762000" eaLnBrk="0" fontAlgn="base" hangingPunct="0">
              <a:lnSpc>
                <a:spcPct val="90000"/>
              </a:lnSpc>
              <a:spcAft>
                <a:spcPct val="0"/>
              </a:spcAft>
              <a:buSzPct val="120000"/>
              <a:buFont typeface="Symbol" pitchFamily="18" charset="2"/>
              <a:buChar char="ã"/>
              <a:defRPr/>
            </a:pPr>
            <a:r>
              <a:rPr lang="en-US" sz="1000" b="0"/>
              <a:t>India SAP CoE, Slide </a:t>
            </a:r>
            <a:fld id="{B68AE4B7-FFD3-444B-B3C2-DAAFE0B5E251}" type="slidenum">
              <a:rPr lang="en-US" sz="1000" b="0"/>
              <a:pPr marL="95250" indent="-95250" defTabSz="762000" eaLnBrk="0" fontAlgn="base" hangingPunct="0">
                <a:lnSpc>
                  <a:spcPct val="90000"/>
                </a:lnSpc>
                <a:spcAft>
                  <a:spcPct val="0"/>
                </a:spcAft>
                <a:buSzPct val="120000"/>
                <a:buFont typeface="Symbol" pitchFamily="18" charset="2"/>
                <a:buChar char="ã"/>
                <a:defRPr/>
              </a:pPr>
              <a:t>‹#›</a:t>
            </a:fld>
            <a:endParaRPr lang="en-US" sz="1000" b="0"/>
          </a:p>
        </p:txBody>
      </p:sp>
      <p:sp>
        <p:nvSpPr>
          <p:cNvPr id="833540" name="Freeform 4"/>
          <p:cNvSpPr>
            <a:spLocks/>
          </p:cNvSpPr>
          <p:nvPr/>
        </p:nvSpPr>
        <p:spPr bwMode="auto">
          <a:xfrm>
            <a:off x="0" y="0"/>
            <a:ext cx="6483350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3" y="0"/>
              </a:cxn>
              <a:cxn ang="0">
                <a:pos x="4083" y="173"/>
              </a:cxn>
              <a:cxn ang="0">
                <a:pos x="0" y="173"/>
              </a:cxn>
              <a:cxn ang="0">
                <a:pos x="0" y="0"/>
              </a:cxn>
            </a:cxnLst>
            <a:rect l="0" t="0" r="r" b="b"/>
            <a:pathLst>
              <a:path w="4084" h="174">
                <a:moveTo>
                  <a:pt x="0" y="0"/>
                </a:moveTo>
                <a:lnTo>
                  <a:pt x="4083" y="0"/>
                </a:lnTo>
                <a:lnTo>
                  <a:pt x="4083" y="173"/>
                </a:lnTo>
                <a:lnTo>
                  <a:pt x="0" y="173"/>
                </a:lnTo>
                <a:lnTo>
                  <a:pt x="0" y="0"/>
                </a:lnTo>
              </a:path>
            </a:pathLst>
          </a:custGeom>
          <a:solidFill>
            <a:srgbClr val="0019D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335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304800"/>
            <a:ext cx="8734425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SAP Basics Class</a:t>
            </a:r>
          </a:p>
        </p:txBody>
      </p:sp>
      <p:pic>
        <p:nvPicPr>
          <p:cNvPr id="1030" name="Picture 6" descr="Capgemini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62800" y="6324600"/>
            <a:ext cx="1697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winbomfs/DATAGRP/SAP/CoE/04_Delivery/05_Training_%26_Library/SAP_Training/Training_Material/01_Training_Library/NW%20-%20NetWeaver/Current/XI1001%20-%20Development%20Basic/1_WIP/Message_Monitoring.si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SAP Process Integration PI 7.1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2051" name="Line 13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" name="Rectangle 14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Line 15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Rectangle 16"/>
          <p:cNvSpPr>
            <a:spLocks noChangeArrowheads="1"/>
          </p:cNvSpPr>
          <p:nvPr/>
        </p:nvSpPr>
        <p:spPr bwMode="auto">
          <a:xfrm>
            <a:off x="8029575" y="1268413"/>
            <a:ext cx="220663" cy="22066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22"/>
          <p:cNvSpPr txBox="1">
            <a:spLocks noChangeArrowheads="1"/>
          </p:cNvSpPr>
          <p:nvPr/>
        </p:nvSpPr>
        <p:spPr bwMode="auto">
          <a:xfrm>
            <a:off x="862013" y="3168650"/>
            <a:ext cx="8281987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Integration Configuration Object (ICO)</a:t>
            </a:r>
          </a:p>
          <a:p>
            <a:pPr algn="ctr" fontAlgn="base">
              <a:lnSpc>
                <a:spcPct val="100000"/>
              </a:lnSpc>
              <a:spcAft>
                <a:spcPct val="0"/>
              </a:spcAft>
              <a:defRPr/>
            </a:pPr>
            <a:endParaRPr lang="en-US" sz="2800" dirty="0">
              <a:solidFill>
                <a:srgbClr val="CC0000"/>
              </a:solidFill>
            </a:endParaRPr>
          </a:p>
        </p:txBody>
      </p:sp>
      <p:sp>
        <p:nvSpPr>
          <p:cNvPr id="2056" name="Line 33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Line 34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Rectangle 35"/>
          <p:cNvSpPr>
            <a:spLocks noChangeArrowheads="1"/>
          </p:cNvSpPr>
          <p:nvPr/>
        </p:nvSpPr>
        <p:spPr bwMode="auto">
          <a:xfrm>
            <a:off x="7977188" y="6092825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3" y="304800"/>
            <a:ext cx="8734425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Advance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Adapter</a:t>
            </a:r>
            <a:r>
              <a:rPr lang="en-US" sz="3400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 Engine in PI 7.1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81000" y="1143000"/>
            <a:ext cx="6019800" cy="381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lnSpc>
                <a:spcPct val="100000"/>
              </a:lnSpc>
              <a:spcAft>
                <a:spcPct val="0"/>
              </a:spcAft>
            </a:pP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3076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90638" y="2057400"/>
            <a:ext cx="6591300" cy="398145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Configuration objects for “classic” and</a:t>
            </a:r>
            <a:b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integrated processing on the AAE</a:t>
            </a:r>
            <a:endParaRPr lang="en-US" sz="2400" dirty="0" smtClean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25" y="1162050"/>
            <a:ext cx="7143750" cy="4533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71450" eaLnBrk="1" hangingPunct="1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PI 7.1 ICO</a:t>
            </a:r>
          </a:p>
        </p:txBody>
      </p:sp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1066800"/>
            <a:ext cx="8153400" cy="44910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Advantages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752600"/>
            <a:ext cx="7800975" cy="4286250"/>
          </a:xfrm>
        </p:spPr>
        <p:txBody>
          <a:bodyPr/>
          <a:lstStyle/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Increase in performance during the transmission of individual messages by not involving the Integration Engine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Reduction of resource consumption (memory space) through: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        - Smaller number of persistence steps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            - Smaller number of work processes on the Integration Engine of the Integration Server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Increased throughput of messages for each unit of time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Increased flexibility as certain scenarios can be completely transferred to a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decentral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AAE (when using firewalls, for example)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71450" eaLnBrk="1" hangingPunct="1">
              <a:defRPr/>
            </a:pP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Limitations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95400"/>
            <a:ext cx="7800975" cy="474345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•   The sender and receiver adapters must run on the same AAE.</a:t>
            </a:r>
          </a:p>
          <a:p>
            <a:pPr>
              <a:buFontTx/>
              <a:buNone/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•   Adapters that run on the Integration Engine (ABAP) cannot be used (this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Includes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IDoc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, HTTP and XI adapters).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Only simple routing is possible (no payload-based routing or message split).</a:t>
            </a: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ABAP-based mapping is not possible.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71450" eaLnBrk="1" hangingPunct="1">
              <a:defRPr/>
            </a:pPr>
            <a:r>
              <a:rPr lang="de-DE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Value Mapping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00975" cy="3981450"/>
          </a:xfrm>
        </p:spPr>
        <p:txBody>
          <a:bodyPr/>
          <a:lstStyle/>
          <a:p>
            <a:pPr>
              <a:defRPr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Fix Values and Value Mapping</a:t>
            </a:r>
          </a:p>
          <a:p>
            <a:pPr>
              <a:defRPr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 the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FixValues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function (Conversions -&gt;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</a:rPr>
              <a:t>FixValues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), key-value pairs are maintained within the Integration Repository. Simply, double-click to define the key-value pairs to map source keys to target values as shown.</a:t>
            </a:r>
          </a:p>
          <a:p>
            <a:pPr>
              <a:defRPr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In the Value Mapping function (Conversions -&gt; Value mapping), you can maintain multiple key value pairs externally e.g. you could maintain them in the Integration Directory. These are picked up at the runtime.</a:t>
            </a:r>
          </a:p>
          <a:p>
            <a:pPr marL="171450" indent="-57150" eaLnBrk="1" hangingPunct="1">
              <a:defRPr/>
            </a:pPr>
            <a:endParaRPr lang="en-US" sz="1800" dirty="0" smtClean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Example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95400"/>
            <a:ext cx="3238500" cy="666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1905000"/>
            <a:ext cx="1847850" cy="33718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304800"/>
            <a:ext cx="8050213" cy="533400"/>
          </a:xfrm>
        </p:spPr>
        <p:txBody>
          <a:bodyPr/>
          <a:lstStyle/>
          <a:p>
            <a:pPr eaLnBrk="1" hangingPunct="1"/>
            <a:r>
              <a:rPr lang="en-US" smtClean="0">
                <a:effectLst/>
              </a:rPr>
              <a:t>ICO Demo</a:t>
            </a:r>
          </a:p>
        </p:txBody>
      </p:sp>
      <p:sp>
        <p:nvSpPr>
          <p:cNvPr id="10243" name="AutoShape 3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803525" y="2959100"/>
            <a:ext cx="3902075" cy="649288"/>
          </a:xfrm>
          <a:prstGeom prst="actionButtonBlank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 fontAlgn="base">
              <a:lnSpc>
                <a:spcPct val="100000"/>
              </a:lnSpc>
              <a:spcAft>
                <a:spcPct val="0"/>
              </a:spcAft>
            </a:pPr>
            <a:r>
              <a:rPr lang="en-US" sz="3600"/>
              <a:t>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" latinLnBrk="0" hangingPunct="1">
          <a:lnSpc>
            <a:spcPct val="120000"/>
          </a:lnSpc>
          <a:spcBef>
            <a:spcPct val="0"/>
          </a:spcBef>
          <a:spcAft>
            <a:spcPct val="15000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" latinLnBrk="0" hangingPunct="1">
          <a:lnSpc>
            <a:spcPct val="120000"/>
          </a:lnSpc>
          <a:spcBef>
            <a:spcPct val="0"/>
          </a:spcBef>
          <a:spcAft>
            <a:spcPct val="15000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FC201E-B3EB-423D-B1C4-47B021A69ECF}"/>
</file>

<file path=customXml/itemProps2.xml><?xml version="1.0" encoding="utf-8"?>
<ds:datastoreItem xmlns:ds="http://schemas.openxmlformats.org/officeDocument/2006/customXml" ds:itemID="{653AD2A8-AD1A-4BCF-ACB1-2D4061DC2994}"/>
</file>

<file path=customXml/itemProps3.xml><?xml version="1.0" encoding="utf-8"?>
<ds:datastoreItem xmlns:ds="http://schemas.openxmlformats.org/officeDocument/2006/customXml" ds:itemID="{7979DF6B-DC00-44AD-904C-ABFDCD5B59F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Pages>49</Pages>
  <Words>708</Words>
  <Application>Microsoft Office PowerPoint</Application>
  <PresentationFormat>On-screen Show (4:3)</PresentationFormat>
  <Paragraphs>60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Wingdings</vt:lpstr>
      <vt:lpstr>Symbol</vt:lpstr>
      <vt:lpstr>Times New Roman</vt:lpstr>
      <vt:lpstr>Default Design</vt:lpstr>
      <vt:lpstr>SAP Process Integration PI 7.1 </vt:lpstr>
      <vt:lpstr>Advance Adapter Engine in PI 7.1</vt:lpstr>
      <vt:lpstr>Configuration objects for “classic” and integrated processing on the AAE</vt:lpstr>
      <vt:lpstr>PI 7.1 ICO</vt:lpstr>
      <vt:lpstr>Advantages</vt:lpstr>
      <vt:lpstr>Limitations</vt:lpstr>
      <vt:lpstr>Value Mapping</vt:lpstr>
      <vt:lpstr>Example</vt:lpstr>
      <vt:lpstr>ICO Demo</vt:lpstr>
    </vt:vector>
  </TitlesOfParts>
  <Manager>Jochen Rothermel</Manager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Handover Meeting Production ot Ramp-Up</dc:title>
  <dc:subject>1.0</dc:subject>
  <dc:creator>Jochen Rothermel (Ulrike Metzger)</dc:creator>
  <cp:keywords>English</cp:keywords>
  <dc:description>January 18, 2002</dc:description>
  <cp:lastModifiedBy>kmysores</cp:lastModifiedBy>
  <cp:revision>217</cp:revision>
  <cp:lastPrinted>2000-12-09T23:53:19Z</cp:lastPrinted>
  <dcterms:created xsi:type="dcterms:W3CDTF">2001-05-31T12:33:21Z</dcterms:created>
  <dcterms:modified xsi:type="dcterms:W3CDTF">2015-12-21T08:58:41Z</dcterms:modified>
  <cp:category>T125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