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Override PartName="/ppt/presentation.xml" ContentType="application/vnd.openxmlformats-officedocument.presentationml.presentation.main+xml"/>
  <Override PartName="/ppt/slides/slide23.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7.xml" ContentType="application/vnd.openxmlformats-officedocument.presentationml.slide+xml"/>
  <Override PartName="/ppt/slides/slide13.xml" ContentType="application/vnd.openxmlformats-officedocument.presentationml.slide+xml"/>
  <Override PartName="/ppt/slides/slide22.xml" ContentType="application/vnd.openxmlformats-officedocument.presentationml.slide+xml"/>
  <Override PartName="/ppt/slides/slide11.xml" ContentType="application/vnd.openxmlformats-officedocument.presentationml.slide+xml"/>
  <Override PartName="/ppt/slides/slide26.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24.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5.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28.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14.xml" ContentType="application/vnd.openxmlformats-officedocument.presentationml.notesSlide+xml"/>
  <Override PartName="/ppt/notesSlides/notesSlide11.xml" ContentType="application/vnd.openxmlformats-officedocument.presentationml.notesSlide+xml"/>
  <Override PartName="/ppt/notesSlides/notesSlide16.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1.xml" ContentType="application/vnd.openxmlformats-officedocument.presentationml.notesSlide+xml"/>
  <Override PartName="/ppt/notesSlides/notesSlide15.xml" ContentType="application/vnd.openxmlformats-officedocument.presentationml.notesSlide+xml"/>
  <Override PartName="/ppt/notesSlides/notesSlide17.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83" r:id="rId18"/>
    <p:sldId id="284" r:id="rId19"/>
    <p:sldId id="273" r:id="rId20"/>
    <p:sldId id="274" r:id="rId21"/>
    <p:sldId id="275" r:id="rId22"/>
    <p:sldId id="276" r:id="rId23"/>
    <p:sldId id="277" r:id="rId24"/>
    <p:sldId id="286" r:id="rId25"/>
    <p:sldId id="278" r:id="rId26"/>
    <p:sldId id="285" r:id="rId27"/>
    <p:sldId id="280" r:id="rId28"/>
    <p:sldId id="281" r:id="rId29"/>
  </p:sldIdLst>
  <p:sldSz cx="9144000" cy="6858000" type="screen4x3"/>
  <p:notesSz cx="6664325" cy="9831388"/>
  <p:defaultTextStyle>
    <a:defPPr>
      <a:defRPr lang="en-GB"/>
    </a:defPPr>
    <a:lvl1pPr algn="l" defTabSz="457200" rtl="0" fontAlgn="base">
      <a:spcBef>
        <a:spcPct val="0"/>
      </a:spcBef>
      <a:spcAft>
        <a:spcPct val="0"/>
      </a:spcAft>
      <a:buClr>
        <a:srgbClr val="000000"/>
      </a:buClr>
      <a:buSzPct val="100000"/>
      <a:buFont typeface="Times New Roman" pitchFamily="18" charset="0"/>
      <a:defRPr sz="1600" b="1" kern="1200">
        <a:solidFill>
          <a:schemeClr val="bg1"/>
        </a:solidFill>
        <a:latin typeface="Arial" charset="0"/>
        <a:ea typeface="Droid Sans Fallback" charset="0"/>
        <a:cs typeface="Droid Sans Fallback" charset="0"/>
      </a:defRPr>
    </a:lvl1pPr>
    <a:lvl2pPr marL="742950" indent="-285750" algn="l" defTabSz="457200" rtl="0" fontAlgn="base">
      <a:spcBef>
        <a:spcPct val="0"/>
      </a:spcBef>
      <a:spcAft>
        <a:spcPct val="0"/>
      </a:spcAft>
      <a:buClr>
        <a:srgbClr val="000000"/>
      </a:buClr>
      <a:buSzPct val="100000"/>
      <a:buFont typeface="Times New Roman" pitchFamily="18" charset="0"/>
      <a:defRPr sz="1600" b="1" kern="1200">
        <a:solidFill>
          <a:schemeClr val="bg1"/>
        </a:solidFill>
        <a:latin typeface="Arial" charset="0"/>
        <a:ea typeface="Droid Sans Fallback" charset="0"/>
        <a:cs typeface="Droid Sans Fallback" charset="0"/>
      </a:defRPr>
    </a:lvl2pPr>
    <a:lvl3pPr marL="1143000" indent="-228600" algn="l" defTabSz="457200" rtl="0" fontAlgn="base">
      <a:spcBef>
        <a:spcPct val="0"/>
      </a:spcBef>
      <a:spcAft>
        <a:spcPct val="0"/>
      </a:spcAft>
      <a:buClr>
        <a:srgbClr val="000000"/>
      </a:buClr>
      <a:buSzPct val="100000"/>
      <a:buFont typeface="Times New Roman" pitchFamily="18" charset="0"/>
      <a:defRPr sz="1600" b="1" kern="1200">
        <a:solidFill>
          <a:schemeClr val="bg1"/>
        </a:solidFill>
        <a:latin typeface="Arial" charset="0"/>
        <a:ea typeface="Droid Sans Fallback" charset="0"/>
        <a:cs typeface="Droid Sans Fallback" charset="0"/>
      </a:defRPr>
    </a:lvl3pPr>
    <a:lvl4pPr marL="1600200" indent="-228600" algn="l" defTabSz="457200" rtl="0" fontAlgn="base">
      <a:spcBef>
        <a:spcPct val="0"/>
      </a:spcBef>
      <a:spcAft>
        <a:spcPct val="0"/>
      </a:spcAft>
      <a:buClr>
        <a:srgbClr val="000000"/>
      </a:buClr>
      <a:buSzPct val="100000"/>
      <a:buFont typeface="Times New Roman" pitchFamily="18" charset="0"/>
      <a:defRPr sz="1600" b="1" kern="1200">
        <a:solidFill>
          <a:schemeClr val="bg1"/>
        </a:solidFill>
        <a:latin typeface="Arial" charset="0"/>
        <a:ea typeface="Droid Sans Fallback" charset="0"/>
        <a:cs typeface="Droid Sans Fallback" charset="0"/>
      </a:defRPr>
    </a:lvl4pPr>
    <a:lvl5pPr marL="2057400" indent="-228600" algn="l" defTabSz="457200" rtl="0" fontAlgn="base">
      <a:spcBef>
        <a:spcPct val="0"/>
      </a:spcBef>
      <a:spcAft>
        <a:spcPct val="0"/>
      </a:spcAft>
      <a:buClr>
        <a:srgbClr val="000000"/>
      </a:buClr>
      <a:buSzPct val="100000"/>
      <a:buFont typeface="Times New Roman" pitchFamily="18" charset="0"/>
      <a:defRPr sz="1600" b="1" kern="1200">
        <a:solidFill>
          <a:schemeClr val="bg1"/>
        </a:solidFill>
        <a:latin typeface="Arial" charset="0"/>
        <a:ea typeface="Droid Sans Fallback" charset="0"/>
        <a:cs typeface="Droid Sans Fallback" charset="0"/>
      </a:defRPr>
    </a:lvl5pPr>
    <a:lvl6pPr marL="2286000" algn="l" defTabSz="914400" rtl="0" eaLnBrk="1" latinLnBrk="0" hangingPunct="1">
      <a:defRPr sz="1600" b="1" kern="1200">
        <a:solidFill>
          <a:schemeClr val="bg1"/>
        </a:solidFill>
        <a:latin typeface="Arial" charset="0"/>
        <a:ea typeface="Droid Sans Fallback" charset="0"/>
        <a:cs typeface="Droid Sans Fallback" charset="0"/>
      </a:defRPr>
    </a:lvl6pPr>
    <a:lvl7pPr marL="2743200" algn="l" defTabSz="914400" rtl="0" eaLnBrk="1" latinLnBrk="0" hangingPunct="1">
      <a:defRPr sz="1600" b="1" kern="1200">
        <a:solidFill>
          <a:schemeClr val="bg1"/>
        </a:solidFill>
        <a:latin typeface="Arial" charset="0"/>
        <a:ea typeface="Droid Sans Fallback" charset="0"/>
        <a:cs typeface="Droid Sans Fallback" charset="0"/>
      </a:defRPr>
    </a:lvl7pPr>
    <a:lvl8pPr marL="3200400" algn="l" defTabSz="914400" rtl="0" eaLnBrk="1" latinLnBrk="0" hangingPunct="1">
      <a:defRPr sz="1600" b="1" kern="1200">
        <a:solidFill>
          <a:schemeClr val="bg1"/>
        </a:solidFill>
        <a:latin typeface="Arial" charset="0"/>
        <a:ea typeface="Droid Sans Fallback" charset="0"/>
        <a:cs typeface="Droid Sans Fallback" charset="0"/>
      </a:defRPr>
    </a:lvl8pPr>
    <a:lvl9pPr marL="3657600" algn="l" defTabSz="914400" rtl="0" eaLnBrk="1" latinLnBrk="0" hangingPunct="1">
      <a:defRPr sz="1600" b="1" kern="1200">
        <a:solidFill>
          <a:schemeClr val="bg1"/>
        </a:solidFill>
        <a:latin typeface="Arial" charset="0"/>
        <a:ea typeface="Droid Sans Fallback" charset="0"/>
        <a:cs typeface="Droid Sans Fallback"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2" d="100"/>
          <a:sy n="72" d="100"/>
        </p:scale>
        <p:origin x="-1762" y="-336"/>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37"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AutoShape 1"/>
          <p:cNvSpPr>
            <a:spLocks noChangeArrowheads="1"/>
          </p:cNvSpPr>
          <p:nvPr/>
        </p:nvSpPr>
        <p:spPr bwMode="auto">
          <a:xfrm>
            <a:off x="0" y="0"/>
            <a:ext cx="6664325" cy="9831388"/>
          </a:xfrm>
          <a:prstGeom prst="roundRect">
            <a:avLst>
              <a:gd name="adj" fmla="val 23"/>
            </a:avLst>
          </a:prstGeom>
          <a:solidFill>
            <a:srgbClr val="FFFFFF"/>
          </a:solidFill>
          <a:ln w="9360">
            <a:noFill/>
            <a:miter lim="800000"/>
            <a:headEnd/>
            <a:tailEnd/>
          </a:ln>
        </p:spPr>
        <p:txBody>
          <a:bodyPr wrap="none" anchor="ctr"/>
          <a:lstStyle/>
          <a:p>
            <a:pPr>
              <a:defRPr/>
            </a:pPr>
            <a:endParaRPr lang="en-US"/>
          </a:p>
        </p:txBody>
      </p:sp>
      <p:sp>
        <p:nvSpPr>
          <p:cNvPr id="30723" name="AutoShape 2"/>
          <p:cNvSpPr>
            <a:spLocks noChangeArrowheads="1"/>
          </p:cNvSpPr>
          <p:nvPr/>
        </p:nvSpPr>
        <p:spPr bwMode="auto">
          <a:xfrm>
            <a:off x="0" y="0"/>
            <a:ext cx="6664325" cy="9831388"/>
          </a:xfrm>
          <a:prstGeom prst="roundRect">
            <a:avLst>
              <a:gd name="adj" fmla="val 23"/>
            </a:avLst>
          </a:prstGeom>
          <a:solidFill>
            <a:srgbClr val="FFFFFF"/>
          </a:solidFill>
          <a:ln w="9525">
            <a:noFill/>
            <a:round/>
            <a:headEnd/>
            <a:tailEnd/>
          </a:ln>
        </p:spPr>
        <p:txBody>
          <a:bodyPr wrap="none" anchor="ctr"/>
          <a:lstStyle/>
          <a:p>
            <a:pPr>
              <a:defRPr/>
            </a:pPr>
            <a:endParaRPr lang="en-US"/>
          </a:p>
        </p:txBody>
      </p:sp>
      <p:sp>
        <p:nvSpPr>
          <p:cNvPr id="30724" name="Rectangle 3"/>
          <p:cNvSpPr>
            <a:spLocks noGrp="1" noChangeArrowheads="1"/>
          </p:cNvSpPr>
          <p:nvPr>
            <p:ph type="sldImg"/>
          </p:nvPr>
        </p:nvSpPr>
        <p:spPr bwMode="auto">
          <a:xfrm>
            <a:off x="215900" y="327025"/>
            <a:ext cx="6224588" cy="4667250"/>
          </a:xfrm>
          <a:prstGeom prst="rect">
            <a:avLst/>
          </a:prstGeom>
          <a:noFill/>
          <a:ln w="9360">
            <a:solidFill>
              <a:srgbClr val="000000"/>
            </a:solidFill>
            <a:miter lim="800000"/>
            <a:headEnd/>
            <a:tailEnd/>
          </a:ln>
        </p:spPr>
      </p:sp>
      <p:sp>
        <p:nvSpPr>
          <p:cNvPr id="2052" name="Rectangle 4"/>
          <p:cNvSpPr>
            <a:spLocks noGrp="1" noChangeArrowheads="1"/>
          </p:cNvSpPr>
          <p:nvPr>
            <p:ph type="body"/>
          </p:nvPr>
        </p:nvSpPr>
        <p:spPr bwMode="auto">
          <a:xfrm>
            <a:off x="519113" y="5326063"/>
            <a:ext cx="5548312" cy="3905250"/>
          </a:xfrm>
          <a:prstGeom prst="rect">
            <a:avLst/>
          </a:prstGeom>
          <a:noFill/>
          <a:ln w="9525">
            <a:noFill/>
            <a:round/>
            <a:headEnd/>
            <a:tailEnd/>
          </a:ln>
          <a:effectLst/>
        </p:spPr>
        <p:txBody>
          <a:bodyPr vert="horz" wrap="square" lIns="90720" tIns="44640" rIns="90720" bIns="44640" numCol="1" anchor="t" anchorCtr="0" compatLnSpc="1">
            <a:prstTxWarp prst="textNoShape">
              <a:avLst/>
            </a:prstTxWarp>
          </a:bodyPr>
          <a:lstStyle/>
          <a:p>
            <a:pPr lvl="0"/>
            <a:endParaRPr lang="en-US" noProof="0" smtClean="0"/>
          </a:p>
        </p:txBody>
      </p:sp>
      <p:sp>
        <p:nvSpPr>
          <p:cNvPr id="30726" name="Rectangle 5"/>
          <p:cNvSpPr>
            <a:spLocks noChangeArrowheads="1"/>
          </p:cNvSpPr>
          <p:nvPr/>
        </p:nvSpPr>
        <p:spPr bwMode="auto">
          <a:xfrm>
            <a:off x="1588" y="9559925"/>
            <a:ext cx="6537325" cy="241300"/>
          </a:xfrm>
          <a:prstGeom prst="rect">
            <a:avLst/>
          </a:prstGeom>
          <a:noFill/>
          <a:ln w="9525">
            <a:noFill/>
            <a:round/>
            <a:headEnd/>
            <a:tailEnd/>
          </a:ln>
        </p:spPr>
        <p:txBody>
          <a:bodyPr lIns="90720" tIns="44640" rIns="90720" bIns="44640">
            <a:spAutoFit/>
          </a:bodyP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000" b="0">
                <a:solidFill>
                  <a:srgbClr val="000000"/>
                </a:solidFill>
              </a:rPr>
              <a:t> </a:t>
            </a:r>
            <a:fld id="{AEC72A2E-D4E8-4A72-9C14-04EA5B08CD2B}" type="slidenum">
              <a:rPr lang="en-US" sz="1000" b="0">
                <a:solidFill>
                  <a:srgbClr val="000000"/>
                </a:solidFill>
              </a:rPr>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t>‹#›</a:t>
            </a:fld>
            <a:endParaRPr lang="en-US" sz="1000" b="0">
              <a:solidFill>
                <a:srgbClr val="000000"/>
              </a:solidFill>
            </a:endParaRPr>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1"/>
          <p:cNvSpPr>
            <a:spLocks noChangeArrowheads="1" noTextEdit="1"/>
          </p:cNvSpPr>
          <p:nvPr>
            <p:ph type="sldImg"/>
          </p:nvPr>
        </p:nvSpPr>
        <p:spPr>
          <a:xfrm>
            <a:off x="884238" y="744538"/>
            <a:ext cx="4899025" cy="3673475"/>
          </a:xfrm>
          <a:solidFill>
            <a:srgbClr val="FFFFFF"/>
          </a:solidFill>
          <a:ln/>
        </p:spPr>
      </p:sp>
      <p:sp>
        <p:nvSpPr>
          <p:cNvPr id="31747" name="Rectangle 2"/>
          <p:cNvSpPr>
            <a:spLocks noChangeArrowheads="1"/>
          </p:cNvSpPr>
          <p:nvPr>
            <p:ph type="body" idx="1"/>
          </p:nvPr>
        </p:nvSpPr>
        <p:spPr>
          <a:xfrm>
            <a:off x="889000" y="4672013"/>
            <a:ext cx="4884738" cy="4424362"/>
          </a:xfrm>
          <a:noFill/>
          <a:ln/>
        </p:spPr>
        <p:txBody>
          <a:bodyPr wrap="none" anchor="ctr"/>
          <a:lstStyle/>
          <a:p>
            <a:pPr marL="169863" indent="-168275">
              <a:lnSpc>
                <a:spcPct val="85000"/>
              </a:lnSpc>
              <a:spcBef>
                <a:spcPts val="200"/>
              </a:spcBef>
              <a:spcAft>
                <a:spcPts val="688"/>
              </a:spcAft>
              <a:buClrTx/>
              <a:buFontTx/>
              <a:buNone/>
              <a:tabLst>
                <a:tab pos="169863" algn="l"/>
                <a:tab pos="627063" algn="l"/>
                <a:tab pos="1084263" algn="l"/>
                <a:tab pos="1541463" algn="l"/>
                <a:tab pos="1998663" algn="l"/>
                <a:tab pos="2455863" algn="l"/>
                <a:tab pos="2913063" algn="l"/>
                <a:tab pos="3370263" algn="l"/>
                <a:tab pos="3827463" algn="l"/>
                <a:tab pos="4284663" algn="l"/>
                <a:tab pos="4741863" algn="l"/>
                <a:tab pos="5199063" algn="l"/>
                <a:tab pos="5656263" algn="l"/>
                <a:tab pos="6113463" algn="l"/>
                <a:tab pos="6570663" algn="l"/>
                <a:tab pos="7027863" algn="l"/>
                <a:tab pos="7485063" algn="l"/>
                <a:tab pos="7942263" algn="l"/>
                <a:tab pos="8399463" algn="l"/>
                <a:tab pos="8856663" algn="l"/>
                <a:tab pos="9313863" algn="l"/>
              </a:tabLst>
            </a:pPr>
            <a:endParaRPr lang="en-US" sz="1100" smtClean="0">
              <a:latin typeface="Arial" charset="0"/>
              <a:ea typeface="Droid Sans Fallback" charset="0"/>
              <a:cs typeface="Droid Sans Fallback"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1"/>
          <p:cNvSpPr>
            <a:spLocks noChangeArrowheads="1" noTextEdit="1"/>
          </p:cNvSpPr>
          <p:nvPr>
            <p:ph type="sldImg"/>
          </p:nvPr>
        </p:nvSpPr>
        <p:spPr>
          <a:xfrm>
            <a:off x="215900" y="327025"/>
            <a:ext cx="6227763" cy="4670425"/>
          </a:xfrm>
          <a:solidFill>
            <a:srgbClr val="FFFFFF"/>
          </a:solidFill>
          <a:ln/>
        </p:spPr>
      </p:sp>
      <p:sp>
        <p:nvSpPr>
          <p:cNvPr id="40963" name="Rectangle 2"/>
          <p:cNvSpPr>
            <a:spLocks noChangeArrowheads="1"/>
          </p:cNvSpPr>
          <p:nvPr>
            <p:ph type="body" idx="1"/>
          </p:nvPr>
        </p:nvSpPr>
        <p:spPr>
          <a:xfrm>
            <a:off x="519113" y="5326063"/>
            <a:ext cx="5551487" cy="3908425"/>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1"/>
          <p:cNvSpPr>
            <a:spLocks noChangeArrowheads="1" noTextEdit="1"/>
          </p:cNvSpPr>
          <p:nvPr>
            <p:ph type="sldImg"/>
          </p:nvPr>
        </p:nvSpPr>
        <p:spPr>
          <a:xfrm>
            <a:off x="215900" y="327025"/>
            <a:ext cx="6227763" cy="4670425"/>
          </a:xfrm>
          <a:solidFill>
            <a:srgbClr val="FFFFFF"/>
          </a:solidFill>
          <a:ln/>
        </p:spPr>
      </p:sp>
      <p:sp>
        <p:nvSpPr>
          <p:cNvPr id="41987" name="Rectangle 2"/>
          <p:cNvSpPr>
            <a:spLocks noChangeArrowheads="1"/>
          </p:cNvSpPr>
          <p:nvPr>
            <p:ph type="body" idx="1"/>
          </p:nvPr>
        </p:nvSpPr>
        <p:spPr>
          <a:xfrm>
            <a:off x="519113" y="5326063"/>
            <a:ext cx="5551487" cy="3908425"/>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1"/>
          <p:cNvSpPr>
            <a:spLocks noChangeArrowheads="1" noTextEdit="1"/>
          </p:cNvSpPr>
          <p:nvPr>
            <p:ph type="sldImg"/>
          </p:nvPr>
        </p:nvSpPr>
        <p:spPr>
          <a:xfrm>
            <a:off x="215900" y="327025"/>
            <a:ext cx="6227763" cy="4670425"/>
          </a:xfrm>
          <a:solidFill>
            <a:srgbClr val="FFFFFF"/>
          </a:solidFill>
          <a:ln/>
        </p:spPr>
      </p:sp>
      <p:sp>
        <p:nvSpPr>
          <p:cNvPr id="43011" name="Rectangle 2"/>
          <p:cNvSpPr>
            <a:spLocks noChangeArrowheads="1"/>
          </p:cNvSpPr>
          <p:nvPr>
            <p:ph type="body" idx="1"/>
          </p:nvPr>
        </p:nvSpPr>
        <p:spPr>
          <a:xfrm>
            <a:off x="519113" y="5326063"/>
            <a:ext cx="5551487" cy="3908425"/>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1"/>
          <p:cNvSpPr>
            <a:spLocks noChangeArrowheads="1" noTextEdit="1"/>
          </p:cNvSpPr>
          <p:nvPr>
            <p:ph type="sldImg"/>
          </p:nvPr>
        </p:nvSpPr>
        <p:spPr>
          <a:xfrm>
            <a:off x="436563" y="490538"/>
            <a:ext cx="5791200" cy="4343400"/>
          </a:xfrm>
          <a:solidFill>
            <a:srgbClr val="FFFFFF"/>
          </a:solidFill>
          <a:ln/>
        </p:spPr>
      </p:sp>
      <p:sp>
        <p:nvSpPr>
          <p:cNvPr id="44035" name="Rectangle 2"/>
          <p:cNvSpPr>
            <a:spLocks noChangeArrowheads="1"/>
          </p:cNvSpPr>
          <p:nvPr>
            <p:ph type="body" idx="1"/>
          </p:nvPr>
        </p:nvSpPr>
        <p:spPr>
          <a:xfrm>
            <a:off x="665163" y="5245100"/>
            <a:ext cx="5332412" cy="3849688"/>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1"/>
          <p:cNvSpPr>
            <a:spLocks noChangeArrowheads="1" noTextEdit="1"/>
          </p:cNvSpPr>
          <p:nvPr>
            <p:ph type="sldImg"/>
          </p:nvPr>
        </p:nvSpPr>
        <p:spPr>
          <a:xfrm>
            <a:off x="215900" y="327025"/>
            <a:ext cx="6227763" cy="4670425"/>
          </a:xfrm>
          <a:solidFill>
            <a:srgbClr val="FFFFFF"/>
          </a:solidFill>
          <a:ln/>
        </p:spPr>
      </p:sp>
      <p:sp>
        <p:nvSpPr>
          <p:cNvPr id="45059" name="Rectangle 2"/>
          <p:cNvSpPr>
            <a:spLocks noChangeArrowheads="1"/>
          </p:cNvSpPr>
          <p:nvPr>
            <p:ph type="body" idx="1"/>
          </p:nvPr>
        </p:nvSpPr>
        <p:spPr>
          <a:xfrm>
            <a:off x="519113" y="5326063"/>
            <a:ext cx="5551487" cy="3908425"/>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1"/>
          <p:cNvSpPr>
            <a:spLocks noChangeArrowheads="1" noTextEdit="1"/>
          </p:cNvSpPr>
          <p:nvPr>
            <p:ph type="sldImg"/>
          </p:nvPr>
        </p:nvSpPr>
        <p:spPr>
          <a:xfrm>
            <a:off x="215900" y="327025"/>
            <a:ext cx="6227763" cy="4670425"/>
          </a:xfrm>
          <a:solidFill>
            <a:srgbClr val="FFFFFF"/>
          </a:solidFill>
          <a:ln/>
        </p:spPr>
      </p:sp>
      <p:sp>
        <p:nvSpPr>
          <p:cNvPr id="46083" name="Rectangle 2"/>
          <p:cNvSpPr>
            <a:spLocks noChangeArrowheads="1"/>
          </p:cNvSpPr>
          <p:nvPr>
            <p:ph type="body" idx="1"/>
          </p:nvPr>
        </p:nvSpPr>
        <p:spPr>
          <a:xfrm>
            <a:off x="519113" y="5326063"/>
            <a:ext cx="5551487" cy="3908425"/>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1"/>
          <p:cNvSpPr>
            <a:spLocks noChangeArrowheads="1" noTextEdit="1"/>
          </p:cNvSpPr>
          <p:nvPr>
            <p:ph type="sldImg"/>
          </p:nvPr>
        </p:nvSpPr>
        <p:spPr>
          <a:xfrm>
            <a:off x="215900" y="327025"/>
            <a:ext cx="6227763" cy="4670425"/>
          </a:xfrm>
          <a:solidFill>
            <a:srgbClr val="FFFFFF"/>
          </a:solidFill>
          <a:ln/>
        </p:spPr>
      </p:sp>
      <p:sp>
        <p:nvSpPr>
          <p:cNvPr id="47107" name="Rectangle 2"/>
          <p:cNvSpPr>
            <a:spLocks noChangeArrowheads="1"/>
          </p:cNvSpPr>
          <p:nvPr>
            <p:ph type="body" idx="1"/>
          </p:nvPr>
        </p:nvSpPr>
        <p:spPr>
          <a:xfrm>
            <a:off x="519113" y="5326063"/>
            <a:ext cx="5551487" cy="3908425"/>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1"/>
          <p:cNvSpPr>
            <a:spLocks noChangeArrowheads="1" noTextEdit="1"/>
          </p:cNvSpPr>
          <p:nvPr>
            <p:ph type="sldImg"/>
          </p:nvPr>
        </p:nvSpPr>
        <p:spPr>
          <a:xfrm>
            <a:off x="219075" y="328613"/>
            <a:ext cx="6224588" cy="4668837"/>
          </a:xfrm>
          <a:solidFill>
            <a:srgbClr val="FFFFFF"/>
          </a:solidFill>
          <a:ln/>
        </p:spPr>
      </p:sp>
      <p:sp>
        <p:nvSpPr>
          <p:cNvPr id="48131" name="Rectangle 2"/>
          <p:cNvSpPr>
            <a:spLocks noChangeArrowheads="1"/>
          </p:cNvSpPr>
          <p:nvPr>
            <p:ph type="body" idx="1"/>
          </p:nvPr>
        </p:nvSpPr>
        <p:spPr>
          <a:xfrm>
            <a:off x="519113" y="5327650"/>
            <a:ext cx="5551487" cy="3910013"/>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1"/>
          <p:cNvSpPr>
            <a:spLocks noChangeArrowheads="1" noTextEdit="1"/>
          </p:cNvSpPr>
          <p:nvPr>
            <p:ph type="sldImg"/>
          </p:nvPr>
        </p:nvSpPr>
        <p:spPr>
          <a:xfrm>
            <a:off x="215900" y="327025"/>
            <a:ext cx="6227763" cy="4670425"/>
          </a:xfrm>
          <a:solidFill>
            <a:srgbClr val="FFFFFF"/>
          </a:solidFill>
          <a:ln/>
        </p:spPr>
      </p:sp>
      <p:sp>
        <p:nvSpPr>
          <p:cNvPr id="49155" name="Rectangle 2"/>
          <p:cNvSpPr>
            <a:spLocks noChangeArrowheads="1"/>
          </p:cNvSpPr>
          <p:nvPr>
            <p:ph type="body" idx="1"/>
          </p:nvPr>
        </p:nvSpPr>
        <p:spPr>
          <a:xfrm>
            <a:off x="519113" y="5326063"/>
            <a:ext cx="5551487" cy="3908425"/>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1"/>
          <p:cNvSpPr>
            <a:spLocks noChangeArrowheads="1" noTextEdit="1"/>
          </p:cNvSpPr>
          <p:nvPr>
            <p:ph type="sldImg"/>
          </p:nvPr>
        </p:nvSpPr>
        <p:spPr>
          <a:xfrm>
            <a:off x="215900" y="327025"/>
            <a:ext cx="6227763" cy="4670425"/>
          </a:xfrm>
          <a:solidFill>
            <a:srgbClr val="FFFFFF"/>
          </a:solidFill>
          <a:ln/>
        </p:spPr>
      </p:sp>
      <p:sp>
        <p:nvSpPr>
          <p:cNvPr id="50179" name="Rectangle 2"/>
          <p:cNvSpPr>
            <a:spLocks noChangeArrowheads="1"/>
          </p:cNvSpPr>
          <p:nvPr>
            <p:ph type="body" idx="1"/>
          </p:nvPr>
        </p:nvSpPr>
        <p:spPr>
          <a:xfrm>
            <a:off x="519113" y="5326063"/>
            <a:ext cx="5551487" cy="3908425"/>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1"/>
          <p:cNvSpPr>
            <a:spLocks noChangeArrowheads="1" noTextEdit="1"/>
          </p:cNvSpPr>
          <p:nvPr>
            <p:ph type="sldImg"/>
          </p:nvPr>
        </p:nvSpPr>
        <p:spPr>
          <a:xfrm>
            <a:off x="219075" y="328613"/>
            <a:ext cx="6224588" cy="4668837"/>
          </a:xfrm>
          <a:solidFill>
            <a:srgbClr val="FFFFFF"/>
          </a:solidFill>
          <a:ln/>
        </p:spPr>
      </p:sp>
      <p:sp>
        <p:nvSpPr>
          <p:cNvPr id="32771" name="Rectangle 2"/>
          <p:cNvSpPr>
            <a:spLocks noChangeArrowheads="1"/>
          </p:cNvSpPr>
          <p:nvPr>
            <p:ph type="body" idx="1"/>
          </p:nvPr>
        </p:nvSpPr>
        <p:spPr>
          <a:xfrm>
            <a:off x="519113" y="5327650"/>
            <a:ext cx="5551487" cy="3910013"/>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1"/>
          <p:cNvSpPr>
            <a:spLocks noChangeArrowheads="1" noTextEdit="1"/>
          </p:cNvSpPr>
          <p:nvPr>
            <p:ph type="sldImg"/>
          </p:nvPr>
        </p:nvSpPr>
        <p:spPr>
          <a:xfrm>
            <a:off x="436563" y="492125"/>
            <a:ext cx="5789612" cy="4341813"/>
          </a:xfrm>
          <a:solidFill>
            <a:srgbClr val="FFFFFF"/>
          </a:solidFill>
          <a:ln/>
        </p:spPr>
      </p:sp>
      <p:sp>
        <p:nvSpPr>
          <p:cNvPr id="51203" name="Text Box 2"/>
          <p:cNvSpPr>
            <a:spLocks noChangeArrowheads="1"/>
          </p:cNvSpPr>
          <p:nvPr>
            <p:ph type="body" idx="1"/>
          </p:nvPr>
        </p:nvSpPr>
        <p:spPr>
          <a:xfrm>
            <a:off x="519113" y="5327650"/>
            <a:ext cx="5549900" cy="3905250"/>
          </a:xfrm>
          <a:noFill/>
          <a:ln/>
        </p:spPr>
        <p:txBody>
          <a:bodyPr/>
          <a:lstStyle/>
          <a:p>
            <a:pPr marL="168275" indent="-168275">
              <a:spcBef>
                <a:spcPct val="0"/>
              </a:spcBef>
              <a:spcAft>
                <a:spcPts val="750"/>
              </a:spcAft>
              <a:buFont typeface="Wingdings" pitchFamily="2" charset="2"/>
              <a:buChar char=""/>
              <a:tabLst>
                <a:tab pos="168275" algn="l"/>
                <a:tab pos="625475" algn="l"/>
                <a:tab pos="1082675" algn="l"/>
                <a:tab pos="1539875" algn="l"/>
                <a:tab pos="1997075" algn="l"/>
                <a:tab pos="2454275" algn="l"/>
                <a:tab pos="2911475" algn="l"/>
                <a:tab pos="3368675" algn="l"/>
                <a:tab pos="3825875" algn="l"/>
                <a:tab pos="4283075" algn="l"/>
                <a:tab pos="4740275" algn="l"/>
                <a:tab pos="5197475" algn="l"/>
                <a:tab pos="5654675" algn="l"/>
                <a:tab pos="6111875" algn="l"/>
                <a:tab pos="6569075" algn="l"/>
                <a:tab pos="7026275" algn="l"/>
                <a:tab pos="7483475" algn="l"/>
                <a:tab pos="7940675" algn="l"/>
                <a:tab pos="8397875" algn="l"/>
                <a:tab pos="8855075" algn="l"/>
                <a:tab pos="9312275" algn="l"/>
              </a:tabLst>
            </a:pPr>
            <a:r>
              <a:rPr lang="de-DE" smtClean="0">
                <a:latin typeface="Arial" charset="0"/>
                <a:ea typeface="Droid Sans Fallback" charset="0"/>
                <a:cs typeface="Droid Sans Fallback" charset="0"/>
              </a:rPr>
              <a:t>IDoc-Adapter: only receiver communication channel is used</a:t>
            </a:r>
          </a:p>
          <a:p>
            <a:pPr marL="168275" indent="-168275">
              <a:spcBef>
                <a:spcPct val="0"/>
              </a:spcBef>
              <a:spcAft>
                <a:spcPts val="750"/>
              </a:spcAft>
              <a:buFont typeface="Wingdings" pitchFamily="2" charset="2"/>
              <a:buChar char=""/>
              <a:tabLst>
                <a:tab pos="168275" algn="l"/>
                <a:tab pos="625475" algn="l"/>
                <a:tab pos="1082675" algn="l"/>
                <a:tab pos="1539875" algn="l"/>
                <a:tab pos="1997075" algn="l"/>
                <a:tab pos="2454275" algn="l"/>
                <a:tab pos="2911475" algn="l"/>
                <a:tab pos="3368675" algn="l"/>
                <a:tab pos="3825875" algn="l"/>
                <a:tab pos="4283075" algn="l"/>
                <a:tab pos="4740275" algn="l"/>
                <a:tab pos="5197475" algn="l"/>
                <a:tab pos="5654675" algn="l"/>
                <a:tab pos="6111875" algn="l"/>
                <a:tab pos="6569075" algn="l"/>
                <a:tab pos="7026275" algn="l"/>
                <a:tab pos="7483475" algn="l"/>
                <a:tab pos="7940675" algn="l"/>
                <a:tab pos="8397875" algn="l"/>
                <a:tab pos="8855075" algn="l"/>
                <a:tab pos="9312275" algn="l"/>
              </a:tabLst>
            </a:pPr>
            <a:r>
              <a:rPr lang="de-DE" smtClean="0">
                <a:latin typeface="Arial" charset="0"/>
                <a:ea typeface="Droid Sans Fallback" charset="0"/>
                <a:cs typeface="Droid Sans Fallback" charset="0"/>
              </a:rPr>
              <a:t>Type IDoc</a:t>
            </a:r>
          </a:p>
          <a:p>
            <a:pPr marL="168275" indent="-168275">
              <a:spcBef>
                <a:spcPct val="0"/>
              </a:spcBef>
              <a:spcAft>
                <a:spcPts val="750"/>
              </a:spcAft>
              <a:buFont typeface="Wingdings" pitchFamily="2" charset="2"/>
              <a:buChar char=""/>
              <a:tabLst>
                <a:tab pos="168275" algn="l"/>
                <a:tab pos="625475" algn="l"/>
                <a:tab pos="1082675" algn="l"/>
                <a:tab pos="1539875" algn="l"/>
                <a:tab pos="1997075" algn="l"/>
                <a:tab pos="2454275" algn="l"/>
                <a:tab pos="2911475" algn="l"/>
                <a:tab pos="3368675" algn="l"/>
                <a:tab pos="3825875" algn="l"/>
                <a:tab pos="4283075" algn="l"/>
                <a:tab pos="4740275" algn="l"/>
                <a:tab pos="5197475" algn="l"/>
                <a:tab pos="5654675" algn="l"/>
                <a:tab pos="6111875" algn="l"/>
                <a:tab pos="6569075" algn="l"/>
                <a:tab pos="7026275" algn="l"/>
                <a:tab pos="7483475" algn="l"/>
                <a:tab pos="7940675" algn="l"/>
                <a:tab pos="8397875" algn="l"/>
                <a:tab pos="8855075" algn="l"/>
                <a:tab pos="9312275" algn="l"/>
              </a:tabLst>
            </a:pPr>
            <a:r>
              <a:rPr lang="de-DE" smtClean="0">
                <a:latin typeface="Arial" charset="0"/>
                <a:ea typeface="Droid Sans Fallback" charset="0"/>
                <a:cs typeface="Droid Sans Fallback" charset="0"/>
              </a:rPr>
              <a:t>Exception for „normal IDoc-Processing“: report“IDX_SELECT_IDOCTYP_WITHOUT_IS“</a:t>
            </a:r>
          </a:p>
          <a:p>
            <a:pPr marL="168275" indent="-168275">
              <a:spcBef>
                <a:spcPct val="0"/>
              </a:spcBef>
              <a:spcAft>
                <a:spcPts val="750"/>
              </a:spcAft>
              <a:buFont typeface="Wingdings" pitchFamily="2" charset="2"/>
              <a:buChar char=""/>
              <a:tabLst>
                <a:tab pos="168275" algn="l"/>
                <a:tab pos="625475" algn="l"/>
                <a:tab pos="1082675" algn="l"/>
                <a:tab pos="1539875" algn="l"/>
                <a:tab pos="1997075" algn="l"/>
                <a:tab pos="2454275" algn="l"/>
                <a:tab pos="2911475" algn="l"/>
                <a:tab pos="3368675" algn="l"/>
                <a:tab pos="3825875" algn="l"/>
                <a:tab pos="4283075" algn="l"/>
                <a:tab pos="4740275" algn="l"/>
                <a:tab pos="5197475" algn="l"/>
                <a:tab pos="5654675" algn="l"/>
                <a:tab pos="6111875" algn="l"/>
                <a:tab pos="6569075" algn="l"/>
                <a:tab pos="7026275" algn="l"/>
                <a:tab pos="7483475" algn="l"/>
                <a:tab pos="7940675" algn="l"/>
                <a:tab pos="8397875" algn="l"/>
                <a:tab pos="8855075" algn="l"/>
                <a:tab pos="9312275" algn="l"/>
              </a:tabLst>
            </a:pPr>
            <a:r>
              <a:rPr lang="de-DE" smtClean="0">
                <a:latin typeface="Arial" charset="0"/>
                <a:ea typeface="Droid Sans Fallback" charset="0"/>
                <a:cs typeface="Droid Sans Fallback" charset="0"/>
              </a:rPr>
              <a:t>Module Processor not used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1"/>
          <p:cNvSpPr>
            <a:spLocks noChangeArrowheads="1" noTextEdit="1"/>
          </p:cNvSpPr>
          <p:nvPr>
            <p:ph type="sldImg"/>
          </p:nvPr>
        </p:nvSpPr>
        <p:spPr>
          <a:xfrm>
            <a:off x="215900" y="327025"/>
            <a:ext cx="6227763" cy="4670425"/>
          </a:xfrm>
          <a:solidFill>
            <a:srgbClr val="FFFFFF"/>
          </a:solidFill>
          <a:ln/>
        </p:spPr>
      </p:sp>
      <p:sp>
        <p:nvSpPr>
          <p:cNvPr id="52227" name="Rectangle 2"/>
          <p:cNvSpPr>
            <a:spLocks noChangeArrowheads="1"/>
          </p:cNvSpPr>
          <p:nvPr>
            <p:ph type="body" idx="1"/>
          </p:nvPr>
        </p:nvSpPr>
        <p:spPr>
          <a:xfrm>
            <a:off x="519113" y="5326063"/>
            <a:ext cx="5551487" cy="3908425"/>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1"/>
          <p:cNvSpPr>
            <a:spLocks noChangeArrowheads="1" noTextEdit="1"/>
          </p:cNvSpPr>
          <p:nvPr>
            <p:ph type="sldImg"/>
          </p:nvPr>
        </p:nvSpPr>
        <p:spPr>
          <a:xfrm>
            <a:off x="215900" y="327025"/>
            <a:ext cx="6227763" cy="4670425"/>
          </a:xfrm>
          <a:solidFill>
            <a:srgbClr val="FFFFFF"/>
          </a:solidFill>
          <a:ln/>
        </p:spPr>
      </p:sp>
      <p:sp>
        <p:nvSpPr>
          <p:cNvPr id="53251" name="Rectangle 2"/>
          <p:cNvSpPr>
            <a:spLocks noChangeArrowheads="1"/>
          </p:cNvSpPr>
          <p:nvPr>
            <p:ph type="body" idx="1"/>
          </p:nvPr>
        </p:nvSpPr>
        <p:spPr>
          <a:xfrm>
            <a:off x="519113" y="5326063"/>
            <a:ext cx="5551487" cy="3908425"/>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1"/>
          <p:cNvSpPr>
            <a:spLocks noChangeArrowheads="1" noTextEdit="1"/>
          </p:cNvSpPr>
          <p:nvPr>
            <p:ph type="sldImg"/>
          </p:nvPr>
        </p:nvSpPr>
        <p:spPr>
          <a:xfrm>
            <a:off x="219075" y="328613"/>
            <a:ext cx="6224588" cy="4668837"/>
          </a:xfrm>
          <a:solidFill>
            <a:srgbClr val="FFFFFF"/>
          </a:solidFill>
          <a:ln/>
        </p:spPr>
      </p:sp>
      <p:sp>
        <p:nvSpPr>
          <p:cNvPr id="54275" name="Rectangle 2"/>
          <p:cNvSpPr>
            <a:spLocks noChangeArrowheads="1"/>
          </p:cNvSpPr>
          <p:nvPr>
            <p:ph type="body" idx="1"/>
          </p:nvPr>
        </p:nvSpPr>
        <p:spPr>
          <a:xfrm>
            <a:off x="519113" y="5327650"/>
            <a:ext cx="5551487" cy="3910013"/>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a:spLocks noChangeArrowheads="1" noTextEdit="1"/>
          </p:cNvSpPr>
          <p:nvPr>
            <p:ph type="sldImg"/>
          </p:nvPr>
        </p:nvSpPr>
        <p:spPr>
          <a:xfrm>
            <a:off x="215900" y="327025"/>
            <a:ext cx="6227763" cy="4670425"/>
          </a:xfrm>
          <a:solidFill>
            <a:srgbClr val="FFFFFF"/>
          </a:solidFill>
          <a:ln/>
        </p:spPr>
      </p:sp>
      <p:sp>
        <p:nvSpPr>
          <p:cNvPr id="55299" name="Rectangle 2"/>
          <p:cNvSpPr>
            <a:spLocks noChangeArrowheads="1"/>
          </p:cNvSpPr>
          <p:nvPr>
            <p:ph type="body" idx="1"/>
          </p:nvPr>
        </p:nvSpPr>
        <p:spPr>
          <a:xfrm>
            <a:off x="519113" y="5326063"/>
            <a:ext cx="5551487" cy="3908425"/>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1"/>
          <p:cNvSpPr>
            <a:spLocks noChangeArrowheads="1" noTextEdit="1"/>
          </p:cNvSpPr>
          <p:nvPr>
            <p:ph type="sldImg"/>
          </p:nvPr>
        </p:nvSpPr>
        <p:spPr>
          <a:xfrm>
            <a:off x="215900" y="327025"/>
            <a:ext cx="6227763" cy="4670425"/>
          </a:xfrm>
          <a:solidFill>
            <a:srgbClr val="FFFFFF"/>
          </a:solidFill>
          <a:ln/>
        </p:spPr>
      </p:sp>
      <p:sp>
        <p:nvSpPr>
          <p:cNvPr id="33795" name="Rectangle 2"/>
          <p:cNvSpPr>
            <a:spLocks noChangeArrowheads="1"/>
          </p:cNvSpPr>
          <p:nvPr>
            <p:ph type="body" idx="1"/>
          </p:nvPr>
        </p:nvSpPr>
        <p:spPr>
          <a:xfrm>
            <a:off x="519113" y="5326063"/>
            <a:ext cx="5551487" cy="3908425"/>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1"/>
          <p:cNvSpPr>
            <a:spLocks noChangeArrowheads="1" noTextEdit="1"/>
          </p:cNvSpPr>
          <p:nvPr>
            <p:ph type="sldImg"/>
          </p:nvPr>
        </p:nvSpPr>
        <p:spPr>
          <a:xfrm>
            <a:off x="215900" y="327025"/>
            <a:ext cx="6227763" cy="4670425"/>
          </a:xfrm>
          <a:solidFill>
            <a:srgbClr val="FFFFFF"/>
          </a:solidFill>
          <a:ln/>
        </p:spPr>
      </p:sp>
      <p:sp>
        <p:nvSpPr>
          <p:cNvPr id="34819" name="Rectangle 2"/>
          <p:cNvSpPr>
            <a:spLocks noChangeArrowheads="1"/>
          </p:cNvSpPr>
          <p:nvPr>
            <p:ph type="body" idx="1"/>
          </p:nvPr>
        </p:nvSpPr>
        <p:spPr>
          <a:xfrm>
            <a:off x="519113" y="5326063"/>
            <a:ext cx="5551487" cy="3908425"/>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1"/>
          <p:cNvSpPr>
            <a:spLocks noChangeArrowheads="1" noTextEdit="1"/>
          </p:cNvSpPr>
          <p:nvPr>
            <p:ph type="sldImg"/>
          </p:nvPr>
        </p:nvSpPr>
        <p:spPr>
          <a:xfrm>
            <a:off x="215900" y="327025"/>
            <a:ext cx="6227763" cy="4670425"/>
          </a:xfrm>
          <a:solidFill>
            <a:srgbClr val="FFFFFF"/>
          </a:solidFill>
          <a:ln/>
        </p:spPr>
      </p:sp>
      <p:sp>
        <p:nvSpPr>
          <p:cNvPr id="35843" name="Rectangle 2"/>
          <p:cNvSpPr>
            <a:spLocks noChangeArrowheads="1"/>
          </p:cNvSpPr>
          <p:nvPr>
            <p:ph type="body" idx="1"/>
          </p:nvPr>
        </p:nvSpPr>
        <p:spPr>
          <a:xfrm>
            <a:off x="519113" y="5326063"/>
            <a:ext cx="5551487" cy="3908425"/>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1"/>
          <p:cNvSpPr>
            <a:spLocks noChangeArrowheads="1" noTextEdit="1"/>
          </p:cNvSpPr>
          <p:nvPr>
            <p:ph type="sldImg"/>
          </p:nvPr>
        </p:nvSpPr>
        <p:spPr>
          <a:xfrm>
            <a:off x="215900" y="327025"/>
            <a:ext cx="6227763" cy="4670425"/>
          </a:xfrm>
          <a:solidFill>
            <a:srgbClr val="FFFFFF"/>
          </a:solidFill>
          <a:ln/>
        </p:spPr>
      </p:sp>
      <p:sp>
        <p:nvSpPr>
          <p:cNvPr id="36867" name="Rectangle 2"/>
          <p:cNvSpPr>
            <a:spLocks noChangeArrowheads="1"/>
          </p:cNvSpPr>
          <p:nvPr>
            <p:ph type="body" idx="1"/>
          </p:nvPr>
        </p:nvSpPr>
        <p:spPr>
          <a:xfrm>
            <a:off x="519113" y="5326063"/>
            <a:ext cx="5551487" cy="3908425"/>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1"/>
          <p:cNvSpPr>
            <a:spLocks noChangeArrowheads="1" noTextEdit="1"/>
          </p:cNvSpPr>
          <p:nvPr>
            <p:ph type="sldImg"/>
          </p:nvPr>
        </p:nvSpPr>
        <p:spPr>
          <a:xfrm>
            <a:off x="215900" y="327025"/>
            <a:ext cx="6227763" cy="4670425"/>
          </a:xfrm>
          <a:solidFill>
            <a:srgbClr val="FFFFFF"/>
          </a:solidFill>
          <a:ln/>
        </p:spPr>
      </p:sp>
      <p:sp>
        <p:nvSpPr>
          <p:cNvPr id="37891" name="Rectangle 2"/>
          <p:cNvSpPr>
            <a:spLocks noChangeArrowheads="1"/>
          </p:cNvSpPr>
          <p:nvPr>
            <p:ph type="body" idx="1"/>
          </p:nvPr>
        </p:nvSpPr>
        <p:spPr>
          <a:xfrm>
            <a:off x="519113" y="5326063"/>
            <a:ext cx="5551487" cy="3908425"/>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1"/>
          <p:cNvSpPr>
            <a:spLocks noChangeArrowheads="1" noTextEdit="1"/>
          </p:cNvSpPr>
          <p:nvPr>
            <p:ph type="sldImg"/>
          </p:nvPr>
        </p:nvSpPr>
        <p:spPr>
          <a:xfrm>
            <a:off x="215900" y="327025"/>
            <a:ext cx="6227763" cy="4670425"/>
          </a:xfrm>
          <a:solidFill>
            <a:srgbClr val="FFFFFF"/>
          </a:solidFill>
          <a:ln/>
        </p:spPr>
      </p:sp>
      <p:sp>
        <p:nvSpPr>
          <p:cNvPr id="38915" name="Rectangle 2"/>
          <p:cNvSpPr>
            <a:spLocks noChangeArrowheads="1"/>
          </p:cNvSpPr>
          <p:nvPr>
            <p:ph type="body" idx="1"/>
          </p:nvPr>
        </p:nvSpPr>
        <p:spPr>
          <a:xfrm>
            <a:off x="519113" y="5326063"/>
            <a:ext cx="5551487" cy="3908425"/>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1"/>
          <p:cNvSpPr>
            <a:spLocks noChangeArrowheads="1" noTextEdit="1"/>
          </p:cNvSpPr>
          <p:nvPr>
            <p:ph type="sldImg"/>
          </p:nvPr>
        </p:nvSpPr>
        <p:spPr>
          <a:xfrm>
            <a:off x="215900" y="327025"/>
            <a:ext cx="6227763" cy="4670425"/>
          </a:xfrm>
          <a:solidFill>
            <a:srgbClr val="FFFFFF"/>
          </a:solidFill>
          <a:ln/>
        </p:spPr>
      </p:sp>
      <p:sp>
        <p:nvSpPr>
          <p:cNvPr id="39939" name="Rectangle 2"/>
          <p:cNvSpPr>
            <a:spLocks noChangeArrowheads="1"/>
          </p:cNvSpPr>
          <p:nvPr>
            <p:ph type="body" idx="1"/>
          </p:nvPr>
        </p:nvSpPr>
        <p:spPr>
          <a:xfrm>
            <a:off x="519113" y="5326063"/>
            <a:ext cx="5551487" cy="3908425"/>
          </a:xfrm>
          <a:noFill/>
          <a:ln/>
        </p:spPr>
        <p:txBody>
          <a:bodyPr wrap="none" anchor="ctr"/>
          <a:lstStyle/>
          <a:p>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304800"/>
            <a:ext cx="2182812" cy="57308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09575" y="304800"/>
            <a:ext cx="6396038" cy="5730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2057400"/>
            <a:ext cx="3822700" cy="397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0900" y="2057400"/>
            <a:ext cx="3822700" cy="397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body" idx="1"/>
          </p:nvPr>
        </p:nvSpPr>
        <p:spPr bwMode="auto">
          <a:xfrm>
            <a:off x="685800" y="2057400"/>
            <a:ext cx="7797800" cy="3978275"/>
          </a:xfrm>
          <a:prstGeom prst="rect">
            <a:avLst/>
          </a:prstGeom>
          <a:noFill/>
          <a:ln w="9525">
            <a:noFill/>
            <a:round/>
            <a:headEnd/>
            <a:tailEnd/>
          </a:ln>
        </p:spPr>
        <p:txBody>
          <a:bodyPr vert="horz" wrap="square" lIns="0" tIns="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1027" name="Rectangle 2"/>
          <p:cNvSpPr>
            <a:spLocks noChangeArrowheads="1"/>
          </p:cNvSpPr>
          <p:nvPr/>
        </p:nvSpPr>
        <p:spPr bwMode="auto">
          <a:xfrm>
            <a:off x="630238" y="6708775"/>
            <a:ext cx="4410075" cy="136525"/>
          </a:xfrm>
          <a:prstGeom prst="rect">
            <a:avLst/>
          </a:prstGeom>
          <a:noFill/>
          <a:ln w="9525">
            <a:noFill/>
            <a:round/>
            <a:headEnd/>
            <a:tailEnd/>
          </a:ln>
        </p:spPr>
        <p:txBody>
          <a:bodyPr lIns="0" tIns="0" rIns="0" bIns="0" anchor="ctr">
            <a:spAutoFit/>
          </a:bodyPr>
          <a:lstStyle/>
          <a:p>
            <a:pPr marL="92075" indent="-92075">
              <a:lnSpc>
                <a:spcPct val="90000"/>
              </a:lnSpc>
              <a:buSzPct val="120000"/>
              <a:buFont typeface="Symbol" pitchFamily="18" charset="2"/>
              <a:buChar char=""/>
              <a:tabLst>
                <a:tab pos="92075" algn="l"/>
                <a:tab pos="549275" algn="l"/>
                <a:tab pos="1006475" algn="l"/>
                <a:tab pos="1463675" algn="l"/>
                <a:tab pos="1920875" algn="l"/>
                <a:tab pos="2378075" algn="l"/>
                <a:tab pos="2835275" algn="l"/>
                <a:tab pos="3292475" algn="l"/>
                <a:tab pos="3749675" algn="l"/>
                <a:tab pos="4206875" algn="l"/>
                <a:tab pos="4664075" algn="l"/>
                <a:tab pos="5121275" algn="l"/>
                <a:tab pos="5578475" algn="l"/>
                <a:tab pos="6035675" algn="l"/>
                <a:tab pos="6492875" algn="l"/>
                <a:tab pos="6950075" algn="l"/>
                <a:tab pos="7407275" algn="l"/>
                <a:tab pos="7864475" algn="l"/>
                <a:tab pos="8321675" algn="l"/>
                <a:tab pos="8778875" algn="l"/>
                <a:tab pos="9236075" algn="l"/>
              </a:tabLst>
              <a:defRPr/>
            </a:pPr>
            <a:r>
              <a:rPr lang="en-US" sz="1000" b="0">
                <a:solidFill>
                  <a:srgbClr val="000000"/>
                </a:solidFill>
              </a:rPr>
              <a:t>India SAP CoE, Slide </a:t>
            </a:r>
            <a:fld id="{C4BF51CF-6C46-474F-8821-BD5F0504C783}" type="slidenum">
              <a:rPr lang="en-US" sz="1000" b="0">
                <a:solidFill>
                  <a:srgbClr val="000000"/>
                </a:solidFill>
              </a:rPr>
              <a:pPr marL="92075" indent="-92075">
                <a:lnSpc>
                  <a:spcPct val="90000"/>
                </a:lnSpc>
                <a:buSzPct val="120000"/>
                <a:buFont typeface="Symbol" pitchFamily="18" charset="2"/>
                <a:buChar char=""/>
                <a:tabLst>
                  <a:tab pos="92075" algn="l"/>
                  <a:tab pos="549275" algn="l"/>
                  <a:tab pos="1006475" algn="l"/>
                  <a:tab pos="1463675" algn="l"/>
                  <a:tab pos="1920875" algn="l"/>
                  <a:tab pos="2378075" algn="l"/>
                  <a:tab pos="2835275" algn="l"/>
                  <a:tab pos="3292475" algn="l"/>
                  <a:tab pos="3749675" algn="l"/>
                  <a:tab pos="4206875" algn="l"/>
                  <a:tab pos="4664075" algn="l"/>
                  <a:tab pos="5121275" algn="l"/>
                  <a:tab pos="5578475" algn="l"/>
                  <a:tab pos="6035675" algn="l"/>
                  <a:tab pos="6492875" algn="l"/>
                  <a:tab pos="6950075" algn="l"/>
                  <a:tab pos="7407275" algn="l"/>
                  <a:tab pos="7864475" algn="l"/>
                  <a:tab pos="8321675" algn="l"/>
                  <a:tab pos="8778875" algn="l"/>
                  <a:tab pos="9236075" algn="l"/>
                </a:tabLst>
                <a:defRPr/>
              </a:pPr>
              <a:t>‹#›</a:t>
            </a:fld>
            <a:endParaRPr lang="en-US" sz="1000" b="0">
              <a:solidFill>
                <a:srgbClr val="000000"/>
              </a:solidFill>
            </a:endParaRPr>
          </a:p>
        </p:txBody>
      </p:sp>
      <p:sp>
        <p:nvSpPr>
          <p:cNvPr id="1028" name="Freeform 3"/>
          <p:cNvSpPr>
            <a:spLocks noChangeArrowheads="1"/>
          </p:cNvSpPr>
          <p:nvPr/>
        </p:nvSpPr>
        <p:spPr bwMode="auto">
          <a:xfrm>
            <a:off x="0" y="0"/>
            <a:ext cx="6483350" cy="276225"/>
          </a:xfrm>
          <a:custGeom>
            <a:avLst/>
            <a:gdLst>
              <a:gd name="T0" fmla="*/ 0 w 4084"/>
              <a:gd name="T1" fmla="*/ 0 h 174"/>
              <a:gd name="T2" fmla="*/ 6481763 w 4084"/>
              <a:gd name="T3" fmla="*/ 0 h 174"/>
              <a:gd name="T4" fmla="*/ 6481763 w 4084"/>
              <a:gd name="T5" fmla="*/ 274638 h 174"/>
              <a:gd name="T6" fmla="*/ 0 w 4084"/>
              <a:gd name="T7" fmla="*/ 274638 h 174"/>
              <a:gd name="T8" fmla="*/ 0 w 4084"/>
              <a:gd name="T9" fmla="*/ 0 h 174"/>
              <a:gd name="T10" fmla="*/ 0 60000 65536"/>
              <a:gd name="T11" fmla="*/ 0 60000 65536"/>
              <a:gd name="T12" fmla="*/ 0 60000 65536"/>
              <a:gd name="T13" fmla="*/ 0 60000 65536"/>
              <a:gd name="T14" fmla="*/ 0 60000 65536"/>
              <a:gd name="T15" fmla="*/ 0 w 4084"/>
              <a:gd name="T16" fmla="*/ 0 h 174"/>
              <a:gd name="T17" fmla="*/ 4084 w 4084"/>
              <a:gd name="T18" fmla="*/ 174 h 174"/>
            </a:gdLst>
            <a:ahLst/>
            <a:cxnLst>
              <a:cxn ang="T10">
                <a:pos x="T0" y="T1"/>
              </a:cxn>
              <a:cxn ang="T11">
                <a:pos x="T2" y="T3"/>
              </a:cxn>
              <a:cxn ang="T12">
                <a:pos x="T4" y="T5"/>
              </a:cxn>
              <a:cxn ang="T13">
                <a:pos x="T6" y="T7"/>
              </a:cxn>
              <a:cxn ang="T14">
                <a:pos x="T8" y="T9"/>
              </a:cxn>
            </a:cxnLst>
            <a:rect l="T15" t="T16" r="T17" b="T18"/>
            <a:pathLst>
              <a:path w="4084" h="174">
                <a:moveTo>
                  <a:pt x="0" y="0"/>
                </a:moveTo>
                <a:lnTo>
                  <a:pt x="4083" y="0"/>
                </a:lnTo>
                <a:lnTo>
                  <a:pt x="4083" y="173"/>
                </a:lnTo>
                <a:lnTo>
                  <a:pt x="0" y="173"/>
                </a:lnTo>
                <a:lnTo>
                  <a:pt x="0" y="0"/>
                </a:lnTo>
              </a:path>
            </a:pathLst>
          </a:custGeom>
          <a:solidFill>
            <a:srgbClr val="0019D1"/>
          </a:solidFill>
          <a:ln w="9525">
            <a:noFill/>
            <a:round/>
            <a:headEnd/>
            <a:tailEnd/>
          </a:ln>
        </p:spPr>
        <p:txBody>
          <a:bodyPr wrap="none" anchor="ctr"/>
          <a:lstStyle/>
          <a:p>
            <a:pPr>
              <a:defRPr/>
            </a:pPr>
            <a:endParaRPr lang="en-US"/>
          </a:p>
        </p:txBody>
      </p:sp>
      <p:sp>
        <p:nvSpPr>
          <p:cNvPr id="1029" name="Rectangle 4"/>
          <p:cNvSpPr>
            <a:spLocks noGrp="1" noChangeArrowheads="1"/>
          </p:cNvSpPr>
          <p:nvPr>
            <p:ph type="title"/>
          </p:nvPr>
        </p:nvSpPr>
        <p:spPr bwMode="auto">
          <a:xfrm>
            <a:off x="409575" y="304800"/>
            <a:ext cx="8731250" cy="530225"/>
          </a:xfrm>
          <a:prstGeom prst="rect">
            <a:avLst/>
          </a:prstGeom>
          <a:noFill/>
          <a:ln w="9525">
            <a:noFill/>
            <a:round/>
            <a:headEnd/>
            <a:tailEnd/>
          </a:ln>
        </p:spPr>
        <p:txBody>
          <a:bodyPr vert="horz" wrap="square" lIns="0" tIns="0" rIns="0" bIns="0" numCol="1" anchor="t" anchorCtr="0" compatLnSpc="1">
            <a:prstTxWarp prst="textNoShape">
              <a:avLst/>
            </a:prstTxWarp>
          </a:bodyPr>
          <a:lstStyle/>
          <a:p>
            <a:pPr lvl="0"/>
            <a:r>
              <a:rPr lang="en-GB" smtClean="0"/>
              <a:t>Click to edit the title text format</a:t>
            </a:r>
          </a:p>
        </p:txBody>
      </p:sp>
      <p:pic>
        <p:nvPicPr>
          <p:cNvPr id="1030" name="Picture 5"/>
          <p:cNvPicPr>
            <a:picLocks noChangeAspect="1" noChangeArrowheads="1"/>
          </p:cNvPicPr>
          <p:nvPr/>
        </p:nvPicPr>
        <p:blipFill>
          <a:blip r:embed="rId13" cstate="print"/>
          <a:srcRect/>
          <a:stretch>
            <a:fillRect/>
          </a:stretch>
        </p:blipFill>
        <p:spPr bwMode="auto">
          <a:xfrm>
            <a:off x="7162800" y="6324600"/>
            <a:ext cx="1697038" cy="381000"/>
          </a:xfrm>
          <a:prstGeom prst="rect">
            <a:avLst/>
          </a:prstGeom>
          <a:noFill/>
          <a:ln w="9525">
            <a:noFill/>
            <a:round/>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0" fontAlgn="base" hangingPunct="0">
        <a:spcBef>
          <a:spcPct val="0"/>
        </a:spcBef>
        <a:spcAft>
          <a:spcPct val="0"/>
        </a:spcAft>
        <a:buClr>
          <a:srgbClr val="000000"/>
        </a:buClr>
        <a:buSzPct val="100000"/>
        <a:buFont typeface="Times New Roman" pitchFamily="18" charset="0"/>
        <a:defRPr sz="3200" b="1">
          <a:solidFill>
            <a:srgbClr val="000000"/>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itchFamily="18" charset="0"/>
        <a:defRPr sz="3200" b="1">
          <a:solidFill>
            <a:srgbClr val="000000"/>
          </a:solidFill>
          <a:latin typeface="Arial" charset="0"/>
          <a:ea typeface="Droid Sans Fallback" charset="0"/>
          <a:cs typeface="Droid Sans Fallback" charset="0"/>
        </a:defRPr>
      </a:lvl2pPr>
      <a:lvl3pPr algn="l" defTabSz="457200" rtl="0" eaLnBrk="0" fontAlgn="base" hangingPunct="0">
        <a:spcBef>
          <a:spcPct val="0"/>
        </a:spcBef>
        <a:spcAft>
          <a:spcPct val="0"/>
        </a:spcAft>
        <a:buClr>
          <a:srgbClr val="000000"/>
        </a:buClr>
        <a:buSzPct val="100000"/>
        <a:buFont typeface="Times New Roman" pitchFamily="18" charset="0"/>
        <a:defRPr sz="3200" b="1">
          <a:solidFill>
            <a:srgbClr val="000000"/>
          </a:solidFill>
          <a:latin typeface="Arial" charset="0"/>
          <a:ea typeface="Droid Sans Fallback" charset="0"/>
          <a:cs typeface="Droid Sans Fallback" charset="0"/>
        </a:defRPr>
      </a:lvl3pPr>
      <a:lvl4pPr algn="l" defTabSz="457200" rtl="0" eaLnBrk="0" fontAlgn="base" hangingPunct="0">
        <a:spcBef>
          <a:spcPct val="0"/>
        </a:spcBef>
        <a:spcAft>
          <a:spcPct val="0"/>
        </a:spcAft>
        <a:buClr>
          <a:srgbClr val="000000"/>
        </a:buClr>
        <a:buSzPct val="100000"/>
        <a:buFont typeface="Times New Roman" pitchFamily="18" charset="0"/>
        <a:defRPr sz="3200" b="1">
          <a:solidFill>
            <a:srgbClr val="000000"/>
          </a:solidFill>
          <a:latin typeface="Arial" charset="0"/>
          <a:ea typeface="Droid Sans Fallback" charset="0"/>
          <a:cs typeface="Droid Sans Fallback" charset="0"/>
        </a:defRPr>
      </a:lvl4pPr>
      <a:lvl5pPr algn="l" defTabSz="457200" rtl="0" eaLnBrk="0" fontAlgn="base" hangingPunct="0">
        <a:spcBef>
          <a:spcPct val="0"/>
        </a:spcBef>
        <a:spcAft>
          <a:spcPct val="0"/>
        </a:spcAft>
        <a:buClr>
          <a:srgbClr val="000000"/>
        </a:buClr>
        <a:buSzPct val="100000"/>
        <a:buFont typeface="Times New Roman" pitchFamily="18" charset="0"/>
        <a:defRPr sz="3200" b="1">
          <a:solidFill>
            <a:srgbClr val="000000"/>
          </a:solidFill>
          <a:latin typeface="Arial" charset="0"/>
          <a:ea typeface="Droid Sans Fallback" charset="0"/>
          <a:cs typeface="Droid Sans Fallback"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3200" b="1">
          <a:solidFill>
            <a:srgbClr val="000000"/>
          </a:solidFill>
          <a:latin typeface="Arial" charset="0"/>
          <a:ea typeface="Droid Sans Fallback" charset="0"/>
          <a:cs typeface="Droid Sans Fallback"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3200" b="1">
          <a:solidFill>
            <a:srgbClr val="000000"/>
          </a:solidFill>
          <a:latin typeface="Arial" charset="0"/>
          <a:ea typeface="Droid Sans Fallback" charset="0"/>
          <a:cs typeface="Droid Sans Fallback"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3200" b="1">
          <a:solidFill>
            <a:srgbClr val="000000"/>
          </a:solidFill>
          <a:latin typeface="Arial" charset="0"/>
          <a:ea typeface="Droid Sans Fallback" charset="0"/>
          <a:cs typeface="Droid Sans Fallback"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3200" b="1">
          <a:solidFill>
            <a:srgbClr val="000000"/>
          </a:solidFill>
          <a:latin typeface="Arial" charset="0"/>
          <a:ea typeface="Droid Sans Fallback" charset="0"/>
          <a:cs typeface="Droid Sans Fallback" charset="0"/>
        </a:defRPr>
      </a:lvl9pPr>
    </p:titleStyle>
    <p:bodyStyle>
      <a:lvl1pPr marL="342900" indent="-342900" algn="l" defTabSz="457200" rtl="0" eaLnBrk="0" fontAlgn="base" hangingPunct="0">
        <a:spcBef>
          <a:spcPts val="700"/>
        </a:spcBef>
        <a:spcAft>
          <a:spcPct val="0"/>
        </a:spcAft>
        <a:buClr>
          <a:srgbClr val="000000"/>
        </a:buClr>
        <a:buSzPct val="100000"/>
        <a:buFont typeface="Times New Roman" pitchFamily="18" charset="0"/>
        <a:defRPr sz="2800" b="1">
          <a:solidFill>
            <a:srgbClr val="000000"/>
          </a:solidFill>
          <a:latin typeface="+mn-lt"/>
          <a:ea typeface="+mn-ea"/>
          <a:cs typeface="+mn-cs"/>
        </a:defRPr>
      </a:lvl1pPr>
      <a:lvl2pPr marL="742950" indent="-285750" algn="l" defTabSz="457200" rtl="0" eaLnBrk="0" fontAlgn="base" hangingPunct="0">
        <a:spcBef>
          <a:spcPts val="600"/>
        </a:spcBef>
        <a:spcAft>
          <a:spcPct val="0"/>
        </a:spcAft>
        <a:buClr>
          <a:srgbClr val="000000"/>
        </a:buClr>
        <a:buSzPct val="100000"/>
        <a:buFont typeface="Times New Roman" pitchFamily="18" charset="0"/>
        <a:defRPr sz="2400" b="1">
          <a:solidFill>
            <a:srgbClr val="000000"/>
          </a:solidFill>
          <a:latin typeface="+mn-lt"/>
          <a:ea typeface="+mn-ea"/>
          <a:cs typeface="+mn-cs"/>
        </a:defRPr>
      </a:lvl2pPr>
      <a:lvl3pPr marL="1143000" indent="-228600" algn="l" defTabSz="457200" rtl="0" eaLnBrk="0" fontAlgn="base" hangingPunct="0">
        <a:spcBef>
          <a:spcPts val="500"/>
        </a:spcBef>
        <a:spcAft>
          <a:spcPct val="0"/>
        </a:spcAft>
        <a:buClr>
          <a:srgbClr val="000000"/>
        </a:buClr>
        <a:buSzPct val="100000"/>
        <a:buFont typeface="Times New Roman" pitchFamily="18" charset="0"/>
        <a:defRPr sz="2000" b="1">
          <a:solidFill>
            <a:srgbClr val="000000"/>
          </a:solidFill>
          <a:latin typeface="+mn-lt"/>
          <a:ea typeface="+mn-ea"/>
          <a:cs typeface="+mn-cs"/>
        </a:defRPr>
      </a:lvl3pPr>
      <a:lvl4pPr marL="1600200" indent="-228600" algn="l" defTabSz="457200" rtl="0" eaLnBrk="0" fontAlgn="base" hangingPunct="0">
        <a:spcBef>
          <a:spcPts val="450"/>
        </a:spcBef>
        <a:spcAft>
          <a:spcPct val="0"/>
        </a:spcAft>
        <a:buClr>
          <a:srgbClr val="000000"/>
        </a:buClr>
        <a:buSzPct val="100000"/>
        <a:buFont typeface="Times New Roman" pitchFamily="18" charset="0"/>
        <a:defRPr b="1">
          <a:solidFill>
            <a:srgbClr val="000000"/>
          </a:solidFill>
          <a:latin typeface="+mn-lt"/>
          <a:ea typeface="+mn-ea"/>
          <a:cs typeface="+mn-cs"/>
        </a:defRPr>
      </a:lvl4pPr>
      <a:lvl5pPr marL="2057400" indent="-228600" algn="l" defTabSz="457200" rtl="0" eaLnBrk="0" fontAlgn="base" hangingPunct="0">
        <a:spcBef>
          <a:spcPts val="450"/>
        </a:spcBef>
        <a:spcAft>
          <a:spcPct val="0"/>
        </a:spcAft>
        <a:buClr>
          <a:srgbClr val="000000"/>
        </a:buClr>
        <a:buSzPct val="100000"/>
        <a:buFont typeface="Times New Roman" pitchFamily="18" charset="0"/>
        <a:defRPr b="1">
          <a:solidFill>
            <a:srgbClr val="000000"/>
          </a:solidFill>
          <a:latin typeface="+mn-lt"/>
          <a:ea typeface="+mn-ea"/>
          <a:cs typeface="+mn-cs"/>
        </a:defRPr>
      </a:lvl5pPr>
      <a:lvl6pPr marL="2514600" indent="-228600" algn="l" defTabSz="457200" rtl="0" eaLnBrk="0" fontAlgn="base" hangingPunct="0">
        <a:spcBef>
          <a:spcPts val="450"/>
        </a:spcBef>
        <a:spcAft>
          <a:spcPct val="0"/>
        </a:spcAft>
        <a:buClr>
          <a:srgbClr val="000000"/>
        </a:buClr>
        <a:buSzPct val="100000"/>
        <a:buFont typeface="Times New Roman" pitchFamily="16" charset="0"/>
        <a:defRPr b="1">
          <a:solidFill>
            <a:srgbClr val="000000"/>
          </a:solidFill>
          <a:latin typeface="+mn-lt"/>
          <a:ea typeface="+mn-ea"/>
          <a:cs typeface="+mn-cs"/>
        </a:defRPr>
      </a:lvl6pPr>
      <a:lvl7pPr marL="2971800" indent="-228600" algn="l" defTabSz="457200" rtl="0" eaLnBrk="0" fontAlgn="base" hangingPunct="0">
        <a:spcBef>
          <a:spcPts val="450"/>
        </a:spcBef>
        <a:spcAft>
          <a:spcPct val="0"/>
        </a:spcAft>
        <a:buClr>
          <a:srgbClr val="000000"/>
        </a:buClr>
        <a:buSzPct val="100000"/>
        <a:buFont typeface="Times New Roman" pitchFamily="16" charset="0"/>
        <a:defRPr b="1">
          <a:solidFill>
            <a:srgbClr val="000000"/>
          </a:solidFill>
          <a:latin typeface="+mn-lt"/>
          <a:ea typeface="+mn-ea"/>
          <a:cs typeface="+mn-cs"/>
        </a:defRPr>
      </a:lvl7pPr>
      <a:lvl8pPr marL="3429000" indent="-228600" algn="l" defTabSz="457200" rtl="0" eaLnBrk="0" fontAlgn="base" hangingPunct="0">
        <a:spcBef>
          <a:spcPts val="450"/>
        </a:spcBef>
        <a:spcAft>
          <a:spcPct val="0"/>
        </a:spcAft>
        <a:buClr>
          <a:srgbClr val="000000"/>
        </a:buClr>
        <a:buSzPct val="100000"/>
        <a:buFont typeface="Times New Roman" pitchFamily="16" charset="0"/>
        <a:defRPr b="1">
          <a:solidFill>
            <a:srgbClr val="000000"/>
          </a:solidFill>
          <a:latin typeface="+mn-lt"/>
          <a:ea typeface="+mn-ea"/>
          <a:cs typeface="+mn-cs"/>
        </a:defRPr>
      </a:lvl8pPr>
      <a:lvl9pPr marL="3886200" indent="-228600" algn="l" defTabSz="457200" rtl="0" eaLnBrk="0" fontAlgn="base" hangingPunct="0">
        <a:spcBef>
          <a:spcPts val="450"/>
        </a:spcBef>
        <a:spcAft>
          <a:spcPct val="0"/>
        </a:spcAft>
        <a:buClr>
          <a:srgbClr val="000000"/>
        </a:buClr>
        <a:buSzPct val="100000"/>
        <a:buFont typeface="Times New Roman" pitchFamily="16" charset="0"/>
        <a:defRPr b="1">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409575" y="304800"/>
            <a:ext cx="8734425" cy="974725"/>
          </a:xfrm>
          <a:prstGeom prst="rect">
            <a:avLst/>
          </a:prstGeom>
          <a:noFill/>
          <a:ln w="9525">
            <a:noFill/>
            <a:round/>
            <a:headEnd/>
            <a:tailEnd/>
          </a:ln>
          <a:effectLst/>
        </p:spPr>
        <p:txBody>
          <a:bodyPr lIns="0" tIns="0" rIns="0" bIns="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3200" b="0">
                <a:solidFill>
                  <a:srgbClr val="3333CC"/>
                </a:solidFill>
                <a:effectLst>
                  <a:outerShdw blurRad="38100" dist="38100" dir="2700000" algn="tl">
                    <a:srgbClr val="C0C0C0"/>
                  </a:outerShdw>
                </a:effectLst>
                <a:ea typeface="+mn-ea"/>
                <a:cs typeface="+mn-cs"/>
              </a:rPr>
              <a:t>SAP Process Integration</a:t>
            </a:r>
            <a:br>
              <a:rPr lang="en-US" sz="3200" b="0">
                <a:solidFill>
                  <a:srgbClr val="3333CC"/>
                </a:solidFill>
                <a:effectLst>
                  <a:outerShdw blurRad="38100" dist="38100" dir="2700000" algn="tl">
                    <a:srgbClr val="C0C0C0"/>
                  </a:outerShdw>
                </a:effectLst>
                <a:ea typeface="+mn-ea"/>
                <a:cs typeface="+mn-cs"/>
              </a:rPr>
            </a:br>
            <a:endParaRPr lang="en-US" sz="3200" b="0">
              <a:solidFill>
                <a:srgbClr val="3333CC"/>
              </a:solidFill>
              <a:effectLst>
                <a:outerShdw blurRad="38100" dist="38100" dir="2700000" algn="tl">
                  <a:srgbClr val="C0C0C0"/>
                </a:outerShdw>
              </a:effectLst>
              <a:ea typeface="+mn-ea"/>
              <a:cs typeface="+mn-cs"/>
            </a:endParaRPr>
          </a:p>
        </p:txBody>
      </p:sp>
      <p:sp>
        <p:nvSpPr>
          <p:cNvPr id="2051" name="Oval 2"/>
          <p:cNvSpPr>
            <a:spLocks noChangeArrowheads="1"/>
          </p:cNvSpPr>
          <p:nvPr/>
        </p:nvSpPr>
        <p:spPr bwMode="auto">
          <a:xfrm>
            <a:off x="6021388" y="877888"/>
            <a:ext cx="206375" cy="304800"/>
          </a:xfrm>
          <a:prstGeom prst="ellipse">
            <a:avLst/>
          </a:prstGeom>
          <a:solidFill>
            <a:srgbClr val="00CC99"/>
          </a:solidFill>
          <a:ln w="12600">
            <a:solidFill>
              <a:srgbClr val="000000"/>
            </a:solidFill>
            <a:miter lim="800000"/>
            <a:headEnd/>
            <a:tailEnd/>
          </a:ln>
        </p:spPr>
        <p:txBody>
          <a:bodyPr wrap="none" lIns="90000" tIns="46800" rIns="90000" bIns="4680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0">
                <a:solidFill>
                  <a:srgbClr val="000000"/>
                </a:solidFill>
                <a:latin typeface="Times New Roman" pitchFamily="18" charset="0"/>
              </a:rPr>
              <a:t>2</a:t>
            </a:r>
          </a:p>
        </p:txBody>
      </p:sp>
      <p:sp>
        <p:nvSpPr>
          <p:cNvPr id="2052" name="Text Box 3"/>
          <p:cNvSpPr txBox="1">
            <a:spLocks noChangeArrowheads="1"/>
          </p:cNvSpPr>
          <p:nvPr/>
        </p:nvSpPr>
        <p:spPr bwMode="auto">
          <a:xfrm>
            <a:off x="6300788" y="830263"/>
            <a:ext cx="2808287" cy="368300"/>
          </a:xfrm>
          <a:prstGeom prst="rect">
            <a:avLst/>
          </a:prstGeom>
          <a:solidFill>
            <a:srgbClr val="CCCCFF"/>
          </a:solidFill>
          <a:ln w="9525">
            <a:noFill/>
            <a:round/>
            <a:headEnd/>
            <a:tailEnd/>
          </a:ln>
        </p:spPr>
        <p:txBody>
          <a:bodyPr lIns="90000" tIns="46800" rIns="90000" bIns="46800">
            <a:spAutoFit/>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0">
                <a:solidFill>
                  <a:srgbClr val="000000"/>
                </a:solidFill>
                <a:latin typeface="Times New Roman" pitchFamily="18" charset="0"/>
              </a:rPr>
              <a:t>Application Environment</a:t>
            </a:r>
          </a:p>
        </p:txBody>
      </p:sp>
      <p:sp>
        <p:nvSpPr>
          <p:cNvPr id="2053" name="Line 4"/>
          <p:cNvSpPr>
            <a:spLocks noChangeShapeType="1"/>
          </p:cNvSpPr>
          <p:nvPr/>
        </p:nvSpPr>
        <p:spPr bwMode="auto">
          <a:xfrm>
            <a:off x="0" y="1382713"/>
            <a:ext cx="8085138" cy="1587"/>
          </a:xfrm>
          <a:prstGeom prst="line">
            <a:avLst/>
          </a:prstGeom>
          <a:noFill/>
          <a:ln w="19080">
            <a:solidFill>
              <a:srgbClr val="00CC99"/>
            </a:solidFill>
            <a:miter lim="800000"/>
            <a:headEnd/>
            <a:tailEnd/>
          </a:ln>
        </p:spPr>
        <p:txBody>
          <a:bodyPr/>
          <a:lstStyle/>
          <a:p>
            <a:endParaRPr lang="en-US"/>
          </a:p>
        </p:txBody>
      </p:sp>
      <p:sp>
        <p:nvSpPr>
          <p:cNvPr id="2054" name="Rectangle 5"/>
          <p:cNvSpPr>
            <a:spLocks noChangeArrowheads="1"/>
          </p:cNvSpPr>
          <p:nvPr/>
        </p:nvSpPr>
        <p:spPr bwMode="auto">
          <a:xfrm>
            <a:off x="0" y="1387475"/>
            <a:ext cx="600075" cy="4852988"/>
          </a:xfrm>
          <a:prstGeom prst="rect">
            <a:avLst/>
          </a:prstGeom>
          <a:solidFill>
            <a:srgbClr val="CCCCFF"/>
          </a:solidFill>
          <a:ln w="9525">
            <a:noFill/>
            <a:round/>
            <a:headEnd/>
            <a:tailEnd/>
          </a:ln>
        </p:spPr>
        <p:txBody>
          <a:bodyPr wrap="none" anchor="ctr"/>
          <a:lstStyle/>
          <a:p>
            <a:endParaRPr lang="en-US"/>
          </a:p>
        </p:txBody>
      </p:sp>
      <p:sp>
        <p:nvSpPr>
          <p:cNvPr id="2055" name="Line 6"/>
          <p:cNvSpPr>
            <a:spLocks noChangeShapeType="1"/>
          </p:cNvSpPr>
          <p:nvPr/>
        </p:nvSpPr>
        <p:spPr bwMode="auto">
          <a:xfrm>
            <a:off x="608013" y="1397000"/>
            <a:ext cx="8504237" cy="1588"/>
          </a:xfrm>
          <a:prstGeom prst="line">
            <a:avLst/>
          </a:prstGeom>
          <a:noFill/>
          <a:ln w="19080">
            <a:solidFill>
              <a:srgbClr val="808080"/>
            </a:solidFill>
            <a:miter lim="800000"/>
            <a:headEnd/>
            <a:tailEnd/>
          </a:ln>
        </p:spPr>
        <p:txBody>
          <a:bodyPr/>
          <a:lstStyle/>
          <a:p>
            <a:endParaRPr lang="en-US"/>
          </a:p>
        </p:txBody>
      </p:sp>
      <p:sp>
        <p:nvSpPr>
          <p:cNvPr id="2056" name="Rectangle 7"/>
          <p:cNvSpPr>
            <a:spLocks noChangeArrowheads="1"/>
          </p:cNvSpPr>
          <p:nvPr/>
        </p:nvSpPr>
        <p:spPr bwMode="auto">
          <a:xfrm>
            <a:off x="8029575" y="1268413"/>
            <a:ext cx="220663" cy="220662"/>
          </a:xfrm>
          <a:prstGeom prst="rect">
            <a:avLst/>
          </a:prstGeom>
          <a:solidFill>
            <a:srgbClr val="00CC99"/>
          </a:solidFill>
          <a:ln w="9525">
            <a:noFill/>
            <a:round/>
            <a:headEnd/>
            <a:tailEnd/>
          </a:ln>
        </p:spPr>
        <p:txBody>
          <a:bodyPr wrap="none" anchor="ctr"/>
          <a:lstStyle/>
          <a:p>
            <a:endParaRPr lang="en-US"/>
          </a:p>
        </p:txBody>
      </p:sp>
      <p:sp>
        <p:nvSpPr>
          <p:cNvPr id="2057" name="Text Box 8"/>
          <p:cNvSpPr txBox="1">
            <a:spLocks noChangeArrowheads="1"/>
          </p:cNvSpPr>
          <p:nvPr/>
        </p:nvSpPr>
        <p:spPr bwMode="auto">
          <a:xfrm>
            <a:off x="862013" y="3168650"/>
            <a:ext cx="8281987" cy="947738"/>
          </a:xfrm>
          <a:prstGeom prst="rect">
            <a:avLst/>
          </a:prstGeom>
          <a:noFill/>
          <a:ln w="9525">
            <a:noFill/>
            <a:round/>
            <a:headEnd/>
            <a:tailEnd/>
          </a:ln>
        </p:spPr>
        <p:txBody>
          <a:bodyPr lIns="90000" tIns="46800" rIns="90000" bIns="46800">
            <a:spAutoFit/>
          </a:bodyP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dirty="0">
                <a:solidFill>
                  <a:srgbClr val="CC0000"/>
                </a:solidFill>
              </a:rPr>
              <a:t>Adapter Framework</a:t>
            </a:r>
          </a:p>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dirty="0">
              <a:solidFill>
                <a:srgbClr val="CC0000"/>
              </a:solidFill>
            </a:endParaRPr>
          </a:p>
        </p:txBody>
      </p:sp>
      <p:sp>
        <p:nvSpPr>
          <p:cNvPr id="2058" name="Line 9"/>
          <p:cNvSpPr>
            <a:spLocks noChangeShapeType="1"/>
          </p:cNvSpPr>
          <p:nvPr/>
        </p:nvSpPr>
        <p:spPr bwMode="auto">
          <a:xfrm>
            <a:off x="639763" y="6230938"/>
            <a:ext cx="8504237" cy="1587"/>
          </a:xfrm>
          <a:prstGeom prst="line">
            <a:avLst/>
          </a:prstGeom>
          <a:noFill/>
          <a:ln w="19080">
            <a:solidFill>
              <a:srgbClr val="808080"/>
            </a:solidFill>
            <a:miter lim="800000"/>
            <a:headEnd/>
            <a:tailEnd/>
          </a:ln>
        </p:spPr>
        <p:txBody>
          <a:bodyPr/>
          <a:lstStyle/>
          <a:p>
            <a:endParaRPr lang="en-US"/>
          </a:p>
        </p:txBody>
      </p:sp>
      <p:sp>
        <p:nvSpPr>
          <p:cNvPr id="2059" name="Line 10"/>
          <p:cNvSpPr>
            <a:spLocks noChangeShapeType="1"/>
          </p:cNvSpPr>
          <p:nvPr/>
        </p:nvSpPr>
        <p:spPr bwMode="auto">
          <a:xfrm>
            <a:off x="0" y="6243638"/>
            <a:ext cx="7954963" cy="1587"/>
          </a:xfrm>
          <a:prstGeom prst="line">
            <a:avLst/>
          </a:prstGeom>
          <a:noFill/>
          <a:ln w="19080">
            <a:solidFill>
              <a:srgbClr val="00CC99"/>
            </a:solidFill>
            <a:miter lim="800000"/>
            <a:headEnd/>
            <a:tailEnd/>
          </a:ln>
        </p:spPr>
        <p:txBody>
          <a:bodyPr/>
          <a:lstStyle/>
          <a:p>
            <a:endParaRPr lang="en-US"/>
          </a:p>
        </p:txBody>
      </p:sp>
      <p:sp>
        <p:nvSpPr>
          <p:cNvPr id="2060" name="Rectangle 11"/>
          <p:cNvSpPr>
            <a:spLocks noChangeArrowheads="1"/>
          </p:cNvSpPr>
          <p:nvPr/>
        </p:nvSpPr>
        <p:spPr bwMode="auto">
          <a:xfrm>
            <a:off x="7977188" y="6092825"/>
            <a:ext cx="220662" cy="220663"/>
          </a:xfrm>
          <a:prstGeom prst="rect">
            <a:avLst/>
          </a:prstGeom>
          <a:solidFill>
            <a:srgbClr val="00CC99"/>
          </a:solidFill>
          <a:ln w="9525">
            <a:noFill/>
            <a:round/>
            <a:headEnd/>
            <a:tailEnd/>
          </a:ln>
        </p:spPr>
        <p:txBody>
          <a:bodyPr wrap="none" anchor="ctr"/>
          <a:lstStyle/>
          <a:p>
            <a:endParaRPr lang="en-US"/>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409575" y="304800"/>
            <a:ext cx="8734425" cy="533400"/>
          </a:xfrm>
          <a:prstGeom prst="rect">
            <a:avLst/>
          </a:prstGeom>
          <a:noFill/>
          <a:ln w="9525">
            <a:noFill/>
            <a:round/>
            <a:headEnd/>
            <a:tailEnd/>
          </a:ln>
          <a:effectLst/>
        </p:spPr>
        <p:txBody>
          <a:bodyPr lIns="0" tIns="0" rIns="0" bIns="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3200" b="0">
                <a:solidFill>
                  <a:srgbClr val="000000"/>
                </a:solidFill>
                <a:effectLst>
                  <a:outerShdw blurRad="38100" dist="38100" dir="2700000" algn="tl">
                    <a:srgbClr val="C0C0C0"/>
                  </a:outerShdw>
                </a:effectLst>
                <a:ea typeface="+mn-ea"/>
                <a:cs typeface="+mn-cs"/>
              </a:rPr>
              <a:t>SAP NW PI 7.1 Landscape</a:t>
            </a:r>
          </a:p>
        </p:txBody>
      </p:sp>
      <p:pic>
        <p:nvPicPr>
          <p:cNvPr id="11267" name="Picture 2"/>
          <p:cNvPicPr>
            <a:picLocks noChangeAspect="1" noChangeArrowheads="1"/>
          </p:cNvPicPr>
          <p:nvPr/>
        </p:nvPicPr>
        <p:blipFill>
          <a:blip r:embed="rId3" cstate="print"/>
          <a:srcRect/>
          <a:stretch>
            <a:fillRect/>
          </a:stretch>
        </p:blipFill>
        <p:spPr bwMode="auto">
          <a:xfrm>
            <a:off x="176213" y="871538"/>
            <a:ext cx="8763000" cy="5326062"/>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Text Box 1"/>
          <p:cNvSpPr txBox="1">
            <a:spLocks noChangeArrowheads="1"/>
          </p:cNvSpPr>
          <p:nvPr/>
        </p:nvSpPr>
        <p:spPr bwMode="auto">
          <a:xfrm>
            <a:off x="254000" y="331788"/>
            <a:ext cx="8540750" cy="903287"/>
          </a:xfrm>
          <a:prstGeom prst="rect">
            <a:avLst/>
          </a:prstGeom>
          <a:noFill/>
          <a:ln w="9525">
            <a:noFill/>
            <a:round/>
            <a:headEnd/>
            <a:tailEnd/>
          </a:ln>
        </p:spPr>
        <p:txBody>
          <a:bodyPr lIns="0" tIns="0" rIns="0" bIns="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a:solidFill>
                  <a:srgbClr val="000000"/>
                </a:solidFill>
              </a:rPr>
              <a:t>Full integration of Adapter Engine in SAP PI landscape</a:t>
            </a:r>
          </a:p>
        </p:txBody>
      </p:sp>
      <p:sp>
        <p:nvSpPr>
          <p:cNvPr id="12291" name="Text Box 2"/>
          <p:cNvSpPr txBox="1">
            <a:spLocks noChangeArrowheads="1"/>
          </p:cNvSpPr>
          <p:nvPr/>
        </p:nvSpPr>
        <p:spPr bwMode="auto">
          <a:xfrm>
            <a:off x="474663" y="1639888"/>
            <a:ext cx="8178800" cy="3783012"/>
          </a:xfrm>
          <a:prstGeom prst="rect">
            <a:avLst/>
          </a:prstGeom>
          <a:noFill/>
          <a:ln w="9525">
            <a:noFill/>
            <a:round/>
            <a:headEnd/>
            <a:tailEnd/>
          </a:ln>
        </p:spPr>
        <p:txBody>
          <a:bodyPr lIns="0" tIns="0" rIns="0" bIns="0"/>
          <a:lstStyle/>
          <a:p>
            <a:pPr marL="379413" indent="-377825">
              <a:spcBef>
                <a:spcPts val="500"/>
              </a:spcBef>
              <a:buClrTx/>
              <a:buFontTx/>
              <a:buNone/>
              <a:tabLst>
                <a:tab pos="379413" algn="l"/>
                <a:tab pos="836613" algn="l"/>
                <a:tab pos="1293813" algn="l"/>
                <a:tab pos="1751013" algn="l"/>
                <a:tab pos="2208213" algn="l"/>
                <a:tab pos="2665413" algn="l"/>
                <a:tab pos="3122613" algn="l"/>
                <a:tab pos="3579813" algn="l"/>
                <a:tab pos="4037013" algn="l"/>
                <a:tab pos="4494213" algn="l"/>
                <a:tab pos="4951413" algn="l"/>
                <a:tab pos="5408613" algn="l"/>
                <a:tab pos="5865813" algn="l"/>
                <a:tab pos="6323013" algn="l"/>
                <a:tab pos="6780213" algn="l"/>
                <a:tab pos="7237413" algn="l"/>
                <a:tab pos="7694613" algn="l"/>
                <a:tab pos="8151813" algn="l"/>
                <a:tab pos="8609013" algn="l"/>
                <a:tab pos="9066213" algn="l"/>
                <a:tab pos="9523413" algn="l"/>
              </a:tabLst>
            </a:pPr>
            <a:endParaRPr lang="de-DE" sz="2000" b="0">
              <a:solidFill>
                <a:srgbClr val="000000"/>
              </a:solidFill>
            </a:endParaRPr>
          </a:p>
          <a:p>
            <a:pPr marL="379413" indent="-377825">
              <a:spcBef>
                <a:spcPts val="500"/>
              </a:spcBef>
              <a:buFont typeface="Arial" charset="0"/>
              <a:buChar char="•"/>
              <a:tabLst>
                <a:tab pos="379413" algn="l"/>
                <a:tab pos="836613" algn="l"/>
                <a:tab pos="1293813" algn="l"/>
                <a:tab pos="1751013" algn="l"/>
                <a:tab pos="2208213" algn="l"/>
                <a:tab pos="2665413" algn="l"/>
                <a:tab pos="3122613" algn="l"/>
                <a:tab pos="3579813" algn="l"/>
                <a:tab pos="4037013" algn="l"/>
                <a:tab pos="4494213" algn="l"/>
                <a:tab pos="4951413" algn="l"/>
                <a:tab pos="5408613" algn="l"/>
                <a:tab pos="5865813" algn="l"/>
                <a:tab pos="6323013" algn="l"/>
                <a:tab pos="6780213" algn="l"/>
                <a:tab pos="7237413" algn="l"/>
                <a:tab pos="7694613" algn="l"/>
                <a:tab pos="8151813" algn="l"/>
                <a:tab pos="8609013" algn="l"/>
                <a:tab pos="9066213" algn="l"/>
                <a:tab pos="9523413" algn="l"/>
              </a:tabLst>
            </a:pPr>
            <a:r>
              <a:rPr lang="de-DE" sz="2000" b="0">
                <a:solidFill>
                  <a:srgbClr val="000000"/>
                </a:solidFill>
              </a:rPr>
              <a:t>Adapter Engine fully integrated with the SAP XI landscape</a:t>
            </a:r>
          </a:p>
          <a:p>
            <a:pPr marL="995363" lvl="2" indent="-303213">
              <a:spcBef>
                <a:spcPts val="500"/>
              </a:spcBef>
              <a:buClrTx/>
              <a:buFontTx/>
              <a:buNone/>
              <a:tabLst>
                <a:tab pos="379413" algn="l"/>
                <a:tab pos="836613" algn="l"/>
                <a:tab pos="1293813" algn="l"/>
                <a:tab pos="1751013" algn="l"/>
                <a:tab pos="2208213" algn="l"/>
                <a:tab pos="2665413" algn="l"/>
                <a:tab pos="3122613" algn="l"/>
                <a:tab pos="3579813" algn="l"/>
                <a:tab pos="4037013" algn="l"/>
                <a:tab pos="4494213" algn="l"/>
                <a:tab pos="4951413" algn="l"/>
                <a:tab pos="5408613" algn="l"/>
                <a:tab pos="5865813" algn="l"/>
                <a:tab pos="6323013" algn="l"/>
                <a:tab pos="6780213" algn="l"/>
                <a:tab pos="7237413" algn="l"/>
                <a:tab pos="7694613" algn="l"/>
                <a:tab pos="8151813" algn="l"/>
                <a:tab pos="8609013" algn="l"/>
                <a:tab pos="9066213" algn="l"/>
                <a:tab pos="9523413" algn="l"/>
              </a:tabLst>
            </a:pPr>
            <a:endParaRPr lang="en-US" sz="2000" b="0">
              <a:solidFill>
                <a:srgbClr val="000000"/>
              </a:solidFill>
            </a:endParaRPr>
          </a:p>
          <a:p>
            <a:pPr marL="995363" lvl="2" indent="-303213">
              <a:spcBef>
                <a:spcPts val="450"/>
              </a:spcBef>
              <a:buFont typeface="Wingdings" pitchFamily="2" charset="2"/>
              <a:buChar char=""/>
              <a:tabLst>
                <a:tab pos="379413" algn="l"/>
                <a:tab pos="836613" algn="l"/>
                <a:tab pos="1293813" algn="l"/>
                <a:tab pos="1751013" algn="l"/>
                <a:tab pos="2208213" algn="l"/>
                <a:tab pos="2665413" algn="l"/>
                <a:tab pos="3122613" algn="l"/>
                <a:tab pos="3579813" algn="l"/>
                <a:tab pos="4037013" algn="l"/>
                <a:tab pos="4494213" algn="l"/>
                <a:tab pos="4951413" algn="l"/>
                <a:tab pos="5408613" algn="l"/>
                <a:tab pos="5865813" algn="l"/>
                <a:tab pos="6323013" algn="l"/>
                <a:tab pos="6780213" algn="l"/>
                <a:tab pos="7237413" algn="l"/>
                <a:tab pos="7694613" algn="l"/>
                <a:tab pos="8151813" algn="l"/>
                <a:tab pos="8609013" algn="l"/>
                <a:tab pos="9066213" algn="l"/>
                <a:tab pos="9523413" algn="l"/>
              </a:tabLst>
            </a:pPr>
            <a:r>
              <a:rPr lang="en-US" sz="1800" b="0">
                <a:solidFill>
                  <a:srgbClr val="000000"/>
                </a:solidFill>
              </a:rPr>
              <a:t>Central configuration of connections to application systems (through appropriate adapters) in Integration Directory</a:t>
            </a:r>
          </a:p>
          <a:p>
            <a:pPr marL="995363" lvl="2" indent="-303213">
              <a:spcBef>
                <a:spcPts val="450"/>
              </a:spcBef>
              <a:buFont typeface="Wingdings" pitchFamily="2" charset="2"/>
              <a:buChar char=""/>
              <a:tabLst>
                <a:tab pos="379413" algn="l"/>
                <a:tab pos="836613" algn="l"/>
                <a:tab pos="1293813" algn="l"/>
                <a:tab pos="1751013" algn="l"/>
                <a:tab pos="2208213" algn="l"/>
                <a:tab pos="2665413" algn="l"/>
                <a:tab pos="3122613" algn="l"/>
                <a:tab pos="3579813" algn="l"/>
                <a:tab pos="4037013" algn="l"/>
                <a:tab pos="4494213" algn="l"/>
                <a:tab pos="4951413" algn="l"/>
                <a:tab pos="5408613" algn="l"/>
                <a:tab pos="5865813" algn="l"/>
                <a:tab pos="6323013" algn="l"/>
                <a:tab pos="6780213" algn="l"/>
                <a:tab pos="7237413" algn="l"/>
                <a:tab pos="7694613" algn="l"/>
                <a:tab pos="8151813" algn="l"/>
                <a:tab pos="8609013" algn="l"/>
                <a:tab pos="9066213" algn="l"/>
                <a:tab pos="9523413" algn="l"/>
              </a:tabLst>
            </a:pPr>
            <a:r>
              <a:rPr lang="de-DE" sz="1800" b="0">
                <a:solidFill>
                  <a:srgbClr val="000000"/>
                </a:solidFill>
              </a:rPr>
              <a:t>Reuse of Integration Directory</a:t>
            </a:r>
            <a:r>
              <a:rPr lang="en-US" sz="1800" b="0">
                <a:solidFill>
                  <a:srgbClr val="000000"/>
                </a:solidFill>
              </a:rPr>
              <a:t>’</a:t>
            </a:r>
            <a:r>
              <a:rPr lang="de-DE" sz="1800" b="0">
                <a:solidFill>
                  <a:srgbClr val="000000"/>
                </a:solidFill>
              </a:rPr>
              <a:t>s existing versioning and transport capabilities</a:t>
            </a:r>
          </a:p>
          <a:p>
            <a:pPr marL="995363" lvl="2" indent="-303213">
              <a:spcBef>
                <a:spcPts val="450"/>
              </a:spcBef>
              <a:buFont typeface="Wingdings" pitchFamily="2" charset="2"/>
              <a:buChar char=""/>
              <a:tabLst>
                <a:tab pos="379413" algn="l"/>
                <a:tab pos="836613" algn="l"/>
                <a:tab pos="1293813" algn="l"/>
                <a:tab pos="1751013" algn="l"/>
                <a:tab pos="2208213" algn="l"/>
                <a:tab pos="2665413" algn="l"/>
                <a:tab pos="3122613" algn="l"/>
                <a:tab pos="3579813" algn="l"/>
                <a:tab pos="4037013" algn="l"/>
                <a:tab pos="4494213" algn="l"/>
                <a:tab pos="4951413" algn="l"/>
                <a:tab pos="5408613" algn="l"/>
                <a:tab pos="5865813" algn="l"/>
                <a:tab pos="6323013" algn="l"/>
                <a:tab pos="6780213" algn="l"/>
                <a:tab pos="7237413" algn="l"/>
                <a:tab pos="7694613" algn="l"/>
                <a:tab pos="8151813" algn="l"/>
                <a:tab pos="8609013" algn="l"/>
                <a:tab pos="9066213" algn="l"/>
                <a:tab pos="9523413" algn="l"/>
              </a:tabLst>
            </a:pPr>
            <a:r>
              <a:rPr lang="en-US" sz="1800" b="0">
                <a:solidFill>
                  <a:srgbClr val="000000"/>
                </a:solidFill>
              </a:rPr>
              <a:t>Central administration and monitoring over adapters, Integration Server, Integration Engine through Runtime Workbench</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Text Box 1"/>
          <p:cNvSpPr txBox="1">
            <a:spLocks noChangeArrowheads="1"/>
          </p:cNvSpPr>
          <p:nvPr/>
        </p:nvSpPr>
        <p:spPr bwMode="auto">
          <a:xfrm>
            <a:off x="603250" y="374650"/>
            <a:ext cx="8540750" cy="457200"/>
          </a:xfrm>
          <a:prstGeom prst="rect">
            <a:avLst/>
          </a:prstGeom>
          <a:noFill/>
          <a:ln w="9525">
            <a:noFill/>
            <a:round/>
            <a:headEnd/>
            <a:tailEnd/>
          </a:ln>
        </p:spPr>
        <p:txBody>
          <a:bodyPr lIns="0" tIns="0" rIns="0" bIns="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000" b="0">
                <a:solidFill>
                  <a:srgbClr val="000000"/>
                </a:solidFill>
              </a:rPr>
              <a:t> Central and Decentral Adapter Engine</a:t>
            </a:r>
          </a:p>
        </p:txBody>
      </p:sp>
      <p:sp>
        <p:nvSpPr>
          <p:cNvPr id="13315" name="Text Box 2"/>
          <p:cNvSpPr txBox="1">
            <a:spLocks noChangeArrowheads="1"/>
          </p:cNvSpPr>
          <p:nvPr/>
        </p:nvSpPr>
        <p:spPr bwMode="auto">
          <a:xfrm>
            <a:off x="603250" y="914400"/>
            <a:ext cx="8178800" cy="5538788"/>
          </a:xfrm>
          <a:prstGeom prst="rect">
            <a:avLst/>
          </a:prstGeom>
          <a:noFill/>
          <a:ln w="9525">
            <a:noFill/>
            <a:round/>
            <a:headEnd/>
            <a:tailEnd/>
          </a:ln>
        </p:spPr>
        <p:txBody>
          <a:bodyPr lIns="0" tIns="0" rIns="0" bIns="0"/>
          <a:lstStyle/>
          <a:p>
            <a:pPr marL="377825" indent="-377825">
              <a:spcBef>
                <a:spcPts val="500"/>
              </a:spcBef>
              <a:buFont typeface="Arial" charset="0"/>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2000" b="0">
                <a:solidFill>
                  <a:srgbClr val="000000"/>
                </a:solidFill>
              </a:rPr>
              <a:t>Adapter Engine is open for adapter</a:t>
            </a:r>
            <a:r>
              <a:rPr lang="en-GB" sz="2000" b="0">
                <a:solidFill>
                  <a:srgbClr val="000000"/>
                </a:solidFill>
              </a:rPr>
              <a:t> development by partners and customers</a:t>
            </a:r>
          </a:p>
          <a:p>
            <a:pPr marL="995363" lvl="2" indent="-303213">
              <a:spcBef>
                <a:spcPts val="500"/>
              </a:spcBef>
              <a:buClrTx/>
              <a:buFontTx/>
              <a:buNone/>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endParaRPr lang="en-GB" sz="2000" b="0">
              <a:solidFill>
                <a:srgbClr val="000000"/>
              </a:solidFill>
            </a:endParaRPr>
          </a:p>
          <a:p>
            <a:pPr marL="995363" lvl="2" indent="-303213">
              <a:spcBef>
                <a:spcPts val="450"/>
              </a:spcBef>
              <a:buFont typeface="Wingdings" pitchFamily="2" charset="2"/>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GB" sz="1800" b="0">
                <a:solidFill>
                  <a:srgbClr val="000000"/>
                </a:solidFill>
              </a:rPr>
              <a:t>JCA based adapter development as ‘state-of-the-art’ </a:t>
            </a:r>
            <a:r>
              <a:rPr lang="en-US" sz="1800" b="0">
                <a:solidFill>
                  <a:srgbClr val="000000"/>
                </a:solidFill>
              </a:rPr>
              <a:t>Java </a:t>
            </a:r>
            <a:r>
              <a:rPr lang="en-GB" sz="1800" b="0">
                <a:solidFill>
                  <a:srgbClr val="000000"/>
                </a:solidFill>
              </a:rPr>
              <a:t>technology</a:t>
            </a:r>
          </a:p>
          <a:p>
            <a:pPr marL="995363" lvl="2" indent="-303213">
              <a:spcBef>
                <a:spcPts val="450"/>
              </a:spcBef>
              <a:buFont typeface="Wingdings" pitchFamily="2" charset="2"/>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1800" b="0">
                <a:solidFill>
                  <a:srgbClr val="000000"/>
                </a:solidFill>
              </a:rPr>
              <a:t>Additional services for configuration, monitoring, security etc.</a:t>
            </a:r>
          </a:p>
          <a:p>
            <a:pPr marL="995363" lvl="2" indent="-303213">
              <a:spcBef>
                <a:spcPts val="450"/>
              </a:spcBef>
              <a:buFont typeface="Wingdings" pitchFamily="2" charset="2"/>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1800" b="0">
                <a:solidFill>
                  <a:srgbClr val="000000"/>
                </a:solidFill>
              </a:rPr>
              <a:t>SAP XI Adapter Framework (as PCK), Adapter Framework Interface Specification, JCA sample adapter (incl. source code) available via SAP Integration and Certification Center</a:t>
            </a:r>
          </a:p>
          <a:p>
            <a:pPr marL="995363" lvl="2" indent="-303213">
              <a:spcBef>
                <a:spcPts val="450"/>
              </a:spcBef>
              <a:buClrTx/>
              <a:buFontTx/>
              <a:buNone/>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endParaRPr lang="en-US" sz="1800" b="0">
              <a:solidFill>
                <a:srgbClr val="000000"/>
              </a:solidFill>
            </a:endParaRPr>
          </a:p>
          <a:p>
            <a:pPr marL="377825" indent="-377825">
              <a:spcBef>
                <a:spcPts val="500"/>
              </a:spcBef>
              <a:buFont typeface="Arial" charset="0"/>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2000" b="0">
                <a:solidFill>
                  <a:srgbClr val="000000"/>
                </a:solidFill>
              </a:rPr>
              <a:t>The Adapter Engine can be deployed centrally as part of Integration Server, or as optional decentral Adapter Engine on its own SAP J2EE Server</a:t>
            </a:r>
          </a:p>
          <a:p>
            <a:pPr marL="995363" lvl="2" indent="-303213">
              <a:spcBef>
                <a:spcPts val="500"/>
              </a:spcBef>
              <a:buClrTx/>
              <a:buFontTx/>
              <a:buNone/>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endParaRPr lang="en-GB" sz="2000" b="0">
              <a:solidFill>
                <a:srgbClr val="000000"/>
              </a:solidFill>
            </a:endParaRPr>
          </a:p>
          <a:p>
            <a:pPr marL="995363" lvl="2" indent="-303213">
              <a:spcBef>
                <a:spcPts val="450"/>
              </a:spcBef>
              <a:buFont typeface="Wingdings" pitchFamily="2" charset="2"/>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GB" sz="1800" b="0">
                <a:solidFill>
                  <a:srgbClr val="000000"/>
                </a:solidFill>
              </a:rPr>
              <a:t>Use of decentral Adapter Engine e. g. to be close to business system</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Text Box 1"/>
          <p:cNvSpPr txBox="1">
            <a:spLocks noChangeArrowheads="1"/>
          </p:cNvSpPr>
          <p:nvPr/>
        </p:nvSpPr>
        <p:spPr bwMode="auto">
          <a:xfrm>
            <a:off x="409575" y="304800"/>
            <a:ext cx="8734425" cy="533400"/>
          </a:xfrm>
          <a:prstGeom prst="rect">
            <a:avLst/>
          </a:prstGeom>
          <a:noFill/>
          <a:ln w="9525">
            <a:noFill/>
            <a:round/>
            <a:headEnd/>
            <a:tailEnd/>
          </a:ln>
        </p:spPr>
        <p:txBody>
          <a:bodyPr lIns="0" tIns="0" rIns="0" bIns="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0">
                <a:solidFill>
                  <a:srgbClr val="000000"/>
                </a:solidFill>
              </a:rPr>
              <a:t>SAP PI Adapter Partner System</a:t>
            </a:r>
          </a:p>
        </p:txBody>
      </p:sp>
      <p:sp>
        <p:nvSpPr>
          <p:cNvPr id="14339" name="Text Box 2"/>
          <p:cNvSpPr txBox="1">
            <a:spLocks noChangeArrowheads="1"/>
          </p:cNvSpPr>
          <p:nvPr/>
        </p:nvSpPr>
        <p:spPr bwMode="auto">
          <a:xfrm>
            <a:off x="588963" y="1089025"/>
            <a:ext cx="8283575" cy="5068888"/>
          </a:xfrm>
          <a:prstGeom prst="rect">
            <a:avLst/>
          </a:prstGeom>
          <a:noFill/>
          <a:ln w="9525">
            <a:noFill/>
            <a:round/>
            <a:headEnd/>
            <a:tailEnd/>
          </a:ln>
        </p:spPr>
        <p:txBody>
          <a:bodyPr lIns="0" tIns="0" rIns="0" bIns="0"/>
          <a:lstStyle/>
          <a:p>
            <a:pPr marL="339725" indent="-339725">
              <a:lnSpc>
                <a:spcPct val="90000"/>
              </a:lnSpc>
              <a:spcBef>
                <a:spcPts val="500"/>
              </a:spcBef>
              <a:buFont typeface="Arial"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000" b="0">
                <a:solidFill>
                  <a:srgbClr val="000000"/>
                </a:solidFill>
              </a:rPr>
              <a:t>SAP relies on a system of partners to provide adapters for other applications and certain industry standards</a:t>
            </a:r>
          </a:p>
          <a:p>
            <a:pPr marL="339725" indent="-339725">
              <a:lnSpc>
                <a:spcPct val="90000"/>
              </a:lnSpc>
              <a:spcBef>
                <a:spcPts val="500"/>
              </a:spcBef>
              <a:buFont typeface="Arial"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000" b="0">
                <a:solidFill>
                  <a:srgbClr val="000000"/>
                </a:solidFill>
              </a:rPr>
              <a:t>Adapter Reseller Agreement</a:t>
            </a:r>
          </a:p>
          <a:p>
            <a:pPr marL="739775" lvl="1" indent="-282575">
              <a:lnSpc>
                <a:spcPct val="90000"/>
              </a:lnSpc>
              <a:spcBef>
                <a:spcPts val="450"/>
              </a:spcBef>
              <a:buFont typeface="Arial"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1800" b="0">
                <a:solidFill>
                  <a:srgbClr val="000000"/>
                </a:solidFill>
              </a:rPr>
              <a:t>iWay Software</a:t>
            </a:r>
          </a:p>
          <a:p>
            <a:pPr marL="1139825" lvl="2" indent="-225425">
              <a:lnSpc>
                <a:spcPct val="90000"/>
              </a:lnSpc>
              <a:spcBef>
                <a:spcPts val="450"/>
              </a:spcBef>
              <a:buFont typeface="Arial"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1800" b="0">
                <a:solidFill>
                  <a:srgbClr val="000000"/>
                </a:solidFill>
              </a:rPr>
              <a:t>UCCnet </a:t>
            </a:r>
          </a:p>
          <a:p>
            <a:pPr marL="1139825" lvl="2" indent="-225425">
              <a:lnSpc>
                <a:spcPct val="90000"/>
              </a:lnSpc>
              <a:spcBef>
                <a:spcPts val="450"/>
              </a:spcBef>
              <a:buFont typeface="Arial"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1800" b="0">
                <a:solidFill>
                  <a:srgbClr val="000000"/>
                </a:solidFill>
              </a:rPr>
              <a:t>Swift Adapters</a:t>
            </a:r>
          </a:p>
          <a:p>
            <a:pPr marL="739775" lvl="1" indent="-282575">
              <a:lnSpc>
                <a:spcPct val="90000"/>
              </a:lnSpc>
              <a:spcBef>
                <a:spcPts val="450"/>
              </a:spcBef>
              <a:buFont typeface="Arial"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1800" b="0">
                <a:solidFill>
                  <a:srgbClr val="000000"/>
                </a:solidFill>
              </a:rPr>
              <a:t>SEEBURGER AG</a:t>
            </a:r>
          </a:p>
          <a:p>
            <a:pPr marL="1139825" lvl="2" indent="-225425">
              <a:lnSpc>
                <a:spcPct val="90000"/>
              </a:lnSpc>
              <a:spcBef>
                <a:spcPts val="450"/>
              </a:spcBef>
              <a:buFont typeface="Arial"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1800" b="0">
                <a:solidFill>
                  <a:srgbClr val="000000"/>
                </a:solidFill>
              </a:rPr>
              <a:t>EDI Adapters like AS2 etc</a:t>
            </a:r>
          </a:p>
          <a:p>
            <a:pPr marL="739775" lvl="1" indent="-282575">
              <a:lnSpc>
                <a:spcPct val="90000"/>
              </a:lnSpc>
              <a:spcBef>
                <a:spcPts val="450"/>
              </a:spcBef>
              <a:buFont typeface="Arial"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1800" b="0">
                <a:solidFill>
                  <a:srgbClr val="000000"/>
                </a:solidFill>
              </a:rPr>
              <a:t> WebMethods</a:t>
            </a:r>
          </a:p>
          <a:p>
            <a:pPr marL="1139825" lvl="2" indent="-225425">
              <a:lnSpc>
                <a:spcPct val="90000"/>
              </a:lnSpc>
              <a:spcBef>
                <a:spcPts val="450"/>
              </a:spcBef>
              <a:buFont typeface="Arial"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1800" b="0">
                <a:solidFill>
                  <a:srgbClr val="000000"/>
                </a:solidFill>
              </a:rPr>
              <a:t>Applications (Oracle, Siebel, PeopleSoft, Baan, …)</a:t>
            </a:r>
          </a:p>
          <a:p>
            <a:pPr marL="339725" indent="-339725">
              <a:lnSpc>
                <a:spcPct val="90000"/>
              </a:lnSpc>
              <a:spcBef>
                <a:spcPts val="500"/>
              </a:spcBef>
              <a:buFont typeface="Arial"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000" b="0">
                <a:solidFill>
                  <a:srgbClr val="000000"/>
                </a:solidFill>
              </a:rPr>
              <a:t>Partner adapters are sold and delivered through SAP</a:t>
            </a:r>
          </a:p>
          <a:p>
            <a:pPr marL="339725" indent="-339725">
              <a:lnSpc>
                <a:spcPct val="90000"/>
              </a:lnSpc>
              <a:spcBef>
                <a:spcPts val="500"/>
              </a:spcBef>
              <a:buFont typeface="Arial"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000" b="0">
                <a:solidFill>
                  <a:srgbClr val="000000"/>
                </a:solidFill>
              </a:rPr>
              <a:t>Technical Support</a:t>
            </a:r>
          </a:p>
          <a:p>
            <a:pPr marL="739775" lvl="1" indent="-282575">
              <a:lnSpc>
                <a:spcPct val="90000"/>
              </a:lnSpc>
              <a:spcBef>
                <a:spcPts val="450"/>
              </a:spcBef>
              <a:buFont typeface="Arial"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1800" b="0">
                <a:solidFill>
                  <a:srgbClr val="000000"/>
                </a:solidFill>
              </a:rPr>
              <a:t>SAP provides 1</a:t>
            </a:r>
            <a:r>
              <a:rPr lang="en-US" sz="1800" b="0" baseline="30000">
                <a:solidFill>
                  <a:srgbClr val="000000"/>
                </a:solidFill>
              </a:rPr>
              <a:t>st</a:t>
            </a:r>
            <a:r>
              <a:rPr lang="en-US" sz="1800" b="0">
                <a:solidFill>
                  <a:srgbClr val="000000"/>
                </a:solidFill>
              </a:rPr>
              <a:t> level support </a:t>
            </a:r>
          </a:p>
          <a:p>
            <a:pPr marL="739775" lvl="1" indent="-282575">
              <a:lnSpc>
                <a:spcPct val="90000"/>
              </a:lnSpc>
              <a:spcBef>
                <a:spcPts val="450"/>
              </a:spcBef>
              <a:buFont typeface="Arial"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1800" b="0">
                <a:solidFill>
                  <a:srgbClr val="000000"/>
                </a:solidFill>
              </a:rPr>
              <a:t>Partners provide </a:t>
            </a:r>
            <a:r>
              <a:rPr lang="de-DE" sz="1800" b="0">
                <a:solidFill>
                  <a:srgbClr val="000000"/>
                </a:solidFill>
              </a:rPr>
              <a:t>2nd and 3rd level support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5362" name="Group 2"/>
          <p:cNvGrpSpPr>
            <a:grpSpLocks/>
          </p:cNvGrpSpPr>
          <p:nvPr/>
        </p:nvGrpSpPr>
        <p:grpSpPr bwMode="auto">
          <a:xfrm>
            <a:off x="152400" y="3352800"/>
            <a:ext cx="914400" cy="1524000"/>
            <a:chOff x="96" y="2112"/>
            <a:chExt cx="576" cy="960"/>
          </a:xfrm>
        </p:grpSpPr>
        <p:sp>
          <p:nvSpPr>
            <p:cNvPr id="15424" name="Rectangle 3"/>
            <p:cNvSpPr>
              <a:spLocks noChangeArrowheads="1"/>
            </p:cNvSpPr>
            <p:nvPr/>
          </p:nvSpPr>
          <p:spPr bwMode="auto">
            <a:xfrm>
              <a:off x="96" y="2112"/>
              <a:ext cx="576" cy="960"/>
            </a:xfrm>
            <a:prstGeom prst="rect">
              <a:avLst/>
            </a:prstGeom>
            <a:solidFill>
              <a:srgbClr val="C0CFE2"/>
            </a:solidFill>
            <a:ln w="12700">
              <a:solidFill>
                <a:srgbClr val="466A97"/>
              </a:solidFill>
              <a:miter lim="800000"/>
              <a:headEnd/>
              <a:tailEnd/>
            </a:ln>
          </p:spPr>
          <p:txBody>
            <a:bodyPr wrap="none"/>
            <a:lstStyle/>
            <a:p>
              <a:pPr algn="ctr"/>
              <a:r>
                <a:rPr lang="de-DE" sz="1400"/>
                <a:t>Plain</a:t>
              </a:r>
              <a:endParaRPr lang="en-US" sz="1400"/>
            </a:p>
            <a:p>
              <a:pPr algn="ctr"/>
              <a:r>
                <a:rPr lang="en-US" sz="1400"/>
                <a:t>J2SE</a:t>
              </a:r>
              <a:br>
                <a:rPr lang="en-US" sz="1400"/>
              </a:br>
              <a:r>
                <a:rPr lang="en-US" sz="1400"/>
                <a:t>Adapter </a:t>
              </a:r>
              <a:br>
                <a:rPr lang="en-US" sz="1400"/>
              </a:br>
              <a:r>
                <a:rPr lang="en-US" sz="1400"/>
                <a:t>Engine</a:t>
              </a:r>
            </a:p>
          </p:txBody>
        </p:sp>
        <p:sp>
          <p:nvSpPr>
            <p:cNvPr id="15425" name="Rectangle 4"/>
            <p:cNvSpPr>
              <a:spLocks noChangeArrowheads="1"/>
            </p:cNvSpPr>
            <p:nvPr/>
          </p:nvSpPr>
          <p:spPr bwMode="auto">
            <a:xfrm>
              <a:off x="168" y="2844"/>
              <a:ext cx="432" cy="192"/>
            </a:xfrm>
            <a:prstGeom prst="rect">
              <a:avLst/>
            </a:prstGeom>
            <a:solidFill>
              <a:schemeClr val="bg1"/>
            </a:solidFill>
            <a:ln w="12700">
              <a:solidFill>
                <a:srgbClr val="466A97"/>
              </a:solidFill>
              <a:miter lim="800000"/>
              <a:headEnd/>
              <a:tailEnd/>
            </a:ln>
          </p:spPr>
          <p:txBody>
            <a:bodyPr wrap="none" anchor="ctr"/>
            <a:lstStyle/>
            <a:p>
              <a:pPr algn="ctr"/>
              <a:r>
                <a:rPr lang="en-US" sz="1200">
                  <a:solidFill>
                    <a:schemeClr val="tx1"/>
                  </a:solidFill>
                </a:rPr>
                <a:t>Adapter</a:t>
              </a:r>
            </a:p>
          </p:txBody>
        </p:sp>
      </p:grpSp>
      <p:sp>
        <p:nvSpPr>
          <p:cNvPr id="15363" name="Line 5"/>
          <p:cNvSpPr>
            <a:spLocks noChangeShapeType="1"/>
          </p:cNvSpPr>
          <p:nvPr/>
        </p:nvSpPr>
        <p:spPr bwMode="auto">
          <a:xfrm>
            <a:off x="5257800" y="2971800"/>
            <a:ext cx="0" cy="381000"/>
          </a:xfrm>
          <a:prstGeom prst="line">
            <a:avLst/>
          </a:prstGeom>
          <a:noFill/>
          <a:ln w="19050">
            <a:solidFill>
              <a:schemeClr val="accent2"/>
            </a:solidFill>
            <a:round/>
            <a:headEnd type="none" w="med" len="lg"/>
            <a:tailEnd type="none" w="med" len="lg"/>
          </a:ln>
        </p:spPr>
        <p:txBody>
          <a:bodyPr/>
          <a:lstStyle/>
          <a:p>
            <a:endParaRPr lang="en-US"/>
          </a:p>
        </p:txBody>
      </p:sp>
      <p:sp>
        <p:nvSpPr>
          <p:cNvPr id="70" name="Rectangle 6"/>
          <p:cNvSpPr txBox="1">
            <a:spLocks noChangeArrowheads="1"/>
          </p:cNvSpPr>
          <p:nvPr/>
        </p:nvSpPr>
        <p:spPr>
          <a:xfrm>
            <a:off x="409575" y="304800"/>
            <a:ext cx="8734425" cy="533400"/>
          </a:xfrm>
          <a:prstGeom prst="rect">
            <a:avLst/>
          </a:prstGeom>
        </p:spPr>
        <p:txBody>
          <a:bodyPr/>
          <a:lstStyle/>
          <a:p>
            <a:pPr eaLnBrk="0" hangingPunct="0">
              <a:buFont typeface="Times New Roman" pitchFamily="16" charset="0"/>
              <a:buNone/>
              <a:defRPr/>
            </a:pPr>
            <a:r>
              <a:rPr lang="en-US" sz="3200" kern="0" dirty="0">
                <a:solidFill>
                  <a:srgbClr val="000000"/>
                </a:solidFill>
                <a:latin typeface="+mj-lt"/>
                <a:ea typeface="+mj-ea"/>
                <a:cs typeface="+mj-cs"/>
              </a:rPr>
              <a:t> SAP PI Architecture</a:t>
            </a:r>
          </a:p>
        </p:txBody>
      </p:sp>
      <p:sp>
        <p:nvSpPr>
          <p:cNvPr id="15365" name="AutoShape 7"/>
          <p:cNvSpPr>
            <a:spLocks noChangeArrowheads="1"/>
          </p:cNvSpPr>
          <p:nvPr/>
        </p:nvSpPr>
        <p:spPr bwMode="auto">
          <a:xfrm>
            <a:off x="152400" y="838200"/>
            <a:ext cx="7620000" cy="457200"/>
          </a:xfrm>
          <a:prstGeom prst="roundRect">
            <a:avLst>
              <a:gd name="adj" fmla="val 16667"/>
            </a:avLst>
          </a:prstGeom>
          <a:solidFill>
            <a:srgbClr val="7D9DC3"/>
          </a:solidFill>
          <a:ln w="38100" cmpd="dbl">
            <a:noFill/>
            <a:round/>
            <a:headEnd/>
            <a:tailEnd/>
          </a:ln>
          <a:effectLst>
            <a:outerShdw dist="53882" dir="2700000" algn="ctr" rotWithShape="0">
              <a:srgbClr val="808080"/>
            </a:outerShdw>
          </a:effectLst>
        </p:spPr>
        <p:txBody>
          <a:bodyPr wrap="none" anchor="ctr"/>
          <a:lstStyle/>
          <a:p>
            <a:pPr algn="ctr">
              <a:defRPr/>
            </a:pPr>
            <a:r>
              <a:rPr lang="en-US"/>
              <a:t>Integration Repository / Integration Directory / System Landscape Directory</a:t>
            </a:r>
          </a:p>
        </p:txBody>
      </p:sp>
      <p:sp>
        <p:nvSpPr>
          <p:cNvPr id="15366" name="Rectangle 8"/>
          <p:cNvSpPr>
            <a:spLocks noChangeArrowheads="1"/>
          </p:cNvSpPr>
          <p:nvPr/>
        </p:nvSpPr>
        <p:spPr bwMode="auto">
          <a:xfrm>
            <a:off x="1338263" y="1828800"/>
            <a:ext cx="3276600" cy="3124200"/>
          </a:xfrm>
          <a:prstGeom prst="rect">
            <a:avLst/>
          </a:prstGeom>
          <a:solidFill>
            <a:srgbClr val="7D9DC3"/>
          </a:solidFill>
          <a:ln w="38100" cmpd="dbl">
            <a:noFill/>
            <a:miter lim="800000"/>
            <a:headEnd/>
            <a:tailEnd/>
          </a:ln>
          <a:effectLst>
            <a:outerShdw dist="53882" dir="2700000" algn="ctr" rotWithShape="0">
              <a:srgbClr val="808080"/>
            </a:outerShdw>
          </a:effectLst>
        </p:spPr>
        <p:txBody>
          <a:bodyPr wrap="none"/>
          <a:lstStyle/>
          <a:p>
            <a:pPr algn="ctr">
              <a:defRPr/>
            </a:pPr>
            <a:r>
              <a:rPr lang="en-US"/>
              <a:t>Integration Server</a:t>
            </a:r>
          </a:p>
        </p:txBody>
      </p:sp>
      <p:sp>
        <p:nvSpPr>
          <p:cNvPr id="15367" name="Rectangle 9"/>
          <p:cNvSpPr>
            <a:spLocks noChangeArrowheads="1"/>
          </p:cNvSpPr>
          <p:nvPr/>
        </p:nvSpPr>
        <p:spPr bwMode="auto">
          <a:xfrm>
            <a:off x="1260475" y="5443538"/>
            <a:ext cx="914400" cy="838200"/>
          </a:xfrm>
          <a:prstGeom prst="rect">
            <a:avLst/>
          </a:prstGeom>
          <a:solidFill>
            <a:srgbClr val="466A97"/>
          </a:solidFill>
          <a:ln w="12700">
            <a:solidFill>
              <a:schemeClr val="hlink"/>
            </a:solidFill>
            <a:miter lim="800000"/>
            <a:headEnd/>
            <a:tailEnd/>
          </a:ln>
          <a:effectLst>
            <a:outerShdw dist="35921" dir="2700000" algn="ctr" rotWithShape="0">
              <a:schemeClr val="bg2"/>
            </a:outerShdw>
          </a:effectLst>
        </p:spPr>
        <p:txBody>
          <a:bodyPr wrap="none" anchor="ctr"/>
          <a:lstStyle/>
          <a:p>
            <a:pPr algn="ctr">
              <a:defRPr/>
            </a:pPr>
            <a:r>
              <a:rPr lang="en-US"/>
              <a:t>SAP</a:t>
            </a:r>
            <a:br>
              <a:rPr lang="en-US"/>
            </a:br>
            <a:r>
              <a:rPr lang="en-US"/>
              <a:t>System</a:t>
            </a:r>
          </a:p>
        </p:txBody>
      </p:sp>
      <p:sp>
        <p:nvSpPr>
          <p:cNvPr id="15368" name="Rectangle 10"/>
          <p:cNvSpPr>
            <a:spLocks noChangeArrowheads="1"/>
          </p:cNvSpPr>
          <p:nvPr/>
        </p:nvSpPr>
        <p:spPr bwMode="auto">
          <a:xfrm rot="5400000">
            <a:off x="1338263" y="4267200"/>
            <a:ext cx="762000" cy="457200"/>
          </a:xfrm>
          <a:prstGeom prst="rect">
            <a:avLst/>
          </a:prstGeom>
          <a:solidFill>
            <a:schemeClr val="bg1"/>
          </a:solidFill>
          <a:ln w="12700">
            <a:solidFill>
              <a:srgbClr val="466A97"/>
            </a:solidFill>
            <a:miter lim="800000"/>
            <a:headEnd/>
            <a:tailEnd/>
          </a:ln>
        </p:spPr>
        <p:txBody>
          <a:bodyPr wrap="none" anchor="ctr"/>
          <a:lstStyle/>
          <a:p>
            <a:pPr algn="ctr"/>
            <a:r>
              <a:rPr lang="en-US" sz="1200" b="0">
                <a:solidFill>
                  <a:schemeClr val="tx1"/>
                </a:solidFill>
              </a:rPr>
              <a:t>IDoc</a:t>
            </a:r>
            <a:br>
              <a:rPr lang="en-US" sz="1200" b="0">
                <a:solidFill>
                  <a:schemeClr val="tx1"/>
                </a:solidFill>
              </a:rPr>
            </a:br>
            <a:r>
              <a:rPr lang="en-US" sz="1200" b="0">
                <a:solidFill>
                  <a:schemeClr val="tx1"/>
                </a:solidFill>
              </a:rPr>
              <a:t>Adapter</a:t>
            </a:r>
          </a:p>
        </p:txBody>
      </p:sp>
      <p:sp>
        <p:nvSpPr>
          <p:cNvPr id="15369" name="Rectangle 11"/>
          <p:cNvSpPr>
            <a:spLocks noChangeArrowheads="1"/>
          </p:cNvSpPr>
          <p:nvPr/>
        </p:nvSpPr>
        <p:spPr bwMode="auto">
          <a:xfrm>
            <a:off x="2100263" y="2286000"/>
            <a:ext cx="2438400" cy="304800"/>
          </a:xfrm>
          <a:prstGeom prst="rect">
            <a:avLst/>
          </a:prstGeom>
          <a:solidFill>
            <a:srgbClr val="C0CFE2"/>
          </a:solidFill>
          <a:ln w="12700">
            <a:solidFill>
              <a:srgbClr val="466A97"/>
            </a:solidFill>
            <a:miter lim="800000"/>
            <a:headEnd/>
            <a:tailEnd/>
          </a:ln>
        </p:spPr>
        <p:txBody>
          <a:bodyPr wrap="none" anchor="ctr"/>
          <a:lstStyle/>
          <a:p>
            <a:pPr algn="ctr"/>
            <a:r>
              <a:rPr lang="en-US" sz="1400"/>
              <a:t>Business Process Engine</a:t>
            </a:r>
          </a:p>
        </p:txBody>
      </p:sp>
      <p:sp>
        <p:nvSpPr>
          <p:cNvPr id="15370" name="Rectangle 12"/>
          <p:cNvSpPr>
            <a:spLocks noChangeArrowheads="1"/>
          </p:cNvSpPr>
          <p:nvPr/>
        </p:nvSpPr>
        <p:spPr bwMode="auto">
          <a:xfrm>
            <a:off x="2100263" y="2819400"/>
            <a:ext cx="2438400" cy="304800"/>
          </a:xfrm>
          <a:prstGeom prst="rect">
            <a:avLst/>
          </a:prstGeom>
          <a:solidFill>
            <a:srgbClr val="C0CFE2"/>
          </a:solidFill>
          <a:ln w="12700">
            <a:solidFill>
              <a:srgbClr val="466A97"/>
            </a:solidFill>
            <a:miter lim="800000"/>
            <a:headEnd/>
            <a:tailEnd/>
          </a:ln>
        </p:spPr>
        <p:txBody>
          <a:bodyPr wrap="none" anchor="ctr"/>
          <a:lstStyle/>
          <a:p>
            <a:pPr algn="ctr"/>
            <a:r>
              <a:rPr lang="en-US" sz="1400"/>
              <a:t>Integration Engine</a:t>
            </a:r>
          </a:p>
        </p:txBody>
      </p:sp>
      <p:sp>
        <p:nvSpPr>
          <p:cNvPr id="15371" name="Rectangle 13"/>
          <p:cNvSpPr>
            <a:spLocks noChangeArrowheads="1"/>
          </p:cNvSpPr>
          <p:nvPr/>
        </p:nvSpPr>
        <p:spPr bwMode="auto">
          <a:xfrm>
            <a:off x="2100263" y="3352800"/>
            <a:ext cx="2438400" cy="1524000"/>
          </a:xfrm>
          <a:prstGeom prst="rect">
            <a:avLst/>
          </a:prstGeom>
          <a:solidFill>
            <a:srgbClr val="C0CFE2"/>
          </a:solidFill>
          <a:ln w="12700">
            <a:solidFill>
              <a:srgbClr val="466A97"/>
            </a:solidFill>
            <a:miter lim="800000"/>
            <a:headEnd/>
            <a:tailEnd/>
          </a:ln>
        </p:spPr>
        <p:txBody>
          <a:bodyPr wrap="none"/>
          <a:lstStyle/>
          <a:p>
            <a:r>
              <a:rPr lang="en-US" sz="1400"/>
              <a:t>Central </a:t>
            </a:r>
            <a:br>
              <a:rPr lang="en-US" sz="1400"/>
            </a:br>
            <a:r>
              <a:rPr lang="en-US" sz="1400"/>
              <a:t>Adapter Engine</a:t>
            </a:r>
            <a:br>
              <a:rPr lang="en-US" sz="1400"/>
            </a:br>
            <a:endParaRPr lang="en-US" sz="1400"/>
          </a:p>
        </p:txBody>
      </p:sp>
      <p:sp>
        <p:nvSpPr>
          <p:cNvPr id="15372" name="Rectangle 14"/>
          <p:cNvSpPr>
            <a:spLocks noChangeArrowheads="1"/>
          </p:cNvSpPr>
          <p:nvPr/>
        </p:nvSpPr>
        <p:spPr bwMode="auto">
          <a:xfrm>
            <a:off x="2209800" y="3886200"/>
            <a:ext cx="1490663" cy="914400"/>
          </a:xfrm>
          <a:prstGeom prst="rect">
            <a:avLst/>
          </a:prstGeom>
          <a:solidFill>
            <a:schemeClr val="bg1"/>
          </a:solidFill>
          <a:ln w="12700">
            <a:solidFill>
              <a:srgbClr val="466A97"/>
            </a:solidFill>
            <a:miter lim="800000"/>
            <a:headEnd/>
            <a:tailEnd/>
          </a:ln>
        </p:spPr>
        <p:txBody>
          <a:bodyPr wrap="none" anchor="ctr"/>
          <a:lstStyle/>
          <a:p>
            <a:pPr algn="ctr"/>
            <a:r>
              <a:rPr lang="en-US" sz="1200">
                <a:solidFill>
                  <a:schemeClr val="tx1"/>
                </a:solidFill>
              </a:rPr>
              <a:t>Adapter Framework</a:t>
            </a:r>
            <a:endParaRPr lang="en-US" sz="1200" b="0">
              <a:solidFill>
                <a:schemeClr val="tx1"/>
              </a:solidFill>
            </a:endParaRPr>
          </a:p>
          <a:p>
            <a:pPr algn="ctr"/>
            <a:r>
              <a:rPr lang="en-US" sz="1200" b="0">
                <a:solidFill>
                  <a:schemeClr val="tx1"/>
                </a:solidFill>
              </a:rPr>
              <a:t>Messaging</a:t>
            </a:r>
            <a:br>
              <a:rPr lang="en-US" sz="1200" b="0">
                <a:solidFill>
                  <a:schemeClr val="tx1"/>
                </a:solidFill>
              </a:rPr>
            </a:br>
            <a:r>
              <a:rPr lang="en-US" sz="1200" b="0">
                <a:solidFill>
                  <a:schemeClr val="tx1"/>
                </a:solidFill>
              </a:rPr>
              <a:t>Queuing</a:t>
            </a:r>
            <a:br>
              <a:rPr lang="en-US" sz="1200" b="0">
                <a:solidFill>
                  <a:schemeClr val="tx1"/>
                </a:solidFill>
              </a:rPr>
            </a:br>
            <a:r>
              <a:rPr lang="en-US" sz="1200" b="0">
                <a:solidFill>
                  <a:schemeClr val="tx1"/>
                </a:solidFill>
              </a:rPr>
              <a:t>Security Handling</a:t>
            </a:r>
          </a:p>
        </p:txBody>
      </p:sp>
      <p:sp>
        <p:nvSpPr>
          <p:cNvPr id="15373" name="Rectangle 15"/>
          <p:cNvSpPr>
            <a:spLocks noChangeArrowheads="1"/>
          </p:cNvSpPr>
          <p:nvPr/>
        </p:nvSpPr>
        <p:spPr bwMode="auto">
          <a:xfrm rot="5400000">
            <a:off x="3660775" y="4075113"/>
            <a:ext cx="990600" cy="457200"/>
          </a:xfrm>
          <a:prstGeom prst="rect">
            <a:avLst/>
          </a:prstGeom>
          <a:solidFill>
            <a:schemeClr val="bg1"/>
          </a:solidFill>
          <a:ln w="12700">
            <a:solidFill>
              <a:srgbClr val="466A97"/>
            </a:solidFill>
            <a:miter lim="800000"/>
            <a:headEnd/>
            <a:tailEnd/>
          </a:ln>
        </p:spPr>
        <p:txBody>
          <a:bodyPr rot="10800000" vert="eaVert" wrap="none" anchor="ctr"/>
          <a:lstStyle/>
          <a:p>
            <a:pPr algn="ctr"/>
            <a:endParaRPr lang="en-US" sz="1200" b="0">
              <a:solidFill>
                <a:schemeClr val="tx1"/>
              </a:solidFill>
            </a:endParaRPr>
          </a:p>
        </p:txBody>
      </p:sp>
      <p:sp>
        <p:nvSpPr>
          <p:cNvPr id="15374" name="Line 16"/>
          <p:cNvSpPr>
            <a:spLocks noChangeShapeType="1"/>
          </p:cNvSpPr>
          <p:nvPr/>
        </p:nvSpPr>
        <p:spPr bwMode="auto">
          <a:xfrm rot="10800000">
            <a:off x="3700463" y="4471988"/>
            <a:ext cx="304800" cy="0"/>
          </a:xfrm>
          <a:prstGeom prst="line">
            <a:avLst/>
          </a:prstGeom>
          <a:noFill/>
          <a:ln w="12700">
            <a:solidFill>
              <a:schemeClr val="tx1"/>
            </a:solidFill>
            <a:round/>
            <a:headEnd/>
            <a:tailEnd/>
          </a:ln>
        </p:spPr>
        <p:txBody>
          <a:bodyPr wrap="none"/>
          <a:lstStyle/>
          <a:p>
            <a:endParaRPr lang="en-US"/>
          </a:p>
        </p:txBody>
      </p:sp>
      <p:sp>
        <p:nvSpPr>
          <p:cNvPr id="15375" name="AutoShape 17"/>
          <p:cNvSpPr>
            <a:spLocks noChangeArrowheads="1"/>
          </p:cNvSpPr>
          <p:nvPr/>
        </p:nvSpPr>
        <p:spPr bwMode="auto">
          <a:xfrm rot="-5400000">
            <a:off x="3785394" y="4423569"/>
            <a:ext cx="104775" cy="96837"/>
          </a:xfrm>
          <a:prstGeom prst="flowChartConnector">
            <a:avLst/>
          </a:prstGeom>
          <a:solidFill>
            <a:schemeClr val="bg2"/>
          </a:solidFill>
          <a:ln w="19050">
            <a:solidFill>
              <a:schemeClr val="accent2"/>
            </a:solidFill>
            <a:round/>
            <a:headEnd type="none" w="med" len="lg"/>
            <a:tailEnd type="none" w="med" len="lg"/>
          </a:ln>
        </p:spPr>
        <p:txBody>
          <a:bodyPr wrap="none" anchor="ctr"/>
          <a:lstStyle/>
          <a:p>
            <a:endParaRPr lang="en-US"/>
          </a:p>
        </p:txBody>
      </p:sp>
      <p:sp>
        <p:nvSpPr>
          <p:cNvPr id="15376" name="Line 18"/>
          <p:cNvSpPr>
            <a:spLocks noChangeShapeType="1"/>
          </p:cNvSpPr>
          <p:nvPr/>
        </p:nvSpPr>
        <p:spPr bwMode="auto">
          <a:xfrm rot="-5400000">
            <a:off x="3181350" y="3238500"/>
            <a:ext cx="228600" cy="0"/>
          </a:xfrm>
          <a:prstGeom prst="line">
            <a:avLst/>
          </a:prstGeom>
          <a:noFill/>
          <a:ln w="12700">
            <a:solidFill>
              <a:schemeClr val="tx1"/>
            </a:solidFill>
            <a:round/>
            <a:headEnd/>
            <a:tailEnd/>
          </a:ln>
        </p:spPr>
        <p:txBody>
          <a:bodyPr wrap="none"/>
          <a:lstStyle/>
          <a:p>
            <a:endParaRPr lang="en-US"/>
          </a:p>
        </p:txBody>
      </p:sp>
      <p:sp>
        <p:nvSpPr>
          <p:cNvPr id="15377" name="AutoShape 19"/>
          <p:cNvSpPr>
            <a:spLocks noChangeArrowheads="1"/>
          </p:cNvSpPr>
          <p:nvPr/>
        </p:nvSpPr>
        <p:spPr bwMode="auto">
          <a:xfrm>
            <a:off x="3243263" y="3200400"/>
            <a:ext cx="104775" cy="96838"/>
          </a:xfrm>
          <a:prstGeom prst="flowChartConnector">
            <a:avLst/>
          </a:prstGeom>
          <a:solidFill>
            <a:schemeClr val="bg2"/>
          </a:solidFill>
          <a:ln w="19050">
            <a:solidFill>
              <a:schemeClr val="accent2"/>
            </a:solidFill>
            <a:round/>
            <a:headEnd type="none" w="med" len="lg"/>
            <a:tailEnd type="none" w="med" len="lg"/>
          </a:ln>
        </p:spPr>
        <p:txBody>
          <a:bodyPr wrap="none" anchor="ctr"/>
          <a:lstStyle/>
          <a:p>
            <a:endParaRPr lang="en-US"/>
          </a:p>
        </p:txBody>
      </p:sp>
      <p:sp>
        <p:nvSpPr>
          <p:cNvPr id="15378" name="Line 20"/>
          <p:cNvSpPr>
            <a:spLocks noChangeShapeType="1"/>
          </p:cNvSpPr>
          <p:nvPr/>
        </p:nvSpPr>
        <p:spPr bwMode="auto">
          <a:xfrm rot="-5400000">
            <a:off x="3181350" y="2705100"/>
            <a:ext cx="228600" cy="0"/>
          </a:xfrm>
          <a:prstGeom prst="line">
            <a:avLst/>
          </a:prstGeom>
          <a:noFill/>
          <a:ln w="12700">
            <a:solidFill>
              <a:schemeClr val="tx1"/>
            </a:solidFill>
            <a:round/>
            <a:headEnd/>
            <a:tailEnd/>
          </a:ln>
        </p:spPr>
        <p:txBody>
          <a:bodyPr wrap="none"/>
          <a:lstStyle/>
          <a:p>
            <a:endParaRPr lang="en-US"/>
          </a:p>
        </p:txBody>
      </p:sp>
      <p:sp>
        <p:nvSpPr>
          <p:cNvPr id="15379" name="AutoShape 21"/>
          <p:cNvSpPr>
            <a:spLocks noChangeArrowheads="1"/>
          </p:cNvSpPr>
          <p:nvPr/>
        </p:nvSpPr>
        <p:spPr bwMode="auto">
          <a:xfrm>
            <a:off x="3243263" y="2667000"/>
            <a:ext cx="104775" cy="96838"/>
          </a:xfrm>
          <a:prstGeom prst="flowChartConnector">
            <a:avLst/>
          </a:prstGeom>
          <a:solidFill>
            <a:schemeClr val="bg2"/>
          </a:solidFill>
          <a:ln w="19050">
            <a:solidFill>
              <a:schemeClr val="accent2"/>
            </a:solidFill>
            <a:round/>
            <a:headEnd type="none" w="med" len="lg"/>
            <a:tailEnd type="none" w="med" len="lg"/>
          </a:ln>
        </p:spPr>
        <p:txBody>
          <a:bodyPr wrap="none" anchor="ctr"/>
          <a:lstStyle/>
          <a:p>
            <a:endParaRPr lang="en-US"/>
          </a:p>
        </p:txBody>
      </p:sp>
      <p:sp>
        <p:nvSpPr>
          <p:cNvPr id="15380" name="Rectangle 22"/>
          <p:cNvSpPr>
            <a:spLocks noChangeArrowheads="1"/>
          </p:cNvSpPr>
          <p:nvPr/>
        </p:nvSpPr>
        <p:spPr bwMode="auto">
          <a:xfrm>
            <a:off x="4724400" y="3352800"/>
            <a:ext cx="2057400" cy="1524000"/>
          </a:xfrm>
          <a:prstGeom prst="rect">
            <a:avLst/>
          </a:prstGeom>
          <a:solidFill>
            <a:srgbClr val="C0CFE2"/>
          </a:solidFill>
          <a:ln w="12700">
            <a:solidFill>
              <a:srgbClr val="466A97"/>
            </a:solidFill>
            <a:miter lim="800000"/>
            <a:headEnd/>
            <a:tailEnd/>
          </a:ln>
        </p:spPr>
        <p:txBody>
          <a:bodyPr wrap="none"/>
          <a:lstStyle/>
          <a:p>
            <a:r>
              <a:rPr lang="en-US" sz="1400"/>
              <a:t>Optional Decentral </a:t>
            </a:r>
            <a:br>
              <a:rPr lang="en-US" sz="1400"/>
            </a:br>
            <a:r>
              <a:rPr lang="en-US" sz="1400"/>
              <a:t>Adapter Engine</a:t>
            </a:r>
            <a:br>
              <a:rPr lang="en-US" sz="1400"/>
            </a:br>
            <a:endParaRPr lang="en-US" sz="1400"/>
          </a:p>
        </p:txBody>
      </p:sp>
      <p:sp>
        <p:nvSpPr>
          <p:cNvPr id="15381" name="Rectangle 23"/>
          <p:cNvSpPr>
            <a:spLocks noChangeArrowheads="1"/>
          </p:cNvSpPr>
          <p:nvPr/>
        </p:nvSpPr>
        <p:spPr bwMode="auto">
          <a:xfrm>
            <a:off x="4810125" y="3886200"/>
            <a:ext cx="1265238" cy="914400"/>
          </a:xfrm>
          <a:prstGeom prst="rect">
            <a:avLst/>
          </a:prstGeom>
          <a:solidFill>
            <a:schemeClr val="bg1"/>
          </a:solidFill>
          <a:ln w="12700">
            <a:solidFill>
              <a:srgbClr val="466A97"/>
            </a:solidFill>
            <a:miter lim="800000"/>
            <a:headEnd/>
            <a:tailEnd/>
          </a:ln>
        </p:spPr>
        <p:txBody>
          <a:bodyPr wrap="none" anchor="ctr"/>
          <a:lstStyle/>
          <a:p>
            <a:pPr algn="ctr"/>
            <a:r>
              <a:rPr lang="en-US" sz="1200">
                <a:solidFill>
                  <a:schemeClr val="tx1"/>
                </a:solidFill>
              </a:rPr>
              <a:t>Adapter FW</a:t>
            </a:r>
          </a:p>
          <a:p>
            <a:pPr algn="ctr"/>
            <a:r>
              <a:rPr lang="en-US" sz="1200" b="0">
                <a:solidFill>
                  <a:schemeClr val="tx1"/>
                </a:solidFill>
              </a:rPr>
              <a:t>Messaging</a:t>
            </a:r>
            <a:br>
              <a:rPr lang="en-US" sz="1200" b="0">
                <a:solidFill>
                  <a:schemeClr val="tx1"/>
                </a:solidFill>
              </a:rPr>
            </a:br>
            <a:r>
              <a:rPr lang="en-US" sz="1200" b="0">
                <a:solidFill>
                  <a:schemeClr val="tx1"/>
                </a:solidFill>
              </a:rPr>
              <a:t>Queuing</a:t>
            </a:r>
            <a:br>
              <a:rPr lang="en-US" sz="1200" b="0">
                <a:solidFill>
                  <a:schemeClr val="tx1"/>
                </a:solidFill>
              </a:rPr>
            </a:br>
            <a:r>
              <a:rPr lang="en-US" sz="1200" b="0">
                <a:solidFill>
                  <a:schemeClr val="tx1"/>
                </a:solidFill>
              </a:rPr>
              <a:t>Security Handling</a:t>
            </a:r>
          </a:p>
        </p:txBody>
      </p:sp>
      <p:grpSp>
        <p:nvGrpSpPr>
          <p:cNvPr id="15382" name="Group 24"/>
          <p:cNvGrpSpPr>
            <a:grpSpLocks/>
          </p:cNvGrpSpPr>
          <p:nvPr/>
        </p:nvGrpSpPr>
        <p:grpSpPr bwMode="auto">
          <a:xfrm rot="5400000">
            <a:off x="6073775" y="4156075"/>
            <a:ext cx="838200" cy="450850"/>
            <a:chOff x="2832" y="3552"/>
            <a:chExt cx="672" cy="336"/>
          </a:xfrm>
        </p:grpSpPr>
        <p:sp>
          <p:nvSpPr>
            <p:cNvPr id="15422" name="Rectangle 25"/>
            <p:cNvSpPr>
              <a:spLocks noChangeArrowheads="1"/>
            </p:cNvSpPr>
            <p:nvPr/>
          </p:nvSpPr>
          <p:spPr bwMode="auto">
            <a:xfrm>
              <a:off x="2880" y="3600"/>
              <a:ext cx="624" cy="288"/>
            </a:xfrm>
            <a:prstGeom prst="rect">
              <a:avLst/>
            </a:prstGeom>
            <a:solidFill>
              <a:schemeClr val="bg1"/>
            </a:solidFill>
            <a:ln w="12700">
              <a:solidFill>
                <a:srgbClr val="466A97"/>
              </a:solidFill>
              <a:miter lim="800000"/>
              <a:headEnd/>
              <a:tailEnd/>
            </a:ln>
          </p:spPr>
          <p:txBody>
            <a:bodyPr rot="10800000" vert="eaVert" wrap="none" anchor="ctr"/>
            <a:lstStyle/>
            <a:p>
              <a:pPr algn="ctr"/>
              <a:endParaRPr lang="en-US" sz="1200" b="0">
                <a:solidFill>
                  <a:schemeClr val="tx1"/>
                </a:solidFill>
              </a:endParaRPr>
            </a:p>
          </p:txBody>
        </p:sp>
        <p:sp>
          <p:nvSpPr>
            <p:cNvPr id="15423" name="Rectangle 26"/>
            <p:cNvSpPr>
              <a:spLocks noChangeArrowheads="1"/>
            </p:cNvSpPr>
            <p:nvPr/>
          </p:nvSpPr>
          <p:spPr bwMode="auto">
            <a:xfrm>
              <a:off x="2832" y="3552"/>
              <a:ext cx="624" cy="288"/>
            </a:xfrm>
            <a:prstGeom prst="rect">
              <a:avLst/>
            </a:prstGeom>
            <a:solidFill>
              <a:schemeClr val="bg1"/>
            </a:solidFill>
            <a:ln w="12700">
              <a:solidFill>
                <a:srgbClr val="466A97"/>
              </a:solidFill>
              <a:miter lim="800000"/>
              <a:headEnd/>
              <a:tailEnd/>
            </a:ln>
          </p:spPr>
          <p:txBody>
            <a:bodyPr wrap="none" anchor="ctr"/>
            <a:lstStyle/>
            <a:p>
              <a:pPr algn="ctr"/>
              <a:r>
                <a:rPr lang="en-US" sz="1200" b="0">
                  <a:solidFill>
                    <a:schemeClr val="tx1"/>
                  </a:solidFill>
                </a:rPr>
                <a:t>Resource</a:t>
              </a:r>
              <a:br>
                <a:rPr lang="en-US" sz="1200" b="0">
                  <a:solidFill>
                    <a:schemeClr val="tx1"/>
                  </a:solidFill>
                </a:rPr>
              </a:br>
              <a:r>
                <a:rPr lang="en-US" sz="1200" b="0">
                  <a:solidFill>
                    <a:schemeClr val="tx1"/>
                  </a:solidFill>
                </a:rPr>
                <a:t>Adapter</a:t>
              </a:r>
            </a:p>
          </p:txBody>
        </p:sp>
      </p:grpSp>
      <p:sp>
        <p:nvSpPr>
          <p:cNvPr id="15383" name="Line 27"/>
          <p:cNvSpPr>
            <a:spLocks noChangeShapeType="1"/>
          </p:cNvSpPr>
          <p:nvPr/>
        </p:nvSpPr>
        <p:spPr bwMode="auto">
          <a:xfrm rot="10800000">
            <a:off x="6075363" y="4471988"/>
            <a:ext cx="257175" cy="0"/>
          </a:xfrm>
          <a:prstGeom prst="line">
            <a:avLst/>
          </a:prstGeom>
          <a:noFill/>
          <a:ln w="12700">
            <a:solidFill>
              <a:schemeClr val="tx1"/>
            </a:solidFill>
            <a:round/>
            <a:headEnd/>
            <a:tailEnd/>
          </a:ln>
        </p:spPr>
        <p:txBody>
          <a:bodyPr wrap="none"/>
          <a:lstStyle/>
          <a:p>
            <a:endParaRPr lang="en-US"/>
          </a:p>
        </p:txBody>
      </p:sp>
      <p:sp>
        <p:nvSpPr>
          <p:cNvPr id="15384" name="AutoShape 28"/>
          <p:cNvSpPr>
            <a:spLocks noChangeArrowheads="1"/>
          </p:cNvSpPr>
          <p:nvPr/>
        </p:nvSpPr>
        <p:spPr bwMode="auto">
          <a:xfrm rot="-5400000">
            <a:off x="6138069" y="4431506"/>
            <a:ext cx="104775" cy="80963"/>
          </a:xfrm>
          <a:prstGeom prst="flowChartConnector">
            <a:avLst/>
          </a:prstGeom>
          <a:solidFill>
            <a:schemeClr val="bg2"/>
          </a:solidFill>
          <a:ln w="19050">
            <a:solidFill>
              <a:schemeClr val="accent2"/>
            </a:solidFill>
            <a:round/>
            <a:headEnd type="none" w="med" len="lg"/>
            <a:tailEnd type="none" w="med" len="lg"/>
          </a:ln>
        </p:spPr>
        <p:txBody>
          <a:bodyPr wrap="none" anchor="ctr"/>
          <a:lstStyle/>
          <a:p>
            <a:endParaRPr lang="en-US"/>
          </a:p>
        </p:txBody>
      </p:sp>
      <p:sp>
        <p:nvSpPr>
          <p:cNvPr id="15385" name="Rectangle 29"/>
          <p:cNvSpPr>
            <a:spLocks noChangeArrowheads="1"/>
          </p:cNvSpPr>
          <p:nvPr/>
        </p:nvSpPr>
        <p:spPr bwMode="auto">
          <a:xfrm>
            <a:off x="7010400" y="3048000"/>
            <a:ext cx="2057400" cy="1828800"/>
          </a:xfrm>
          <a:prstGeom prst="rect">
            <a:avLst/>
          </a:prstGeom>
          <a:solidFill>
            <a:srgbClr val="C0CFE2"/>
          </a:solidFill>
          <a:ln w="76200">
            <a:solidFill>
              <a:srgbClr val="FF0066"/>
            </a:solidFill>
            <a:miter lim="800000"/>
            <a:headEnd/>
            <a:tailEnd/>
          </a:ln>
        </p:spPr>
        <p:txBody>
          <a:bodyPr wrap="none"/>
          <a:lstStyle/>
          <a:p>
            <a:r>
              <a:rPr lang="en-US" sz="1400"/>
              <a:t>Partner Connectivity</a:t>
            </a:r>
            <a:br>
              <a:rPr lang="en-US" sz="1400"/>
            </a:br>
            <a:r>
              <a:rPr lang="en-US" sz="1400"/>
              <a:t>Kit</a:t>
            </a:r>
          </a:p>
        </p:txBody>
      </p:sp>
      <p:sp>
        <p:nvSpPr>
          <p:cNvPr id="15386" name="Rectangle 30"/>
          <p:cNvSpPr>
            <a:spLocks noChangeArrowheads="1"/>
          </p:cNvSpPr>
          <p:nvPr/>
        </p:nvSpPr>
        <p:spPr bwMode="auto">
          <a:xfrm>
            <a:off x="7081838" y="3886200"/>
            <a:ext cx="1279525" cy="914400"/>
          </a:xfrm>
          <a:prstGeom prst="rect">
            <a:avLst/>
          </a:prstGeom>
          <a:solidFill>
            <a:schemeClr val="bg1"/>
          </a:solidFill>
          <a:ln w="12700">
            <a:solidFill>
              <a:srgbClr val="466A97"/>
            </a:solidFill>
            <a:miter lim="800000"/>
            <a:headEnd/>
            <a:tailEnd/>
          </a:ln>
        </p:spPr>
        <p:txBody>
          <a:bodyPr wrap="none" anchor="ctr"/>
          <a:lstStyle/>
          <a:p>
            <a:pPr algn="ctr"/>
            <a:r>
              <a:rPr lang="en-US" sz="1200">
                <a:solidFill>
                  <a:schemeClr val="tx1"/>
                </a:solidFill>
              </a:rPr>
              <a:t>Adapter FW</a:t>
            </a:r>
            <a:endParaRPr lang="en-US" sz="1200" b="0">
              <a:solidFill>
                <a:schemeClr val="tx1"/>
              </a:solidFill>
            </a:endParaRPr>
          </a:p>
          <a:p>
            <a:pPr algn="ctr"/>
            <a:r>
              <a:rPr lang="en-US" sz="1200" b="0">
                <a:solidFill>
                  <a:schemeClr val="tx1"/>
                </a:solidFill>
              </a:rPr>
              <a:t>Messaging</a:t>
            </a:r>
            <a:br>
              <a:rPr lang="en-US" sz="1200" b="0">
                <a:solidFill>
                  <a:schemeClr val="tx1"/>
                </a:solidFill>
              </a:rPr>
            </a:br>
            <a:r>
              <a:rPr lang="en-US" sz="1200" b="0">
                <a:solidFill>
                  <a:schemeClr val="tx1"/>
                </a:solidFill>
              </a:rPr>
              <a:t>Queuing</a:t>
            </a:r>
            <a:br>
              <a:rPr lang="en-US" sz="1200" b="0">
                <a:solidFill>
                  <a:schemeClr val="tx1"/>
                </a:solidFill>
              </a:rPr>
            </a:br>
            <a:r>
              <a:rPr lang="en-US" sz="1200" b="0">
                <a:solidFill>
                  <a:schemeClr val="tx1"/>
                </a:solidFill>
              </a:rPr>
              <a:t>Security Handling</a:t>
            </a:r>
          </a:p>
        </p:txBody>
      </p:sp>
      <p:sp>
        <p:nvSpPr>
          <p:cNvPr id="15387" name="Rectangle 31"/>
          <p:cNvSpPr>
            <a:spLocks noChangeArrowheads="1"/>
          </p:cNvSpPr>
          <p:nvPr/>
        </p:nvSpPr>
        <p:spPr bwMode="auto">
          <a:xfrm rot="5400000">
            <a:off x="8354219" y="4217194"/>
            <a:ext cx="777875" cy="385763"/>
          </a:xfrm>
          <a:prstGeom prst="rect">
            <a:avLst/>
          </a:prstGeom>
          <a:solidFill>
            <a:schemeClr val="bg1"/>
          </a:solidFill>
          <a:ln w="12700">
            <a:solidFill>
              <a:srgbClr val="466A97"/>
            </a:solidFill>
            <a:miter lim="800000"/>
            <a:headEnd/>
            <a:tailEnd/>
          </a:ln>
        </p:spPr>
        <p:txBody>
          <a:bodyPr rot="10800000" vert="eaVert" wrap="none" anchor="ctr"/>
          <a:lstStyle/>
          <a:p>
            <a:pPr algn="ctr"/>
            <a:endParaRPr lang="en-US" sz="1200" b="0">
              <a:solidFill>
                <a:schemeClr val="tx1"/>
              </a:solidFill>
            </a:endParaRPr>
          </a:p>
        </p:txBody>
      </p:sp>
      <p:sp>
        <p:nvSpPr>
          <p:cNvPr id="15388" name="Line 32"/>
          <p:cNvSpPr>
            <a:spLocks noChangeShapeType="1"/>
          </p:cNvSpPr>
          <p:nvPr/>
        </p:nvSpPr>
        <p:spPr bwMode="auto">
          <a:xfrm rot="10800000">
            <a:off x="8361363" y="4471988"/>
            <a:ext cx="257175" cy="0"/>
          </a:xfrm>
          <a:prstGeom prst="line">
            <a:avLst/>
          </a:prstGeom>
          <a:noFill/>
          <a:ln w="12700">
            <a:solidFill>
              <a:schemeClr val="tx1"/>
            </a:solidFill>
            <a:round/>
            <a:headEnd/>
            <a:tailEnd/>
          </a:ln>
        </p:spPr>
        <p:txBody>
          <a:bodyPr wrap="none"/>
          <a:lstStyle/>
          <a:p>
            <a:endParaRPr lang="en-US"/>
          </a:p>
        </p:txBody>
      </p:sp>
      <p:sp>
        <p:nvSpPr>
          <p:cNvPr id="15389" name="AutoShape 33"/>
          <p:cNvSpPr>
            <a:spLocks noChangeArrowheads="1"/>
          </p:cNvSpPr>
          <p:nvPr/>
        </p:nvSpPr>
        <p:spPr bwMode="auto">
          <a:xfrm rot="-5400000">
            <a:off x="8424069" y="4431506"/>
            <a:ext cx="104775" cy="80963"/>
          </a:xfrm>
          <a:prstGeom prst="flowChartConnector">
            <a:avLst/>
          </a:prstGeom>
          <a:solidFill>
            <a:schemeClr val="bg2"/>
          </a:solidFill>
          <a:ln w="19050">
            <a:solidFill>
              <a:schemeClr val="accent2"/>
            </a:solidFill>
            <a:round/>
            <a:headEnd type="none" w="med" len="lg"/>
            <a:tailEnd type="none" w="med" len="lg"/>
          </a:ln>
        </p:spPr>
        <p:txBody>
          <a:bodyPr wrap="none" anchor="ctr"/>
          <a:lstStyle/>
          <a:p>
            <a:endParaRPr lang="en-US"/>
          </a:p>
        </p:txBody>
      </p:sp>
      <p:sp>
        <p:nvSpPr>
          <p:cNvPr id="15390" name="Freeform 34"/>
          <p:cNvSpPr>
            <a:spLocks/>
          </p:cNvSpPr>
          <p:nvPr/>
        </p:nvSpPr>
        <p:spPr bwMode="auto">
          <a:xfrm>
            <a:off x="6934200" y="2057400"/>
            <a:ext cx="2081213" cy="4383088"/>
          </a:xfrm>
          <a:custGeom>
            <a:avLst/>
            <a:gdLst>
              <a:gd name="T0" fmla="*/ 0 w 1536"/>
              <a:gd name="T1" fmla="*/ 2147483647 h 1152"/>
              <a:gd name="T2" fmla="*/ 0 w 1536"/>
              <a:gd name="T3" fmla="*/ 0 h 1152"/>
              <a:gd name="T4" fmla="*/ 2147483647 w 1536"/>
              <a:gd name="T5" fmla="*/ 0 h 1152"/>
              <a:gd name="T6" fmla="*/ 0 60000 65536"/>
              <a:gd name="T7" fmla="*/ 0 60000 65536"/>
              <a:gd name="T8" fmla="*/ 0 60000 65536"/>
              <a:gd name="T9" fmla="*/ 0 w 1536"/>
              <a:gd name="T10" fmla="*/ 0 h 1152"/>
              <a:gd name="T11" fmla="*/ 1536 w 1536"/>
              <a:gd name="T12" fmla="*/ 1152 h 1152"/>
            </a:gdLst>
            <a:ahLst/>
            <a:cxnLst>
              <a:cxn ang="T6">
                <a:pos x="T0" y="T1"/>
              </a:cxn>
              <a:cxn ang="T7">
                <a:pos x="T2" y="T3"/>
              </a:cxn>
              <a:cxn ang="T8">
                <a:pos x="T4" y="T5"/>
              </a:cxn>
            </a:cxnLst>
            <a:rect l="T9" t="T10" r="T11" b="T12"/>
            <a:pathLst>
              <a:path w="1536" h="1152">
                <a:moveTo>
                  <a:pt x="0" y="1152"/>
                </a:moveTo>
                <a:lnTo>
                  <a:pt x="0" y="0"/>
                </a:lnTo>
                <a:lnTo>
                  <a:pt x="1536" y="0"/>
                </a:lnTo>
              </a:path>
            </a:pathLst>
          </a:custGeom>
          <a:noFill/>
          <a:ln w="19050" cap="flat" cmpd="sng">
            <a:solidFill>
              <a:schemeClr val="tx1"/>
            </a:solidFill>
            <a:prstDash val="dash"/>
            <a:round/>
            <a:headEnd type="none" w="med" len="med"/>
            <a:tailEnd type="none" w="med" len="med"/>
          </a:ln>
        </p:spPr>
        <p:txBody>
          <a:bodyPr/>
          <a:lstStyle/>
          <a:p>
            <a:endParaRPr lang="en-US"/>
          </a:p>
        </p:txBody>
      </p:sp>
      <p:sp>
        <p:nvSpPr>
          <p:cNvPr id="15391" name="Line 35"/>
          <p:cNvSpPr>
            <a:spLocks noChangeShapeType="1"/>
          </p:cNvSpPr>
          <p:nvPr/>
        </p:nvSpPr>
        <p:spPr bwMode="auto">
          <a:xfrm>
            <a:off x="5715000" y="1295400"/>
            <a:ext cx="0" cy="2057400"/>
          </a:xfrm>
          <a:prstGeom prst="line">
            <a:avLst/>
          </a:prstGeom>
          <a:noFill/>
          <a:ln w="19050">
            <a:solidFill>
              <a:schemeClr val="accent2"/>
            </a:solidFill>
            <a:round/>
            <a:headEnd type="none" w="med" len="lg"/>
            <a:tailEnd type="triangle" w="med" len="lg"/>
          </a:ln>
        </p:spPr>
        <p:txBody>
          <a:bodyPr/>
          <a:lstStyle/>
          <a:p>
            <a:endParaRPr lang="en-US"/>
          </a:p>
        </p:txBody>
      </p:sp>
      <p:sp>
        <p:nvSpPr>
          <p:cNvPr id="15392" name="Line 36"/>
          <p:cNvSpPr>
            <a:spLocks noChangeShapeType="1"/>
          </p:cNvSpPr>
          <p:nvPr/>
        </p:nvSpPr>
        <p:spPr bwMode="auto">
          <a:xfrm>
            <a:off x="1719263" y="2971800"/>
            <a:ext cx="0" cy="1143000"/>
          </a:xfrm>
          <a:prstGeom prst="line">
            <a:avLst/>
          </a:prstGeom>
          <a:noFill/>
          <a:ln w="19050">
            <a:solidFill>
              <a:schemeClr val="accent2"/>
            </a:solidFill>
            <a:round/>
            <a:headEnd type="none" w="med" len="lg"/>
            <a:tailEnd type="none" w="med" len="lg"/>
          </a:ln>
        </p:spPr>
        <p:txBody>
          <a:bodyPr/>
          <a:lstStyle/>
          <a:p>
            <a:endParaRPr lang="en-US"/>
          </a:p>
        </p:txBody>
      </p:sp>
      <p:sp>
        <p:nvSpPr>
          <p:cNvPr id="15393" name="Line 37"/>
          <p:cNvSpPr>
            <a:spLocks noChangeShapeType="1"/>
          </p:cNvSpPr>
          <p:nvPr/>
        </p:nvSpPr>
        <p:spPr bwMode="auto">
          <a:xfrm>
            <a:off x="2971800" y="1295400"/>
            <a:ext cx="0" cy="533400"/>
          </a:xfrm>
          <a:prstGeom prst="line">
            <a:avLst/>
          </a:prstGeom>
          <a:noFill/>
          <a:ln w="19050">
            <a:solidFill>
              <a:schemeClr val="accent2"/>
            </a:solidFill>
            <a:round/>
            <a:headEnd type="none" w="med" len="lg"/>
            <a:tailEnd type="triangle" w="med" len="lg"/>
          </a:ln>
        </p:spPr>
        <p:txBody>
          <a:bodyPr/>
          <a:lstStyle/>
          <a:p>
            <a:endParaRPr lang="en-US"/>
          </a:p>
        </p:txBody>
      </p:sp>
      <p:cxnSp>
        <p:nvCxnSpPr>
          <p:cNvPr id="15394" name="AutoShape 38"/>
          <p:cNvCxnSpPr>
            <a:cxnSpLocks noChangeShapeType="1"/>
            <a:stCxn id="15370" idx="3"/>
            <a:endCxn id="15385" idx="0"/>
          </p:cNvCxnSpPr>
          <p:nvPr/>
        </p:nvCxnSpPr>
        <p:spPr bwMode="auto">
          <a:xfrm>
            <a:off x="4538663" y="2971800"/>
            <a:ext cx="3500437" cy="38100"/>
          </a:xfrm>
          <a:prstGeom prst="bentConnector2">
            <a:avLst/>
          </a:prstGeom>
          <a:noFill/>
          <a:ln w="19050">
            <a:solidFill>
              <a:schemeClr val="accent2"/>
            </a:solidFill>
            <a:miter lim="800000"/>
            <a:headEnd type="none" w="med" len="lg"/>
            <a:tailEnd type="none" w="med" len="lg"/>
          </a:ln>
        </p:spPr>
      </p:cxnSp>
      <p:sp>
        <p:nvSpPr>
          <p:cNvPr id="15395" name="AutoShape 39"/>
          <p:cNvSpPr>
            <a:spLocks noChangeArrowheads="1"/>
          </p:cNvSpPr>
          <p:nvPr/>
        </p:nvSpPr>
        <p:spPr bwMode="auto">
          <a:xfrm>
            <a:off x="5181600" y="2895600"/>
            <a:ext cx="144463" cy="144463"/>
          </a:xfrm>
          <a:prstGeom prst="flowChartConnector">
            <a:avLst/>
          </a:prstGeom>
          <a:solidFill>
            <a:schemeClr val="bg2"/>
          </a:solidFill>
          <a:ln w="28575">
            <a:solidFill>
              <a:schemeClr val="accent2"/>
            </a:solidFill>
            <a:round/>
            <a:headEnd type="none" w="med" len="lg"/>
            <a:tailEnd type="none" w="med" len="lg"/>
          </a:ln>
        </p:spPr>
        <p:txBody>
          <a:bodyPr wrap="none" anchor="ctr"/>
          <a:lstStyle/>
          <a:p>
            <a:endParaRPr lang="en-US"/>
          </a:p>
        </p:txBody>
      </p:sp>
      <p:cxnSp>
        <p:nvCxnSpPr>
          <p:cNvPr id="15396" name="AutoShape 40"/>
          <p:cNvCxnSpPr>
            <a:cxnSpLocks noChangeShapeType="1"/>
            <a:stCxn id="15370" idx="1"/>
            <a:endCxn id="15424" idx="0"/>
          </p:cNvCxnSpPr>
          <p:nvPr/>
        </p:nvCxnSpPr>
        <p:spPr bwMode="auto">
          <a:xfrm rot="10800000" flipV="1">
            <a:off x="609600" y="2971800"/>
            <a:ext cx="1490663" cy="381000"/>
          </a:xfrm>
          <a:prstGeom prst="bentConnector2">
            <a:avLst/>
          </a:prstGeom>
          <a:noFill/>
          <a:ln w="19050">
            <a:solidFill>
              <a:schemeClr val="accent2"/>
            </a:solidFill>
            <a:miter lim="800000"/>
            <a:headEnd type="none" w="med" len="lg"/>
            <a:tailEnd type="none" w="med" len="lg"/>
          </a:ln>
        </p:spPr>
      </p:cxnSp>
      <p:sp>
        <p:nvSpPr>
          <p:cNvPr id="15397" name="AutoShape 41"/>
          <p:cNvSpPr>
            <a:spLocks noChangeArrowheads="1"/>
          </p:cNvSpPr>
          <p:nvPr/>
        </p:nvSpPr>
        <p:spPr bwMode="auto">
          <a:xfrm>
            <a:off x="1643063" y="2895600"/>
            <a:ext cx="144462" cy="144463"/>
          </a:xfrm>
          <a:prstGeom prst="flowChartConnector">
            <a:avLst/>
          </a:prstGeom>
          <a:solidFill>
            <a:schemeClr val="bg2"/>
          </a:solidFill>
          <a:ln w="28575">
            <a:solidFill>
              <a:schemeClr val="accent2"/>
            </a:solidFill>
            <a:round/>
            <a:headEnd type="none" w="med" len="lg"/>
            <a:tailEnd type="none" w="med" len="lg"/>
          </a:ln>
        </p:spPr>
        <p:txBody>
          <a:bodyPr wrap="none" anchor="ctr"/>
          <a:lstStyle/>
          <a:p>
            <a:endParaRPr lang="en-US"/>
          </a:p>
        </p:txBody>
      </p:sp>
      <p:sp>
        <p:nvSpPr>
          <p:cNvPr id="15398" name="Rectangle 42"/>
          <p:cNvSpPr>
            <a:spLocks noChangeArrowheads="1"/>
          </p:cNvSpPr>
          <p:nvPr/>
        </p:nvSpPr>
        <p:spPr bwMode="auto">
          <a:xfrm>
            <a:off x="152400" y="5445125"/>
            <a:ext cx="914400" cy="838200"/>
          </a:xfrm>
          <a:prstGeom prst="rect">
            <a:avLst/>
          </a:prstGeom>
          <a:solidFill>
            <a:srgbClr val="FFC041"/>
          </a:solidFill>
          <a:ln w="12700">
            <a:solidFill>
              <a:schemeClr val="folHlink"/>
            </a:solidFill>
            <a:miter lim="800000"/>
            <a:headEnd/>
            <a:tailEnd/>
          </a:ln>
          <a:effectLst>
            <a:outerShdw dist="35921" dir="2700000" algn="ctr" rotWithShape="0">
              <a:schemeClr val="bg2"/>
            </a:outerShdw>
          </a:effectLst>
        </p:spPr>
        <p:txBody>
          <a:bodyPr wrap="none" anchor="ctr"/>
          <a:lstStyle/>
          <a:p>
            <a:pPr algn="ctr">
              <a:defRPr/>
            </a:pPr>
            <a:r>
              <a:rPr lang="en-US" sz="1400">
                <a:solidFill>
                  <a:schemeClr val="tx2"/>
                </a:solidFill>
              </a:rPr>
              <a:t>File</a:t>
            </a:r>
            <a:br>
              <a:rPr lang="en-US" sz="1400">
                <a:solidFill>
                  <a:schemeClr val="tx2"/>
                </a:solidFill>
              </a:rPr>
            </a:br>
            <a:r>
              <a:rPr lang="en-US" sz="1400">
                <a:solidFill>
                  <a:schemeClr val="tx2"/>
                </a:solidFill>
              </a:rPr>
              <a:t>DB</a:t>
            </a:r>
            <a:br>
              <a:rPr lang="en-US" sz="1400">
                <a:solidFill>
                  <a:schemeClr val="tx2"/>
                </a:solidFill>
              </a:rPr>
            </a:br>
            <a:r>
              <a:rPr lang="en-US" sz="1400">
                <a:solidFill>
                  <a:schemeClr val="tx2"/>
                </a:solidFill>
              </a:rPr>
              <a:t>JMS</a:t>
            </a:r>
          </a:p>
        </p:txBody>
      </p:sp>
      <p:cxnSp>
        <p:nvCxnSpPr>
          <p:cNvPr id="15399" name="AutoShape 43"/>
          <p:cNvCxnSpPr>
            <a:cxnSpLocks noChangeShapeType="1"/>
            <a:stCxn id="15423" idx="3"/>
          </p:cNvCxnSpPr>
          <p:nvPr/>
        </p:nvCxnSpPr>
        <p:spPr bwMode="auto">
          <a:xfrm rot="5400000">
            <a:off x="5813426" y="4852987"/>
            <a:ext cx="823912" cy="595313"/>
          </a:xfrm>
          <a:prstGeom prst="bentConnector3">
            <a:avLst>
              <a:gd name="adj1" fmla="val 49903"/>
            </a:avLst>
          </a:prstGeom>
          <a:noFill/>
          <a:ln w="19050">
            <a:solidFill>
              <a:schemeClr val="accent2"/>
            </a:solidFill>
            <a:miter lim="800000"/>
            <a:headEnd type="none" w="med" len="lg"/>
            <a:tailEnd type="none" w="med" len="lg"/>
          </a:ln>
        </p:spPr>
      </p:cxnSp>
      <p:sp>
        <p:nvSpPr>
          <p:cNvPr id="15400" name="Rectangle 44"/>
          <p:cNvSpPr>
            <a:spLocks noChangeArrowheads="1"/>
          </p:cNvSpPr>
          <p:nvPr/>
        </p:nvSpPr>
        <p:spPr bwMode="auto">
          <a:xfrm rot="5400000">
            <a:off x="8419306" y="4156870"/>
            <a:ext cx="777875" cy="385762"/>
          </a:xfrm>
          <a:prstGeom prst="rect">
            <a:avLst/>
          </a:prstGeom>
          <a:solidFill>
            <a:schemeClr val="bg1"/>
          </a:solidFill>
          <a:ln w="12700">
            <a:solidFill>
              <a:srgbClr val="466A97"/>
            </a:solidFill>
            <a:miter lim="800000"/>
            <a:headEnd/>
            <a:tailEnd/>
          </a:ln>
        </p:spPr>
        <p:txBody>
          <a:bodyPr wrap="none" anchor="ctr"/>
          <a:lstStyle/>
          <a:p>
            <a:pPr algn="ctr"/>
            <a:r>
              <a:rPr lang="en-US" sz="1200" b="0">
                <a:solidFill>
                  <a:schemeClr val="tx1"/>
                </a:solidFill>
              </a:rPr>
              <a:t>Resource</a:t>
            </a:r>
            <a:br>
              <a:rPr lang="en-US" sz="1200" b="0">
                <a:solidFill>
                  <a:schemeClr val="tx1"/>
                </a:solidFill>
              </a:rPr>
            </a:br>
            <a:r>
              <a:rPr lang="en-US" sz="1200" b="0">
                <a:solidFill>
                  <a:schemeClr val="tx1"/>
                </a:solidFill>
              </a:rPr>
              <a:t>Adapter</a:t>
            </a:r>
          </a:p>
        </p:txBody>
      </p:sp>
      <p:cxnSp>
        <p:nvCxnSpPr>
          <p:cNvPr id="15401" name="AutoShape 45"/>
          <p:cNvCxnSpPr>
            <a:cxnSpLocks noChangeShapeType="1"/>
            <a:stCxn id="15400" idx="3"/>
          </p:cNvCxnSpPr>
          <p:nvPr/>
        </p:nvCxnSpPr>
        <p:spPr bwMode="auto">
          <a:xfrm rot="5400000">
            <a:off x="8070851" y="4824412"/>
            <a:ext cx="823912" cy="652463"/>
          </a:xfrm>
          <a:prstGeom prst="bentConnector3">
            <a:avLst>
              <a:gd name="adj1" fmla="val 49903"/>
            </a:avLst>
          </a:prstGeom>
          <a:noFill/>
          <a:ln w="19050">
            <a:solidFill>
              <a:schemeClr val="accent2"/>
            </a:solidFill>
            <a:miter lim="800000"/>
            <a:headEnd type="none" w="med" len="lg"/>
            <a:tailEnd type="none" w="med" len="lg"/>
          </a:ln>
        </p:spPr>
      </p:cxnSp>
      <p:sp>
        <p:nvSpPr>
          <p:cNvPr id="15402" name="Rectangle 46"/>
          <p:cNvSpPr>
            <a:spLocks noChangeArrowheads="1"/>
          </p:cNvSpPr>
          <p:nvPr/>
        </p:nvSpPr>
        <p:spPr bwMode="auto">
          <a:xfrm rot="5400000">
            <a:off x="3736975" y="3998913"/>
            <a:ext cx="990600" cy="457200"/>
          </a:xfrm>
          <a:prstGeom prst="rect">
            <a:avLst/>
          </a:prstGeom>
          <a:solidFill>
            <a:schemeClr val="bg1"/>
          </a:solidFill>
          <a:ln w="12700">
            <a:solidFill>
              <a:srgbClr val="466A97"/>
            </a:solidFill>
            <a:miter lim="800000"/>
            <a:headEnd/>
            <a:tailEnd/>
          </a:ln>
        </p:spPr>
        <p:txBody>
          <a:bodyPr wrap="none" anchor="ctr"/>
          <a:lstStyle/>
          <a:p>
            <a:pPr algn="ctr"/>
            <a:r>
              <a:rPr lang="en-US" sz="1200" b="0">
                <a:solidFill>
                  <a:schemeClr val="tx1"/>
                </a:solidFill>
              </a:rPr>
              <a:t>Resource</a:t>
            </a:r>
            <a:br>
              <a:rPr lang="en-US" sz="1200" b="0">
                <a:solidFill>
                  <a:schemeClr val="tx1"/>
                </a:solidFill>
              </a:rPr>
            </a:br>
            <a:r>
              <a:rPr lang="en-US" sz="1200" b="0">
                <a:solidFill>
                  <a:schemeClr val="tx1"/>
                </a:solidFill>
              </a:rPr>
              <a:t>Adapter</a:t>
            </a:r>
          </a:p>
        </p:txBody>
      </p:sp>
      <p:cxnSp>
        <p:nvCxnSpPr>
          <p:cNvPr id="15403" name="AutoShape 47"/>
          <p:cNvCxnSpPr>
            <a:cxnSpLocks noChangeShapeType="1"/>
            <a:stCxn id="15402" idx="3"/>
            <a:endCxn id="15417" idx="0"/>
          </p:cNvCxnSpPr>
          <p:nvPr/>
        </p:nvCxnSpPr>
        <p:spPr bwMode="auto">
          <a:xfrm>
            <a:off x="4232275" y="4722813"/>
            <a:ext cx="4763" cy="712787"/>
          </a:xfrm>
          <a:prstGeom prst="straightConnector1">
            <a:avLst/>
          </a:prstGeom>
          <a:noFill/>
          <a:ln w="19050">
            <a:solidFill>
              <a:schemeClr val="accent2"/>
            </a:solidFill>
            <a:round/>
            <a:headEnd type="none" w="med" len="lg"/>
            <a:tailEnd type="none" w="med" len="lg"/>
          </a:ln>
        </p:spPr>
      </p:cxnSp>
      <p:sp>
        <p:nvSpPr>
          <p:cNvPr id="15404" name="AutoShape 48"/>
          <p:cNvSpPr>
            <a:spLocks noChangeArrowheads="1"/>
          </p:cNvSpPr>
          <p:nvPr/>
        </p:nvSpPr>
        <p:spPr bwMode="auto">
          <a:xfrm>
            <a:off x="4175125" y="5148263"/>
            <a:ext cx="144463" cy="144462"/>
          </a:xfrm>
          <a:prstGeom prst="flowChartConnector">
            <a:avLst/>
          </a:prstGeom>
          <a:solidFill>
            <a:schemeClr val="bg2"/>
          </a:solidFill>
          <a:ln w="28575">
            <a:solidFill>
              <a:schemeClr val="accent2"/>
            </a:solidFill>
            <a:round/>
            <a:headEnd type="none" w="med" len="lg"/>
            <a:tailEnd type="none" w="med" len="lg"/>
          </a:ln>
        </p:spPr>
        <p:txBody>
          <a:bodyPr wrap="none" anchor="ctr"/>
          <a:lstStyle/>
          <a:p>
            <a:endParaRPr lang="en-US"/>
          </a:p>
        </p:txBody>
      </p:sp>
      <p:cxnSp>
        <p:nvCxnSpPr>
          <p:cNvPr id="15405" name="AutoShape 49"/>
          <p:cNvCxnSpPr>
            <a:cxnSpLocks noChangeShapeType="1"/>
            <a:stCxn id="15368" idx="3"/>
            <a:endCxn id="15367" idx="0"/>
          </p:cNvCxnSpPr>
          <p:nvPr/>
        </p:nvCxnSpPr>
        <p:spPr bwMode="auto">
          <a:xfrm flipH="1">
            <a:off x="1717675" y="4876800"/>
            <a:ext cx="1588" cy="566738"/>
          </a:xfrm>
          <a:prstGeom prst="straightConnector1">
            <a:avLst/>
          </a:prstGeom>
          <a:noFill/>
          <a:ln w="19050">
            <a:solidFill>
              <a:schemeClr val="accent2"/>
            </a:solidFill>
            <a:round/>
            <a:headEnd type="none" w="med" len="lg"/>
            <a:tailEnd type="none" w="med" len="lg"/>
          </a:ln>
        </p:spPr>
      </p:cxnSp>
      <p:cxnSp>
        <p:nvCxnSpPr>
          <p:cNvPr id="15406" name="AutoShape 50"/>
          <p:cNvCxnSpPr>
            <a:cxnSpLocks noChangeShapeType="1"/>
            <a:stCxn id="15425" idx="2"/>
            <a:endCxn id="15398" idx="0"/>
          </p:cNvCxnSpPr>
          <p:nvPr/>
        </p:nvCxnSpPr>
        <p:spPr bwMode="auto">
          <a:xfrm>
            <a:off x="609600" y="4819650"/>
            <a:ext cx="0" cy="625475"/>
          </a:xfrm>
          <a:prstGeom prst="straightConnector1">
            <a:avLst/>
          </a:prstGeom>
          <a:noFill/>
          <a:ln w="19050">
            <a:solidFill>
              <a:schemeClr val="accent2"/>
            </a:solidFill>
            <a:round/>
            <a:headEnd type="none" w="med" len="lg"/>
            <a:tailEnd type="none" w="med" len="lg"/>
          </a:ln>
        </p:spPr>
      </p:cxnSp>
      <p:sp>
        <p:nvSpPr>
          <p:cNvPr id="15407" name="AutoShape 51"/>
          <p:cNvSpPr>
            <a:spLocks noChangeArrowheads="1"/>
          </p:cNvSpPr>
          <p:nvPr/>
        </p:nvSpPr>
        <p:spPr bwMode="auto">
          <a:xfrm>
            <a:off x="1652588" y="5129213"/>
            <a:ext cx="144462" cy="144462"/>
          </a:xfrm>
          <a:prstGeom prst="flowChartConnector">
            <a:avLst/>
          </a:prstGeom>
          <a:solidFill>
            <a:schemeClr val="bg2"/>
          </a:solidFill>
          <a:ln w="28575">
            <a:solidFill>
              <a:schemeClr val="accent2"/>
            </a:solidFill>
            <a:round/>
            <a:headEnd type="none" w="med" len="lg"/>
            <a:tailEnd type="none" w="med" len="lg"/>
          </a:ln>
        </p:spPr>
        <p:txBody>
          <a:bodyPr wrap="none" anchor="ctr"/>
          <a:lstStyle/>
          <a:p>
            <a:pPr algn="ctr"/>
            <a:endParaRPr lang="en-US"/>
          </a:p>
        </p:txBody>
      </p:sp>
      <p:sp>
        <p:nvSpPr>
          <p:cNvPr id="15408" name="AutoShape 52"/>
          <p:cNvSpPr>
            <a:spLocks noChangeArrowheads="1"/>
          </p:cNvSpPr>
          <p:nvPr/>
        </p:nvSpPr>
        <p:spPr bwMode="auto">
          <a:xfrm>
            <a:off x="541338" y="5129213"/>
            <a:ext cx="144462" cy="144462"/>
          </a:xfrm>
          <a:prstGeom prst="flowChartConnector">
            <a:avLst/>
          </a:prstGeom>
          <a:solidFill>
            <a:schemeClr val="bg2"/>
          </a:solidFill>
          <a:ln w="28575">
            <a:solidFill>
              <a:schemeClr val="accent2"/>
            </a:solidFill>
            <a:round/>
            <a:headEnd type="none" w="med" len="lg"/>
            <a:tailEnd type="none" w="med" len="lg"/>
          </a:ln>
        </p:spPr>
        <p:txBody>
          <a:bodyPr wrap="none" anchor="ctr"/>
          <a:lstStyle/>
          <a:p>
            <a:endParaRPr lang="en-US"/>
          </a:p>
        </p:txBody>
      </p:sp>
      <p:sp>
        <p:nvSpPr>
          <p:cNvPr id="15409" name="AutoShape 53"/>
          <p:cNvSpPr>
            <a:spLocks noChangeArrowheads="1"/>
          </p:cNvSpPr>
          <p:nvPr/>
        </p:nvSpPr>
        <p:spPr bwMode="auto">
          <a:xfrm>
            <a:off x="6153150" y="5083175"/>
            <a:ext cx="144463" cy="144463"/>
          </a:xfrm>
          <a:prstGeom prst="flowChartConnector">
            <a:avLst/>
          </a:prstGeom>
          <a:solidFill>
            <a:schemeClr val="bg2"/>
          </a:solidFill>
          <a:ln w="28575">
            <a:solidFill>
              <a:schemeClr val="accent2"/>
            </a:solidFill>
            <a:round/>
            <a:headEnd type="none" w="med" len="lg"/>
            <a:tailEnd type="none" w="med" len="lg"/>
          </a:ln>
        </p:spPr>
        <p:txBody>
          <a:bodyPr wrap="none" anchor="ctr"/>
          <a:lstStyle/>
          <a:p>
            <a:endParaRPr lang="en-US"/>
          </a:p>
        </p:txBody>
      </p:sp>
      <p:sp>
        <p:nvSpPr>
          <p:cNvPr id="15410" name="AutoShape 54"/>
          <p:cNvSpPr>
            <a:spLocks noChangeArrowheads="1"/>
          </p:cNvSpPr>
          <p:nvPr/>
        </p:nvSpPr>
        <p:spPr bwMode="auto">
          <a:xfrm>
            <a:off x="8439150" y="5084763"/>
            <a:ext cx="144463" cy="144462"/>
          </a:xfrm>
          <a:prstGeom prst="flowChartConnector">
            <a:avLst/>
          </a:prstGeom>
          <a:solidFill>
            <a:schemeClr val="bg2"/>
          </a:solidFill>
          <a:ln w="28575">
            <a:solidFill>
              <a:schemeClr val="accent2"/>
            </a:solidFill>
            <a:round/>
            <a:headEnd type="none" w="med" len="lg"/>
            <a:tailEnd type="none" w="med" len="lg"/>
          </a:ln>
        </p:spPr>
        <p:txBody>
          <a:bodyPr wrap="none" anchor="ctr"/>
          <a:lstStyle/>
          <a:p>
            <a:endParaRPr lang="en-US"/>
          </a:p>
        </p:txBody>
      </p:sp>
      <p:sp>
        <p:nvSpPr>
          <p:cNvPr id="15411" name="Rectangle 55"/>
          <p:cNvSpPr>
            <a:spLocks noChangeArrowheads="1"/>
          </p:cNvSpPr>
          <p:nvPr/>
        </p:nvSpPr>
        <p:spPr bwMode="auto">
          <a:xfrm>
            <a:off x="7543800" y="3352800"/>
            <a:ext cx="1447800" cy="457200"/>
          </a:xfrm>
          <a:prstGeom prst="rect">
            <a:avLst/>
          </a:prstGeom>
          <a:solidFill>
            <a:schemeClr val="bg1"/>
          </a:solidFill>
          <a:ln w="12700">
            <a:solidFill>
              <a:srgbClr val="466A97"/>
            </a:solidFill>
            <a:miter lim="800000"/>
            <a:headEnd/>
            <a:tailEnd/>
          </a:ln>
        </p:spPr>
        <p:txBody>
          <a:bodyPr wrap="none" anchor="ctr"/>
          <a:lstStyle/>
          <a:p>
            <a:pPr algn="ctr"/>
            <a:r>
              <a:rPr lang="de-DE" sz="1200" b="0">
                <a:solidFill>
                  <a:schemeClr val="tx1"/>
                </a:solidFill>
              </a:rPr>
              <a:t>PCK Configuration</a:t>
            </a:r>
          </a:p>
          <a:p>
            <a:pPr algn="ctr"/>
            <a:r>
              <a:rPr lang="de-DE" sz="1200" b="0">
                <a:solidFill>
                  <a:schemeClr val="tx1"/>
                </a:solidFill>
              </a:rPr>
              <a:t>and Monitoring</a:t>
            </a:r>
            <a:endParaRPr lang="en-US" sz="1200" b="0">
              <a:solidFill>
                <a:schemeClr val="tx1"/>
              </a:solidFill>
            </a:endParaRPr>
          </a:p>
        </p:txBody>
      </p:sp>
      <p:sp>
        <p:nvSpPr>
          <p:cNvPr id="15412" name="Rectangle 56"/>
          <p:cNvSpPr>
            <a:spLocks noChangeArrowheads="1"/>
          </p:cNvSpPr>
          <p:nvPr/>
        </p:nvSpPr>
        <p:spPr bwMode="auto">
          <a:xfrm>
            <a:off x="5180013" y="5740400"/>
            <a:ext cx="1447800" cy="838200"/>
          </a:xfrm>
          <a:prstGeom prst="rect">
            <a:avLst/>
          </a:prstGeom>
          <a:solidFill>
            <a:srgbClr val="FFD073"/>
          </a:solidFill>
          <a:ln w="12700" algn="ctr">
            <a:solidFill>
              <a:schemeClr val="folHlink"/>
            </a:solidFill>
            <a:miter lim="800000"/>
            <a:headEnd/>
            <a:tailEnd/>
          </a:ln>
          <a:effectLst>
            <a:outerShdw dist="35921" dir="2700000" algn="ctr" rotWithShape="0">
              <a:schemeClr val="bg2"/>
            </a:outerShdw>
          </a:effectLst>
        </p:spPr>
        <p:txBody>
          <a:bodyPr wrap="none" anchor="ctr"/>
          <a:lstStyle/>
          <a:p>
            <a:pPr algn="ctr">
              <a:defRPr/>
            </a:pPr>
            <a:endParaRPr lang="en-US" sz="1400">
              <a:solidFill>
                <a:schemeClr val="tx2"/>
              </a:solidFill>
            </a:endParaRPr>
          </a:p>
        </p:txBody>
      </p:sp>
      <p:sp>
        <p:nvSpPr>
          <p:cNvPr id="15413" name="Rectangle 57"/>
          <p:cNvSpPr>
            <a:spLocks noChangeArrowheads="1"/>
          </p:cNvSpPr>
          <p:nvPr/>
        </p:nvSpPr>
        <p:spPr bwMode="auto">
          <a:xfrm>
            <a:off x="5275263" y="5588000"/>
            <a:ext cx="1447800" cy="838200"/>
          </a:xfrm>
          <a:prstGeom prst="rect">
            <a:avLst/>
          </a:prstGeom>
          <a:solidFill>
            <a:srgbClr val="C6E4CD"/>
          </a:solidFill>
          <a:ln w="12700" algn="ctr">
            <a:solidFill>
              <a:schemeClr val="accent2"/>
            </a:solidFill>
            <a:miter lim="800000"/>
            <a:headEnd/>
            <a:tailEnd/>
          </a:ln>
          <a:effectLst>
            <a:outerShdw dist="35921" dir="2700000" algn="ctr" rotWithShape="0">
              <a:schemeClr val="bg2"/>
            </a:outerShdw>
          </a:effectLst>
        </p:spPr>
        <p:txBody>
          <a:bodyPr wrap="none" anchor="ctr"/>
          <a:lstStyle/>
          <a:p>
            <a:pPr algn="ctr">
              <a:defRPr/>
            </a:pPr>
            <a:endParaRPr lang="en-US" sz="1400">
              <a:solidFill>
                <a:srgbClr val="006600"/>
              </a:solidFill>
            </a:endParaRPr>
          </a:p>
        </p:txBody>
      </p:sp>
      <p:sp>
        <p:nvSpPr>
          <p:cNvPr id="15414" name="Rectangle 58"/>
          <p:cNvSpPr>
            <a:spLocks noChangeArrowheads="1"/>
          </p:cNvSpPr>
          <p:nvPr/>
        </p:nvSpPr>
        <p:spPr bwMode="auto">
          <a:xfrm>
            <a:off x="5370513" y="5435600"/>
            <a:ext cx="1447800" cy="838200"/>
          </a:xfrm>
          <a:prstGeom prst="rect">
            <a:avLst/>
          </a:prstGeom>
          <a:solidFill>
            <a:srgbClr val="FFEAAF"/>
          </a:solidFill>
          <a:ln w="12700">
            <a:solidFill>
              <a:schemeClr val="accent2"/>
            </a:solidFill>
            <a:miter lim="800000"/>
            <a:headEnd/>
            <a:tailEnd/>
          </a:ln>
          <a:effectLst>
            <a:outerShdw dist="35921" dir="2700000" algn="ctr" rotWithShape="0">
              <a:schemeClr val="bg2"/>
            </a:outerShdw>
          </a:effectLst>
        </p:spPr>
        <p:txBody>
          <a:bodyPr wrap="none" anchor="ctr"/>
          <a:lstStyle/>
          <a:p>
            <a:pPr algn="ctr">
              <a:defRPr/>
            </a:pPr>
            <a:r>
              <a:rPr lang="en-US" sz="1400">
                <a:solidFill>
                  <a:schemeClr val="tx2"/>
                </a:solidFill>
              </a:rPr>
              <a:t>File/DB/JMS</a:t>
            </a:r>
          </a:p>
          <a:p>
            <a:pPr algn="ctr">
              <a:defRPr/>
            </a:pPr>
            <a:r>
              <a:rPr lang="en-US" sz="1400">
                <a:solidFill>
                  <a:schemeClr val="tx2"/>
                </a:solidFill>
              </a:rPr>
              <a:t>Marketplace </a:t>
            </a:r>
          </a:p>
          <a:p>
            <a:pPr algn="ctr">
              <a:defRPr/>
            </a:pPr>
            <a:r>
              <a:rPr lang="en-US" sz="1400">
                <a:solidFill>
                  <a:schemeClr val="tx2"/>
                </a:solidFill>
              </a:rPr>
              <a:t>3</a:t>
            </a:r>
            <a:r>
              <a:rPr lang="en-US" sz="1400" baseline="30000">
                <a:solidFill>
                  <a:schemeClr val="tx2"/>
                </a:solidFill>
              </a:rPr>
              <a:t>rd</a:t>
            </a:r>
            <a:r>
              <a:rPr lang="en-US" sz="1400">
                <a:solidFill>
                  <a:schemeClr val="tx2"/>
                </a:solidFill>
              </a:rPr>
              <a:t> Party Sys.</a:t>
            </a:r>
          </a:p>
        </p:txBody>
      </p:sp>
      <p:sp>
        <p:nvSpPr>
          <p:cNvPr id="15415" name="Rectangle 59"/>
          <p:cNvSpPr>
            <a:spLocks noChangeArrowheads="1"/>
          </p:cNvSpPr>
          <p:nvPr/>
        </p:nvSpPr>
        <p:spPr bwMode="auto">
          <a:xfrm>
            <a:off x="3322638" y="5740400"/>
            <a:ext cx="1447800" cy="838200"/>
          </a:xfrm>
          <a:prstGeom prst="rect">
            <a:avLst/>
          </a:prstGeom>
          <a:solidFill>
            <a:srgbClr val="FFD073"/>
          </a:solidFill>
          <a:ln w="12700" algn="ctr">
            <a:solidFill>
              <a:schemeClr val="folHlink"/>
            </a:solidFill>
            <a:miter lim="800000"/>
            <a:headEnd/>
            <a:tailEnd/>
          </a:ln>
          <a:effectLst>
            <a:outerShdw dist="35921" dir="2700000" algn="ctr" rotWithShape="0">
              <a:schemeClr val="bg2"/>
            </a:outerShdw>
          </a:effectLst>
        </p:spPr>
        <p:txBody>
          <a:bodyPr wrap="none" anchor="ctr"/>
          <a:lstStyle/>
          <a:p>
            <a:pPr algn="ctr">
              <a:defRPr/>
            </a:pPr>
            <a:endParaRPr lang="en-US" sz="1400">
              <a:solidFill>
                <a:schemeClr val="tx2"/>
              </a:solidFill>
            </a:endParaRPr>
          </a:p>
        </p:txBody>
      </p:sp>
      <p:sp>
        <p:nvSpPr>
          <p:cNvPr id="15416" name="Rectangle 60"/>
          <p:cNvSpPr>
            <a:spLocks noChangeArrowheads="1"/>
          </p:cNvSpPr>
          <p:nvPr/>
        </p:nvSpPr>
        <p:spPr bwMode="auto">
          <a:xfrm>
            <a:off x="3417888" y="5588000"/>
            <a:ext cx="1447800" cy="838200"/>
          </a:xfrm>
          <a:prstGeom prst="rect">
            <a:avLst/>
          </a:prstGeom>
          <a:solidFill>
            <a:srgbClr val="C6E4CD"/>
          </a:solidFill>
          <a:ln w="12700" algn="ctr">
            <a:solidFill>
              <a:schemeClr val="accent2"/>
            </a:solidFill>
            <a:miter lim="800000"/>
            <a:headEnd/>
            <a:tailEnd/>
          </a:ln>
          <a:effectLst>
            <a:outerShdw dist="35921" dir="2700000" algn="ctr" rotWithShape="0">
              <a:schemeClr val="bg2"/>
            </a:outerShdw>
          </a:effectLst>
        </p:spPr>
        <p:txBody>
          <a:bodyPr wrap="none" anchor="ctr"/>
          <a:lstStyle/>
          <a:p>
            <a:pPr algn="ctr">
              <a:defRPr/>
            </a:pPr>
            <a:endParaRPr lang="en-US" sz="1400">
              <a:solidFill>
                <a:srgbClr val="006600"/>
              </a:solidFill>
            </a:endParaRPr>
          </a:p>
        </p:txBody>
      </p:sp>
      <p:sp>
        <p:nvSpPr>
          <p:cNvPr id="15417" name="Rectangle 61"/>
          <p:cNvSpPr>
            <a:spLocks noChangeArrowheads="1"/>
          </p:cNvSpPr>
          <p:nvPr/>
        </p:nvSpPr>
        <p:spPr bwMode="auto">
          <a:xfrm>
            <a:off x="3513138" y="5435600"/>
            <a:ext cx="1447800" cy="838200"/>
          </a:xfrm>
          <a:prstGeom prst="rect">
            <a:avLst/>
          </a:prstGeom>
          <a:solidFill>
            <a:srgbClr val="FFEAAF"/>
          </a:solidFill>
          <a:ln w="12700">
            <a:solidFill>
              <a:schemeClr val="accent2"/>
            </a:solidFill>
            <a:miter lim="800000"/>
            <a:headEnd/>
            <a:tailEnd/>
          </a:ln>
          <a:effectLst>
            <a:outerShdw dist="35921" dir="2700000" algn="ctr" rotWithShape="0">
              <a:schemeClr val="bg2"/>
            </a:outerShdw>
          </a:effectLst>
        </p:spPr>
        <p:txBody>
          <a:bodyPr wrap="none" anchor="ctr"/>
          <a:lstStyle/>
          <a:p>
            <a:pPr algn="ctr">
              <a:defRPr/>
            </a:pPr>
            <a:r>
              <a:rPr lang="en-US" sz="1400">
                <a:solidFill>
                  <a:schemeClr val="tx2"/>
                </a:solidFill>
              </a:rPr>
              <a:t>File/DB/JMS</a:t>
            </a:r>
          </a:p>
          <a:p>
            <a:pPr algn="ctr">
              <a:defRPr/>
            </a:pPr>
            <a:r>
              <a:rPr lang="en-US" sz="1400">
                <a:solidFill>
                  <a:schemeClr val="tx2"/>
                </a:solidFill>
              </a:rPr>
              <a:t>Marketplace </a:t>
            </a:r>
          </a:p>
          <a:p>
            <a:pPr algn="ctr">
              <a:defRPr/>
            </a:pPr>
            <a:r>
              <a:rPr lang="en-US" sz="1400">
                <a:solidFill>
                  <a:schemeClr val="tx2"/>
                </a:solidFill>
              </a:rPr>
              <a:t>3</a:t>
            </a:r>
            <a:r>
              <a:rPr lang="en-US" sz="1400" baseline="30000">
                <a:solidFill>
                  <a:schemeClr val="tx2"/>
                </a:solidFill>
              </a:rPr>
              <a:t>rd</a:t>
            </a:r>
            <a:r>
              <a:rPr lang="en-US" sz="1400">
                <a:solidFill>
                  <a:schemeClr val="tx2"/>
                </a:solidFill>
              </a:rPr>
              <a:t> Party Sys.</a:t>
            </a:r>
          </a:p>
        </p:txBody>
      </p:sp>
      <p:sp>
        <p:nvSpPr>
          <p:cNvPr id="15418" name="Rectangle 62"/>
          <p:cNvSpPr>
            <a:spLocks noChangeArrowheads="1"/>
          </p:cNvSpPr>
          <p:nvPr/>
        </p:nvSpPr>
        <p:spPr bwMode="auto">
          <a:xfrm>
            <a:off x="7342188" y="5588000"/>
            <a:ext cx="1447800" cy="838200"/>
          </a:xfrm>
          <a:prstGeom prst="rect">
            <a:avLst/>
          </a:prstGeom>
          <a:solidFill>
            <a:srgbClr val="466A97"/>
          </a:solidFill>
          <a:ln w="12700" algn="ctr">
            <a:solidFill>
              <a:schemeClr val="hlink"/>
            </a:solidFill>
            <a:miter lim="800000"/>
            <a:headEnd/>
            <a:tailEnd/>
          </a:ln>
          <a:effectLst>
            <a:outerShdw dist="35921" dir="2700000" algn="ctr" rotWithShape="0">
              <a:schemeClr val="bg2"/>
            </a:outerShdw>
          </a:effectLst>
        </p:spPr>
        <p:txBody>
          <a:bodyPr wrap="none" anchor="ctr"/>
          <a:lstStyle/>
          <a:p>
            <a:pPr algn="ctr">
              <a:defRPr/>
            </a:pPr>
            <a:endParaRPr lang="en-US"/>
          </a:p>
        </p:txBody>
      </p:sp>
      <p:sp>
        <p:nvSpPr>
          <p:cNvPr id="15419" name="Rectangle 63"/>
          <p:cNvSpPr>
            <a:spLocks noChangeArrowheads="1"/>
          </p:cNvSpPr>
          <p:nvPr/>
        </p:nvSpPr>
        <p:spPr bwMode="auto">
          <a:xfrm>
            <a:off x="7437438" y="5435600"/>
            <a:ext cx="1447800" cy="838200"/>
          </a:xfrm>
          <a:prstGeom prst="rect">
            <a:avLst/>
          </a:prstGeom>
          <a:solidFill>
            <a:srgbClr val="FFEAAF"/>
          </a:solidFill>
          <a:ln w="12700">
            <a:solidFill>
              <a:schemeClr val="accent2"/>
            </a:solidFill>
            <a:miter lim="800000"/>
            <a:headEnd/>
            <a:tailEnd/>
          </a:ln>
          <a:effectLst>
            <a:outerShdw dist="35921" dir="2700000" algn="ctr" rotWithShape="0">
              <a:schemeClr val="bg2"/>
            </a:outerShdw>
          </a:effectLst>
        </p:spPr>
        <p:txBody>
          <a:bodyPr wrap="none" anchor="ctr"/>
          <a:lstStyle/>
          <a:p>
            <a:pPr algn="ctr">
              <a:defRPr/>
            </a:pPr>
            <a:r>
              <a:rPr lang="en-US" sz="1400">
                <a:solidFill>
                  <a:schemeClr val="tx2"/>
                </a:solidFill>
              </a:rPr>
              <a:t>File/DB/JMS</a:t>
            </a:r>
          </a:p>
          <a:p>
            <a:pPr algn="ctr">
              <a:defRPr/>
            </a:pPr>
            <a:r>
              <a:rPr lang="en-US" sz="1400">
                <a:solidFill>
                  <a:schemeClr val="tx2"/>
                </a:solidFill>
              </a:rPr>
              <a:t>SAP System</a:t>
            </a:r>
          </a:p>
        </p:txBody>
      </p:sp>
      <p:sp>
        <p:nvSpPr>
          <p:cNvPr id="15420" name="Text Box 64"/>
          <p:cNvSpPr txBox="1">
            <a:spLocks noChangeArrowheads="1"/>
          </p:cNvSpPr>
          <p:nvPr/>
        </p:nvSpPr>
        <p:spPr bwMode="auto">
          <a:xfrm>
            <a:off x="107950" y="1477963"/>
            <a:ext cx="1900238" cy="457200"/>
          </a:xfrm>
          <a:prstGeom prst="rect">
            <a:avLst/>
          </a:prstGeom>
          <a:solidFill>
            <a:schemeClr val="accent1"/>
          </a:solidFill>
          <a:ln w="12700">
            <a:noFill/>
            <a:miter lim="800000"/>
            <a:headEnd/>
            <a:tailEnd/>
          </a:ln>
        </p:spPr>
        <p:txBody>
          <a:bodyPr lIns="90000" tIns="46800" rIns="90000" bIns="46800">
            <a:spAutoFit/>
          </a:bodyPr>
          <a:lstStyle/>
          <a:p>
            <a:r>
              <a:rPr lang="en-US" sz="1200">
                <a:solidFill>
                  <a:schemeClr val="tx1"/>
                </a:solidFill>
              </a:rPr>
              <a:t>Content (e. g. Mapping, Adapter Metadata)</a:t>
            </a:r>
          </a:p>
        </p:txBody>
      </p:sp>
      <p:sp>
        <p:nvSpPr>
          <p:cNvPr id="15421" name="Line 65"/>
          <p:cNvSpPr>
            <a:spLocks noChangeShapeType="1"/>
          </p:cNvSpPr>
          <p:nvPr/>
        </p:nvSpPr>
        <p:spPr bwMode="auto">
          <a:xfrm flipV="1">
            <a:off x="1042988" y="1154113"/>
            <a:ext cx="0" cy="431800"/>
          </a:xfrm>
          <a:prstGeom prst="line">
            <a:avLst/>
          </a:prstGeom>
          <a:noFill/>
          <a:ln w="50800">
            <a:solidFill>
              <a:schemeClr val="accent1"/>
            </a:solidFill>
            <a:round/>
            <a:headEnd/>
            <a:tailEnd type="triangle" w="med" len="med"/>
          </a:ln>
        </p:spPr>
        <p:txBody>
          <a:bodyPr lIns="90000" tIns="46800" rIns="90000" bIns="46800" anchor="ctr">
            <a:spAutoFit/>
          </a:bodyPr>
          <a:lstStyle/>
          <a:p>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Text Box 1"/>
          <p:cNvSpPr txBox="1">
            <a:spLocks noChangeArrowheads="1"/>
          </p:cNvSpPr>
          <p:nvPr/>
        </p:nvSpPr>
        <p:spPr bwMode="auto">
          <a:xfrm>
            <a:off x="409575" y="304800"/>
            <a:ext cx="8734425" cy="533400"/>
          </a:xfrm>
          <a:prstGeom prst="rect">
            <a:avLst/>
          </a:prstGeom>
          <a:noFill/>
          <a:ln w="9525">
            <a:noFill/>
            <a:round/>
            <a:headEnd/>
            <a:tailEnd/>
          </a:ln>
        </p:spPr>
        <p:txBody>
          <a:bodyPr lIns="0" tIns="0" rIns="0" bIns="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0">
                <a:solidFill>
                  <a:srgbClr val="000000"/>
                </a:solidFill>
              </a:rPr>
              <a:t> SAP Partner Connectivity Kit Overview (1)</a:t>
            </a:r>
          </a:p>
        </p:txBody>
      </p:sp>
      <p:sp>
        <p:nvSpPr>
          <p:cNvPr id="16387" name="Text Box 2"/>
          <p:cNvSpPr txBox="1">
            <a:spLocks noChangeArrowheads="1"/>
          </p:cNvSpPr>
          <p:nvPr/>
        </p:nvSpPr>
        <p:spPr bwMode="auto">
          <a:xfrm>
            <a:off x="633413" y="1247775"/>
            <a:ext cx="8178800" cy="4479925"/>
          </a:xfrm>
          <a:prstGeom prst="rect">
            <a:avLst/>
          </a:prstGeom>
          <a:noFill/>
          <a:ln w="9525">
            <a:noFill/>
            <a:round/>
            <a:headEnd/>
            <a:tailEnd/>
          </a:ln>
        </p:spPr>
        <p:txBody>
          <a:bodyPr lIns="0" tIns="0" rIns="0" bIns="0"/>
          <a:lstStyle/>
          <a:p>
            <a:pPr marL="377825" indent="-377825">
              <a:spcBef>
                <a:spcPts val="500"/>
              </a:spcBef>
              <a:buFont typeface="Arial" charset="0"/>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2000" b="0">
                <a:solidFill>
                  <a:srgbClr val="000000"/>
                </a:solidFill>
              </a:rPr>
              <a:t>SAP Partner Connectivity Kit (PCK) is based on Adapter Framework</a:t>
            </a:r>
          </a:p>
          <a:p>
            <a:pPr marL="377825" indent="-377825">
              <a:spcBef>
                <a:spcPts val="500"/>
              </a:spcBef>
              <a:buFont typeface="Arial" charset="0"/>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de-DE" sz="2000" b="0">
                <a:solidFill>
                  <a:srgbClr val="000000"/>
                </a:solidFill>
              </a:rPr>
              <a:t>PCK‘s objective is to enable XML document exchange between SAP PI and business partner not using SAP PI</a:t>
            </a:r>
          </a:p>
          <a:p>
            <a:pPr marL="377825" indent="-377825">
              <a:spcBef>
                <a:spcPts val="500"/>
              </a:spcBef>
              <a:buFont typeface="Arial" charset="0"/>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de-DE" sz="2000" b="0">
                <a:solidFill>
                  <a:srgbClr val="000000"/>
                </a:solidFill>
                <a:cs typeface="Times New Roman" pitchFamily="18" charset="0"/>
              </a:rPr>
              <a:t>Communication between SAP PI and PCK is via SAP PI messaging protocol</a:t>
            </a:r>
          </a:p>
          <a:p>
            <a:pPr marL="377825" indent="-377825">
              <a:spcBef>
                <a:spcPts val="500"/>
              </a:spcBef>
              <a:buFont typeface="Arial" charset="0"/>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de-DE" sz="2000" b="0">
                <a:solidFill>
                  <a:srgbClr val="000000"/>
                </a:solidFill>
                <a:cs typeface="Times New Roman" pitchFamily="18" charset="0"/>
              </a:rPr>
              <a:t>PCK provides connectivity options to access:</a:t>
            </a:r>
          </a:p>
          <a:p>
            <a:pPr marL="993775" lvl="2" indent="-303213">
              <a:spcBef>
                <a:spcPts val="500"/>
              </a:spcBef>
              <a:buFont typeface="Wingdings" pitchFamily="2" charset="2"/>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de-DE" sz="2000" b="0">
                <a:solidFill>
                  <a:srgbClr val="000000"/>
                </a:solidFill>
              </a:rPr>
              <a:t>SAP Adapters</a:t>
            </a:r>
          </a:p>
          <a:p>
            <a:pPr marL="1376363" lvl="3" indent="-266700">
              <a:spcBef>
                <a:spcPts val="450"/>
              </a:spcBef>
              <a:buFont typeface="Wingdings" pitchFamily="2" charset="2"/>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1800" b="0">
                <a:solidFill>
                  <a:srgbClr val="000000"/>
                </a:solidFill>
              </a:rPr>
              <a:t>File / FTP</a:t>
            </a:r>
          </a:p>
          <a:p>
            <a:pPr marL="1376363" lvl="3" indent="-266700">
              <a:spcBef>
                <a:spcPts val="450"/>
              </a:spcBef>
              <a:buFont typeface="Wingdings" pitchFamily="2" charset="2"/>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1800" b="0">
                <a:solidFill>
                  <a:srgbClr val="000000"/>
                </a:solidFill>
              </a:rPr>
              <a:t>JDBC (Database)</a:t>
            </a:r>
          </a:p>
          <a:p>
            <a:pPr marL="1376363" lvl="3" indent="-266700">
              <a:spcBef>
                <a:spcPts val="450"/>
              </a:spcBef>
              <a:buFont typeface="Wingdings" pitchFamily="2" charset="2"/>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1800" b="0">
                <a:solidFill>
                  <a:srgbClr val="000000"/>
                </a:solidFill>
              </a:rPr>
              <a:t>JMS (MQSeries, SonicMQ, …)</a:t>
            </a:r>
          </a:p>
          <a:p>
            <a:pPr marL="1376363" lvl="3" indent="-266700">
              <a:spcBef>
                <a:spcPts val="450"/>
              </a:spcBef>
              <a:buFont typeface="Wingdings" pitchFamily="2" charset="2"/>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de-DE" sz="1800" b="0">
                <a:solidFill>
                  <a:srgbClr val="000000"/>
                </a:solidFill>
              </a:rPr>
              <a:t>SOAP</a:t>
            </a:r>
          </a:p>
          <a:p>
            <a:pPr marL="1376363" lvl="3" indent="-266700">
              <a:spcBef>
                <a:spcPts val="450"/>
              </a:spcBef>
              <a:buFont typeface="Wingdings" pitchFamily="2" charset="2"/>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de-DE" sz="1800" b="0">
                <a:solidFill>
                  <a:srgbClr val="000000"/>
                </a:solidFill>
              </a:rPr>
              <a:t>RFC</a:t>
            </a:r>
          </a:p>
          <a:p>
            <a:pPr marL="1376363" lvl="3" indent="-266700">
              <a:spcBef>
                <a:spcPts val="450"/>
              </a:spcBef>
              <a:buClrTx/>
              <a:buFontTx/>
              <a:buNone/>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endParaRPr lang="de-DE" sz="1800" b="0">
              <a:solidFill>
                <a:srgbClr val="000000"/>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Text Box 1"/>
          <p:cNvSpPr txBox="1">
            <a:spLocks noChangeArrowheads="1"/>
          </p:cNvSpPr>
          <p:nvPr/>
        </p:nvSpPr>
        <p:spPr bwMode="auto">
          <a:xfrm>
            <a:off x="409575" y="304800"/>
            <a:ext cx="8734425" cy="533400"/>
          </a:xfrm>
          <a:prstGeom prst="rect">
            <a:avLst/>
          </a:prstGeom>
          <a:noFill/>
          <a:ln w="9525">
            <a:noFill/>
            <a:round/>
            <a:headEnd/>
            <a:tailEnd/>
          </a:ln>
        </p:spPr>
        <p:txBody>
          <a:bodyPr lIns="0" tIns="0" rIns="0" bIns="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0">
                <a:solidFill>
                  <a:srgbClr val="000000"/>
                </a:solidFill>
              </a:rPr>
              <a:t> SAP Partner Connectivity Kit Overview (2)</a:t>
            </a:r>
          </a:p>
        </p:txBody>
      </p:sp>
      <p:sp>
        <p:nvSpPr>
          <p:cNvPr id="17411" name="Text Box 2"/>
          <p:cNvSpPr txBox="1">
            <a:spLocks noChangeArrowheads="1"/>
          </p:cNvSpPr>
          <p:nvPr/>
        </p:nvSpPr>
        <p:spPr bwMode="auto">
          <a:xfrm>
            <a:off x="646113" y="1581150"/>
            <a:ext cx="8178800" cy="3622675"/>
          </a:xfrm>
          <a:prstGeom prst="rect">
            <a:avLst/>
          </a:prstGeom>
          <a:noFill/>
          <a:ln w="9525">
            <a:noFill/>
            <a:round/>
            <a:headEnd/>
            <a:tailEnd/>
          </a:ln>
        </p:spPr>
        <p:txBody>
          <a:bodyPr lIns="0" tIns="0" rIns="0" bIns="0"/>
          <a:lstStyle/>
          <a:p>
            <a:pPr marL="377825" indent="-377825">
              <a:spcBef>
                <a:spcPts val="500"/>
              </a:spcBef>
              <a:buFont typeface="Arial" charset="0"/>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2000" b="0">
                <a:solidFill>
                  <a:srgbClr val="000000"/>
                </a:solidFill>
              </a:rPr>
              <a:t>PCK is deployed on stand-alone SAP J2EE Engine (part of SAP Web AS) within business partner’s landscape</a:t>
            </a:r>
          </a:p>
          <a:p>
            <a:pPr marL="377825" indent="-377825">
              <a:spcBef>
                <a:spcPts val="500"/>
              </a:spcBef>
              <a:buClrTx/>
              <a:buFontTx/>
              <a:buNone/>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endParaRPr lang="de-DE" sz="2000" b="0">
              <a:solidFill>
                <a:srgbClr val="000000"/>
              </a:solidFill>
            </a:endParaRPr>
          </a:p>
          <a:p>
            <a:pPr marL="377825" indent="-377825">
              <a:spcBef>
                <a:spcPts val="500"/>
              </a:spcBef>
              <a:buFont typeface="Arial" charset="0"/>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de-DE" sz="2000" b="0">
                <a:solidFill>
                  <a:srgbClr val="000000"/>
                </a:solidFill>
              </a:rPr>
              <a:t>Configuration, administration, monitoring done locally on PCK itself without need for an Integration Directory</a:t>
            </a:r>
          </a:p>
          <a:p>
            <a:pPr marL="993775" lvl="2" indent="-303213">
              <a:spcBef>
                <a:spcPts val="500"/>
              </a:spcBef>
              <a:buFont typeface="Wingdings" pitchFamily="2" charset="2"/>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de-DE" sz="2000" b="0">
                <a:solidFill>
                  <a:srgbClr val="000000"/>
                </a:solidFill>
              </a:rPr>
              <a:t>Configuration UI provides “same look and feel“ as configuration UI of Adapter Engine</a:t>
            </a:r>
          </a:p>
          <a:p>
            <a:pPr marL="377825" indent="-377825">
              <a:spcBef>
                <a:spcPts val="700"/>
              </a:spcBef>
              <a:buClrTx/>
              <a:buFontTx/>
              <a:buNone/>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endParaRPr lang="de-DE" sz="2000" b="0">
              <a:solidFill>
                <a:srgbClr val="000000"/>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4" name="Group 1"/>
          <p:cNvGrpSpPr>
            <a:grpSpLocks/>
          </p:cNvGrpSpPr>
          <p:nvPr/>
        </p:nvGrpSpPr>
        <p:grpSpPr bwMode="auto">
          <a:xfrm>
            <a:off x="685800" y="1695450"/>
            <a:ext cx="7797800" cy="3978275"/>
            <a:chOff x="432" y="1068"/>
            <a:chExt cx="4912" cy="2506"/>
          </a:xfrm>
        </p:grpSpPr>
        <p:pic>
          <p:nvPicPr>
            <p:cNvPr id="18440" name="Picture 2"/>
            <p:cNvPicPr>
              <a:picLocks noChangeAspect="1" noChangeArrowheads="1"/>
            </p:cNvPicPr>
            <p:nvPr/>
          </p:nvPicPr>
          <p:blipFill>
            <a:blip r:embed="rId2" cstate="print"/>
            <a:srcRect/>
            <a:stretch>
              <a:fillRect/>
            </a:stretch>
          </p:blipFill>
          <p:spPr bwMode="auto">
            <a:xfrm>
              <a:off x="432" y="1068"/>
              <a:ext cx="4912" cy="2506"/>
            </a:xfrm>
            <a:prstGeom prst="rect">
              <a:avLst/>
            </a:prstGeom>
            <a:noFill/>
            <a:ln w="9525">
              <a:noFill/>
              <a:round/>
              <a:headEnd/>
              <a:tailEnd/>
            </a:ln>
          </p:spPr>
        </p:pic>
        <p:sp>
          <p:nvSpPr>
            <p:cNvPr id="18441" name="Text Box 3"/>
            <p:cNvSpPr txBox="1">
              <a:spLocks noChangeArrowheads="1"/>
            </p:cNvSpPr>
            <p:nvPr/>
          </p:nvSpPr>
          <p:spPr bwMode="auto">
            <a:xfrm>
              <a:off x="432" y="1068"/>
              <a:ext cx="4912" cy="2506"/>
            </a:xfrm>
            <a:prstGeom prst="rect">
              <a:avLst/>
            </a:prstGeom>
            <a:noFill/>
            <a:ln w="9525">
              <a:noFill/>
              <a:round/>
              <a:headEnd/>
              <a:tailEnd/>
            </a:ln>
          </p:spPr>
          <p:txBody>
            <a:bodyPr wrap="none" anchor="ctr"/>
            <a:lstStyle/>
            <a:p>
              <a:endParaRPr lang="en-US"/>
            </a:p>
          </p:txBody>
        </p:sp>
      </p:grpSp>
      <p:sp>
        <p:nvSpPr>
          <p:cNvPr id="18435" name="Text Box 4"/>
          <p:cNvSpPr txBox="1">
            <a:spLocks noChangeArrowheads="1"/>
          </p:cNvSpPr>
          <p:nvPr/>
        </p:nvSpPr>
        <p:spPr bwMode="auto">
          <a:xfrm>
            <a:off x="409575" y="304800"/>
            <a:ext cx="8734425" cy="533400"/>
          </a:xfrm>
          <a:prstGeom prst="rect">
            <a:avLst/>
          </a:prstGeom>
          <a:noFill/>
          <a:ln w="9525">
            <a:noFill/>
            <a:round/>
            <a:headEnd/>
            <a:tailEnd/>
          </a:ln>
        </p:spPr>
        <p:txBody>
          <a:bodyPr lIns="0" tIns="0" rIns="0" bIns="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0">
                <a:solidFill>
                  <a:srgbClr val="000000"/>
                </a:solidFill>
              </a:rPr>
              <a:t> Adapter Configuration</a:t>
            </a:r>
          </a:p>
        </p:txBody>
      </p:sp>
      <p:sp>
        <p:nvSpPr>
          <p:cNvPr id="18436" name="Rectangle 5"/>
          <p:cNvSpPr>
            <a:spLocks noChangeArrowheads="1"/>
          </p:cNvSpPr>
          <p:nvPr/>
        </p:nvSpPr>
        <p:spPr bwMode="auto">
          <a:xfrm>
            <a:off x="1382713" y="2408238"/>
            <a:ext cx="7491412" cy="1101725"/>
          </a:xfrm>
          <a:prstGeom prst="rect">
            <a:avLst/>
          </a:prstGeom>
          <a:noFill/>
          <a:ln w="76320">
            <a:solidFill>
              <a:srgbClr val="FF0066"/>
            </a:solidFill>
            <a:miter lim="800000"/>
            <a:headEnd/>
            <a:tailEnd/>
          </a:ln>
        </p:spPr>
        <p:txBody>
          <a:bodyPr wrap="none" anchor="ctr"/>
          <a:lstStyle/>
          <a:p>
            <a:endParaRPr lang="en-US"/>
          </a:p>
        </p:txBody>
      </p:sp>
      <p:sp>
        <p:nvSpPr>
          <p:cNvPr id="18437" name="Rectangle 6"/>
          <p:cNvSpPr>
            <a:spLocks noChangeArrowheads="1"/>
          </p:cNvSpPr>
          <p:nvPr/>
        </p:nvSpPr>
        <p:spPr bwMode="auto">
          <a:xfrm>
            <a:off x="1379538" y="3500438"/>
            <a:ext cx="7491412" cy="2454275"/>
          </a:xfrm>
          <a:prstGeom prst="rect">
            <a:avLst/>
          </a:prstGeom>
          <a:noFill/>
          <a:ln w="76320">
            <a:solidFill>
              <a:srgbClr val="FF0066"/>
            </a:solidFill>
            <a:miter lim="800000"/>
            <a:headEnd/>
            <a:tailEnd/>
          </a:ln>
        </p:spPr>
        <p:txBody>
          <a:bodyPr wrap="none" anchor="ctr"/>
          <a:lstStyle/>
          <a:p>
            <a:endParaRPr lang="en-US"/>
          </a:p>
        </p:txBody>
      </p:sp>
      <p:sp>
        <p:nvSpPr>
          <p:cNvPr id="18438" name="AutoShape 7"/>
          <p:cNvSpPr>
            <a:spLocks noChangeArrowheads="1"/>
          </p:cNvSpPr>
          <p:nvPr/>
        </p:nvSpPr>
        <p:spPr bwMode="auto">
          <a:xfrm>
            <a:off x="5892800" y="1262063"/>
            <a:ext cx="3005138" cy="796925"/>
          </a:xfrm>
          <a:prstGeom prst="wedgeRoundRectCallout">
            <a:avLst>
              <a:gd name="adj1" fmla="val -69861"/>
              <a:gd name="adj2" fmla="val 148606"/>
              <a:gd name="adj3" fmla="val 16667"/>
            </a:avLst>
          </a:prstGeom>
          <a:solidFill>
            <a:srgbClr val="EAEAEA"/>
          </a:solidFill>
          <a:ln w="12600">
            <a:solidFill>
              <a:srgbClr val="000000"/>
            </a:solidFill>
            <a:miter lim="800000"/>
            <a:headEnd/>
            <a:tailEnd/>
          </a:ln>
        </p:spPr>
        <p:txBody>
          <a:bodyPr lIns="90000" tIns="46800" rIns="90000" bIns="46800"/>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de-DE" sz="2000" b="0">
                <a:solidFill>
                  <a:srgbClr val="000000"/>
                </a:solidFill>
              </a:rPr>
              <a:t>Adapter independent parameters</a:t>
            </a:r>
          </a:p>
        </p:txBody>
      </p:sp>
      <p:sp>
        <p:nvSpPr>
          <p:cNvPr id="18439" name="AutoShape 8"/>
          <p:cNvSpPr>
            <a:spLocks noChangeArrowheads="1"/>
          </p:cNvSpPr>
          <p:nvPr/>
        </p:nvSpPr>
        <p:spPr bwMode="auto">
          <a:xfrm>
            <a:off x="5951538" y="3797300"/>
            <a:ext cx="3005137" cy="796925"/>
          </a:xfrm>
          <a:prstGeom prst="wedgeRoundRectCallout">
            <a:avLst>
              <a:gd name="adj1" fmla="val -62625"/>
              <a:gd name="adj2" fmla="val 106773"/>
              <a:gd name="adj3" fmla="val 16667"/>
            </a:avLst>
          </a:prstGeom>
          <a:solidFill>
            <a:srgbClr val="EAEAEA"/>
          </a:solidFill>
          <a:ln w="12600">
            <a:solidFill>
              <a:srgbClr val="000000"/>
            </a:solidFill>
            <a:miter lim="800000"/>
            <a:headEnd/>
            <a:tailEnd/>
          </a:ln>
        </p:spPr>
        <p:txBody>
          <a:bodyPr lIns="90000" tIns="46800" rIns="90000" bIns="46800"/>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de-DE" sz="2000" b="0">
                <a:solidFill>
                  <a:srgbClr val="000000"/>
                </a:solidFill>
              </a:rPr>
              <a:t>Adapter specific parameters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6"/>
          <p:cNvSpPr>
            <a:spLocks noGrp="1"/>
          </p:cNvSpPr>
          <p:nvPr>
            <p:ph type="title"/>
          </p:nvPr>
        </p:nvSpPr>
        <p:spPr/>
        <p:txBody>
          <a:bodyPr/>
          <a:lstStyle/>
          <a:p>
            <a:r>
              <a:rPr lang="en-US" b="0" smtClean="0"/>
              <a:t>Quality of Service(QoS)</a:t>
            </a:r>
          </a:p>
        </p:txBody>
      </p:sp>
      <p:sp>
        <p:nvSpPr>
          <p:cNvPr id="19459" name="Content Placeholder 7"/>
          <p:cNvSpPr>
            <a:spLocks noGrp="1"/>
          </p:cNvSpPr>
          <p:nvPr>
            <p:ph idx="1"/>
          </p:nvPr>
        </p:nvSpPr>
        <p:spPr>
          <a:xfrm>
            <a:off x="685800" y="990600"/>
            <a:ext cx="7797800" cy="5045075"/>
          </a:xfrm>
        </p:spPr>
        <p:txBody>
          <a:bodyPr/>
          <a:lstStyle/>
          <a:p>
            <a:r>
              <a:rPr lang="en-US" sz="1600" smtClean="0"/>
              <a:t>	</a:t>
            </a:r>
            <a:r>
              <a:rPr lang="en-US" sz="1700" b="0" smtClean="0"/>
              <a:t>The sender of a message uses the attribute Quality of Service (QoS) to determine how a message is delivered. The following types of quality of service are supported:</a:t>
            </a:r>
          </a:p>
          <a:p>
            <a:r>
              <a:rPr lang="en-US" sz="1700" b="0" smtClean="0"/>
              <a:t>●    BE (Best Effort): The message is sent synchronously. The sender waits for   a response before it continues processing. </a:t>
            </a:r>
          </a:p>
          <a:p>
            <a:r>
              <a:rPr lang="en-US" sz="1700" b="0" smtClean="0"/>
              <a:t>●    EO (Exactly Once): The message is sent asynchronously. The sender does not wait for a response. The Integration Engine and the Adapter Engine guarantee that the message is sent and processed exactly once. </a:t>
            </a:r>
          </a:p>
          <a:p>
            <a:r>
              <a:rPr lang="en-US" sz="1700" b="0" smtClean="0"/>
              <a:t>●    EOIO (Exactly Once In Order): Messages are delivered with the same queue names (supplied by the application) in the same sequence that they were sent from the sender system. Message processing is asynchronous in this case.</a:t>
            </a:r>
          </a:p>
          <a:p>
            <a:r>
              <a:rPr lang="en-US" sz="1700" b="0" smtClean="0"/>
              <a:t>	In the case of quality of service BE an error occurs if more than one receiver is determined for a message. In the case of delivery types EO and EOIO, the message is copied correspondingly and sent to the individual receivers.</a:t>
            </a:r>
          </a:p>
          <a:p>
            <a:pPr>
              <a:buFont typeface="Arial" charset="0"/>
              <a:buChar char="•"/>
            </a:pPr>
            <a:r>
              <a:rPr lang="en-US" sz="1700" b="0" smtClean="0"/>
              <a:t>Synchronous Message Processing (BE)</a:t>
            </a:r>
          </a:p>
          <a:p>
            <a:pPr>
              <a:buFont typeface="Arial" charset="0"/>
              <a:buChar char="•"/>
            </a:pPr>
            <a:r>
              <a:rPr lang="en-US" sz="1700" b="0" smtClean="0"/>
              <a:t>Asynchronous Message Processing (EO, EOIO)</a:t>
            </a:r>
          </a:p>
          <a:p>
            <a:endParaRPr lang="en-US" sz="160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692150" y="2578100"/>
            <a:ext cx="6505575" cy="468313"/>
          </a:xfrm>
          <a:prstGeom prst="rect">
            <a:avLst/>
          </a:prstGeom>
          <a:solidFill>
            <a:srgbClr val="DDDDDD">
              <a:alpha val="50195"/>
            </a:srgbClr>
          </a:solidFill>
          <a:ln w="9525">
            <a:noFill/>
            <a:round/>
            <a:headEnd/>
            <a:tailEnd/>
          </a:ln>
        </p:spPr>
        <p:txBody>
          <a:bodyPr wrap="none" anchor="ctr"/>
          <a:lstStyle/>
          <a:p>
            <a:endParaRPr lang="en-US"/>
          </a:p>
        </p:txBody>
      </p:sp>
      <p:sp>
        <p:nvSpPr>
          <p:cNvPr id="20483" name="Rectangle 2"/>
          <p:cNvSpPr>
            <a:spLocks noChangeArrowheads="1"/>
          </p:cNvSpPr>
          <p:nvPr/>
        </p:nvSpPr>
        <p:spPr bwMode="auto">
          <a:xfrm>
            <a:off x="627063" y="733425"/>
            <a:ext cx="8247062" cy="519113"/>
          </a:xfrm>
          <a:prstGeom prst="rect">
            <a:avLst/>
          </a:prstGeom>
          <a:noFill/>
          <a:ln w="9525">
            <a:noFill/>
            <a:round/>
            <a:headEnd/>
            <a:tailEnd/>
          </a:ln>
        </p:spPr>
        <p:txBody>
          <a:bodyPr lIns="136440" tIns="136440" rIns="136440" bIns="136440">
            <a:spAutoFit/>
          </a:bodyPr>
          <a:lstStyle/>
          <a:p>
            <a:pPr>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de-DE" sz="1800" b="0">
                <a:solidFill>
                  <a:srgbClr val="00CC99"/>
                </a:solidFill>
              </a:rPr>
              <a:t>Agenda</a:t>
            </a:r>
          </a:p>
        </p:txBody>
      </p:sp>
      <p:sp>
        <p:nvSpPr>
          <p:cNvPr id="20484" name="Text Box 3"/>
          <p:cNvSpPr txBox="1">
            <a:spLocks noChangeArrowheads="1"/>
          </p:cNvSpPr>
          <p:nvPr/>
        </p:nvSpPr>
        <p:spPr bwMode="auto">
          <a:xfrm>
            <a:off x="409575" y="304800"/>
            <a:ext cx="7481888" cy="533400"/>
          </a:xfrm>
          <a:prstGeom prst="rect">
            <a:avLst/>
          </a:prstGeom>
          <a:noFill/>
          <a:ln w="9525">
            <a:noFill/>
            <a:round/>
            <a:headEnd/>
            <a:tailEnd/>
          </a:ln>
        </p:spPr>
        <p:txBody>
          <a:bodyPr lIns="0" tIns="0" rIns="0" bIns="0" anchor="ct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0">
                <a:solidFill>
                  <a:srgbClr val="000000"/>
                </a:solidFill>
              </a:rPr>
              <a:t>PI Adapter Framework</a:t>
            </a:r>
          </a:p>
        </p:txBody>
      </p:sp>
      <p:sp>
        <p:nvSpPr>
          <p:cNvPr id="20485" name="Line 4"/>
          <p:cNvSpPr>
            <a:spLocks noChangeShapeType="1"/>
          </p:cNvSpPr>
          <p:nvPr/>
        </p:nvSpPr>
        <p:spPr bwMode="auto">
          <a:xfrm>
            <a:off x="0" y="1382713"/>
            <a:ext cx="8085138" cy="1587"/>
          </a:xfrm>
          <a:prstGeom prst="line">
            <a:avLst/>
          </a:prstGeom>
          <a:noFill/>
          <a:ln w="19080">
            <a:solidFill>
              <a:srgbClr val="00CC99"/>
            </a:solidFill>
            <a:miter lim="800000"/>
            <a:headEnd/>
            <a:tailEnd/>
          </a:ln>
        </p:spPr>
        <p:txBody>
          <a:bodyPr/>
          <a:lstStyle/>
          <a:p>
            <a:endParaRPr lang="en-US"/>
          </a:p>
        </p:txBody>
      </p:sp>
      <p:sp>
        <p:nvSpPr>
          <p:cNvPr id="20486" name="Rectangle 5"/>
          <p:cNvSpPr>
            <a:spLocks noChangeArrowheads="1"/>
          </p:cNvSpPr>
          <p:nvPr/>
        </p:nvSpPr>
        <p:spPr bwMode="auto">
          <a:xfrm>
            <a:off x="0" y="1387475"/>
            <a:ext cx="600075" cy="4852988"/>
          </a:xfrm>
          <a:prstGeom prst="rect">
            <a:avLst/>
          </a:prstGeom>
          <a:solidFill>
            <a:srgbClr val="CCCCFF"/>
          </a:solidFill>
          <a:ln w="9525">
            <a:noFill/>
            <a:round/>
            <a:headEnd/>
            <a:tailEnd/>
          </a:ln>
        </p:spPr>
        <p:txBody>
          <a:bodyPr wrap="none" anchor="ctr"/>
          <a:lstStyle/>
          <a:p>
            <a:endParaRPr lang="en-US"/>
          </a:p>
        </p:txBody>
      </p:sp>
      <p:sp>
        <p:nvSpPr>
          <p:cNvPr id="20487" name="Line 6"/>
          <p:cNvSpPr>
            <a:spLocks noChangeShapeType="1"/>
          </p:cNvSpPr>
          <p:nvPr/>
        </p:nvSpPr>
        <p:spPr bwMode="auto">
          <a:xfrm>
            <a:off x="608013" y="1397000"/>
            <a:ext cx="8504237" cy="1588"/>
          </a:xfrm>
          <a:prstGeom prst="line">
            <a:avLst/>
          </a:prstGeom>
          <a:noFill/>
          <a:ln w="19080">
            <a:solidFill>
              <a:srgbClr val="808080"/>
            </a:solidFill>
            <a:miter lim="800000"/>
            <a:headEnd/>
            <a:tailEnd/>
          </a:ln>
        </p:spPr>
        <p:txBody>
          <a:bodyPr/>
          <a:lstStyle/>
          <a:p>
            <a:endParaRPr lang="en-US"/>
          </a:p>
        </p:txBody>
      </p:sp>
      <p:sp>
        <p:nvSpPr>
          <p:cNvPr id="20488" name="Rectangle 7"/>
          <p:cNvSpPr>
            <a:spLocks noChangeArrowheads="1"/>
          </p:cNvSpPr>
          <p:nvPr/>
        </p:nvSpPr>
        <p:spPr bwMode="auto">
          <a:xfrm>
            <a:off x="8029575" y="1292225"/>
            <a:ext cx="220663" cy="220663"/>
          </a:xfrm>
          <a:prstGeom prst="rect">
            <a:avLst/>
          </a:prstGeom>
          <a:solidFill>
            <a:srgbClr val="00CC99"/>
          </a:solidFill>
          <a:ln w="9525">
            <a:noFill/>
            <a:round/>
            <a:headEnd/>
            <a:tailEnd/>
          </a:ln>
        </p:spPr>
        <p:txBody>
          <a:bodyPr wrap="none" anchor="ctr"/>
          <a:lstStyle/>
          <a:p>
            <a:endParaRPr lang="en-US"/>
          </a:p>
        </p:txBody>
      </p:sp>
      <p:grpSp>
        <p:nvGrpSpPr>
          <p:cNvPr id="20489" name="Group 8"/>
          <p:cNvGrpSpPr>
            <a:grpSpLocks/>
          </p:cNvGrpSpPr>
          <p:nvPr/>
        </p:nvGrpSpPr>
        <p:grpSpPr bwMode="auto">
          <a:xfrm>
            <a:off x="0" y="2124075"/>
            <a:ext cx="828675" cy="107950"/>
            <a:chOff x="0" y="1338"/>
            <a:chExt cx="522" cy="68"/>
          </a:xfrm>
        </p:grpSpPr>
        <p:sp>
          <p:nvSpPr>
            <p:cNvPr id="20505" name="Line 9"/>
            <p:cNvSpPr>
              <a:spLocks noChangeShapeType="1"/>
            </p:cNvSpPr>
            <p:nvPr/>
          </p:nvSpPr>
          <p:spPr bwMode="auto">
            <a:xfrm>
              <a:off x="0" y="1360"/>
              <a:ext cx="448" cy="0"/>
            </a:xfrm>
            <a:prstGeom prst="line">
              <a:avLst/>
            </a:prstGeom>
            <a:noFill/>
            <a:ln w="12600">
              <a:solidFill>
                <a:srgbClr val="CCCCFF"/>
              </a:solidFill>
              <a:miter lim="800000"/>
              <a:headEnd/>
              <a:tailEnd/>
            </a:ln>
          </p:spPr>
          <p:txBody>
            <a:bodyPr/>
            <a:lstStyle/>
            <a:p>
              <a:endParaRPr lang="en-US"/>
            </a:p>
          </p:txBody>
        </p:sp>
        <p:sp>
          <p:nvSpPr>
            <p:cNvPr id="20506" name="Rectangle 10"/>
            <p:cNvSpPr>
              <a:spLocks noChangeArrowheads="1"/>
            </p:cNvSpPr>
            <p:nvPr/>
          </p:nvSpPr>
          <p:spPr bwMode="auto">
            <a:xfrm rot="-5400000">
              <a:off x="466" y="1338"/>
              <a:ext cx="55" cy="55"/>
            </a:xfrm>
            <a:prstGeom prst="rect">
              <a:avLst/>
            </a:prstGeom>
            <a:solidFill>
              <a:srgbClr val="00CC99"/>
            </a:solidFill>
            <a:ln w="9525">
              <a:noFill/>
              <a:round/>
              <a:headEnd/>
              <a:tailEnd/>
            </a:ln>
          </p:spPr>
          <p:txBody>
            <a:bodyPr wrap="none" anchor="ctr"/>
            <a:lstStyle/>
            <a:p>
              <a:endParaRPr lang="en-US"/>
            </a:p>
          </p:txBody>
        </p:sp>
        <p:sp>
          <p:nvSpPr>
            <p:cNvPr id="20507" name="Line 11"/>
            <p:cNvSpPr>
              <a:spLocks noChangeShapeType="1"/>
            </p:cNvSpPr>
            <p:nvPr/>
          </p:nvSpPr>
          <p:spPr bwMode="auto">
            <a:xfrm>
              <a:off x="0" y="1358"/>
              <a:ext cx="382" cy="0"/>
            </a:xfrm>
            <a:prstGeom prst="line">
              <a:avLst/>
            </a:prstGeom>
            <a:noFill/>
            <a:ln w="12600">
              <a:solidFill>
                <a:srgbClr val="CCCCCC"/>
              </a:solidFill>
              <a:miter lim="800000"/>
              <a:headEnd/>
              <a:tailEnd/>
            </a:ln>
          </p:spPr>
          <p:txBody>
            <a:bodyPr/>
            <a:lstStyle/>
            <a:p>
              <a:endParaRPr lang="en-US"/>
            </a:p>
          </p:txBody>
        </p:sp>
        <p:sp>
          <p:nvSpPr>
            <p:cNvPr id="20508" name="Line 12"/>
            <p:cNvSpPr>
              <a:spLocks noChangeShapeType="1"/>
            </p:cNvSpPr>
            <p:nvPr/>
          </p:nvSpPr>
          <p:spPr bwMode="auto">
            <a:xfrm>
              <a:off x="466" y="1407"/>
              <a:ext cx="56" cy="0"/>
            </a:xfrm>
            <a:prstGeom prst="line">
              <a:avLst/>
            </a:prstGeom>
            <a:noFill/>
            <a:ln w="12600">
              <a:solidFill>
                <a:srgbClr val="808080"/>
              </a:solidFill>
              <a:miter lim="800000"/>
              <a:headEnd/>
              <a:tailEnd/>
            </a:ln>
          </p:spPr>
          <p:txBody>
            <a:bodyPr/>
            <a:lstStyle/>
            <a:p>
              <a:endParaRPr lang="en-US"/>
            </a:p>
          </p:txBody>
        </p:sp>
      </p:grpSp>
      <p:sp>
        <p:nvSpPr>
          <p:cNvPr id="20490" name="Text Box 13"/>
          <p:cNvSpPr txBox="1">
            <a:spLocks noChangeArrowheads="1"/>
          </p:cNvSpPr>
          <p:nvPr/>
        </p:nvSpPr>
        <p:spPr bwMode="auto">
          <a:xfrm>
            <a:off x="862013" y="1993900"/>
            <a:ext cx="8281987" cy="2259013"/>
          </a:xfrm>
          <a:prstGeom prst="rect">
            <a:avLst/>
          </a:prstGeom>
          <a:noFill/>
          <a:ln w="9525">
            <a:noFill/>
            <a:round/>
            <a:headEnd/>
            <a:tailEnd/>
          </a:ln>
        </p:spPr>
        <p:txBody>
          <a:bodyPr lIns="90000" tIns="46800" rIns="90000" bIns="46800">
            <a:spAutoFit/>
          </a:bodyPr>
          <a:lstStyle/>
          <a:p>
            <a:pPr>
              <a:lnSpc>
                <a:spcPct val="120000"/>
              </a:lnSpc>
              <a:spcAft>
                <a:spcPts val="2813"/>
              </a:spcAft>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500" b="0">
                <a:solidFill>
                  <a:srgbClr val="000000"/>
                </a:solidFill>
                <a:cs typeface="Arial" charset="0"/>
              </a:rPr>
              <a:t>SAP PI Adapter Framework Overview</a:t>
            </a:r>
          </a:p>
          <a:p>
            <a:pPr>
              <a:lnSpc>
                <a:spcPct val="120000"/>
              </a:lnSpc>
              <a:spcAft>
                <a:spcPts val="2813"/>
              </a:spcAft>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500" b="0">
                <a:solidFill>
                  <a:srgbClr val="000000"/>
                </a:solidFill>
                <a:cs typeface="Arial" charset="0"/>
              </a:rPr>
              <a:t>Technical adapters in detail</a:t>
            </a:r>
          </a:p>
          <a:p>
            <a:pPr>
              <a:lnSpc>
                <a:spcPct val="120000"/>
              </a:lnSpc>
              <a:spcAft>
                <a:spcPts val="2813"/>
              </a:spcAft>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500" b="0">
                <a:solidFill>
                  <a:srgbClr val="000000"/>
                </a:solidFill>
                <a:cs typeface="Arial" charset="0"/>
              </a:rPr>
              <a:t>Summary</a:t>
            </a:r>
          </a:p>
          <a:p>
            <a:pPr>
              <a:lnSpc>
                <a:spcPct val="120000"/>
              </a:lnSpc>
              <a:spcAft>
                <a:spcPts val="2813"/>
              </a:spcAft>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500" b="0">
              <a:solidFill>
                <a:srgbClr val="000000"/>
              </a:solidFill>
              <a:cs typeface="Arial" charset="0"/>
            </a:endParaRPr>
          </a:p>
        </p:txBody>
      </p:sp>
      <p:grpSp>
        <p:nvGrpSpPr>
          <p:cNvPr id="20491" name="Group 14"/>
          <p:cNvGrpSpPr>
            <a:grpSpLocks/>
          </p:cNvGrpSpPr>
          <p:nvPr/>
        </p:nvGrpSpPr>
        <p:grpSpPr bwMode="auto">
          <a:xfrm>
            <a:off x="0" y="2738438"/>
            <a:ext cx="828675" cy="107950"/>
            <a:chOff x="0" y="1725"/>
            <a:chExt cx="522" cy="68"/>
          </a:xfrm>
        </p:grpSpPr>
        <p:sp>
          <p:nvSpPr>
            <p:cNvPr id="20501" name="Line 15"/>
            <p:cNvSpPr>
              <a:spLocks noChangeShapeType="1"/>
            </p:cNvSpPr>
            <p:nvPr/>
          </p:nvSpPr>
          <p:spPr bwMode="auto">
            <a:xfrm>
              <a:off x="0" y="1747"/>
              <a:ext cx="448" cy="0"/>
            </a:xfrm>
            <a:prstGeom prst="line">
              <a:avLst/>
            </a:prstGeom>
            <a:noFill/>
            <a:ln w="12600">
              <a:solidFill>
                <a:srgbClr val="CCCCFF"/>
              </a:solidFill>
              <a:miter lim="800000"/>
              <a:headEnd/>
              <a:tailEnd/>
            </a:ln>
          </p:spPr>
          <p:txBody>
            <a:bodyPr/>
            <a:lstStyle/>
            <a:p>
              <a:endParaRPr lang="en-US"/>
            </a:p>
          </p:txBody>
        </p:sp>
        <p:sp>
          <p:nvSpPr>
            <p:cNvPr id="20502" name="Rectangle 16"/>
            <p:cNvSpPr>
              <a:spLocks noChangeArrowheads="1"/>
            </p:cNvSpPr>
            <p:nvPr/>
          </p:nvSpPr>
          <p:spPr bwMode="auto">
            <a:xfrm rot="-5400000">
              <a:off x="466" y="1725"/>
              <a:ext cx="55" cy="55"/>
            </a:xfrm>
            <a:prstGeom prst="rect">
              <a:avLst/>
            </a:prstGeom>
            <a:solidFill>
              <a:srgbClr val="00CC99"/>
            </a:solidFill>
            <a:ln w="9525">
              <a:noFill/>
              <a:round/>
              <a:headEnd/>
              <a:tailEnd/>
            </a:ln>
          </p:spPr>
          <p:txBody>
            <a:bodyPr wrap="none" anchor="ctr"/>
            <a:lstStyle/>
            <a:p>
              <a:endParaRPr lang="en-US"/>
            </a:p>
          </p:txBody>
        </p:sp>
        <p:sp>
          <p:nvSpPr>
            <p:cNvPr id="20503" name="Line 17"/>
            <p:cNvSpPr>
              <a:spLocks noChangeShapeType="1"/>
            </p:cNvSpPr>
            <p:nvPr/>
          </p:nvSpPr>
          <p:spPr bwMode="auto">
            <a:xfrm>
              <a:off x="0" y="1745"/>
              <a:ext cx="382" cy="0"/>
            </a:xfrm>
            <a:prstGeom prst="line">
              <a:avLst/>
            </a:prstGeom>
            <a:noFill/>
            <a:ln w="12600">
              <a:solidFill>
                <a:srgbClr val="CCCCCC"/>
              </a:solidFill>
              <a:miter lim="800000"/>
              <a:headEnd/>
              <a:tailEnd/>
            </a:ln>
          </p:spPr>
          <p:txBody>
            <a:bodyPr/>
            <a:lstStyle/>
            <a:p>
              <a:endParaRPr lang="en-US"/>
            </a:p>
          </p:txBody>
        </p:sp>
        <p:sp>
          <p:nvSpPr>
            <p:cNvPr id="20504" name="Line 18"/>
            <p:cNvSpPr>
              <a:spLocks noChangeShapeType="1"/>
            </p:cNvSpPr>
            <p:nvPr/>
          </p:nvSpPr>
          <p:spPr bwMode="auto">
            <a:xfrm>
              <a:off x="466" y="1794"/>
              <a:ext cx="56" cy="0"/>
            </a:xfrm>
            <a:prstGeom prst="line">
              <a:avLst/>
            </a:prstGeom>
            <a:noFill/>
            <a:ln w="12600">
              <a:solidFill>
                <a:srgbClr val="808080"/>
              </a:solidFill>
              <a:miter lim="800000"/>
              <a:headEnd/>
              <a:tailEnd/>
            </a:ln>
          </p:spPr>
          <p:txBody>
            <a:bodyPr/>
            <a:lstStyle/>
            <a:p>
              <a:endParaRPr lang="en-US"/>
            </a:p>
          </p:txBody>
        </p:sp>
      </p:grpSp>
      <p:grpSp>
        <p:nvGrpSpPr>
          <p:cNvPr id="20492" name="Group 19"/>
          <p:cNvGrpSpPr>
            <a:grpSpLocks/>
          </p:cNvGrpSpPr>
          <p:nvPr/>
        </p:nvGrpSpPr>
        <p:grpSpPr bwMode="auto">
          <a:xfrm>
            <a:off x="0" y="3359150"/>
            <a:ext cx="828675" cy="107950"/>
            <a:chOff x="0" y="2116"/>
            <a:chExt cx="522" cy="68"/>
          </a:xfrm>
        </p:grpSpPr>
        <p:sp>
          <p:nvSpPr>
            <p:cNvPr id="20497" name="Line 20"/>
            <p:cNvSpPr>
              <a:spLocks noChangeShapeType="1"/>
            </p:cNvSpPr>
            <p:nvPr/>
          </p:nvSpPr>
          <p:spPr bwMode="auto">
            <a:xfrm>
              <a:off x="0" y="2138"/>
              <a:ext cx="448" cy="0"/>
            </a:xfrm>
            <a:prstGeom prst="line">
              <a:avLst/>
            </a:prstGeom>
            <a:noFill/>
            <a:ln w="12600">
              <a:solidFill>
                <a:srgbClr val="CCCCFF"/>
              </a:solidFill>
              <a:miter lim="800000"/>
              <a:headEnd/>
              <a:tailEnd/>
            </a:ln>
          </p:spPr>
          <p:txBody>
            <a:bodyPr/>
            <a:lstStyle/>
            <a:p>
              <a:endParaRPr lang="en-US"/>
            </a:p>
          </p:txBody>
        </p:sp>
        <p:sp>
          <p:nvSpPr>
            <p:cNvPr id="20498" name="Rectangle 21"/>
            <p:cNvSpPr>
              <a:spLocks noChangeArrowheads="1"/>
            </p:cNvSpPr>
            <p:nvPr/>
          </p:nvSpPr>
          <p:spPr bwMode="auto">
            <a:xfrm rot="-5400000">
              <a:off x="466" y="2116"/>
              <a:ext cx="55" cy="55"/>
            </a:xfrm>
            <a:prstGeom prst="rect">
              <a:avLst/>
            </a:prstGeom>
            <a:solidFill>
              <a:srgbClr val="00CC99"/>
            </a:solidFill>
            <a:ln w="9525">
              <a:noFill/>
              <a:round/>
              <a:headEnd/>
              <a:tailEnd/>
            </a:ln>
          </p:spPr>
          <p:txBody>
            <a:bodyPr wrap="none" anchor="ctr"/>
            <a:lstStyle/>
            <a:p>
              <a:endParaRPr lang="en-US"/>
            </a:p>
          </p:txBody>
        </p:sp>
        <p:sp>
          <p:nvSpPr>
            <p:cNvPr id="20499" name="Line 22"/>
            <p:cNvSpPr>
              <a:spLocks noChangeShapeType="1"/>
            </p:cNvSpPr>
            <p:nvPr/>
          </p:nvSpPr>
          <p:spPr bwMode="auto">
            <a:xfrm>
              <a:off x="0" y="2136"/>
              <a:ext cx="382" cy="0"/>
            </a:xfrm>
            <a:prstGeom prst="line">
              <a:avLst/>
            </a:prstGeom>
            <a:noFill/>
            <a:ln w="12600">
              <a:solidFill>
                <a:srgbClr val="CCCCCC"/>
              </a:solidFill>
              <a:miter lim="800000"/>
              <a:headEnd/>
              <a:tailEnd/>
            </a:ln>
          </p:spPr>
          <p:txBody>
            <a:bodyPr/>
            <a:lstStyle/>
            <a:p>
              <a:endParaRPr lang="en-US"/>
            </a:p>
          </p:txBody>
        </p:sp>
        <p:sp>
          <p:nvSpPr>
            <p:cNvPr id="20500" name="Line 23"/>
            <p:cNvSpPr>
              <a:spLocks noChangeShapeType="1"/>
            </p:cNvSpPr>
            <p:nvPr/>
          </p:nvSpPr>
          <p:spPr bwMode="auto">
            <a:xfrm>
              <a:off x="466" y="2185"/>
              <a:ext cx="56" cy="0"/>
            </a:xfrm>
            <a:prstGeom prst="line">
              <a:avLst/>
            </a:prstGeom>
            <a:noFill/>
            <a:ln w="12600">
              <a:solidFill>
                <a:srgbClr val="808080"/>
              </a:solidFill>
              <a:miter lim="800000"/>
              <a:headEnd/>
              <a:tailEnd/>
            </a:ln>
          </p:spPr>
          <p:txBody>
            <a:bodyPr/>
            <a:lstStyle/>
            <a:p>
              <a:endParaRPr lang="en-US"/>
            </a:p>
          </p:txBody>
        </p:sp>
      </p:grpSp>
      <p:pic>
        <p:nvPicPr>
          <p:cNvPr id="20493" name="Picture 24"/>
          <p:cNvPicPr>
            <a:picLocks noChangeAspect="1" noChangeArrowheads="1"/>
          </p:cNvPicPr>
          <p:nvPr/>
        </p:nvPicPr>
        <p:blipFill>
          <a:blip r:embed="rId3" cstate="print"/>
          <a:srcRect/>
          <a:stretch>
            <a:fillRect/>
          </a:stretch>
        </p:blipFill>
        <p:spPr bwMode="auto">
          <a:xfrm>
            <a:off x="7974013" y="0"/>
            <a:ext cx="1169987" cy="582613"/>
          </a:xfrm>
          <a:prstGeom prst="rect">
            <a:avLst/>
          </a:prstGeom>
          <a:noFill/>
          <a:ln w="9525">
            <a:noFill/>
            <a:round/>
            <a:headEnd/>
            <a:tailEnd/>
          </a:ln>
        </p:spPr>
      </p:pic>
      <p:sp>
        <p:nvSpPr>
          <p:cNvPr id="20494" name="Line 25"/>
          <p:cNvSpPr>
            <a:spLocks noChangeShapeType="1"/>
          </p:cNvSpPr>
          <p:nvPr/>
        </p:nvSpPr>
        <p:spPr bwMode="auto">
          <a:xfrm>
            <a:off x="639763" y="6230938"/>
            <a:ext cx="8504237" cy="1587"/>
          </a:xfrm>
          <a:prstGeom prst="line">
            <a:avLst/>
          </a:prstGeom>
          <a:noFill/>
          <a:ln w="19080">
            <a:solidFill>
              <a:srgbClr val="808080"/>
            </a:solidFill>
            <a:miter lim="800000"/>
            <a:headEnd/>
            <a:tailEnd/>
          </a:ln>
        </p:spPr>
        <p:txBody>
          <a:bodyPr/>
          <a:lstStyle/>
          <a:p>
            <a:endParaRPr lang="en-US"/>
          </a:p>
        </p:txBody>
      </p:sp>
      <p:sp>
        <p:nvSpPr>
          <p:cNvPr id="20495" name="Line 26"/>
          <p:cNvSpPr>
            <a:spLocks noChangeShapeType="1"/>
          </p:cNvSpPr>
          <p:nvPr/>
        </p:nvSpPr>
        <p:spPr bwMode="auto">
          <a:xfrm>
            <a:off x="0" y="6243638"/>
            <a:ext cx="7954963" cy="1587"/>
          </a:xfrm>
          <a:prstGeom prst="line">
            <a:avLst/>
          </a:prstGeom>
          <a:noFill/>
          <a:ln w="19080">
            <a:solidFill>
              <a:srgbClr val="00CC99"/>
            </a:solidFill>
            <a:miter lim="800000"/>
            <a:headEnd/>
            <a:tailEnd/>
          </a:ln>
        </p:spPr>
        <p:txBody>
          <a:bodyPr/>
          <a:lstStyle/>
          <a:p>
            <a:endParaRPr lang="en-US"/>
          </a:p>
        </p:txBody>
      </p:sp>
      <p:sp>
        <p:nvSpPr>
          <p:cNvPr id="20496" name="Rectangle 27"/>
          <p:cNvSpPr>
            <a:spLocks noChangeArrowheads="1"/>
          </p:cNvSpPr>
          <p:nvPr/>
        </p:nvSpPr>
        <p:spPr bwMode="auto">
          <a:xfrm>
            <a:off x="7977188" y="6102350"/>
            <a:ext cx="220662" cy="220663"/>
          </a:xfrm>
          <a:prstGeom prst="rect">
            <a:avLst/>
          </a:prstGeom>
          <a:solidFill>
            <a:srgbClr val="00CC99"/>
          </a:solidFill>
          <a:ln w="9525">
            <a:noFill/>
            <a:round/>
            <a:headEnd/>
            <a:tailEnd/>
          </a:ln>
        </p:spPr>
        <p:txBody>
          <a:bodyPr wrap="none" anchor="ctr"/>
          <a:lstStyle/>
          <a:p>
            <a:endParaRPr lang="en-US"/>
          </a:p>
        </p:txBody>
      </p:sp>
    </p:spTree>
  </p:cSld>
  <p:clrMapOvr>
    <a:masterClrMapping/>
  </p:clrMapOvr>
  <p:transition advTm="10240"/>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Rectangle 1"/>
          <p:cNvSpPr>
            <a:spLocks noChangeArrowheads="1"/>
          </p:cNvSpPr>
          <p:nvPr/>
        </p:nvSpPr>
        <p:spPr bwMode="auto">
          <a:xfrm>
            <a:off x="692150" y="1963738"/>
            <a:ext cx="6505575" cy="468312"/>
          </a:xfrm>
          <a:prstGeom prst="rect">
            <a:avLst/>
          </a:prstGeom>
          <a:solidFill>
            <a:srgbClr val="DDDDDD">
              <a:alpha val="50195"/>
            </a:srgbClr>
          </a:solidFill>
          <a:ln w="9525">
            <a:noFill/>
            <a:round/>
            <a:headEnd/>
            <a:tailEnd/>
          </a:ln>
        </p:spPr>
        <p:txBody>
          <a:bodyPr wrap="none" anchor="ctr"/>
          <a:lstStyle/>
          <a:p>
            <a:endParaRPr lang="en-US"/>
          </a:p>
        </p:txBody>
      </p:sp>
      <p:sp>
        <p:nvSpPr>
          <p:cNvPr id="3075" name="Rectangle 2"/>
          <p:cNvSpPr>
            <a:spLocks noChangeArrowheads="1"/>
          </p:cNvSpPr>
          <p:nvPr/>
        </p:nvSpPr>
        <p:spPr bwMode="auto">
          <a:xfrm>
            <a:off x="627063" y="733425"/>
            <a:ext cx="8247062" cy="519113"/>
          </a:xfrm>
          <a:prstGeom prst="rect">
            <a:avLst/>
          </a:prstGeom>
          <a:noFill/>
          <a:ln w="9525">
            <a:noFill/>
            <a:round/>
            <a:headEnd/>
            <a:tailEnd/>
          </a:ln>
        </p:spPr>
        <p:txBody>
          <a:bodyPr lIns="136440" tIns="136440" rIns="136440" bIns="136440">
            <a:spAutoFit/>
          </a:bodyPr>
          <a:lstStyle/>
          <a:p>
            <a:pPr>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de-DE" sz="1800" b="0">
                <a:solidFill>
                  <a:srgbClr val="00CC99"/>
                </a:solidFill>
              </a:rPr>
              <a:t>Agenda</a:t>
            </a:r>
          </a:p>
        </p:txBody>
      </p:sp>
      <p:sp>
        <p:nvSpPr>
          <p:cNvPr id="3076" name="Text Box 3"/>
          <p:cNvSpPr txBox="1">
            <a:spLocks noChangeArrowheads="1"/>
          </p:cNvSpPr>
          <p:nvPr/>
        </p:nvSpPr>
        <p:spPr bwMode="auto">
          <a:xfrm>
            <a:off x="409575" y="304800"/>
            <a:ext cx="7481888" cy="533400"/>
          </a:xfrm>
          <a:prstGeom prst="rect">
            <a:avLst/>
          </a:prstGeom>
          <a:noFill/>
          <a:ln w="9525">
            <a:noFill/>
            <a:round/>
            <a:headEnd/>
            <a:tailEnd/>
          </a:ln>
        </p:spPr>
        <p:txBody>
          <a:bodyPr lIns="0" tIns="0" rIns="0" bIns="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0">
                <a:solidFill>
                  <a:srgbClr val="000000"/>
                </a:solidFill>
              </a:rPr>
              <a:t>PI Adapter Framework</a:t>
            </a:r>
          </a:p>
        </p:txBody>
      </p:sp>
      <p:sp>
        <p:nvSpPr>
          <p:cNvPr id="3077" name="Line 4"/>
          <p:cNvSpPr>
            <a:spLocks noChangeShapeType="1"/>
          </p:cNvSpPr>
          <p:nvPr/>
        </p:nvSpPr>
        <p:spPr bwMode="auto">
          <a:xfrm>
            <a:off x="0" y="1382713"/>
            <a:ext cx="8085138" cy="1587"/>
          </a:xfrm>
          <a:prstGeom prst="line">
            <a:avLst/>
          </a:prstGeom>
          <a:noFill/>
          <a:ln w="19080">
            <a:solidFill>
              <a:srgbClr val="00CC99"/>
            </a:solidFill>
            <a:miter lim="800000"/>
            <a:headEnd/>
            <a:tailEnd/>
          </a:ln>
        </p:spPr>
        <p:txBody>
          <a:bodyPr/>
          <a:lstStyle/>
          <a:p>
            <a:endParaRPr lang="en-US"/>
          </a:p>
        </p:txBody>
      </p:sp>
      <p:sp>
        <p:nvSpPr>
          <p:cNvPr id="3078" name="Rectangle 5"/>
          <p:cNvSpPr>
            <a:spLocks noChangeArrowheads="1"/>
          </p:cNvSpPr>
          <p:nvPr/>
        </p:nvSpPr>
        <p:spPr bwMode="auto">
          <a:xfrm>
            <a:off x="0" y="1387475"/>
            <a:ext cx="600075" cy="4852988"/>
          </a:xfrm>
          <a:prstGeom prst="rect">
            <a:avLst/>
          </a:prstGeom>
          <a:solidFill>
            <a:srgbClr val="CCCCFF"/>
          </a:solidFill>
          <a:ln w="9525">
            <a:noFill/>
            <a:round/>
            <a:headEnd/>
            <a:tailEnd/>
          </a:ln>
        </p:spPr>
        <p:txBody>
          <a:bodyPr wrap="none" anchor="ctr"/>
          <a:lstStyle/>
          <a:p>
            <a:endParaRPr lang="en-US"/>
          </a:p>
        </p:txBody>
      </p:sp>
      <p:sp>
        <p:nvSpPr>
          <p:cNvPr id="3079" name="Line 6"/>
          <p:cNvSpPr>
            <a:spLocks noChangeShapeType="1"/>
          </p:cNvSpPr>
          <p:nvPr/>
        </p:nvSpPr>
        <p:spPr bwMode="auto">
          <a:xfrm>
            <a:off x="608013" y="1397000"/>
            <a:ext cx="8504237" cy="1588"/>
          </a:xfrm>
          <a:prstGeom prst="line">
            <a:avLst/>
          </a:prstGeom>
          <a:noFill/>
          <a:ln w="19080">
            <a:solidFill>
              <a:srgbClr val="808080"/>
            </a:solidFill>
            <a:miter lim="800000"/>
            <a:headEnd/>
            <a:tailEnd/>
          </a:ln>
        </p:spPr>
        <p:txBody>
          <a:bodyPr/>
          <a:lstStyle/>
          <a:p>
            <a:endParaRPr lang="en-US"/>
          </a:p>
        </p:txBody>
      </p:sp>
      <p:sp>
        <p:nvSpPr>
          <p:cNvPr id="3080" name="Rectangle 7"/>
          <p:cNvSpPr>
            <a:spLocks noChangeArrowheads="1"/>
          </p:cNvSpPr>
          <p:nvPr/>
        </p:nvSpPr>
        <p:spPr bwMode="auto">
          <a:xfrm>
            <a:off x="8029575" y="1292225"/>
            <a:ext cx="220663" cy="220663"/>
          </a:xfrm>
          <a:prstGeom prst="rect">
            <a:avLst/>
          </a:prstGeom>
          <a:solidFill>
            <a:srgbClr val="00CC99"/>
          </a:solidFill>
          <a:ln w="9525">
            <a:noFill/>
            <a:round/>
            <a:headEnd/>
            <a:tailEnd/>
          </a:ln>
        </p:spPr>
        <p:txBody>
          <a:bodyPr wrap="none" anchor="ctr"/>
          <a:lstStyle/>
          <a:p>
            <a:endParaRPr lang="en-US"/>
          </a:p>
        </p:txBody>
      </p:sp>
      <p:grpSp>
        <p:nvGrpSpPr>
          <p:cNvPr id="3081" name="Group 8"/>
          <p:cNvGrpSpPr>
            <a:grpSpLocks/>
          </p:cNvGrpSpPr>
          <p:nvPr/>
        </p:nvGrpSpPr>
        <p:grpSpPr bwMode="auto">
          <a:xfrm>
            <a:off x="0" y="2166938"/>
            <a:ext cx="828675" cy="107950"/>
            <a:chOff x="0" y="1365"/>
            <a:chExt cx="522" cy="68"/>
          </a:xfrm>
        </p:grpSpPr>
        <p:sp>
          <p:nvSpPr>
            <p:cNvPr id="3097" name="Line 9"/>
            <p:cNvSpPr>
              <a:spLocks noChangeShapeType="1"/>
            </p:cNvSpPr>
            <p:nvPr/>
          </p:nvSpPr>
          <p:spPr bwMode="auto">
            <a:xfrm>
              <a:off x="0" y="1387"/>
              <a:ext cx="448" cy="0"/>
            </a:xfrm>
            <a:prstGeom prst="line">
              <a:avLst/>
            </a:prstGeom>
            <a:noFill/>
            <a:ln w="12600">
              <a:solidFill>
                <a:srgbClr val="CCCCFF"/>
              </a:solidFill>
              <a:miter lim="800000"/>
              <a:headEnd/>
              <a:tailEnd/>
            </a:ln>
          </p:spPr>
          <p:txBody>
            <a:bodyPr/>
            <a:lstStyle/>
            <a:p>
              <a:endParaRPr lang="en-US"/>
            </a:p>
          </p:txBody>
        </p:sp>
        <p:sp>
          <p:nvSpPr>
            <p:cNvPr id="3098" name="Rectangle 10"/>
            <p:cNvSpPr>
              <a:spLocks noChangeArrowheads="1"/>
            </p:cNvSpPr>
            <p:nvPr/>
          </p:nvSpPr>
          <p:spPr bwMode="auto">
            <a:xfrm rot="-5400000">
              <a:off x="466" y="1365"/>
              <a:ext cx="55" cy="55"/>
            </a:xfrm>
            <a:prstGeom prst="rect">
              <a:avLst/>
            </a:prstGeom>
            <a:solidFill>
              <a:srgbClr val="00CC99"/>
            </a:solidFill>
            <a:ln w="9525">
              <a:noFill/>
              <a:round/>
              <a:headEnd/>
              <a:tailEnd/>
            </a:ln>
          </p:spPr>
          <p:txBody>
            <a:bodyPr wrap="none" anchor="ctr"/>
            <a:lstStyle/>
            <a:p>
              <a:endParaRPr lang="en-US"/>
            </a:p>
          </p:txBody>
        </p:sp>
        <p:sp>
          <p:nvSpPr>
            <p:cNvPr id="3099" name="Line 11"/>
            <p:cNvSpPr>
              <a:spLocks noChangeShapeType="1"/>
            </p:cNvSpPr>
            <p:nvPr/>
          </p:nvSpPr>
          <p:spPr bwMode="auto">
            <a:xfrm>
              <a:off x="0" y="1385"/>
              <a:ext cx="382" cy="0"/>
            </a:xfrm>
            <a:prstGeom prst="line">
              <a:avLst/>
            </a:prstGeom>
            <a:noFill/>
            <a:ln w="12600">
              <a:solidFill>
                <a:srgbClr val="CCCCCC"/>
              </a:solidFill>
              <a:miter lim="800000"/>
              <a:headEnd/>
              <a:tailEnd/>
            </a:ln>
          </p:spPr>
          <p:txBody>
            <a:bodyPr/>
            <a:lstStyle/>
            <a:p>
              <a:endParaRPr lang="en-US"/>
            </a:p>
          </p:txBody>
        </p:sp>
        <p:sp>
          <p:nvSpPr>
            <p:cNvPr id="3100" name="Line 12"/>
            <p:cNvSpPr>
              <a:spLocks noChangeShapeType="1"/>
            </p:cNvSpPr>
            <p:nvPr/>
          </p:nvSpPr>
          <p:spPr bwMode="auto">
            <a:xfrm>
              <a:off x="466" y="1434"/>
              <a:ext cx="56" cy="0"/>
            </a:xfrm>
            <a:prstGeom prst="line">
              <a:avLst/>
            </a:prstGeom>
            <a:noFill/>
            <a:ln w="12600">
              <a:solidFill>
                <a:srgbClr val="808080"/>
              </a:solidFill>
              <a:miter lim="800000"/>
              <a:headEnd/>
              <a:tailEnd/>
            </a:ln>
          </p:spPr>
          <p:txBody>
            <a:bodyPr/>
            <a:lstStyle/>
            <a:p>
              <a:endParaRPr lang="en-US"/>
            </a:p>
          </p:txBody>
        </p:sp>
      </p:grpSp>
      <p:sp>
        <p:nvSpPr>
          <p:cNvPr id="3082" name="Text Box 13"/>
          <p:cNvSpPr txBox="1">
            <a:spLocks noChangeArrowheads="1"/>
          </p:cNvSpPr>
          <p:nvPr/>
        </p:nvSpPr>
        <p:spPr bwMode="auto">
          <a:xfrm>
            <a:off x="862013" y="1993900"/>
            <a:ext cx="7658100" cy="2732088"/>
          </a:xfrm>
          <a:prstGeom prst="rect">
            <a:avLst/>
          </a:prstGeom>
          <a:noFill/>
          <a:ln w="9525">
            <a:noFill/>
            <a:round/>
            <a:headEnd/>
            <a:tailEnd/>
          </a:ln>
        </p:spPr>
        <p:txBody>
          <a:bodyPr lIns="90000" tIns="46800" rIns="90000" bIns="46800">
            <a:spAutoFit/>
          </a:bodyPr>
          <a:lstStyle/>
          <a:p>
            <a:pPr>
              <a:lnSpc>
                <a:spcPct val="120000"/>
              </a:lnSpc>
              <a:spcAft>
                <a:spcPts val="3375"/>
              </a:spcAft>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0">
                <a:solidFill>
                  <a:srgbClr val="000000"/>
                </a:solidFill>
                <a:cs typeface="Arial" charset="0"/>
              </a:rPr>
              <a:t>SAP PI Adapter Framework Overview</a:t>
            </a:r>
          </a:p>
          <a:p>
            <a:pPr>
              <a:lnSpc>
                <a:spcPct val="120000"/>
              </a:lnSpc>
              <a:spcAft>
                <a:spcPts val="3375"/>
              </a:spcAft>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0">
                <a:solidFill>
                  <a:srgbClr val="000000"/>
                </a:solidFill>
                <a:cs typeface="Arial" charset="0"/>
              </a:rPr>
              <a:t>Technical adapters in detail</a:t>
            </a:r>
          </a:p>
          <a:p>
            <a:pPr>
              <a:lnSpc>
                <a:spcPct val="120000"/>
              </a:lnSpc>
              <a:spcAft>
                <a:spcPts val="3375"/>
              </a:spcAft>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0">
                <a:solidFill>
                  <a:srgbClr val="000000"/>
                </a:solidFill>
                <a:cs typeface="Arial" charset="0"/>
              </a:rPr>
              <a:t>Summary</a:t>
            </a:r>
          </a:p>
          <a:p>
            <a:pPr>
              <a:lnSpc>
                <a:spcPct val="120000"/>
              </a:lnSpc>
              <a:spcAft>
                <a:spcPts val="3375"/>
              </a:spcAft>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a:solidFill>
                <a:srgbClr val="000000"/>
              </a:solidFill>
              <a:cs typeface="Arial" charset="0"/>
            </a:endParaRPr>
          </a:p>
        </p:txBody>
      </p:sp>
      <p:grpSp>
        <p:nvGrpSpPr>
          <p:cNvPr id="3083" name="Group 14"/>
          <p:cNvGrpSpPr>
            <a:grpSpLocks/>
          </p:cNvGrpSpPr>
          <p:nvPr/>
        </p:nvGrpSpPr>
        <p:grpSpPr bwMode="auto">
          <a:xfrm>
            <a:off x="0" y="2881313"/>
            <a:ext cx="828675" cy="107950"/>
            <a:chOff x="0" y="1815"/>
            <a:chExt cx="522" cy="68"/>
          </a:xfrm>
        </p:grpSpPr>
        <p:sp>
          <p:nvSpPr>
            <p:cNvPr id="3093" name="Line 15"/>
            <p:cNvSpPr>
              <a:spLocks noChangeShapeType="1"/>
            </p:cNvSpPr>
            <p:nvPr/>
          </p:nvSpPr>
          <p:spPr bwMode="auto">
            <a:xfrm>
              <a:off x="0" y="1837"/>
              <a:ext cx="448" cy="0"/>
            </a:xfrm>
            <a:prstGeom prst="line">
              <a:avLst/>
            </a:prstGeom>
            <a:noFill/>
            <a:ln w="12600">
              <a:solidFill>
                <a:srgbClr val="CCCCFF"/>
              </a:solidFill>
              <a:miter lim="800000"/>
              <a:headEnd/>
              <a:tailEnd/>
            </a:ln>
          </p:spPr>
          <p:txBody>
            <a:bodyPr/>
            <a:lstStyle/>
            <a:p>
              <a:endParaRPr lang="en-US"/>
            </a:p>
          </p:txBody>
        </p:sp>
        <p:sp>
          <p:nvSpPr>
            <p:cNvPr id="3094" name="Rectangle 16"/>
            <p:cNvSpPr>
              <a:spLocks noChangeArrowheads="1"/>
            </p:cNvSpPr>
            <p:nvPr/>
          </p:nvSpPr>
          <p:spPr bwMode="auto">
            <a:xfrm rot="-5400000">
              <a:off x="466" y="1815"/>
              <a:ext cx="55" cy="55"/>
            </a:xfrm>
            <a:prstGeom prst="rect">
              <a:avLst/>
            </a:prstGeom>
            <a:solidFill>
              <a:srgbClr val="00CC99"/>
            </a:solidFill>
            <a:ln w="9525">
              <a:noFill/>
              <a:round/>
              <a:headEnd/>
              <a:tailEnd/>
            </a:ln>
          </p:spPr>
          <p:txBody>
            <a:bodyPr wrap="none" anchor="ctr"/>
            <a:lstStyle/>
            <a:p>
              <a:endParaRPr lang="en-US"/>
            </a:p>
          </p:txBody>
        </p:sp>
        <p:sp>
          <p:nvSpPr>
            <p:cNvPr id="3095" name="Line 17"/>
            <p:cNvSpPr>
              <a:spLocks noChangeShapeType="1"/>
            </p:cNvSpPr>
            <p:nvPr/>
          </p:nvSpPr>
          <p:spPr bwMode="auto">
            <a:xfrm>
              <a:off x="0" y="1835"/>
              <a:ext cx="382" cy="0"/>
            </a:xfrm>
            <a:prstGeom prst="line">
              <a:avLst/>
            </a:prstGeom>
            <a:noFill/>
            <a:ln w="12600">
              <a:solidFill>
                <a:srgbClr val="CCCCCC"/>
              </a:solidFill>
              <a:miter lim="800000"/>
              <a:headEnd/>
              <a:tailEnd/>
            </a:ln>
          </p:spPr>
          <p:txBody>
            <a:bodyPr/>
            <a:lstStyle/>
            <a:p>
              <a:endParaRPr lang="en-US"/>
            </a:p>
          </p:txBody>
        </p:sp>
        <p:sp>
          <p:nvSpPr>
            <p:cNvPr id="3096" name="Line 18"/>
            <p:cNvSpPr>
              <a:spLocks noChangeShapeType="1"/>
            </p:cNvSpPr>
            <p:nvPr/>
          </p:nvSpPr>
          <p:spPr bwMode="auto">
            <a:xfrm>
              <a:off x="466" y="1884"/>
              <a:ext cx="56" cy="0"/>
            </a:xfrm>
            <a:prstGeom prst="line">
              <a:avLst/>
            </a:prstGeom>
            <a:noFill/>
            <a:ln w="12600">
              <a:solidFill>
                <a:srgbClr val="808080"/>
              </a:solidFill>
              <a:miter lim="800000"/>
              <a:headEnd/>
              <a:tailEnd/>
            </a:ln>
          </p:spPr>
          <p:txBody>
            <a:bodyPr/>
            <a:lstStyle/>
            <a:p>
              <a:endParaRPr lang="en-US"/>
            </a:p>
          </p:txBody>
        </p:sp>
      </p:grpSp>
      <p:grpSp>
        <p:nvGrpSpPr>
          <p:cNvPr id="3084" name="Group 19"/>
          <p:cNvGrpSpPr>
            <a:grpSpLocks/>
          </p:cNvGrpSpPr>
          <p:nvPr/>
        </p:nvGrpSpPr>
        <p:grpSpPr bwMode="auto">
          <a:xfrm>
            <a:off x="0" y="3636963"/>
            <a:ext cx="828675" cy="107950"/>
            <a:chOff x="0" y="2291"/>
            <a:chExt cx="522" cy="68"/>
          </a:xfrm>
        </p:grpSpPr>
        <p:sp>
          <p:nvSpPr>
            <p:cNvPr id="3089" name="Line 20"/>
            <p:cNvSpPr>
              <a:spLocks noChangeShapeType="1"/>
            </p:cNvSpPr>
            <p:nvPr/>
          </p:nvSpPr>
          <p:spPr bwMode="auto">
            <a:xfrm>
              <a:off x="0" y="2313"/>
              <a:ext cx="448" cy="0"/>
            </a:xfrm>
            <a:prstGeom prst="line">
              <a:avLst/>
            </a:prstGeom>
            <a:noFill/>
            <a:ln w="12600">
              <a:solidFill>
                <a:srgbClr val="CCCCFF"/>
              </a:solidFill>
              <a:miter lim="800000"/>
              <a:headEnd/>
              <a:tailEnd/>
            </a:ln>
          </p:spPr>
          <p:txBody>
            <a:bodyPr/>
            <a:lstStyle/>
            <a:p>
              <a:endParaRPr lang="en-US"/>
            </a:p>
          </p:txBody>
        </p:sp>
        <p:sp>
          <p:nvSpPr>
            <p:cNvPr id="3090" name="Rectangle 21"/>
            <p:cNvSpPr>
              <a:spLocks noChangeArrowheads="1"/>
            </p:cNvSpPr>
            <p:nvPr/>
          </p:nvSpPr>
          <p:spPr bwMode="auto">
            <a:xfrm rot="-5400000">
              <a:off x="466" y="2291"/>
              <a:ext cx="55" cy="55"/>
            </a:xfrm>
            <a:prstGeom prst="rect">
              <a:avLst/>
            </a:prstGeom>
            <a:solidFill>
              <a:srgbClr val="00CC99"/>
            </a:solidFill>
            <a:ln w="9525">
              <a:noFill/>
              <a:round/>
              <a:headEnd/>
              <a:tailEnd/>
            </a:ln>
          </p:spPr>
          <p:txBody>
            <a:bodyPr wrap="none" anchor="ctr"/>
            <a:lstStyle/>
            <a:p>
              <a:endParaRPr lang="en-US"/>
            </a:p>
          </p:txBody>
        </p:sp>
        <p:sp>
          <p:nvSpPr>
            <p:cNvPr id="3091" name="Line 22"/>
            <p:cNvSpPr>
              <a:spLocks noChangeShapeType="1"/>
            </p:cNvSpPr>
            <p:nvPr/>
          </p:nvSpPr>
          <p:spPr bwMode="auto">
            <a:xfrm>
              <a:off x="0" y="2311"/>
              <a:ext cx="382" cy="0"/>
            </a:xfrm>
            <a:prstGeom prst="line">
              <a:avLst/>
            </a:prstGeom>
            <a:noFill/>
            <a:ln w="12600">
              <a:solidFill>
                <a:srgbClr val="CCCCCC"/>
              </a:solidFill>
              <a:miter lim="800000"/>
              <a:headEnd/>
              <a:tailEnd/>
            </a:ln>
          </p:spPr>
          <p:txBody>
            <a:bodyPr/>
            <a:lstStyle/>
            <a:p>
              <a:endParaRPr lang="en-US"/>
            </a:p>
          </p:txBody>
        </p:sp>
        <p:sp>
          <p:nvSpPr>
            <p:cNvPr id="3092" name="Line 23"/>
            <p:cNvSpPr>
              <a:spLocks noChangeShapeType="1"/>
            </p:cNvSpPr>
            <p:nvPr/>
          </p:nvSpPr>
          <p:spPr bwMode="auto">
            <a:xfrm>
              <a:off x="466" y="2360"/>
              <a:ext cx="56" cy="0"/>
            </a:xfrm>
            <a:prstGeom prst="line">
              <a:avLst/>
            </a:prstGeom>
            <a:noFill/>
            <a:ln w="12600">
              <a:solidFill>
                <a:srgbClr val="808080"/>
              </a:solidFill>
              <a:miter lim="800000"/>
              <a:headEnd/>
              <a:tailEnd/>
            </a:ln>
          </p:spPr>
          <p:txBody>
            <a:bodyPr/>
            <a:lstStyle/>
            <a:p>
              <a:endParaRPr lang="en-US"/>
            </a:p>
          </p:txBody>
        </p:sp>
      </p:grpSp>
      <p:pic>
        <p:nvPicPr>
          <p:cNvPr id="3085" name="Picture 24"/>
          <p:cNvPicPr>
            <a:picLocks noChangeAspect="1" noChangeArrowheads="1"/>
          </p:cNvPicPr>
          <p:nvPr/>
        </p:nvPicPr>
        <p:blipFill>
          <a:blip r:embed="rId3" cstate="print"/>
          <a:srcRect/>
          <a:stretch>
            <a:fillRect/>
          </a:stretch>
        </p:blipFill>
        <p:spPr bwMode="auto">
          <a:xfrm>
            <a:off x="7974013" y="0"/>
            <a:ext cx="1169987" cy="582613"/>
          </a:xfrm>
          <a:prstGeom prst="rect">
            <a:avLst/>
          </a:prstGeom>
          <a:noFill/>
          <a:ln w="9525">
            <a:noFill/>
            <a:round/>
            <a:headEnd/>
            <a:tailEnd/>
          </a:ln>
        </p:spPr>
      </p:pic>
      <p:sp>
        <p:nvSpPr>
          <p:cNvPr id="3086" name="Line 25"/>
          <p:cNvSpPr>
            <a:spLocks noChangeShapeType="1"/>
          </p:cNvSpPr>
          <p:nvPr/>
        </p:nvSpPr>
        <p:spPr bwMode="auto">
          <a:xfrm>
            <a:off x="639763" y="6230938"/>
            <a:ext cx="8504237" cy="1587"/>
          </a:xfrm>
          <a:prstGeom prst="line">
            <a:avLst/>
          </a:prstGeom>
          <a:noFill/>
          <a:ln w="19080">
            <a:solidFill>
              <a:srgbClr val="808080"/>
            </a:solidFill>
            <a:miter lim="800000"/>
            <a:headEnd/>
            <a:tailEnd/>
          </a:ln>
        </p:spPr>
        <p:txBody>
          <a:bodyPr/>
          <a:lstStyle/>
          <a:p>
            <a:endParaRPr lang="en-US"/>
          </a:p>
        </p:txBody>
      </p:sp>
      <p:sp>
        <p:nvSpPr>
          <p:cNvPr id="3087" name="Line 26"/>
          <p:cNvSpPr>
            <a:spLocks noChangeShapeType="1"/>
          </p:cNvSpPr>
          <p:nvPr/>
        </p:nvSpPr>
        <p:spPr bwMode="auto">
          <a:xfrm>
            <a:off x="0" y="6243638"/>
            <a:ext cx="7954963" cy="1587"/>
          </a:xfrm>
          <a:prstGeom prst="line">
            <a:avLst/>
          </a:prstGeom>
          <a:noFill/>
          <a:ln w="19080">
            <a:solidFill>
              <a:srgbClr val="00CC99"/>
            </a:solidFill>
            <a:miter lim="800000"/>
            <a:headEnd/>
            <a:tailEnd/>
          </a:ln>
        </p:spPr>
        <p:txBody>
          <a:bodyPr/>
          <a:lstStyle/>
          <a:p>
            <a:endParaRPr lang="en-US"/>
          </a:p>
        </p:txBody>
      </p:sp>
      <p:sp>
        <p:nvSpPr>
          <p:cNvPr id="3088" name="Rectangle 27"/>
          <p:cNvSpPr>
            <a:spLocks noChangeArrowheads="1"/>
          </p:cNvSpPr>
          <p:nvPr/>
        </p:nvSpPr>
        <p:spPr bwMode="auto">
          <a:xfrm>
            <a:off x="7977188" y="6102350"/>
            <a:ext cx="220662" cy="220663"/>
          </a:xfrm>
          <a:prstGeom prst="rect">
            <a:avLst/>
          </a:prstGeom>
          <a:solidFill>
            <a:srgbClr val="00CC99"/>
          </a:solidFill>
          <a:ln w="9525">
            <a:noFill/>
            <a:round/>
            <a:headEnd/>
            <a:tailEnd/>
          </a:ln>
        </p:spPr>
        <p:txBody>
          <a:bodyPr wrap="none" anchor="ctr"/>
          <a:lstStyle/>
          <a:p>
            <a:endParaRPr lang="en-US"/>
          </a:p>
        </p:txBody>
      </p:sp>
    </p:spTree>
  </p:cSld>
  <p:clrMapOvr>
    <a:masterClrMapping/>
  </p:clrMapOvr>
  <p:transition advTm="10240"/>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Text Box 1"/>
          <p:cNvSpPr txBox="1">
            <a:spLocks noChangeArrowheads="1"/>
          </p:cNvSpPr>
          <p:nvPr/>
        </p:nvSpPr>
        <p:spPr bwMode="auto">
          <a:xfrm>
            <a:off x="409575" y="304800"/>
            <a:ext cx="8734425" cy="533400"/>
          </a:xfrm>
          <a:prstGeom prst="rect">
            <a:avLst/>
          </a:prstGeom>
          <a:noFill/>
          <a:ln w="9525">
            <a:noFill/>
            <a:round/>
            <a:headEnd/>
            <a:tailEnd/>
          </a:ln>
        </p:spPr>
        <p:txBody>
          <a:bodyPr lIns="0" tIns="0" rIns="0" bIns="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0">
                <a:solidFill>
                  <a:srgbClr val="000000"/>
                </a:solidFill>
              </a:rPr>
              <a:t>Technical adapters in detail</a:t>
            </a:r>
          </a:p>
        </p:txBody>
      </p:sp>
      <p:sp>
        <p:nvSpPr>
          <p:cNvPr id="21507" name="Text Box 2"/>
          <p:cNvSpPr txBox="1">
            <a:spLocks noChangeArrowheads="1"/>
          </p:cNvSpPr>
          <p:nvPr/>
        </p:nvSpPr>
        <p:spPr bwMode="auto">
          <a:xfrm>
            <a:off x="546100" y="914400"/>
            <a:ext cx="8337550" cy="5538788"/>
          </a:xfrm>
          <a:prstGeom prst="rect">
            <a:avLst/>
          </a:prstGeom>
          <a:noFill/>
          <a:ln w="9525">
            <a:noFill/>
            <a:round/>
            <a:headEnd/>
            <a:tailEnd/>
          </a:ln>
        </p:spPr>
        <p:txBody>
          <a:bodyPr lIns="0" tIns="0" rIns="0" bIns="0"/>
          <a:lstStyle/>
          <a:p>
            <a:pPr marL="381000" indent="-377825">
              <a:lnSpc>
                <a:spcPct val="90000"/>
              </a:lnSpc>
              <a:spcBef>
                <a:spcPts val="500"/>
              </a:spcBef>
              <a:buClrTx/>
              <a:buFontTx/>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pPr>
            <a:endParaRPr lang="en-US" sz="2000" b="0">
              <a:solidFill>
                <a:srgbClr val="000000"/>
              </a:solidFill>
            </a:endParaRPr>
          </a:p>
          <a:p>
            <a:pPr marL="381000" indent="-377825">
              <a:lnSpc>
                <a:spcPct val="90000"/>
              </a:lnSpc>
              <a:spcBef>
                <a:spcPts val="500"/>
              </a:spcBef>
              <a:buClrTx/>
              <a:buFontTx/>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pPr>
            <a:r>
              <a:rPr lang="en-US" sz="2000" b="0">
                <a:solidFill>
                  <a:srgbClr val="000000"/>
                </a:solidFill>
              </a:rPr>
              <a:t>This section will give an overview of the functionality and usage of each technical adapter delivered with PI</a:t>
            </a:r>
          </a:p>
          <a:p>
            <a:pPr marL="530225" lvl="1" indent="-339725">
              <a:lnSpc>
                <a:spcPct val="90000"/>
              </a:lnSpc>
              <a:spcBef>
                <a:spcPts val="450"/>
              </a:spcBef>
              <a:buFont typeface="Arial" charset="0"/>
              <a:buChar char="–"/>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pPr>
            <a:r>
              <a:rPr lang="en-US" sz="1800" b="0">
                <a:solidFill>
                  <a:srgbClr val="000000"/>
                </a:solidFill>
              </a:rPr>
              <a:t>RFC</a:t>
            </a:r>
          </a:p>
          <a:p>
            <a:pPr marL="530225" lvl="1" indent="-339725">
              <a:lnSpc>
                <a:spcPct val="90000"/>
              </a:lnSpc>
              <a:spcBef>
                <a:spcPts val="450"/>
              </a:spcBef>
              <a:buFont typeface="Arial" charset="0"/>
              <a:buChar char="–"/>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pPr>
            <a:r>
              <a:rPr lang="en-US" sz="1800" b="0">
                <a:solidFill>
                  <a:srgbClr val="000000"/>
                </a:solidFill>
              </a:rPr>
              <a:t>IDoc</a:t>
            </a:r>
          </a:p>
          <a:p>
            <a:pPr marL="530225" lvl="1" indent="-339725">
              <a:lnSpc>
                <a:spcPct val="90000"/>
              </a:lnSpc>
              <a:spcBef>
                <a:spcPts val="450"/>
              </a:spcBef>
              <a:buFont typeface="Arial" charset="0"/>
              <a:buChar char="–"/>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pPr>
            <a:r>
              <a:rPr lang="en-US" sz="1800" b="0">
                <a:solidFill>
                  <a:srgbClr val="000000"/>
                </a:solidFill>
              </a:rPr>
              <a:t>File</a:t>
            </a:r>
          </a:p>
          <a:p>
            <a:pPr marL="530225" lvl="1" indent="-339725">
              <a:lnSpc>
                <a:spcPct val="90000"/>
              </a:lnSpc>
              <a:spcBef>
                <a:spcPts val="450"/>
              </a:spcBef>
              <a:buFont typeface="Arial" charset="0"/>
              <a:buChar char="–"/>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pPr>
            <a:r>
              <a:rPr lang="en-US" sz="1800" b="0">
                <a:solidFill>
                  <a:srgbClr val="000000"/>
                </a:solidFill>
              </a:rPr>
              <a:t>JDBC</a:t>
            </a:r>
          </a:p>
          <a:p>
            <a:pPr marL="530225" lvl="1" indent="-339725">
              <a:lnSpc>
                <a:spcPct val="90000"/>
              </a:lnSpc>
              <a:spcBef>
                <a:spcPts val="450"/>
              </a:spcBef>
              <a:buFont typeface="Arial" charset="0"/>
              <a:buChar char="–"/>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pPr>
            <a:r>
              <a:rPr lang="en-US" sz="1800" b="0">
                <a:solidFill>
                  <a:srgbClr val="000000"/>
                </a:solidFill>
              </a:rPr>
              <a:t>JMS</a:t>
            </a:r>
          </a:p>
          <a:p>
            <a:pPr marL="530225" lvl="1" indent="-339725">
              <a:lnSpc>
                <a:spcPct val="90000"/>
              </a:lnSpc>
              <a:spcBef>
                <a:spcPts val="450"/>
              </a:spcBef>
              <a:buFont typeface="Arial" charset="0"/>
              <a:buChar char="–"/>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pPr>
            <a:r>
              <a:rPr lang="en-US" sz="1800" b="0">
                <a:solidFill>
                  <a:srgbClr val="000000"/>
                </a:solidFill>
              </a:rPr>
              <a:t>Plain HTTP</a:t>
            </a:r>
          </a:p>
          <a:p>
            <a:pPr marL="530225" lvl="1" indent="-339725">
              <a:lnSpc>
                <a:spcPct val="90000"/>
              </a:lnSpc>
              <a:spcBef>
                <a:spcPts val="450"/>
              </a:spcBef>
              <a:buFont typeface="Arial" charset="0"/>
              <a:buChar char="–"/>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pPr>
            <a:r>
              <a:rPr lang="en-US" sz="1800" b="0">
                <a:solidFill>
                  <a:srgbClr val="000000"/>
                </a:solidFill>
              </a:rPr>
              <a:t>SMTP</a:t>
            </a:r>
          </a:p>
          <a:p>
            <a:pPr marL="530225" lvl="1" indent="-339725">
              <a:lnSpc>
                <a:spcPct val="90000"/>
              </a:lnSpc>
              <a:spcBef>
                <a:spcPts val="450"/>
              </a:spcBef>
              <a:buFont typeface="Arial" charset="0"/>
              <a:buChar char="–"/>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pPr>
            <a:r>
              <a:rPr lang="en-US" sz="1800" b="0">
                <a:solidFill>
                  <a:srgbClr val="000000"/>
                </a:solidFill>
              </a:rPr>
              <a:t>SOAP</a:t>
            </a:r>
          </a:p>
          <a:p>
            <a:pPr marL="381000" indent="-377825">
              <a:lnSpc>
                <a:spcPct val="90000"/>
              </a:lnSpc>
              <a:spcBef>
                <a:spcPts val="500"/>
              </a:spcBef>
              <a:buClrTx/>
              <a:buFontTx/>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pPr>
            <a:endParaRPr lang="en-US" sz="1800" b="0">
              <a:solidFill>
                <a:srgbClr val="000000"/>
              </a:solidFill>
            </a:endParaRPr>
          </a:p>
        </p:txBody>
      </p:sp>
    </p:spTree>
  </p:cSld>
  <p:clrMapOvr>
    <a:masterClrMapping/>
  </p:clrMapOvr>
  <p:transition>
    <p:zoom/>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Text Box 1"/>
          <p:cNvSpPr txBox="1">
            <a:spLocks noChangeArrowheads="1"/>
          </p:cNvSpPr>
          <p:nvPr/>
        </p:nvSpPr>
        <p:spPr bwMode="auto">
          <a:xfrm>
            <a:off x="409575" y="304800"/>
            <a:ext cx="8734425" cy="533400"/>
          </a:xfrm>
          <a:prstGeom prst="rect">
            <a:avLst/>
          </a:prstGeom>
          <a:noFill/>
          <a:ln w="9525">
            <a:noFill/>
            <a:round/>
            <a:headEnd/>
            <a:tailEnd/>
          </a:ln>
        </p:spPr>
        <p:txBody>
          <a:bodyPr lIns="0" tIns="0" rIns="0" bIns="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0">
                <a:solidFill>
                  <a:srgbClr val="000000"/>
                </a:solidFill>
              </a:rPr>
              <a:t>RFC Adapter</a:t>
            </a:r>
          </a:p>
        </p:txBody>
      </p:sp>
      <p:grpSp>
        <p:nvGrpSpPr>
          <p:cNvPr id="22531" name="Group 2"/>
          <p:cNvGrpSpPr>
            <a:grpSpLocks/>
          </p:cNvGrpSpPr>
          <p:nvPr/>
        </p:nvGrpSpPr>
        <p:grpSpPr bwMode="auto">
          <a:xfrm>
            <a:off x="687388" y="842963"/>
            <a:ext cx="7954962" cy="5451475"/>
            <a:chOff x="433" y="531"/>
            <a:chExt cx="5011" cy="3434"/>
          </a:xfrm>
        </p:grpSpPr>
        <p:pic>
          <p:nvPicPr>
            <p:cNvPr id="22532" name="Picture 3"/>
            <p:cNvPicPr>
              <a:picLocks noChangeAspect="1" noChangeArrowheads="1"/>
            </p:cNvPicPr>
            <p:nvPr/>
          </p:nvPicPr>
          <p:blipFill>
            <a:blip r:embed="rId3" cstate="print"/>
            <a:srcRect/>
            <a:stretch>
              <a:fillRect/>
            </a:stretch>
          </p:blipFill>
          <p:spPr bwMode="auto">
            <a:xfrm>
              <a:off x="433" y="531"/>
              <a:ext cx="5011" cy="3434"/>
            </a:xfrm>
            <a:prstGeom prst="rect">
              <a:avLst/>
            </a:prstGeom>
            <a:noFill/>
            <a:ln w="9525">
              <a:noFill/>
              <a:round/>
              <a:headEnd/>
              <a:tailEnd/>
            </a:ln>
          </p:spPr>
        </p:pic>
        <p:sp>
          <p:nvSpPr>
            <p:cNvPr id="22533" name="Text Box 4"/>
            <p:cNvSpPr txBox="1">
              <a:spLocks noChangeArrowheads="1"/>
            </p:cNvSpPr>
            <p:nvPr/>
          </p:nvSpPr>
          <p:spPr bwMode="auto">
            <a:xfrm>
              <a:off x="433" y="531"/>
              <a:ext cx="5011" cy="3434"/>
            </a:xfrm>
            <a:prstGeom prst="rect">
              <a:avLst/>
            </a:prstGeom>
            <a:noFill/>
            <a:ln w="9525">
              <a:noFill/>
              <a:round/>
              <a:headEnd/>
              <a:tailEnd/>
            </a:ln>
          </p:spPr>
          <p:txBody>
            <a:bodyPr wrap="none" anchor="ctr"/>
            <a:lstStyle/>
            <a:p>
              <a:endParaRPr lang="en-US"/>
            </a:p>
          </p:txBody>
        </p:sp>
      </p:grpSp>
    </p:spTree>
  </p:cSld>
  <p:clrMapOvr>
    <a:masterClrMapping/>
  </p:clrMapOvr>
  <p:transition>
    <p:zoom/>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Text Box 1"/>
          <p:cNvSpPr txBox="1">
            <a:spLocks noChangeArrowheads="1"/>
          </p:cNvSpPr>
          <p:nvPr/>
        </p:nvSpPr>
        <p:spPr bwMode="auto">
          <a:xfrm>
            <a:off x="409575" y="304800"/>
            <a:ext cx="8734425" cy="533400"/>
          </a:xfrm>
          <a:prstGeom prst="rect">
            <a:avLst/>
          </a:prstGeom>
          <a:noFill/>
          <a:ln w="9525">
            <a:noFill/>
            <a:round/>
            <a:headEnd/>
            <a:tailEnd/>
          </a:ln>
        </p:spPr>
        <p:txBody>
          <a:bodyPr lIns="0" tIns="0" rIns="0" bIns="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0">
                <a:solidFill>
                  <a:srgbClr val="000000"/>
                </a:solidFill>
              </a:rPr>
              <a:t>IDoc-Adapter</a:t>
            </a:r>
          </a:p>
        </p:txBody>
      </p:sp>
      <p:grpSp>
        <p:nvGrpSpPr>
          <p:cNvPr id="23555" name="Group 2"/>
          <p:cNvGrpSpPr>
            <a:grpSpLocks/>
          </p:cNvGrpSpPr>
          <p:nvPr/>
        </p:nvGrpSpPr>
        <p:grpSpPr bwMode="auto">
          <a:xfrm>
            <a:off x="684213" y="896938"/>
            <a:ext cx="8074025" cy="5287962"/>
            <a:chOff x="431" y="565"/>
            <a:chExt cx="5086" cy="3331"/>
          </a:xfrm>
        </p:grpSpPr>
        <p:pic>
          <p:nvPicPr>
            <p:cNvPr id="23556" name="Picture 3"/>
            <p:cNvPicPr>
              <a:picLocks noChangeAspect="1" noChangeArrowheads="1"/>
            </p:cNvPicPr>
            <p:nvPr/>
          </p:nvPicPr>
          <p:blipFill>
            <a:blip r:embed="rId3" cstate="print"/>
            <a:srcRect/>
            <a:stretch>
              <a:fillRect/>
            </a:stretch>
          </p:blipFill>
          <p:spPr bwMode="auto">
            <a:xfrm>
              <a:off x="431" y="565"/>
              <a:ext cx="5086" cy="3331"/>
            </a:xfrm>
            <a:prstGeom prst="rect">
              <a:avLst/>
            </a:prstGeom>
            <a:noFill/>
            <a:ln w="9525">
              <a:noFill/>
              <a:round/>
              <a:headEnd/>
              <a:tailEnd/>
            </a:ln>
          </p:spPr>
        </p:pic>
        <p:sp>
          <p:nvSpPr>
            <p:cNvPr id="23557" name="Text Box 4"/>
            <p:cNvSpPr txBox="1">
              <a:spLocks noChangeArrowheads="1"/>
            </p:cNvSpPr>
            <p:nvPr/>
          </p:nvSpPr>
          <p:spPr bwMode="auto">
            <a:xfrm>
              <a:off x="431" y="565"/>
              <a:ext cx="5086" cy="3331"/>
            </a:xfrm>
            <a:prstGeom prst="rect">
              <a:avLst/>
            </a:prstGeom>
            <a:noFill/>
            <a:ln w="9525">
              <a:noFill/>
              <a:round/>
              <a:headEnd/>
              <a:tailEnd/>
            </a:ln>
          </p:spPr>
          <p:txBody>
            <a:bodyPr wrap="none" anchor="ctr"/>
            <a:lstStyle/>
            <a:p>
              <a:endParaRPr lang="en-US"/>
            </a:p>
          </p:txBody>
        </p:sp>
      </p:grpSp>
    </p:spTree>
  </p:cSld>
  <p:clrMapOvr>
    <a:masterClrMapping/>
  </p:clrMapOvr>
  <p:transition>
    <p:zoom/>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Text Box 1"/>
          <p:cNvSpPr txBox="1">
            <a:spLocks noChangeArrowheads="1"/>
          </p:cNvSpPr>
          <p:nvPr/>
        </p:nvSpPr>
        <p:spPr bwMode="auto">
          <a:xfrm>
            <a:off x="409575" y="304800"/>
            <a:ext cx="8734425" cy="533400"/>
          </a:xfrm>
          <a:prstGeom prst="rect">
            <a:avLst/>
          </a:prstGeom>
          <a:noFill/>
          <a:ln w="9525">
            <a:noFill/>
            <a:round/>
            <a:headEnd/>
            <a:tailEnd/>
          </a:ln>
        </p:spPr>
        <p:txBody>
          <a:bodyPr lIns="0" tIns="0" rIns="0" bIns="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0">
                <a:solidFill>
                  <a:srgbClr val="000000"/>
                </a:solidFill>
              </a:rPr>
              <a:t>File Adapter</a:t>
            </a:r>
          </a:p>
        </p:txBody>
      </p:sp>
      <p:grpSp>
        <p:nvGrpSpPr>
          <p:cNvPr id="24579" name="Group 2"/>
          <p:cNvGrpSpPr>
            <a:grpSpLocks/>
          </p:cNvGrpSpPr>
          <p:nvPr/>
        </p:nvGrpSpPr>
        <p:grpSpPr bwMode="auto">
          <a:xfrm>
            <a:off x="457200" y="868363"/>
            <a:ext cx="8281988" cy="5386387"/>
            <a:chOff x="288" y="547"/>
            <a:chExt cx="5217" cy="3393"/>
          </a:xfrm>
        </p:grpSpPr>
        <p:pic>
          <p:nvPicPr>
            <p:cNvPr id="24580" name="Picture 3"/>
            <p:cNvPicPr>
              <a:picLocks noChangeAspect="1" noChangeArrowheads="1"/>
            </p:cNvPicPr>
            <p:nvPr/>
          </p:nvPicPr>
          <p:blipFill>
            <a:blip r:embed="rId3" cstate="print"/>
            <a:srcRect/>
            <a:stretch>
              <a:fillRect/>
            </a:stretch>
          </p:blipFill>
          <p:spPr bwMode="auto">
            <a:xfrm>
              <a:off x="288" y="547"/>
              <a:ext cx="5217" cy="3393"/>
            </a:xfrm>
            <a:prstGeom prst="rect">
              <a:avLst/>
            </a:prstGeom>
            <a:noFill/>
            <a:ln w="9525">
              <a:noFill/>
              <a:round/>
              <a:headEnd/>
              <a:tailEnd/>
            </a:ln>
          </p:spPr>
        </p:pic>
        <p:sp>
          <p:nvSpPr>
            <p:cNvPr id="24581" name="Text Box 4"/>
            <p:cNvSpPr txBox="1">
              <a:spLocks noChangeArrowheads="1"/>
            </p:cNvSpPr>
            <p:nvPr/>
          </p:nvSpPr>
          <p:spPr bwMode="auto">
            <a:xfrm>
              <a:off x="288" y="547"/>
              <a:ext cx="5217" cy="3393"/>
            </a:xfrm>
            <a:prstGeom prst="rect">
              <a:avLst/>
            </a:prstGeom>
            <a:noFill/>
            <a:ln w="9525">
              <a:noFill/>
              <a:round/>
              <a:headEnd/>
              <a:tailEnd/>
            </a:ln>
          </p:spPr>
          <p:txBody>
            <a:bodyPr wrap="none" anchor="ctr"/>
            <a:lstStyle/>
            <a:p>
              <a:endParaRPr lang="en-US"/>
            </a:p>
          </p:txBody>
        </p:sp>
      </p:grpSp>
    </p:spTree>
  </p:cSld>
  <p:clrMapOvr>
    <a:masterClrMapping/>
  </p:clrMapOvr>
  <p:transition>
    <p:zoom/>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Box 1"/>
          <p:cNvSpPr txBox="1">
            <a:spLocks noChangeArrowheads="1"/>
          </p:cNvSpPr>
          <p:nvPr/>
        </p:nvSpPr>
        <p:spPr bwMode="auto">
          <a:xfrm>
            <a:off x="152400" y="304800"/>
            <a:ext cx="3733800" cy="584200"/>
          </a:xfrm>
          <a:prstGeom prst="rect">
            <a:avLst/>
          </a:prstGeom>
          <a:noFill/>
          <a:ln w="9525">
            <a:noFill/>
            <a:miter lim="800000"/>
            <a:headEnd/>
            <a:tailEnd/>
          </a:ln>
        </p:spPr>
        <p:txBody>
          <a:bodyPr>
            <a:spAutoFit/>
          </a:bodyPr>
          <a:lstStyle/>
          <a:p>
            <a:r>
              <a:rPr lang="en-US" sz="3200" b="0">
                <a:solidFill>
                  <a:schemeClr val="tx1"/>
                </a:solidFill>
              </a:rPr>
              <a:t>SOAP Adapter</a:t>
            </a:r>
          </a:p>
        </p:txBody>
      </p:sp>
      <p:pic>
        <p:nvPicPr>
          <p:cNvPr id="25603" name="Picture 3"/>
          <p:cNvPicPr>
            <a:picLocks noChangeAspect="1" noChangeArrowheads="1"/>
          </p:cNvPicPr>
          <p:nvPr/>
        </p:nvPicPr>
        <p:blipFill>
          <a:blip r:embed="rId2" cstate="print"/>
          <a:srcRect/>
          <a:stretch>
            <a:fillRect/>
          </a:stretch>
        </p:blipFill>
        <p:spPr bwMode="auto">
          <a:xfrm>
            <a:off x="685800" y="914400"/>
            <a:ext cx="8001000" cy="51816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Text Box 1"/>
          <p:cNvSpPr txBox="1">
            <a:spLocks noChangeArrowheads="1"/>
          </p:cNvSpPr>
          <p:nvPr/>
        </p:nvSpPr>
        <p:spPr bwMode="auto">
          <a:xfrm>
            <a:off x="409575" y="304800"/>
            <a:ext cx="8734425" cy="533400"/>
          </a:xfrm>
          <a:prstGeom prst="rect">
            <a:avLst/>
          </a:prstGeom>
          <a:noFill/>
          <a:ln w="9525">
            <a:noFill/>
            <a:round/>
            <a:headEnd/>
            <a:tailEnd/>
          </a:ln>
        </p:spPr>
        <p:txBody>
          <a:bodyPr lIns="0" tIns="0" rIns="0" bIns="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0">
                <a:solidFill>
                  <a:srgbClr val="000000"/>
                </a:solidFill>
              </a:rPr>
              <a:t>JDBC Adapter</a:t>
            </a:r>
          </a:p>
        </p:txBody>
      </p:sp>
      <p:grpSp>
        <p:nvGrpSpPr>
          <p:cNvPr id="26627" name="Group 2"/>
          <p:cNvGrpSpPr>
            <a:grpSpLocks/>
          </p:cNvGrpSpPr>
          <p:nvPr/>
        </p:nvGrpSpPr>
        <p:grpSpPr bwMode="auto">
          <a:xfrm>
            <a:off x="603250" y="914400"/>
            <a:ext cx="8175625" cy="5270500"/>
            <a:chOff x="380" y="576"/>
            <a:chExt cx="5150" cy="3320"/>
          </a:xfrm>
        </p:grpSpPr>
        <p:pic>
          <p:nvPicPr>
            <p:cNvPr id="26628" name="Picture 3"/>
            <p:cNvPicPr>
              <a:picLocks noChangeAspect="1" noChangeArrowheads="1"/>
            </p:cNvPicPr>
            <p:nvPr/>
          </p:nvPicPr>
          <p:blipFill>
            <a:blip r:embed="rId3" cstate="print"/>
            <a:srcRect/>
            <a:stretch>
              <a:fillRect/>
            </a:stretch>
          </p:blipFill>
          <p:spPr bwMode="auto">
            <a:xfrm>
              <a:off x="380" y="576"/>
              <a:ext cx="5150" cy="3320"/>
            </a:xfrm>
            <a:prstGeom prst="rect">
              <a:avLst/>
            </a:prstGeom>
            <a:noFill/>
            <a:ln w="9525">
              <a:noFill/>
              <a:round/>
              <a:headEnd/>
              <a:tailEnd/>
            </a:ln>
          </p:spPr>
        </p:pic>
        <p:sp>
          <p:nvSpPr>
            <p:cNvPr id="26629" name="Text Box 4"/>
            <p:cNvSpPr txBox="1">
              <a:spLocks noChangeArrowheads="1"/>
            </p:cNvSpPr>
            <p:nvPr/>
          </p:nvSpPr>
          <p:spPr bwMode="auto">
            <a:xfrm>
              <a:off x="380" y="576"/>
              <a:ext cx="5150" cy="3320"/>
            </a:xfrm>
            <a:prstGeom prst="rect">
              <a:avLst/>
            </a:prstGeom>
            <a:noFill/>
            <a:ln w="9525">
              <a:noFill/>
              <a:round/>
              <a:headEnd/>
              <a:tailEnd/>
            </a:ln>
          </p:spPr>
          <p:txBody>
            <a:bodyPr wrap="none" anchor="ctr"/>
            <a:lstStyle/>
            <a:p>
              <a:endParaRPr lang="en-US"/>
            </a:p>
          </p:txBody>
        </p:sp>
      </p:grpSp>
    </p:spTree>
  </p:cSld>
  <p:clrMapOvr>
    <a:masterClrMapping/>
  </p:clrMapOvr>
  <p:transition>
    <p:zoom/>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1"/>
          <p:cNvSpPr txBox="1">
            <a:spLocks noChangeArrowheads="1"/>
          </p:cNvSpPr>
          <p:nvPr/>
        </p:nvSpPr>
        <p:spPr bwMode="auto">
          <a:xfrm>
            <a:off x="409575" y="304800"/>
            <a:ext cx="8734425" cy="533400"/>
          </a:xfrm>
          <a:prstGeom prst="rect">
            <a:avLst/>
          </a:prstGeom>
          <a:noFill/>
          <a:ln w="9525">
            <a:noFill/>
            <a:round/>
            <a:headEnd/>
            <a:tailEnd/>
          </a:ln>
        </p:spPr>
        <p:txBody>
          <a:bodyPr lIns="0" tIns="0" rIns="0" bIns="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0">
                <a:solidFill>
                  <a:srgbClr val="000000"/>
                </a:solidFill>
              </a:rPr>
              <a:t>JMS Adapter</a:t>
            </a:r>
          </a:p>
        </p:txBody>
      </p:sp>
      <p:grpSp>
        <p:nvGrpSpPr>
          <p:cNvPr id="27651" name="Group 2"/>
          <p:cNvGrpSpPr>
            <a:grpSpLocks/>
          </p:cNvGrpSpPr>
          <p:nvPr/>
        </p:nvGrpSpPr>
        <p:grpSpPr bwMode="auto">
          <a:xfrm>
            <a:off x="528638" y="939800"/>
            <a:ext cx="8131175" cy="5313363"/>
            <a:chOff x="333" y="592"/>
            <a:chExt cx="5122" cy="3347"/>
          </a:xfrm>
        </p:grpSpPr>
        <p:pic>
          <p:nvPicPr>
            <p:cNvPr id="27652" name="Picture 3"/>
            <p:cNvPicPr>
              <a:picLocks noChangeAspect="1" noChangeArrowheads="1"/>
            </p:cNvPicPr>
            <p:nvPr/>
          </p:nvPicPr>
          <p:blipFill>
            <a:blip r:embed="rId2" cstate="print"/>
            <a:srcRect/>
            <a:stretch>
              <a:fillRect/>
            </a:stretch>
          </p:blipFill>
          <p:spPr bwMode="auto">
            <a:xfrm>
              <a:off x="333" y="592"/>
              <a:ext cx="5122" cy="3347"/>
            </a:xfrm>
            <a:prstGeom prst="rect">
              <a:avLst/>
            </a:prstGeom>
            <a:noFill/>
            <a:ln w="9525">
              <a:noFill/>
              <a:round/>
              <a:headEnd/>
              <a:tailEnd/>
            </a:ln>
          </p:spPr>
        </p:pic>
        <p:sp>
          <p:nvSpPr>
            <p:cNvPr id="27653" name="Text Box 4"/>
            <p:cNvSpPr txBox="1">
              <a:spLocks noChangeArrowheads="1"/>
            </p:cNvSpPr>
            <p:nvPr/>
          </p:nvSpPr>
          <p:spPr bwMode="auto">
            <a:xfrm>
              <a:off x="333" y="592"/>
              <a:ext cx="5122" cy="3347"/>
            </a:xfrm>
            <a:prstGeom prst="rect">
              <a:avLst/>
            </a:prstGeom>
            <a:noFill/>
            <a:ln w="9525">
              <a:noFill/>
              <a:round/>
              <a:headEnd/>
              <a:tailEnd/>
            </a:ln>
          </p:spPr>
          <p:txBody>
            <a:bodyPr wrap="none" anchor="ctr"/>
            <a:lstStyle/>
            <a:p>
              <a:endParaRPr lang="en-US"/>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1"/>
          <p:cNvSpPr>
            <a:spLocks noChangeArrowheads="1"/>
          </p:cNvSpPr>
          <p:nvPr/>
        </p:nvSpPr>
        <p:spPr bwMode="auto">
          <a:xfrm>
            <a:off x="692150" y="3163888"/>
            <a:ext cx="6505575" cy="468312"/>
          </a:xfrm>
          <a:prstGeom prst="rect">
            <a:avLst/>
          </a:prstGeom>
          <a:solidFill>
            <a:srgbClr val="DDDDDD">
              <a:alpha val="50195"/>
            </a:srgbClr>
          </a:solidFill>
          <a:ln w="9525">
            <a:noFill/>
            <a:round/>
            <a:headEnd/>
            <a:tailEnd/>
          </a:ln>
        </p:spPr>
        <p:txBody>
          <a:bodyPr wrap="none" anchor="ctr"/>
          <a:lstStyle/>
          <a:p>
            <a:endParaRPr lang="en-US"/>
          </a:p>
        </p:txBody>
      </p:sp>
      <p:sp>
        <p:nvSpPr>
          <p:cNvPr id="28675" name="Rectangle 2"/>
          <p:cNvSpPr>
            <a:spLocks noChangeArrowheads="1"/>
          </p:cNvSpPr>
          <p:nvPr/>
        </p:nvSpPr>
        <p:spPr bwMode="auto">
          <a:xfrm>
            <a:off x="627063" y="733425"/>
            <a:ext cx="8247062" cy="519113"/>
          </a:xfrm>
          <a:prstGeom prst="rect">
            <a:avLst/>
          </a:prstGeom>
          <a:noFill/>
          <a:ln w="9525">
            <a:noFill/>
            <a:round/>
            <a:headEnd/>
            <a:tailEnd/>
          </a:ln>
        </p:spPr>
        <p:txBody>
          <a:bodyPr lIns="136440" tIns="136440" rIns="136440" bIns="136440">
            <a:spAutoFit/>
          </a:bodyPr>
          <a:lstStyle/>
          <a:p>
            <a:pPr>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de-DE" sz="1800" b="0">
                <a:solidFill>
                  <a:srgbClr val="00CC99"/>
                </a:solidFill>
              </a:rPr>
              <a:t>Agenda</a:t>
            </a:r>
          </a:p>
        </p:txBody>
      </p:sp>
      <p:sp>
        <p:nvSpPr>
          <p:cNvPr id="28676" name="Text Box 3"/>
          <p:cNvSpPr txBox="1">
            <a:spLocks noChangeArrowheads="1"/>
          </p:cNvSpPr>
          <p:nvPr/>
        </p:nvSpPr>
        <p:spPr bwMode="auto">
          <a:xfrm>
            <a:off x="409575" y="304800"/>
            <a:ext cx="7481888" cy="533400"/>
          </a:xfrm>
          <a:prstGeom prst="rect">
            <a:avLst/>
          </a:prstGeom>
          <a:noFill/>
          <a:ln w="9525">
            <a:noFill/>
            <a:round/>
            <a:headEnd/>
            <a:tailEnd/>
          </a:ln>
        </p:spPr>
        <p:txBody>
          <a:bodyPr lIns="0" tIns="0" rIns="0" bIns="0" anchor="ct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0">
                <a:solidFill>
                  <a:srgbClr val="000000"/>
                </a:solidFill>
              </a:rPr>
              <a:t>PI Adapter Framework</a:t>
            </a:r>
          </a:p>
        </p:txBody>
      </p:sp>
      <p:sp>
        <p:nvSpPr>
          <p:cNvPr id="28677" name="Line 4"/>
          <p:cNvSpPr>
            <a:spLocks noChangeShapeType="1"/>
          </p:cNvSpPr>
          <p:nvPr/>
        </p:nvSpPr>
        <p:spPr bwMode="auto">
          <a:xfrm>
            <a:off x="0" y="1382713"/>
            <a:ext cx="8085138" cy="1587"/>
          </a:xfrm>
          <a:prstGeom prst="line">
            <a:avLst/>
          </a:prstGeom>
          <a:noFill/>
          <a:ln w="19080">
            <a:solidFill>
              <a:srgbClr val="00CC99"/>
            </a:solidFill>
            <a:miter lim="800000"/>
            <a:headEnd/>
            <a:tailEnd/>
          </a:ln>
        </p:spPr>
        <p:txBody>
          <a:bodyPr/>
          <a:lstStyle/>
          <a:p>
            <a:endParaRPr lang="en-US"/>
          </a:p>
        </p:txBody>
      </p:sp>
      <p:sp>
        <p:nvSpPr>
          <p:cNvPr id="28678" name="Rectangle 5"/>
          <p:cNvSpPr>
            <a:spLocks noChangeArrowheads="1"/>
          </p:cNvSpPr>
          <p:nvPr/>
        </p:nvSpPr>
        <p:spPr bwMode="auto">
          <a:xfrm>
            <a:off x="0" y="1387475"/>
            <a:ext cx="600075" cy="4852988"/>
          </a:xfrm>
          <a:prstGeom prst="rect">
            <a:avLst/>
          </a:prstGeom>
          <a:solidFill>
            <a:srgbClr val="CCCCFF"/>
          </a:solidFill>
          <a:ln w="9525">
            <a:noFill/>
            <a:round/>
            <a:headEnd/>
            <a:tailEnd/>
          </a:ln>
        </p:spPr>
        <p:txBody>
          <a:bodyPr wrap="none" anchor="ctr"/>
          <a:lstStyle/>
          <a:p>
            <a:endParaRPr lang="en-US"/>
          </a:p>
        </p:txBody>
      </p:sp>
      <p:sp>
        <p:nvSpPr>
          <p:cNvPr id="28679" name="Line 6"/>
          <p:cNvSpPr>
            <a:spLocks noChangeShapeType="1"/>
          </p:cNvSpPr>
          <p:nvPr/>
        </p:nvSpPr>
        <p:spPr bwMode="auto">
          <a:xfrm>
            <a:off x="608013" y="1397000"/>
            <a:ext cx="8504237" cy="1588"/>
          </a:xfrm>
          <a:prstGeom prst="line">
            <a:avLst/>
          </a:prstGeom>
          <a:noFill/>
          <a:ln w="19080">
            <a:solidFill>
              <a:srgbClr val="808080"/>
            </a:solidFill>
            <a:miter lim="800000"/>
            <a:headEnd/>
            <a:tailEnd/>
          </a:ln>
        </p:spPr>
        <p:txBody>
          <a:bodyPr/>
          <a:lstStyle/>
          <a:p>
            <a:endParaRPr lang="en-US"/>
          </a:p>
        </p:txBody>
      </p:sp>
      <p:sp>
        <p:nvSpPr>
          <p:cNvPr id="28680" name="Rectangle 7"/>
          <p:cNvSpPr>
            <a:spLocks noChangeArrowheads="1"/>
          </p:cNvSpPr>
          <p:nvPr/>
        </p:nvSpPr>
        <p:spPr bwMode="auto">
          <a:xfrm>
            <a:off x="8029575" y="1292225"/>
            <a:ext cx="220663" cy="220663"/>
          </a:xfrm>
          <a:prstGeom prst="rect">
            <a:avLst/>
          </a:prstGeom>
          <a:solidFill>
            <a:srgbClr val="00CC99"/>
          </a:solidFill>
          <a:ln w="9525">
            <a:noFill/>
            <a:round/>
            <a:headEnd/>
            <a:tailEnd/>
          </a:ln>
        </p:spPr>
        <p:txBody>
          <a:bodyPr wrap="none" anchor="ctr"/>
          <a:lstStyle/>
          <a:p>
            <a:endParaRPr lang="en-US"/>
          </a:p>
        </p:txBody>
      </p:sp>
      <p:grpSp>
        <p:nvGrpSpPr>
          <p:cNvPr id="28681" name="Group 8"/>
          <p:cNvGrpSpPr>
            <a:grpSpLocks/>
          </p:cNvGrpSpPr>
          <p:nvPr/>
        </p:nvGrpSpPr>
        <p:grpSpPr bwMode="auto">
          <a:xfrm>
            <a:off x="0" y="2124075"/>
            <a:ext cx="828675" cy="107950"/>
            <a:chOff x="0" y="1338"/>
            <a:chExt cx="522" cy="68"/>
          </a:xfrm>
        </p:grpSpPr>
        <p:sp>
          <p:nvSpPr>
            <p:cNvPr id="28697" name="Line 9"/>
            <p:cNvSpPr>
              <a:spLocks noChangeShapeType="1"/>
            </p:cNvSpPr>
            <p:nvPr/>
          </p:nvSpPr>
          <p:spPr bwMode="auto">
            <a:xfrm>
              <a:off x="0" y="1360"/>
              <a:ext cx="448" cy="0"/>
            </a:xfrm>
            <a:prstGeom prst="line">
              <a:avLst/>
            </a:prstGeom>
            <a:noFill/>
            <a:ln w="12600">
              <a:solidFill>
                <a:srgbClr val="CCCCFF"/>
              </a:solidFill>
              <a:miter lim="800000"/>
              <a:headEnd/>
              <a:tailEnd/>
            </a:ln>
          </p:spPr>
          <p:txBody>
            <a:bodyPr/>
            <a:lstStyle/>
            <a:p>
              <a:endParaRPr lang="en-US"/>
            </a:p>
          </p:txBody>
        </p:sp>
        <p:sp>
          <p:nvSpPr>
            <p:cNvPr id="28698" name="Rectangle 10"/>
            <p:cNvSpPr>
              <a:spLocks noChangeArrowheads="1"/>
            </p:cNvSpPr>
            <p:nvPr/>
          </p:nvSpPr>
          <p:spPr bwMode="auto">
            <a:xfrm rot="-5400000">
              <a:off x="466" y="1338"/>
              <a:ext cx="55" cy="55"/>
            </a:xfrm>
            <a:prstGeom prst="rect">
              <a:avLst/>
            </a:prstGeom>
            <a:solidFill>
              <a:srgbClr val="00CC99"/>
            </a:solidFill>
            <a:ln w="9525">
              <a:noFill/>
              <a:round/>
              <a:headEnd/>
              <a:tailEnd/>
            </a:ln>
          </p:spPr>
          <p:txBody>
            <a:bodyPr wrap="none" anchor="ctr"/>
            <a:lstStyle/>
            <a:p>
              <a:endParaRPr lang="en-US"/>
            </a:p>
          </p:txBody>
        </p:sp>
        <p:sp>
          <p:nvSpPr>
            <p:cNvPr id="28699" name="Line 11"/>
            <p:cNvSpPr>
              <a:spLocks noChangeShapeType="1"/>
            </p:cNvSpPr>
            <p:nvPr/>
          </p:nvSpPr>
          <p:spPr bwMode="auto">
            <a:xfrm>
              <a:off x="0" y="1358"/>
              <a:ext cx="382" cy="0"/>
            </a:xfrm>
            <a:prstGeom prst="line">
              <a:avLst/>
            </a:prstGeom>
            <a:noFill/>
            <a:ln w="12600">
              <a:solidFill>
                <a:srgbClr val="CCCCCC"/>
              </a:solidFill>
              <a:miter lim="800000"/>
              <a:headEnd/>
              <a:tailEnd/>
            </a:ln>
          </p:spPr>
          <p:txBody>
            <a:bodyPr/>
            <a:lstStyle/>
            <a:p>
              <a:endParaRPr lang="en-US"/>
            </a:p>
          </p:txBody>
        </p:sp>
        <p:sp>
          <p:nvSpPr>
            <p:cNvPr id="28700" name="Line 12"/>
            <p:cNvSpPr>
              <a:spLocks noChangeShapeType="1"/>
            </p:cNvSpPr>
            <p:nvPr/>
          </p:nvSpPr>
          <p:spPr bwMode="auto">
            <a:xfrm>
              <a:off x="466" y="1407"/>
              <a:ext cx="56" cy="0"/>
            </a:xfrm>
            <a:prstGeom prst="line">
              <a:avLst/>
            </a:prstGeom>
            <a:noFill/>
            <a:ln w="12600">
              <a:solidFill>
                <a:srgbClr val="808080"/>
              </a:solidFill>
              <a:miter lim="800000"/>
              <a:headEnd/>
              <a:tailEnd/>
            </a:ln>
          </p:spPr>
          <p:txBody>
            <a:bodyPr/>
            <a:lstStyle/>
            <a:p>
              <a:endParaRPr lang="en-US"/>
            </a:p>
          </p:txBody>
        </p:sp>
      </p:grpSp>
      <p:sp>
        <p:nvSpPr>
          <p:cNvPr id="28682" name="Text Box 13"/>
          <p:cNvSpPr txBox="1">
            <a:spLocks noChangeArrowheads="1"/>
          </p:cNvSpPr>
          <p:nvPr/>
        </p:nvSpPr>
        <p:spPr bwMode="auto">
          <a:xfrm>
            <a:off x="862013" y="1993900"/>
            <a:ext cx="8281987" cy="2259013"/>
          </a:xfrm>
          <a:prstGeom prst="rect">
            <a:avLst/>
          </a:prstGeom>
          <a:noFill/>
          <a:ln w="9525">
            <a:noFill/>
            <a:round/>
            <a:headEnd/>
            <a:tailEnd/>
          </a:ln>
        </p:spPr>
        <p:txBody>
          <a:bodyPr lIns="90000" tIns="46800" rIns="90000" bIns="46800">
            <a:spAutoFit/>
          </a:bodyPr>
          <a:lstStyle/>
          <a:p>
            <a:pPr>
              <a:lnSpc>
                <a:spcPct val="120000"/>
              </a:lnSpc>
              <a:spcAft>
                <a:spcPts val="2813"/>
              </a:spcAft>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500" b="0">
                <a:solidFill>
                  <a:srgbClr val="000000"/>
                </a:solidFill>
                <a:cs typeface="Arial" charset="0"/>
              </a:rPr>
              <a:t>SAP PI Adapter Framework Overview</a:t>
            </a:r>
          </a:p>
          <a:p>
            <a:pPr>
              <a:lnSpc>
                <a:spcPct val="120000"/>
              </a:lnSpc>
              <a:spcAft>
                <a:spcPts val="2813"/>
              </a:spcAft>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500" b="0">
                <a:solidFill>
                  <a:srgbClr val="000000"/>
                </a:solidFill>
                <a:cs typeface="Arial" charset="0"/>
              </a:rPr>
              <a:t>Technical adapters in detail</a:t>
            </a:r>
          </a:p>
          <a:p>
            <a:pPr>
              <a:lnSpc>
                <a:spcPct val="120000"/>
              </a:lnSpc>
              <a:spcAft>
                <a:spcPts val="2813"/>
              </a:spcAft>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500" b="0">
                <a:solidFill>
                  <a:srgbClr val="000000"/>
                </a:solidFill>
                <a:cs typeface="Arial" charset="0"/>
              </a:rPr>
              <a:t>Summary</a:t>
            </a:r>
          </a:p>
          <a:p>
            <a:pPr>
              <a:lnSpc>
                <a:spcPct val="120000"/>
              </a:lnSpc>
              <a:spcAft>
                <a:spcPts val="2813"/>
              </a:spcAft>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500" b="0">
              <a:solidFill>
                <a:srgbClr val="000000"/>
              </a:solidFill>
              <a:cs typeface="Arial" charset="0"/>
            </a:endParaRPr>
          </a:p>
        </p:txBody>
      </p:sp>
      <p:grpSp>
        <p:nvGrpSpPr>
          <p:cNvPr id="28683" name="Group 14"/>
          <p:cNvGrpSpPr>
            <a:grpSpLocks/>
          </p:cNvGrpSpPr>
          <p:nvPr/>
        </p:nvGrpSpPr>
        <p:grpSpPr bwMode="auto">
          <a:xfrm>
            <a:off x="0" y="2738438"/>
            <a:ext cx="828675" cy="107950"/>
            <a:chOff x="0" y="1725"/>
            <a:chExt cx="522" cy="68"/>
          </a:xfrm>
        </p:grpSpPr>
        <p:sp>
          <p:nvSpPr>
            <p:cNvPr id="28693" name="Line 15"/>
            <p:cNvSpPr>
              <a:spLocks noChangeShapeType="1"/>
            </p:cNvSpPr>
            <p:nvPr/>
          </p:nvSpPr>
          <p:spPr bwMode="auto">
            <a:xfrm>
              <a:off x="0" y="1747"/>
              <a:ext cx="448" cy="0"/>
            </a:xfrm>
            <a:prstGeom prst="line">
              <a:avLst/>
            </a:prstGeom>
            <a:noFill/>
            <a:ln w="12600">
              <a:solidFill>
                <a:srgbClr val="CCCCFF"/>
              </a:solidFill>
              <a:miter lim="800000"/>
              <a:headEnd/>
              <a:tailEnd/>
            </a:ln>
          </p:spPr>
          <p:txBody>
            <a:bodyPr/>
            <a:lstStyle/>
            <a:p>
              <a:endParaRPr lang="en-US"/>
            </a:p>
          </p:txBody>
        </p:sp>
        <p:sp>
          <p:nvSpPr>
            <p:cNvPr id="28694" name="Rectangle 16"/>
            <p:cNvSpPr>
              <a:spLocks noChangeArrowheads="1"/>
            </p:cNvSpPr>
            <p:nvPr/>
          </p:nvSpPr>
          <p:spPr bwMode="auto">
            <a:xfrm rot="-5400000">
              <a:off x="466" y="1725"/>
              <a:ext cx="55" cy="55"/>
            </a:xfrm>
            <a:prstGeom prst="rect">
              <a:avLst/>
            </a:prstGeom>
            <a:solidFill>
              <a:srgbClr val="00CC99"/>
            </a:solidFill>
            <a:ln w="9525">
              <a:noFill/>
              <a:round/>
              <a:headEnd/>
              <a:tailEnd/>
            </a:ln>
          </p:spPr>
          <p:txBody>
            <a:bodyPr wrap="none" anchor="ctr"/>
            <a:lstStyle/>
            <a:p>
              <a:endParaRPr lang="en-US"/>
            </a:p>
          </p:txBody>
        </p:sp>
        <p:sp>
          <p:nvSpPr>
            <p:cNvPr id="28695" name="Line 17"/>
            <p:cNvSpPr>
              <a:spLocks noChangeShapeType="1"/>
            </p:cNvSpPr>
            <p:nvPr/>
          </p:nvSpPr>
          <p:spPr bwMode="auto">
            <a:xfrm>
              <a:off x="0" y="1745"/>
              <a:ext cx="382" cy="0"/>
            </a:xfrm>
            <a:prstGeom prst="line">
              <a:avLst/>
            </a:prstGeom>
            <a:noFill/>
            <a:ln w="12600">
              <a:solidFill>
                <a:srgbClr val="CCCCCC"/>
              </a:solidFill>
              <a:miter lim="800000"/>
              <a:headEnd/>
              <a:tailEnd/>
            </a:ln>
          </p:spPr>
          <p:txBody>
            <a:bodyPr/>
            <a:lstStyle/>
            <a:p>
              <a:endParaRPr lang="en-US"/>
            </a:p>
          </p:txBody>
        </p:sp>
        <p:sp>
          <p:nvSpPr>
            <p:cNvPr id="28696" name="Line 18"/>
            <p:cNvSpPr>
              <a:spLocks noChangeShapeType="1"/>
            </p:cNvSpPr>
            <p:nvPr/>
          </p:nvSpPr>
          <p:spPr bwMode="auto">
            <a:xfrm>
              <a:off x="466" y="1794"/>
              <a:ext cx="56" cy="0"/>
            </a:xfrm>
            <a:prstGeom prst="line">
              <a:avLst/>
            </a:prstGeom>
            <a:noFill/>
            <a:ln w="12600">
              <a:solidFill>
                <a:srgbClr val="808080"/>
              </a:solidFill>
              <a:miter lim="800000"/>
              <a:headEnd/>
              <a:tailEnd/>
            </a:ln>
          </p:spPr>
          <p:txBody>
            <a:bodyPr/>
            <a:lstStyle/>
            <a:p>
              <a:endParaRPr lang="en-US"/>
            </a:p>
          </p:txBody>
        </p:sp>
      </p:grpSp>
      <p:grpSp>
        <p:nvGrpSpPr>
          <p:cNvPr id="28684" name="Group 19"/>
          <p:cNvGrpSpPr>
            <a:grpSpLocks/>
          </p:cNvGrpSpPr>
          <p:nvPr/>
        </p:nvGrpSpPr>
        <p:grpSpPr bwMode="auto">
          <a:xfrm>
            <a:off x="0" y="3359150"/>
            <a:ext cx="828675" cy="107950"/>
            <a:chOff x="0" y="2116"/>
            <a:chExt cx="522" cy="68"/>
          </a:xfrm>
        </p:grpSpPr>
        <p:sp>
          <p:nvSpPr>
            <p:cNvPr id="28689" name="Line 20"/>
            <p:cNvSpPr>
              <a:spLocks noChangeShapeType="1"/>
            </p:cNvSpPr>
            <p:nvPr/>
          </p:nvSpPr>
          <p:spPr bwMode="auto">
            <a:xfrm>
              <a:off x="0" y="2138"/>
              <a:ext cx="448" cy="0"/>
            </a:xfrm>
            <a:prstGeom prst="line">
              <a:avLst/>
            </a:prstGeom>
            <a:noFill/>
            <a:ln w="12600">
              <a:solidFill>
                <a:srgbClr val="CCCCFF"/>
              </a:solidFill>
              <a:miter lim="800000"/>
              <a:headEnd/>
              <a:tailEnd/>
            </a:ln>
          </p:spPr>
          <p:txBody>
            <a:bodyPr/>
            <a:lstStyle/>
            <a:p>
              <a:endParaRPr lang="en-US"/>
            </a:p>
          </p:txBody>
        </p:sp>
        <p:sp>
          <p:nvSpPr>
            <p:cNvPr id="28690" name="Rectangle 21"/>
            <p:cNvSpPr>
              <a:spLocks noChangeArrowheads="1"/>
            </p:cNvSpPr>
            <p:nvPr/>
          </p:nvSpPr>
          <p:spPr bwMode="auto">
            <a:xfrm rot="-5400000">
              <a:off x="466" y="2116"/>
              <a:ext cx="55" cy="55"/>
            </a:xfrm>
            <a:prstGeom prst="rect">
              <a:avLst/>
            </a:prstGeom>
            <a:solidFill>
              <a:srgbClr val="00CC99"/>
            </a:solidFill>
            <a:ln w="9525">
              <a:noFill/>
              <a:round/>
              <a:headEnd/>
              <a:tailEnd/>
            </a:ln>
          </p:spPr>
          <p:txBody>
            <a:bodyPr wrap="none" anchor="ctr"/>
            <a:lstStyle/>
            <a:p>
              <a:endParaRPr lang="en-US"/>
            </a:p>
          </p:txBody>
        </p:sp>
        <p:sp>
          <p:nvSpPr>
            <p:cNvPr id="28691" name="Line 22"/>
            <p:cNvSpPr>
              <a:spLocks noChangeShapeType="1"/>
            </p:cNvSpPr>
            <p:nvPr/>
          </p:nvSpPr>
          <p:spPr bwMode="auto">
            <a:xfrm>
              <a:off x="0" y="2136"/>
              <a:ext cx="382" cy="0"/>
            </a:xfrm>
            <a:prstGeom prst="line">
              <a:avLst/>
            </a:prstGeom>
            <a:noFill/>
            <a:ln w="12600">
              <a:solidFill>
                <a:srgbClr val="CCCCCC"/>
              </a:solidFill>
              <a:miter lim="800000"/>
              <a:headEnd/>
              <a:tailEnd/>
            </a:ln>
          </p:spPr>
          <p:txBody>
            <a:bodyPr/>
            <a:lstStyle/>
            <a:p>
              <a:endParaRPr lang="en-US"/>
            </a:p>
          </p:txBody>
        </p:sp>
        <p:sp>
          <p:nvSpPr>
            <p:cNvPr id="28692" name="Line 23"/>
            <p:cNvSpPr>
              <a:spLocks noChangeShapeType="1"/>
            </p:cNvSpPr>
            <p:nvPr/>
          </p:nvSpPr>
          <p:spPr bwMode="auto">
            <a:xfrm>
              <a:off x="466" y="2185"/>
              <a:ext cx="56" cy="0"/>
            </a:xfrm>
            <a:prstGeom prst="line">
              <a:avLst/>
            </a:prstGeom>
            <a:noFill/>
            <a:ln w="12600">
              <a:solidFill>
                <a:srgbClr val="808080"/>
              </a:solidFill>
              <a:miter lim="800000"/>
              <a:headEnd/>
              <a:tailEnd/>
            </a:ln>
          </p:spPr>
          <p:txBody>
            <a:bodyPr/>
            <a:lstStyle/>
            <a:p>
              <a:endParaRPr lang="en-US"/>
            </a:p>
          </p:txBody>
        </p:sp>
      </p:grpSp>
      <p:pic>
        <p:nvPicPr>
          <p:cNvPr id="28685" name="Picture 24"/>
          <p:cNvPicPr>
            <a:picLocks noChangeAspect="1" noChangeArrowheads="1"/>
          </p:cNvPicPr>
          <p:nvPr/>
        </p:nvPicPr>
        <p:blipFill>
          <a:blip r:embed="rId3" cstate="print"/>
          <a:srcRect/>
          <a:stretch>
            <a:fillRect/>
          </a:stretch>
        </p:blipFill>
        <p:spPr bwMode="auto">
          <a:xfrm>
            <a:off x="7974013" y="0"/>
            <a:ext cx="1169987" cy="582613"/>
          </a:xfrm>
          <a:prstGeom prst="rect">
            <a:avLst/>
          </a:prstGeom>
          <a:noFill/>
          <a:ln w="9525">
            <a:noFill/>
            <a:round/>
            <a:headEnd/>
            <a:tailEnd/>
          </a:ln>
        </p:spPr>
      </p:pic>
      <p:sp>
        <p:nvSpPr>
          <p:cNvPr id="28686" name="Line 25"/>
          <p:cNvSpPr>
            <a:spLocks noChangeShapeType="1"/>
          </p:cNvSpPr>
          <p:nvPr/>
        </p:nvSpPr>
        <p:spPr bwMode="auto">
          <a:xfrm>
            <a:off x="639763" y="6230938"/>
            <a:ext cx="8504237" cy="1587"/>
          </a:xfrm>
          <a:prstGeom prst="line">
            <a:avLst/>
          </a:prstGeom>
          <a:noFill/>
          <a:ln w="19080">
            <a:solidFill>
              <a:srgbClr val="808080"/>
            </a:solidFill>
            <a:miter lim="800000"/>
            <a:headEnd/>
            <a:tailEnd/>
          </a:ln>
        </p:spPr>
        <p:txBody>
          <a:bodyPr/>
          <a:lstStyle/>
          <a:p>
            <a:endParaRPr lang="en-US"/>
          </a:p>
        </p:txBody>
      </p:sp>
      <p:sp>
        <p:nvSpPr>
          <p:cNvPr id="28687" name="Line 26"/>
          <p:cNvSpPr>
            <a:spLocks noChangeShapeType="1"/>
          </p:cNvSpPr>
          <p:nvPr/>
        </p:nvSpPr>
        <p:spPr bwMode="auto">
          <a:xfrm>
            <a:off x="0" y="6243638"/>
            <a:ext cx="7954963" cy="1587"/>
          </a:xfrm>
          <a:prstGeom prst="line">
            <a:avLst/>
          </a:prstGeom>
          <a:noFill/>
          <a:ln w="19080">
            <a:solidFill>
              <a:srgbClr val="00CC99"/>
            </a:solidFill>
            <a:miter lim="800000"/>
            <a:headEnd/>
            <a:tailEnd/>
          </a:ln>
        </p:spPr>
        <p:txBody>
          <a:bodyPr/>
          <a:lstStyle/>
          <a:p>
            <a:endParaRPr lang="en-US"/>
          </a:p>
        </p:txBody>
      </p:sp>
      <p:sp>
        <p:nvSpPr>
          <p:cNvPr id="28688" name="Rectangle 27"/>
          <p:cNvSpPr>
            <a:spLocks noChangeArrowheads="1"/>
          </p:cNvSpPr>
          <p:nvPr/>
        </p:nvSpPr>
        <p:spPr bwMode="auto">
          <a:xfrm>
            <a:off x="7977188" y="6102350"/>
            <a:ext cx="220662" cy="220663"/>
          </a:xfrm>
          <a:prstGeom prst="rect">
            <a:avLst/>
          </a:prstGeom>
          <a:solidFill>
            <a:srgbClr val="00CC99"/>
          </a:solidFill>
          <a:ln w="9525">
            <a:noFill/>
            <a:round/>
            <a:headEnd/>
            <a:tailEnd/>
          </a:ln>
        </p:spPr>
        <p:txBody>
          <a:bodyPr wrap="none" anchor="ctr"/>
          <a:lstStyle/>
          <a:p>
            <a:endParaRPr lang="en-US"/>
          </a:p>
        </p:txBody>
      </p:sp>
    </p:spTree>
  </p:cSld>
  <p:clrMapOvr>
    <a:masterClrMapping/>
  </p:clrMapOvr>
  <p:transition advTm="10240"/>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Text Box 1"/>
          <p:cNvSpPr txBox="1">
            <a:spLocks noChangeArrowheads="1"/>
          </p:cNvSpPr>
          <p:nvPr/>
        </p:nvSpPr>
        <p:spPr bwMode="auto">
          <a:xfrm>
            <a:off x="409575" y="304800"/>
            <a:ext cx="8734425" cy="533400"/>
          </a:xfrm>
          <a:prstGeom prst="rect">
            <a:avLst/>
          </a:prstGeom>
          <a:noFill/>
          <a:ln w="9525">
            <a:noFill/>
            <a:round/>
            <a:headEnd/>
            <a:tailEnd/>
          </a:ln>
        </p:spPr>
        <p:txBody>
          <a:bodyPr lIns="0" tIns="0" rIns="0" bIns="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0">
                <a:solidFill>
                  <a:srgbClr val="000000"/>
                </a:solidFill>
              </a:rPr>
              <a:t> Summary</a:t>
            </a:r>
          </a:p>
        </p:txBody>
      </p:sp>
      <p:sp>
        <p:nvSpPr>
          <p:cNvPr id="29699" name="Text Box 2"/>
          <p:cNvSpPr txBox="1">
            <a:spLocks noChangeArrowheads="1"/>
          </p:cNvSpPr>
          <p:nvPr/>
        </p:nvSpPr>
        <p:spPr bwMode="auto">
          <a:xfrm>
            <a:off x="517525" y="914400"/>
            <a:ext cx="8324850" cy="5538788"/>
          </a:xfrm>
          <a:prstGeom prst="rect">
            <a:avLst/>
          </a:prstGeom>
          <a:noFill/>
          <a:ln w="9525">
            <a:noFill/>
            <a:round/>
            <a:headEnd/>
            <a:tailEnd/>
          </a:ln>
        </p:spPr>
        <p:txBody>
          <a:bodyPr lIns="0" tIns="0" rIns="0" bIns="0"/>
          <a:lstStyle/>
          <a:p>
            <a:pPr marL="377825" indent="-377825">
              <a:spcBef>
                <a:spcPts val="500"/>
              </a:spcBef>
              <a:buFont typeface="Arial" charset="0"/>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2000" b="0">
                <a:solidFill>
                  <a:srgbClr val="000000"/>
                </a:solidFill>
              </a:rPr>
              <a:t>Adapter Framework runs on J2EE Stack of SAP Web AS</a:t>
            </a:r>
          </a:p>
          <a:p>
            <a:pPr marL="377825" indent="-377825">
              <a:spcBef>
                <a:spcPts val="500"/>
              </a:spcBef>
              <a:buFont typeface="Arial" charset="0"/>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2000" b="0">
                <a:solidFill>
                  <a:srgbClr val="000000"/>
                </a:solidFill>
              </a:rPr>
              <a:t>Adapter Framework is platform for Adapter Engine and PCK </a:t>
            </a:r>
          </a:p>
          <a:p>
            <a:pPr marL="377825" indent="-377825">
              <a:spcBef>
                <a:spcPts val="500"/>
              </a:spcBef>
              <a:buFont typeface="Arial" charset="0"/>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2000" b="0">
                <a:solidFill>
                  <a:srgbClr val="000000"/>
                </a:solidFill>
              </a:rPr>
              <a:t>Adapter Framework provides an extensible platform for developing and running adapters in SAP PI environment</a:t>
            </a:r>
          </a:p>
          <a:p>
            <a:pPr marL="377825" indent="-377825">
              <a:spcBef>
                <a:spcPts val="500"/>
              </a:spcBef>
              <a:buFont typeface="Arial" charset="0"/>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2000" b="0">
                <a:solidFill>
                  <a:srgbClr val="000000"/>
                </a:solidFill>
              </a:rPr>
              <a:t>Adapter Engine utilizes central configuration, monitoring, administration</a:t>
            </a:r>
          </a:p>
          <a:p>
            <a:pPr marL="377825" indent="-377825">
              <a:spcBef>
                <a:spcPts val="500"/>
              </a:spcBef>
              <a:buFont typeface="Arial" charset="0"/>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2000" b="0">
                <a:solidFill>
                  <a:srgbClr val="000000"/>
                </a:solidFill>
                <a:cs typeface="Times New Roman" pitchFamily="18" charset="0"/>
              </a:rPr>
              <a:t>Dual connectivity strategy</a:t>
            </a:r>
          </a:p>
          <a:p>
            <a:pPr marL="993775" lvl="2" indent="-303213">
              <a:spcBef>
                <a:spcPts val="500"/>
              </a:spcBef>
              <a:buFont typeface="Wingdings" pitchFamily="2" charset="2"/>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2000" b="0">
                <a:solidFill>
                  <a:srgbClr val="000000"/>
                </a:solidFill>
                <a:cs typeface="Times New Roman" pitchFamily="18" charset="0"/>
              </a:rPr>
              <a:t>Adapter Framework for comprehensive integration of adapters</a:t>
            </a:r>
          </a:p>
          <a:p>
            <a:pPr marL="993775" lvl="2" indent="-303213">
              <a:spcBef>
                <a:spcPts val="500"/>
              </a:spcBef>
              <a:buFont typeface="Wingdings" pitchFamily="2" charset="2"/>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2000" b="0">
                <a:solidFill>
                  <a:srgbClr val="000000"/>
                </a:solidFill>
                <a:cs typeface="Times New Roman" pitchFamily="18" charset="0"/>
              </a:rPr>
              <a:t>Interoperability via open standards to interop. with EAI providers</a:t>
            </a:r>
          </a:p>
          <a:p>
            <a:pPr marL="377825" indent="-377825">
              <a:spcBef>
                <a:spcPts val="500"/>
              </a:spcBef>
              <a:buFont typeface="Arial" charset="0"/>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2000" b="0">
                <a:solidFill>
                  <a:srgbClr val="000000"/>
                </a:solidFill>
              </a:rPr>
              <a:t>SAP NetWeaver Certification for adapters based on Adapter Framework available</a:t>
            </a:r>
          </a:p>
          <a:p>
            <a:pPr marL="377825" indent="-377825">
              <a:spcBef>
                <a:spcPts val="500"/>
              </a:spcBef>
              <a:buFont typeface="Arial" charset="0"/>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de-DE" sz="2000" b="0">
                <a:solidFill>
                  <a:srgbClr val="000000"/>
                </a:solidFill>
              </a:rPr>
              <a:t>Adapter mappings, metadata stored in Integration Repository</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4098" name="Group 2"/>
          <p:cNvGrpSpPr>
            <a:grpSpLocks/>
          </p:cNvGrpSpPr>
          <p:nvPr/>
        </p:nvGrpSpPr>
        <p:grpSpPr bwMode="auto">
          <a:xfrm>
            <a:off x="152400" y="3352800"/>
            <a:ext cx="914400" cy="1524000"/>
            <a:chOff x="96" y="2112"/>
            <a:chExt cx="576" cy="960"/>
          </a:xfrm>
        </p:grpSpPr>
        <p:sp>
          <p:nvSpPr>
            <p:cNvPr id="4160" name="Rectangle 3"/>
            <p:cNvSpPr>
              <a:spLocks noChangeArrowheads="1"/>
            </p:cNvSpPr>
            <p:nvPr/>
          </p:nvSpPr>
          <p:spPr bwMode="auto">
            <a:xfrm>
              <a:off x="96" y="2112"/>
              <a:ext cx="576" cy="960"/>
            </a:xfrm>
            <a:prstGeom prst="rect">
              <a:avLst/>
            </a:prstGeom>
            <a:solidFill>
              <a:srgbClr val="C0CFE2"/>
            </a:solidFill>
            <a:ln w="12700">
              <a:solidFill>
                <a:srgbClr val="466A97"/>
              </a:solidFill>
              <a:miter lim="800000"/>
              <a:headEnd/>
              <a:tailEnd/>
            </a:ln>
          </p:spPr>
          <p:txBody>
            <a:bodyPr wrap="none"/>
            <a:lstStyle/>
            <a:p>
              <a:pPr algn="ctr"/>
              <a:r>
                <a:rPr lang="de-DE" sz="1400"/>
                <a:t>Plain</a:t>
              </a:r>
              <a:endParaRPr lang="en-US" sz="1400"/>
            </a:p>
            <a:p>
              <a:pPr algn="ctr"/>
              <a:r>
                <a:rPr lang="en-US" sz="1400"/>
                <a:t>J2SE</a:t>
              </a:r>
              <a:br>
                <a:rPr lang="en-US" sz="1400"/>
              </a:br>
              <a:r>
                <a:rPr lang="en-US" sz="1400"/>
                <a:t>Adapter </a:t>
              </a:r>
              <a:br>
                <a:rPr lang="en-US" sz="1400"/>
              </a:br>
              <a:r>
                <a:rPr lang="en-US" sz="1400"/>
                <a:t>Engine</a:t>
              </a:r>
            </a:p>
          </p:txBody>
        </p:sp>
        <p:sp>
          <p:nvSpPr>
            <p:cNvPr id="4161" name="Rectangle 4"/>
            <p:cNvSpPr>
              <a:spLocks noChangeArrowheads="1"/>
            </p:cNvSpPr>
            <p:nvPr/>
          </p:nvSpPr>
          <p:spPr bwMode="auto">
            <a:xfrm>
              <a:off x="168" y="2844"/>
              <a:ext cx="432" cy="192"/>
            </a:xfrm>
            <a:prstGeom prst="rect">
              <a:avLst/>
            </a:prstGeom>
            <a:solidFill>
              <a:schemeClr val="bg1"/>
            </a:solidFill>
            <a:ln w="12700">
              <a:solidFill>
                <a:srgbClr val="466A97"/>
              </a:solidFill>
              <a:miter lim="800000"/>
              <a:headEnd/>
              <a:tailEnd/>
            </a:ln>
          </p:spPr>
          <p:txBody>
            <a:bodyPr wrap="none" anchor="ctr"/>
            <a:lstStyle/>
            <a:p>
              <a:pPr algn="ctr"/>
              <a:r>
                <a:rPr lang="en-US" sz="1200">
                  <a:solidFill>
                    <a:schemeClr val="tx1"/>
                  </a:solidFill>
                </a:rPr>
                <a:t>Adapter</a:t>
              </a:r>
            </a:p>
          </p:txBody>
        </p:sp>
      </p:grpSp>
      <p:sp>
        <p:nvSpPr>
          <p:cNvPr id="4099" name="Line 5"/>
          <p:cNvSpPr>
            <a:spLocks noChangeShapeType="1"/>
          </p:cNvSpPr>
          <p:nvPr/>
        </p:nvSpPr>
        <p:spPr bwMode="auto">
          <a:xfrm>
            <a:off x="5257800" y="2971800"/>
            <a:ext cx="0" cy="381000"/>
          </a:xfrm>
          <a:prstGeom prst="line">
            <a:avLst/>
          </a:prstGeom>
          <a:noFill/>
          <a:ln w="19050">
            <a:solidFill>
              <a:schemeClr val="accent2"/>
            </a:solidFill>
            <a:round/>
            <a:headEnd type="none" w="med" len="lg"/>
            <a:tailEnd type="none" w="med" len="lg"/>
          </a:ln>
        </p:spPr>
        <p:txBody>
          <a:bodyPr/>
          <a:lstStyle/>
          <a:p>
            <a:endParaRPr lang="en-US"/>
          </a:p>
        </p:txBody>
      </p:sp>
      <p:sp>
        <p:nvSpPr>
          <p:cNvPr id="70" name="Rectangle 6"/>
          <p:cNvSpPr txBox="1">
            <a:spLocks noChangeArrowheads="1"/>
          </p:cNvSpPr>
          <p:nvPr/>
        </p:nvSpPr>
        <p:spPr>
          <a:xfrm>
            <a:off x="409575" y="304800"/>
            <a:ext cx="8734425" cy="533400"/>
          </a:xfrm>
          <a:prstGeom prst="rect">
            <a:avLst/>
          </a:prstGeom>
        </p:spPr>
        <p:txBody>
          <a:bodyPr/>
          <a:lstStyle/>
          <a:p>
            <a:pPr eaLnBrk="0" hangingPunct="0">
              <a:buFont typeface="Times New Roman" pitchFamily="16" charset="0"/>
              <a:buNone/>
              <a:defRPr/>
            </a:pPr>
            <a:r>
              <a:rPr lang="en-US" sz="3200" kern="0" dirty="0">
                <a:solidFill>
                  <a:srgbClr val="000000"/>
                </a:solidFill>
                <a:latin typeface="+mj-lt"/>
                <a:ea typeface="+mj-ea"/>
                <a:cs typeface="+mj-cs"/>
              </a:rPr>
              <a:t> SAP PI Architecture</a:t>
            </a:r>
          </a:p>
        </p:txBody>
      </p:sp>
      <p:sp>
        <p:nvSpPr>
          <p:cNvPr id="4101" name="AutoShape 7"/>
          <p:cNvSpPr>
            <a:spLocks noChangeArrowheads="1"/>
          </p:cNvSpPr>
          <p:nvPr/>
        </p:nvSpPr>
        <p:spPr bwMode="auto">
          <a:xfrm>
            <a:off x="152400" y="838200"/>
            <a:ext cx="7620000" cy="457200"/>
          </a:xfrm>
          <a:prstGeom prst="roundRect">
            <a:avLst>
              <a:gd name="adj" fmla="val 16667"/>
            </a:avLst>
          </a:prstGeom>
          <a:solidFill>
            <a:srgbClr val="7D9DC3"/>
          </a:solidFill>
          <a:ln w="38100" cmpd="dbl">
            <a:noFill/>
            <a:round/>
            <a:headEnd/>
            <a:tailEnd/>
          </a:ln>
          <a:effectLst>
            <a:outerShdw dist="53882" dir="2700000" algn="ctr" rotWithShape="0">
              <a:srgbClr val="808080"/>
            </a:outerShdw>
          </a:effectLst>
        </p:spPr>
        <p:txBody>
          <a:bodyPr wrap="none" anchor="ctr"/>
          <a:lstStyle/>
          <a:p>
            <a:pPr algn="ctr">
              <a:defRPr/>
            </a:pPr>
            <a:r>
              <a:rPr lang="en-US"/>
              <a:t>Integration Repository / Integration Directory / System Landscape Directory</a:t>
            </a:r>
          </a:p>
        </p:txBody>
      </p:sp>
      <p:sp>
        <p:nvSpPr>
          <p:cNvPr id="4102" name="Rectangle 8"/>
          <p:cNvSpPr>
            <a:spLocks noChangeArrowheads="1"/>
          </p:cNvSpPr>
          <p:nvPr/>
        </p:nvSpPr>
        <p:spPr bwMode="auto">
          <a:xfrm>
            <a:off x="1338263" y="1828800"/>
            <a:ext cx="3276600" cy="3124200"/>
          </a:xfrm>
          <a:prstGeom prst="rect">
            <a:avLst/>
          </a:prstGeom>
          <a:solidFill>
            <a:srgbClr val="7D9DC3"/>
          </a:solidFill>
          <a:ln w="38100" cmpd="dbl">
            <a:noFill/>
            <a:miter lim="800000"/>
            <a:headEnd/>
            <a:tailEnd/>
          </a:ln>
          <a:effectLst>
            <a:outerShdw dist="53882" dir="2700000" algn="ctr" rotWithShape="0">
              <a:srgbClr val="808080"/>
            </a:outerShdw>
          </a:effectLst>
        </p:spPr>
        <p:txBody>
          <a:bodyPr wrap="none"/>
          <a:lstStyle/>
          <a:p>
            <a:pPr algn="ctr">
              <a:defRPr/>
            </a:pPr>
            <a:r>
              <a:rPr lang="en-US"/>
              <a:t>Integration Server</a:t>
            </a:r>
          </a:p>
        </p:txBody>
      </p:sp>
      <p:sp>
        <p:nvSpPr>
          <p:cNvPr id="4103" name="Rectangle 9"/>
          <p:cNvSpPr>
            <a:spLocks noChangeArrowheads="1"/>
          </p:cNvSpPr>
          <p:nvPr/>
        </p:nvSpPr>
        <p:spPr bwMode="auto">
          <a:xfrm>
            <a:off x="1260475" y="5443538"/>
            <a:ext cx="914400" cy="838200"/>
          </a:xfrm>
          <a:prstGeom prst="rect">
            <a:avLst/>
          </a:prstGeom>
          <a:solidFill>
            <a:srgbClr val="466A97"/>
          </a:solidFill>
          <a:ln w="12700">
            <a:solidFill>
              <a:schemeClr val="hlink"/>
            </a:solidFill>
            <a:miter lim="800000"/>
            <a:headEnd/>
            <a:tailEnd/>
          </a:ln>
          <a:effectLst>
            <a:outerShdw dist="35921" dir="2700000" algn="ctr" rotWithShape="0">
              <a:schemeClr val="bg2"/>
            </a:outerShdw>
          </a:effectLst>
        </p:spPr>
        <p:txBody>
          <a:bodyPr wrap="none" anchor="ctr"/>
          <a:lstStyle/>
          <a:p>
            <a:pPr algn="ctr">
              <a:defRPr/>
            </a:pPr>
            <a:r>
              <a:rPr lang="en-US"/>
              <a:t>SAP</a:t>
            </a:r>
            <a:br>
              <a:rPr lang="en-US"/>
            </a:br>
            <a:r>
              <a:rPr lang="en-US"/>
              <a:t>System</a:t>
            </a:r>
          </a:p>
        </p:txBody>
      </p:sp>
      <p:sp>
        <p:nvSpPr>
          <p:cNvPr id="4104" name="Rectangle 10"/>
          <p:cNvSpPr>
            <a:spLocks noChangeArrowheads="1"/>
          </p:cNvSpPr>
          <p:nvPr/>
        </p:nvSpPr>
        <p:spPr bwMode="auto">
          <a:xfrm rot="5400000">
            <a:off x="1338263" y="4267200"/>
            <a:ext cx="762000" cy="457200"/>
          </a:xfrm>
          <a:prstGeom prst="rect">
            <a:avLst/>
          </a:prstGeom>
          <a:solidFill>
            <a:schemeClr val="bg1"/>
          </a:solidFill>
          <a:ln w="12700">
            <a:solidFill>
              <a:srgbClr val="466A97"/>
            </a:solidFill>
            <a:miter lim="800000"/>
            <a:headEnd/>
            <a:tailEnd/>
          </a:ln>
        </p:spPr>
        <p:txBody>
          <a:bodyPr wrap="none" anchor="ctr"/>
          <a:lstStyle/>
          <a:p>
            <a:pPr algn="ctr"/>
            <a:r>
              <a:rPr lang="en-US" sz="1200" b="0">
                <a:solidFill>
                  <a:schemeClr val="tx1"/>
                </a:solidFill>
              </a:rPr>
              <a:t>IDoc</a:t>
            </a:r>
            <a:br>
              <a:rPr lang="en-US" sz="1200" b="0">
                <a:solidFill>
                  <a:schemeClr val="tx1"/>
                </a:solidFill>
              </a:rPr>
            </a:br>
            <a:r>
              <a:rPr lang="en-US" sz="1200" b="0">
                <a:solidFill>
                  <a:schemeClr val="tx1"/>
                </a:solidFill>
              </a:rPr>
              <a:t>Adapter</a:t>
            </a:r>
          </a:p>
        </p:txBody>
      </p:sp>
      <p:sp>
        <p:nvSpPr>
          <p:cNvPr id="4105" name="Rectangle 11"/>
          <p:cNvSpPr>
            <a:spLocks noChangeArrowheads="1"/>
          </p:cNvSpPr>
          <p:nvPr/>
        </p:nvSpPr>
        <p:spPr bwMode="auto">
          <a:xfrm>
            <a:off x="2100263" y="2286000"/>
            <a:ext cx="2438400" cy="304800"/>
          </a:xfrm>
          <a:prstGeom prst="rect">
            <a:avLst/>
          </a:prstGeom>
          <a:solidFill>
            <a:srgbClr val="C0CFE2"/>
          </a:solidFill>
          <a:ln w="12700">
            <a:solidFill>
              <a:srgbClr val="466A97"/>
            </a:solidFill>
            <a:miter lim="800000"/>
            <a:headEnd/>
            <a:tailEnd/>
          </a:ln>
        </p:spPr>
        <p:txBody>
          <a:bodyPr wrap="none" anchor="ctr"/>
          <a:lstStyle/>
          <a:p>
            <a:pPr algn="ctr"/>
            <a:r>
              <a:rPr lang="en-US" sz="1400"/>
              <a:t>Business Process Engine</a:t>
            </a:r>
          </a:p>
        </p:txBody>
      </p:sp>
      <p:sp>
        <p:nvSpPr>
          <p:cNvPr id="4106" name="Rectangle 12"/>
          <p:cNvSpPr>
            <a:spLocks noChangeArrowheads="1"/>
          </p:cNvSpPr>
          <p:nvPr/>
        </p:nvSpPr>
        <p:spPr bwMode="auto">
          <a:xfrm>
            <a:off x="2100263" y="2819400"/>
            <a:ext cx="2438400" cy="304800"/>
          </a:xfrm>
          <a:prstGeom prst="rect">
            <a:avLst/>
          </a:prstGeom>
          <a:solidFill>
            <a:srgbClr val="C0CFE2"/>
          </a:solidFill>
          <a:ln w="12700">
            <a:solidFill>
              <a:srgbClr val="466A97"/>
            </a:solidFill>
            <a:miter lim="800000"/>
            <a:headEnd/>
            <a:tailEnd/>
          </a:ln>
        </p:spPr>
        <p:txBody>
          <a:bodyPr wrap="none" anchor="ctr"/>
          <a:lstStyle/>
          <a:p>
            <a:pPr algn="ctr"/>
            <a:r>
              <a:rPr lang="en-US" sz="1400"/>
              <a:t>Integration Engine</a:t>
            </a:r>
          </a:p>
        </p:txBody>
      </p:sp>
      <p:sp>
        <p:nvSpPr>
          <p:cNvPr id="4107" name="Rectangle 13"/>
          <p:cNvSpPr>
            <a:spLocks noChangeArrowheads="1"/>
          </p:cNvSpPr>
          <p:nvPr/>
        </p:nvSpPr>
        <p:spPr bwMode="auto">
          <a:xfrm>
            <a:off x="2100263" y="3352800"/>
            <a:ext cx="2438400" cy="1524000"/>
          </a:xfrm>
          <a:prstGeom prst="rect">
            <a:avLst/>
          </a:prstGeom>
          <a:solidFill>
            <a:srgbClr val="C0CFE2"/>
          </a:solidFill>
          <a:ln w="12700">
            <a:solidFill>
              <a:srgbClr val="466A97"/>
            </a:solidFill>
            <a:miter lim="800000"/>
            <a:headEnd/>
            <a:tailEnd/>
          </a:ln>
        </p:spPr>
        <p:txBody>
          <a:bodyPr wrap="none"/>
          <a:lstStyle/>
          <a:p>
            <a:r>
              <a:rPr lang="en-US" sz="1400"/>
              <a:t>Central </a:t>
            </a:r>
            <a:br>
              <a:rPr lang="en-US" sz="1400"/>
            </a:br>
            <a:r>
              <a:rPr lang="en-US" sz="1400"/>
              <a:t>Adapter Engine</a:t>
            </a:r>
            <a:br>
              <a:rPr lang="en-US" sz="1400"/>
            </a:br>
            <a:endParaRPr lang="en-US" sz="1400"/>
          </a:p>
        </p:txBody>
      </p:sp>
      <p:sp>
        <p:nvSpPr>
          <p:cNvPr id="4108" name="Rectangle 14"/>
          <p:cNvSpPr>
            <a:spLocks noChangeArrowheads="1"/>
          </p:cNvSpPr>
          <p:nvPr/>
        </p:nvSpPr>
        <p:spPr bwMode="auto">
          <a:xfrm>
            <a:off x="2209800" y="3886200"/>
            <a:ext cx="1490663" cy="914400"/>
          </a:xfrm>
          <a:prstGeom prst="rect">
            <a:avLst/>
          </a:prstGeom>
          <a:solidFill>
            <a:schemeClr val="bg1"/>
          </a:solidFill>
          <a:ln w="12700">
            <a:solidFill>
              <a:srgbClr val="466A97"/>
            </a:solidFill>
            <a:miter lim="800000"/>
            <a:headEnd/>
            <a:tailEnd/>
          </a:ln>
        </p:spPr>
        <p:txBody>
          <a:bodyPr wrap="none" anchor="ctr"/>
          <a:lstStyle/>
          <a:p>
            <a:pPr algn="ctr"/>
            <a:r>
              <a:rPr lang="en-US" sz="1200">
                <a:solidFill>
                  <a:schemeClr val="tx1"/>
                </a:solidFill>
              </a:rPr>
              <a:t>Adapter Framework</a:t>
            </a:r>
            <a:endParaRPr lang="en-US" sz="1200" b="0">
              <a:solidFill>
                <a:schemeClr val="tx1"/>
              </a:solidFill>
            </a:endParaRPr>
          </a:p>
          <a:p>
            <a:pPr algn="ctr"/>
            <a:r>
              <a:rPr lang="en-US" sz="1200" b="0">
                <a:solidFill>
                  <a:schemeClr val="tx1"/>
                </a:solidFill>
              </a:rPr>
              <a:t>Messaging</a:t>
            </a:r>
            <a:br>
              <a:rPr lang="en-US" sz="1200" b="0">
                <a:solidFill>
                  <a:schemeClr val="tx1"/>
                </a:solidFill>
              </a:rPr>
            </a:br>
            <a:r>
              <a:rPr lang="en-US" sz="1200" b="0">
                <a:solidFill>
                  <a:schemeClr val="tx1"/>
                </a:solidFill>
              </a:rPr>
              <a:t>Queuing</a:t>
            </a:r>
            <a:br>
              <a:rPr lang="en-US" sz="1200" b="0">
                <a:solidFill>
                  <a:schemeClr val="tx1"/>
                </a:solidFill>
              </a:rPr>
            </a:br>
            <a:r>
              <a:rPr lang="en-US" sz="1200" b="0">
                <a:solidFill>
                  <a:schemeClr val="tx1"/>
                </a:solidFill>
              </a:rPr>
              <a:t>Security Handling</a:t>
            </a:r>
          </a:p>
        </p:txBody>
      </p:sp>
      <p:sp>
        <p:nvSpPr>
          <p:cNvPr id="4109" name="Rectangle 15"/>
          <p:cNvSpPr>
            <a:spLocks noChangeArrowheads="1"/>
          </p:cNvSpPr>
          <p:nvPr/>
        </p:nvSpPr>
        <p:spPr bwMode="auto">
          <a:xfrm rot="5400000">
            <a:off x="3660775" y="4075113"/>
            <a:ext cx="990600" cy="457200"/>
          </a:xfrm>
          <a:prstGeom prst="rect">
            <a:avLst/>
          </a:prstGeom>
          <a:solidFill>
            <a:schemeClr val="bg1"/>
          </a:solidFill>
          <a:ln w="12700">
            <a:solidFill>
              <a:srgbClr val="466A97"/>
            </a:solidFill>
            <a:miter lim="800000"/>
            <a:headEnd/>
            <a:tailEnd/>
          </a:ln>
        </p:spPr>
        <p:txBody>
          <a:bodyPr rot="10800000" vert="eaVert" wrap="none" anchor="ctr"/>
          <a:lstStyle/>
          <a:p>
            <a:pPr algn="ctr"/>
            <a:endParaRPr lang="en-US" sz="1200" b="0">
              <a:solidFill>
                <a:schemeClr val="tx1"/>
              </a:solidFill>
            </a:endParaRPr>
          </a:p>
        </p:txBody>
      </p:sp>
      <p:sp>
        <p:nvSpPr>
          <p:cNvPr id="4110" name="Line 16"/>
          <p:cNvSpPr>
            <a:spLocks noChangeShapeType="1"/>
          </p:cNvSpPr>
          <p:nvPr/>
        </p:nvSpPr>
        <p:spPr bwMode="auto">
          <a:xfrm rot="10800000">
            <a:off x="3700463" y="4471988"/>
            <a:ext cx="304800" cy="0"/>
          </a:xfrm>
          <a:prstGeom prst="line">
            <a:avLst/>
          </a:prstGeom>
          <a:noFill/>
          <a:ln w="12700">
            <a:solidFill>
              <a:schemeClr val="tx1"/>
            </a:solidFill>
            <a:round/>
            <a:headEnd/>
            <a:tailEnd/>
          </a:ln>
        </p:spPr>
        <p:txBody>
          <a:bodyPr wrap="none"/>
          <a:lstStyle/>
          <a:p>
            <a:endParaRPr lang="en-US"/>
          </a:p>
        </p:txBody>
      </p:sp>
      <p:sp>
        <p:nvSpPr>
          <p:cNvPr id="4111" name="AutoShape 17"/>
          <p:cNvSpPr>
            <a:spLocks noChangeArrowheads="1"/>
          </p:cNvSpPr>
          <p:nvPr/>
        </p:nvSpPr>
        <p:spPr bwMode="auto">
          <a:xfrm rot="-5400000">
            <a:off x="3785394" y="4423569"/>
            <a:ext cx="104775" cy="96837"/>
          </a:xfrm>
          <a:prstGeom prst="flowChartConnector">
            <a:avLst/>
          </a:prstGeom>
          <a:solidFill>
            <a:schemeClr val="bg2"/>
          </a:solidFill>
          <a:ln w="19050">
            <a:solidFill>
              <a:schemeClr val="accent2"/>
            </a:solidFill>
            <a:round/>
            <a:headEnd type="none" w="med" len="lg"/>
            <a:tailEnd type="none" w="med" len="lg"/>
          </a:ln>
        </p:spPr>
        <p:txBody>
          <a:bodyPr wrap="none" anchor="ctr"/>
          <a:lstStyle/>
          <a:p>
            <a:endParaRPr lang="en-US"/>
          </a:p>
        </p:txBody>
      </p:sp>
      <p:sp>
        <p:nvSpPr>
          <p:cNvPr id="4112" name="Line 18"/>
          <p:cNvSpPr>
            <a:spLocks noChangeShapeType="1"/>
          </p:cNvSpPr>
          <p:nvPr/>
        </p:nvSpPr>
        <p:spPr bwMode="auto">
          <a:xfrm rot="-5400000">
            <a:off x="3181350" y="3238500"/>
            <a:ext cx="228600" cy="0"/>
          </a:xfrm>
          <a:prstGeom prst="line">
            <a:avLst/>
          </a:prstGeom>
          <a:noFill/>
          <a:ln w="12700">
            <a:solidFill>
              <a:schemeClr val="tx1"/>
            </a:solidFill>
            <a:round/>
            <a:headEnd/>
            <a:tailEnd/>
          </a:ln>
        </p:spPr>
        <p:txBody>
          <a:bodyPr wrap="none"/>
          <a:lstStyle/>
          <a:p>
            <a:endParaRPr lang="en-US"/>
          </a:p>
        </p:txBody>
      </p:sp>
      <p:sp>
        <p:nvSpPr>
          <p:cNvPr id="4113" name="AutoShape 19"/>
          <p:cNvSpPr>
            <a:spLocks noChangeArrowheads="1"/>
          </p:cNvSpPr>
          <p:nvPr/>
        </p:nvSpPr>
        <p:spPr bwMode="auto">
          <a:xfrm>
            <a:off x="3243263" y="3200400"/>
            <a:ext cx="104775" cy="96838"/>
          </a:xfrm>
          <a:prstGeom prst="flowChartConnector">
            <a:avLst/>
          </a:prstGeom>
          <a:solidFill>
            <a:schemeClr val="bg2"/>
          </a:solidFill>
          <a:ln w="19050">
            <a:solidFill>
              <a:schemeClr val="accent2"/>
            </a:solidFill>
            <a:round/>
            <a:headEnd type="none" w="med" len="lg"/>
            <a:tailEnd type="none" w="med" len="lg"/>
          </a:ln>
        </p:spPr>
        <p:txBody>
          <a:bodyPr wrap="none" anchor="ctr"/>
          <a:lstStyle/>
          <a:p>
            <a:endParaRPr lang="en-US"/>
          </a:p>
        </p:txBody>
      </p:sp>
      <p:sp>
        <p:nvSpPr>
          <p:cNvPr id="4114" name="Line 20"/>
          <p:cNvSpPr>
            <a:spLocks noChangeShapeType="1"/>
          </p:cNvSpPr>
          <p:nvPr/>
        </p:nvSpPr>
        <p:spPr bwMode="auto">
          <a:xfrm rot="-5400000">
            <a:off x="3181350" y="2705100"/>
            <a:ext cx="228600" cy="0"/>
          </a:xfrm>
          <a:prstGeom prst="line">
            <a:avLst/>
          </a:prstGeom>
          <a:noFill/>
          <a:ln w="12700">
            <a:solidFill>
              <a:schemeClr val="tx1"/>
            </a:solidFill>
            <a:round/>
            <a:headEnd/>
            <a:tailEnd/>
          </a:ln>
        </p:spPr>
        <p:txBody>
          <a:bodyPr wrap="none"/>
          <a:lstStyle/>
          <a:p>
            <a:endParaRPr lang="en-US"/>
          </a:p>
        </p:txBody>
      </p:sp>
      <p:sp>
        <p:nvSpPr>
          <p:cNvPr id="4115" name="AutoShape 21"/>
          <p:cNvSpPr>
            <a:spLocks noChangeArrowheads="1"/>
          </p:cNvSpPr>
          <p:nvPr/>
        </p:nvSpPr>
        <p:spPr bwMode="auto">
          <a:xfrm>
            <a:off x="3243263" y="2667000"/>
            <a:ext cx="104775" cy="96838"/>
          </a:xfrm>
          <a:prstGeom prst="flowChartConnector">
            <a:avLst/>
          </a:prstGeom>
          <a:solidFill>
            <a:schemeClr val="bg2"/>
          </a:solidFill>
          <a:ln w="19050">
            <a:solidFill>
              <a:schemeClr val="accent2"/>
            </a:solidFill>
            <a:round/>
            <a:headEnd type="none" w="med" len="lg"/>
            <a:tailEnd type="none" w="med" len="lg"/>
          </a:ln>
        </p:spPr>
        <p:txBody>
          <a:bodyPr wrap="none" anchor="ctr"/>
          <a:lstStyle/>
          <a:p>
            <a:endParaRPr lang="en-US"/>
          </a:p>
        </p:txBody>
      </p:sp>
      <p:sp>
        <p:nvSpPr>
          <p:cNvPr id="4116" name="Rectangle 22"/>
          <p:cNvSpPr>
            <a:spLocks noChangeArrowheads="1"/>
          </p:cNvSpPr>
          <p:nvPr/>
        </p:nvSpPr>
        <p:spPr bwMode="auto">
          <a:xfrm>
            <a:off x="4724400" y="3352800"/>
            <a:ext cx="2057400" cy="1524000"/>
          </a:xfrm>
          <a:prstGeom prst="rect">
            <a:avLst/>
          </a:prstGeom>
          <a:solidFill>
            <a:srgbClr val="C0CFE2"/>
          </a:solidFill>
          <a:ln w="12700">
            <a:solidFill>
              <a:srgbClr val="466A97"/>
            </a:solidFill>
            <a:miter lim="800000"/>
            <a:headEnd/>
            <a:tailEnd/>
          </a:ln>
        </p:spPr>
        <p:txBody>
          <a:bodyPr wrap="none"/>
          <a:lstStyle/>
          <a:p>
            <a:r>
              <a:rPr lang="en-US" sz="1400"/>
              <a:t>Optional Decentral </a:t>
            </a:r>
            <a:br>
              <a:rPr lang="en-US" sz="1400"/>
            </a:br>
            <a:r>
              <a:rPr lang="en-US" sz="1400"/>
              <a:t>Adapter Engine</a:t>
            </a:r>
            <a:br>
              <a:rPr lang="en-US" sz="1400"/>
            </a:br>
            <a:endParaRPr lang="en-US" sz="1400"/>
          </a:p>
        </p:txBody>
      </p:sp>
      <p:sp>
        <p:nvSpPr>
          <p:cNvPr id="4117" name="Rectangle 23"/>
          <p:cNvSpPr>
            <a:spLocks noChangeArrowheads="1"/>
          </p:cNvSpPr>
          <p:nvPr/>
        </p:nvSpPr>
        <p:spPr bwMode="auto">
          <a:xfrm>
            <a:off x="4810125" y="3886200"/>
            <a:ext cx="1265238" cy="914400"/>
          </a:xfrm>
          <a:prstGeom prst="rect">
            <a:avLst/>
          </a:prstGeom>
          <a:solidFill>
            <a:schemeClr val="bg1"/>
          </a:solidFill>
          <a:ln w="12700">
            <a:solidFill>
              <a:srgbClr val="466A97"/>
            </a:solidFill>
            <a:miter lim="800000"/>
            <a:headEnd/>
            <a:tailEnd/>
          </a:ln>
        </p:spPr>
        <p:txBody>
          <a:bodyPr wrap="none" anchor="ctr"/>
          <a:lstStyle/>
          <a:p>
            <a:pPr algn="ctr"/>
            <a:r>
              <a:rPr lang="en-US" sz="1200">
                <a:solidFill>
                  <a:schemeClr val="tx1"/>
                </a:solidFill>
              </a:rPr>
              <a:t>Adapter FW</a:t>
            </a:r>
          </a:p>
          <a:p>
            <a:pPr algn="ctr"/>
            <a:r>
              <a:rPr lang="en-US" sz="1200" b="0">
                <a:solidFill>
                  <a:schemeClr val="tx1"/>
                </a:solidFill>
              </a:rPr>
              <a:t>Messaging</a:t>
            </a:r>
            <a:br>
              <a:rPr lang="en-US" sz="1200" b="0">
                <a:solidFill>
                  <a:schemeClr val="tx1"/>
                </a:solidFill>
              </a:rPr>
            </a:br>
            <a:r>
              <a:rPr lang="en-US" sz="1200" b="0">
                <a:solidFill>
                  <a:schemeClr val="tx1"/>
                </a:solidFill>
              </a:rPr>
              <a:t>Queuing</a:t>
            </a:r>
            <a:br>
              <a:rPr lang="en-US" sz="1200" b="0">
                <a:solidFill>
                  <a:schemeClr val="tx1"/>
                </a:solidFill>
              </a:rPr>
            </a:br>
            <a:r>
              <a:rPr lang="en-US" sz="1200" b="0">
                <a:solidFill>
                  <a:schemeClr val="tx1"/>
                </a:solidFill>
              </a:rPr>
              <a:t>Security Handling</a:t>
            </a:r>
          </a:p>
        </p:txBody>
      </p:sp>
      <p:grpSp>
        <p:nvGrpSpPr>
          <p:cNvPr id="4118" name="Group 24"/>
          <p:cNvGrpSpPr>
            <a:grpSpLocks/>
          </p:cNvGrpSpPr>
          <p:nvPr/>
        </p:nvGrpSpPr>
        <p:grpSpPr bwMode="auto">
          <a:xfrm rot="5400000">
            <a:off x="6073775" y="4156075"/>
            <a:ext cx="838200" cy="450850"/>
            <a:chOff x="2832" y="3552"/>
            <a:chExt cx="672" cy="336"/>
          </a:xfrm>
        </p:grpSpPr>
        <p:sp>
          <p:nvSpPr>
            <p:cNvPr id="4158" name="Rectangle 25"/>
            <p:cNvSpPr>
              <a:spLocks noChangeArrowheads="1"/>
            </p:cNvSpPr>
            <p:nvPr/>
          </p:nvSpPr>
          <p:spPr bwMode="auto">
            <a:xfrm>
              <a:off x="2880" y="3600"/>
              <a:ext cx="624" cy="288"/>
            </a:xfrm>
            <a:prstGeom prst="rect">
              <a:avLst/>
            </a:prstGeom>
            <a:solidFill>
              <a:schemeClr val="bg1"/>
            </a:solidFill>
            <a:ln w="12700">
              <a:solidFill>
                <a:srgbClr val="466A97"/>
              </a:solidFill>
              <a:miter lim="800000"/>
              <a:headEnd/>
              <a:tailEnd/>
            </a:ln>
          </p:spPr>
          <p:txBody>
            <a:bodyPr rot="10800000" vert="eaVert" wrap="none" anchor="ctr"/>
            <a:lstStyle/>
            <a:p>
              <a:pPr algn="ctr"/>
              <a:endParaRPr lang="en-US" sz="1200" b="0">
                <a:solidFill>
                  <a:schemeClr val="tx1"/>
                </a:solidFill>
              </a:endParaRPr>
            </a:p>
          </p:txBody>
        </p:sp>
        <p:sp>
          <p:nvSpPr>
            <p:cNvPr id="4159" name="Rectangle 26"/>
            <p:cNvSpPr>
              <a:spLocks noChangeArrowheads="1"/>
            </p:cNvSpPr>
            <p:nvPr/>
          </p:nvSpPr>
          <p:spPr bwMode="auto">
            <a:xfrm>
              <a:off x="2832" y="3552"/>
              <a:ext cx="624" cy="288"/>
            </a:xfrm>
            <a:prstGeom prst="rect">
              <a:avLst/>
            </a:prstGeom>
            <a:solidFill>
              <a:schemeClr val="bg1"/>
            </a:solidFill>
            <a:ln w="12700">
              <a:solidFill>
                <a:srgbClr val="466A97"/>
              </a:solidFill>
              <a:miter lim="800000"/>
              <a:headEnd/>
              <a:tailEnd/>
            </a:ln>
          </p:spPr>
          <p:txBody>
            <a:bodyPr wrap="none" anchor="ctr"/>
            <a:lstStyle/>
            <a:p>
              <a:pPr algn="ctr"/>
              <a:r>
                <a:rPr lang="en-US" sz="1200" b="0">
                  <a:solidFill>
                    <a:schemeClr val="tx1"/>
                  </a:solidFill>
                </a:rPr>
                <a:t>Resource</a:t>
              </a:r>
              <a:br>
                <a:rPr lang="en-US" sz="1200" b="0">
                  <a:solidFill>
                    <a:schemeClr val="tx1"/>
                  </a:solidFill>
                </a:rPr>
              </a:br>
              <a:r>
                <a:rPr lang="en-US" sz="1200" b="0">
                  <a:solidFill>
                    <a:schemeClr val="tx1"/>
                  </a:solidFill>
                </a:rPr>
                <a:t>Adapter</a:t>
              </a:r>
            </a:p>
          </p:txBody>
        </p:sp>
      </p:grpSp>
      <p:sp>
        <p:nvSpPr>
          <p:cNvPr id="4119" name="Line 27"/>
          <p:cNvSpPr>
            <a:spLocks noChangeShapeType="1"/>
          </p:cNvSpPr>
          <p:nvPr/>
        </p:nvSpPr>
        <p:spPr bwMode="auto">
          <a:xfrm rot="10800000">
            <a:off x="6075363" y="4471988"/>
            <a:ext cx="257175" cy="0"/>
          </a:xfrm>
          <a:prstGeom prst="line">
            <a:avLst/>
          </a:prstGeom>
          <a:noFill/>
          <a:ln w="12700">
            <a:solidFill>
              <a:schemeClr val="tx1"/>
            </a:solidFill>
            <a:round/>
            <a:headEnd/>
            <a:tailEnd/>
          </a:ln>
        </p:spPr>
        <p:txBody>
          <a:bodyPr wrap="none"/>
          <a:lstStyle/>
          <a:p>
            <a:endParaRPr lang="en-US"/>
          </a:p>
        </p:txBody>
      </p:sp>
      <p:sp>
        <p:nvSpPr>
          <p:cNvPr id="4120" name="AutoShape 28"/>
          <p:cNvSpPr>
            <a:spLocks noChangeArrowheads="1"/>
          </p:cNvSpPr>
          <p:nvPr/>
        </p:nvSpPr>
        <p:spPr bwMode="auto">
          <a:xfrm rot="-5400000">
            <a:off x="6138069" y="4431506"/>
            <a:ext cx="104775" cy="80963"/>
          </a:xfrm>
          <a:prstGeom prst="flowChartConnector">
            <a:avLst/>
          </a:prstGeom>
          <a:solidFill>
            <a:schemeClr val="bg2"/>
          </a:solidFill>
          <a:ln w="19050">
            <a:solidFill>
              <a:schemeClr val="accent2"/>
            </a:solidFill>
            <a:round/>
            <a:headEnd type="none" w="med" len="lg"/>
            <a:tailEnd type="none" w="med" len="lg"/>
          </a:ln>
        </p:spPr>
        <p:txBody>
          <a:bodyPr wrap="none" anchor="ctr"/>
          <a:lstStyle/>
          <a:p>
            <a:endParaRPr lang="en-US"/>
          </a:p>
        </p:txBody>
      </p:sp>
      <p:sp>
        <p:nvSpPr>
          <p:cNvPr id="4121" name="Rectangle 29"/>
          <p:cNvSpPr>
            <a:spLocks noChangeArrowheads="1"/>
          </p:cNvSpPr>
          <p:nvPr/>
        </p:nvSpPr>
        <p:spPr bwMode="auto">
          <a:xfrm>
            <a:off x="7010400" y="3048000"/>
            <a:ext cx="2057400" cy="1828800"/>
          </a:xfrm>
          <a:prstGeom prst="rect">
            <a:avLst/>
          </a:prstGeom>
          <a:solidFill>
            <a:srgbClr val="C0CFE2"/>
          </a:solidFill>
          <a:ln w="12700">
            <a:solidFill>
              <a:srgbClr val="466A97"/>
            </a:solidFill>
            <a:miter lim="800000"/>
            <a:headEnd/>
            <a:tailEnd/>
          </a:ln>
        </p:spPr>
        <p:txBody>
          <a:bodyPr wrap="none"/>
          <a:lstStyle/>
          <a:p>
            <a:r>
              <a:rPr lang="en-US" sz="1400"/>
              <a:t>Partner Connectivity</a:t>
            </a:r>
            <a:br>
              <a:rPr lang="en-US" sz="1400"/>
            </a:br>
            <a:r>
              <a:rPr lang="en-US" sz="1400"/>
              <a:t>Kit</a:t>
            </a:r>
          </a:p>
        </p:txBody>
      </p:sp>
      <p:sp>
        <p:nvSpPr>
          <p:cNvPr id="4122" name="Rectangle 30"/>
          <p:cNvSpPr>
            <a:spLocks noChangeArrowheads="1"/>
          </p:cNvSpPr>
          <p:nvPr/>
        </p:nvSpPr>
        <p:spPr bwMode="auto">
          <a:xfrm>
            <a:off x="7081838" y="3886200"/>
            <a:ext cx="1279525" cy="914400"/>
          </a:xfrm>
          <a:prstGeom prst="rect">
            <a:avLst/>
          </a:prstGeom>
          <a:solidFill>
            <a:schemeClr val="bg1"/>
          </a:solidFill>
          <a:ln w="12700">
            <a:solidFill>
              <a:srgbClr val="466A97"/>
            </a:solidFill>
            <a:miter lim="800000"/>
            <a:headEnd/>
            <a:tailEnd/>
          </a:ln>
        </p:spPr>
        <p:txBody>
          <a:bodyPr wrap="none" anchor="ctr"/>
          <a:lstStyle/>
          <a:p>
            <a:pPr algn="ctr"/>
            <a:r>
              <a:rPr lang="en-US" sz="1200">
                <a:solidFill>
                  <a:schemeClr val="tx1"/>
                </a:solidFill>
              </a:rPr>
              <a:t>Adapter FW</a:t>
            </a:r>
            <a:endParaRPr lang="en-US" sz="1200" b="0">
              <a:solidFill>
                <a:schemeClr val="tx1"/>
              </a:solidFill>
            </a:endParaRPr>
          </a:p>
          <a:p>
            <a:pPr algn="ctr"/>
            <a:r>
              <a:rPr lang="en-US" sz="1200" b="0">
                <a:solidFill>
                  <a:schemeClr val="tx1"/>
                </a:solidFill>
              </a:rPr>
              <a:t>Messaging</a:t>
            </a:r>
            <a:br>
              <a:rPr lang="en-US" sz="1200" b="0">
                <a:solidFill>
                  <a:schemeClr val="tx1"/>
                </a:solidFill>
              </a:rPr>
            </a:br>
            <a:r>
              <a:rPr lang="en-US" sz="1200" b="0">
                <a:solidFill>
                  <a:schemeClr val="tx1"/>
                </a:solidFill>
              </a:rPr>
              <a:t>Queuing</a:t>
            </a:r>
            <a:br>
              <a:rPr lang="en-US" sz="1200" b="0">
                <a:solidFill>
                  <a:schemeClr val="tx1"/>
                </a:solidFill>
              </a:rPr>
            </a:br>
            <a:r>
              <a:rPr lang="en-US" sz="1200" b="0">
                <a:solidFill>
                  <a:schemeClr val="tx1"/>
                </a:solidFill>
              </a:rPr>
              <a:t>Security Handling</a:t>
            </a:r>
          </a:p>
        </p:txBody>
      </p:sp>
      <p:sp>
        <p:nvSpPr>
          <p:cNvPr id="4123" name="Rectangle 31"/>
          <p:cNvSpPr>
            <a:spLocks noChangeArrowheads="1"/>
          </p:cNvSpPr>
          <p:nvPr/>
        </p:nvSpPr>
        <p:spPr bwMode="auto">
          <a:xfrm rot="5400000">
            <a:off x="8354219" y="4217194"/>
            <a:ext cx="777875" cy="385763"/>
          </a:xfrm>
          <a:prstGeom prst="rect">
            <a:avLst/>
          </a:prstGeom>
          <a:solidFill>
            <a:schemeClr val="bg1"/>
          </a:solidFill>
          <a:ln w="12700">
            <a:solidFill>
              <a:srgbClr val="466A97"/>
            </a:solidFill>
            <a:miter lim="800000"/>
            <a:headEnd/>
            <a:tailEnd/>
          </a:ln>
        </p:spPr>
        <p:txBody>
          <a:bodyPr rot="10800000" vert="eaVert" wrap="none" anchor="ctr"/>
          <a:lstStyle/>
          <a:p>
            <a:pPr algn="ctr"/>
            <a:endParaRPr lang="en-US" sz="1200" b="0">
              <a:solidFill>
                <a:schemeClr val="tx1"/>
              </a:solidFill>
            </a:endParaRPr>
          </a:p>
        </p:txBody>
      </p:sp>
      <p:sp>
        <p:nvSpPr>
          <p:cNvPr id="4124" name="Line 32"/>
          <p:cNvSpPr>
            <a:spLocks noChangeShapeType="1"/>
          </p:cNvSpPr>
          <p:nvPr/>
        </p:nvSpPr>
        <p:spPr bwMode="auto">
          <a:xfrm rot="10800000">
            <a:off x="8361363" y="4471988"/>
            <a:ext cx="257175" cy="0"/>
          </a:xfrm>
          <a:prstGeom prst="line">
            <a:avLst/>
          </a:prstGeom>
          <a:noFill/>
          <a:ln w="12700">
            <a:solidFill>
              <a:schemeClr val="tx1"/>
            </a:solidFill>
            <a:round/>
            <a:headEnd/>
            <a:tailEnd/>
          </a:ln>
        </p:spPr>
        <p:txBody>
          <a:bodyPr wrap="none"/>
          <a:lstStyle/>
          <a:p>
            <a:endParaRPr lang="en-US"/>
          </a:p>
        </p:txBody>
      </p:sp>
      <p:sp>
        <p:nvSpPr>
          <p:cNvPr id="4125" name="AutoShape 33"/>
          <p:cNvSpPr>
            <a:spLocks noChangeArrowheads="1"/>
          </p:cNvSpPr>
          <p:nvPr/>
        </p:nvSpPr>
        <p:spPr bwMode="auto">
          <a:xfrm rot="-5400000">
            <a:off x="8424069" y="4431506"/>
            <a:ext cx="104775" cy="80963"/>
          </a:xfrm>
          <a:prstGeom prst="flowChartConnector">
            <a:avLst/>
          </a:prstGeom>
          <a:solidFill>
            <a:schemeClr val="bg2"/>
          </a:solidFill>
          <a:ln w="19050">
            <a:solidFill>
              <a:schemeClr val="accent2"/>
            </a:solidFill>
            <a:round/>
            <a:headEnd type="none" w="med" len="lg"/>
            <a:tailEnd type="none" w="med" len="lg"/>
          </a:ln>
        </p:spPr>
        <p:txBody>
          <a:bodyPr wrap="none" anchor="ctr"/>
          <a:lstStyle/>
          <a:p>
            <a:endParaRPr lang="en-US"/>
          </a:p>
        </p:txBody>
      </p:sp>
      <p:sp>
        <p:nvSpPr>
          <p:cNvPr id="4126" name="Freeform 34"/>
          <p:cNvSpPr>
            <a:spLocks/>
          </p:cNvSpPr>
          <p:nvPr/>
        </p:nvSpPr>
        <p:spPr bwMode="auto">
          <a:xfrm>
            <a:off x="6934200" y="2057400"/>
            <a:ext cx="2081213" cy="4383088"/>
          </a:xfrm>
          <a:custGeom>
            <a:avLst/>
            <a:gdLst>
              <a:gd name="T0" fmla="*/ 0 w 1536"/>
              <a:gd name="T1" fmla="*/ 2147483647 h 1152"/>
              <a:gd name="T2" fmla="*/ 0 w 1536"/>
              <a:gd name="T3" fmla="*/ 0 h 1152"/>
              <a:gd name="T4" fmla="*/ 2147483647 w 1536"/>
              <a:gd name="T5" fmla="*/ 0 h 1152"/>
              <a:gd name="T6" fmla="*/ 0 60000 65536"/>
              <a:gd name="T7" fmla="*/ 0 60000 65536"/>
              <a:gd name="T8" fmla="*/ 0 60000 65536"/>
              <a:gd name="T9" fmla="*/ 0 w 1536"/>
              <a:gd name="T10" fmla="*/ 0 h 1152"/>
              <a:gd name="T11" fmla="*/ 1536 w 1536"/>
              <a:gd name="T12" fmla="*/ 1152 h 1152"/>
            </a:gdLst>
            <a:ahLst/>
            <a:cxnLst>
              <a:cxn ang="T6">
                <a:pos x="T0" y="T1"/>
              </a:cxn>
              <a:cxn ang="T7">
                <a:pos x="T2" y="T3"/>
              </a:cxn>
              <a:cxn ang="T8">
                <a:pos x="T4" y="T5"/>
              </a:cxn>
            </a:cxnLst>
            <a:rect l="T9" t="T10" r="T11" b="T12"/>
            <a:pathLst>
              <a:path w="1536" h="1152">
                <a:moveTo>
                  <a:pt x="0" y="1152"/>
                </a:moveTo>
                <a:lnTo>
                  <a:pt x="0" y="0"/>
                </a:lnTo>
                <a:lnTo>
                  <a:pt x="1536" y="0"/>
                </a:lnTo>
              </a:path>
            </a:pathLst>
          </a:custGeom>
          <a:noFill/>
          <a:ln w="19050" cap="flat" cmpd="sng">
            <a:solidFill>
              <a:schemeClr val="tx1"/>
            </a:solidFill>
            <a:prstDash val="dash"/>
            <a:round/>
            <a:headEnd type="none" w="med" len="med"/>
            <a:tailEnd type="none" w="med" len="med"/>
          </a:ln>
        </p:spPr>
        <p:txBody>
          <a:bodyPr/>
          <a:lstStyle/>
          <a:p>
            <a:endParaRPr lang="en-US"/>
          </a:p>
        </p:txBody>
      </p:sp>
      <p:sp>
        <p:nvSpPr>
          <p:cNvPr id="4127" name="Line 35"/>
          <p:cNvSpPr>
            <a:spLocks noChangeShapeType="1"/>
          </p:cNvSpPr>
          <p:nvPr/>
        </p:nvSpPr>
        <p:spPr bwMode="auto">
          <a:xfrm>
            <a:off x="5715000" y="1295400"/>
            <a:ext cx="0" cy="2057400"/>
          </a:xfrm>
          <a:prstGeom prst="line">
            <a:avLst/>
          </a:prstGeom>
          <a:noFill/>
          <a:ln w="19050">
            <a:solidFill>
              <a:schemeClr val="accent2"/>
            </a:solidFill>
            <a:round/>
            <a:headEnd type="none" w="med" len="lg"/>
            <a:tailEnd type="triangle" w="med" len="lg"/>
          </a:ln>
        </p:spPr>
        <p:txBody>
          <a:bodyPr/>
          <a:lstStyle/>
          <a:p>
            <a:endParaRPr lang="en-US"/>
          </a:p>
        </p:txBody>
      </p:sp>
      <p:sp>
        <p:nvSpPr>
          <p:cNvPr id="4128" name="Line 36"/>
          <p:cNvSpPr>
            <a:spLocks noChangeShapeType="1"/>
          </p:cNvSpPr>
          <p:nvPr/>
        </p:nvSpPr>
        <p:spPr bwMode="auto">
          <a:xfrm>
            <a:off x="1719263" y="2971800"/>
            <a:ext cx="0" cy="1143000"/>
          </a:xfrm>
          <a:prstGeom prst="line">
            <a:avLst/>
          </a:prstGeom>
          <a:noFill/>
          <a:ln w="19050">
            <a:solidFill>
              <a:schemeClr val="accent2"/>
            </a:solidFill>
            <a:round/>
            <a:headEnd type="none" w="med" len="lg"/>
            <a:tailEnd type="none" w="med" len="lg"/>
          </a:ln>
        </p:spPr>
        <p:txBody>
          <a:bodyPr/>
          <a:lstStyle/>
          <a:p>
            <a:endParaRPr lang="en-US"/>
          </a:p>
        </p:txBody>
      </p:sp>
      <p:sp>
        <p:nvSpPr>
          <p:cNvPr id="4129" name="Line 37"/>
          <p:cNvSpPr>
            <a:spLocks noChangeShapeType="1"/>
          </p:cNvSpPr>
          <p:nvPr/>
        </p:nvSpPr>
        <p:spPr bwMode="auto">
          <a:xfrm>
            <a:off x="2971800" y="1295400"/>
            <a:ext cx="0" cy="533400"/>
          </a:xfrm>
          <a:prstGeom prst="line">
            <a:avLst/>
          </a:prstGeom>
          <a:noFill/>
          <a:ln w="19050">
            <a:solidFill>
              <a:schemeClr val="accent2"/>
            </a:solidFill>
            <a:round/>
            <a:headEnd type="none" w="med" len="lg"/>
            <a:tailEnd type="triangle" w="med" len="lg"/>
          </a:ln>
        </p:spPr>
        <p:txBody>
          <a:bodyPr/>
          <a:lstStyle/>
          <a:p>
            <a:endParaRPr lang="en-US"/>
          </a:p>
        </p:txBody>
      </p:sp>
      <p:cxnSp>
        <p:nvCxnSpPr>
          <p:cNvPr id="4130" name="AutoShape 38"/>
          <p:cNvCxnSpPr>
            <a:cxnSpLocks noChangeShapeType="1"/>
            <a:stCxn id="4106" idx="3"/>
            <a:endCxn id="4121" idx="0"/>
          </p:cNvCxnSpPr>
          <p:nvPr/>
        </p:nvCxnSpPr>
        <p:spPr bwMode="auto">
          <a:xfrm>
            <a:off x="4538663" y="2971800"/>
            <a:ext cx="3500437" cy="76200"/>
          </a:xfrm>
          <a:prstGeom prst="bentConnector2">
            <a:avLst/>
          </a:prstGeom>
          <a:noFill/>
          <a:ln w="19050">
            <a:solidFill>
              <a:schemeClr val="accent2"/>
            </a:solidFill>
            <a:miter lim="800000"/>
            <a:headEnd type="none" w="med" len="lg"/>
            <a:tailEnd type="none" w="med" len="lg"/>
          </a:ln>
        </p:spPr>
      </p:cxnSp>
      <p:sp>
        <p:nvSpPr>
          <p:cNvPr id="4131" name="AutoShape 39"/>
          <p:cNvSpPr>
            <a:spLocks noChangeArrowheads="1"/>
          </p:cNvSpPr>
          <p:nvPr/>
        </p:nvSpPr>
        <p:spPr bwMode="auto">
          <a:xfrm>
            <a:off x="5181600" y="2895600"/>
            <a:ext cx="144463" cy="144463"/>
          </a:xfrm>
          <a:prstGeom prst="flowChartConnector">
            <a:avLst/>
          </a:prstGeom>
          <a:solidFill>
            <a:schemeClr val="bg2"/>
          </a:solidFill>
          <a:ln w="28575">
            <a:solidFill>
              <a:schemeClr val="accent2"/>
            </a:solidFill>
            <a:round/>
            <a:headEnd type="none" w="med" len="lg"/>
            <a:tailEnd type="none" w="med" len="lg"/>
          </a:ln>
        </p:spPr>
        <p:txBody>
          <a:bodyPr wrap="none" anchor="ctr"/>
          <a:lstStyle/>
          <a:p>
            <a:endParaRPr lang="en-US"/>
          </a:p>
        </p:txBody>
      </p:sp>
      <p:cxnSp>
        <p:nvCxnSpPr>
          <p:cNvPr id="4132" name="AutoShape 40"/>
          <p:cNvCxnSpPr>
            <a:cxnSpLocks noChangeShapeType="1"/>
            <a:stCxn id="4106" idx="1"/>
            <a:endCxn id="4160" idx="0"/>
          </p:cNvCxnSpPr>
          <p:nvPr/>
        </p:nvCxnSpPr>
        <p:spPr bwMode="auto">
          <a:xfrm rot="10800000" flipV="1">
            <a:off x="609600" y="2971800"/>
            <a:ext cx="1490663" cy="381000"/>
          </a:xfrm>
          <a:prstGeom prst="bentConnector2">
            <a:avLst/>
          </a:prstGeom>
          <a:noFill/>
          <a:ln w="19050">
            <a:solidFill>
              <a:schemeClr val="accent2"/>
            </a:solidFill>
            <a:miter lim="800000"/>
            <a:headEnd type="none" w="med" len="lg"/>
            <a:tailEnd type="none" w="med" len="lg"/>
          </a:ln>
        </p:spPr>
      </p:cxnSp>
      <p:sp>
        <p:nvSpPr>
          <p:cNvPr id="4133" name="AutoShape 41"/>
          <p:cNvSpPr>
            <a:spLocks noChangeArrowheads="1"/>
          </p:cNvSpPr>
          <p:nvPr/>
        </p:nvSpPr>
        <p:spPr bwMode="auto">
          <a:xfrm>
            <a:off x="1643063" y="2895600"/>
            <a:ext cx="144462" cy="144463"/>
          </a:xfrm>
          <a:prstGeom prst="flowChartConnector">
            <a:avLst/>
          </a:prstGeom>
          <a:solidFill>
            <a:schemeClr val="bg2"/>
          </a:solidFill>
          <a:ln w="28575">
            <a:solidFill>
              <a:schemeClr val="accent2"/>
            </a:solidFill>
            <a:round/>
            <a:headEnd type="none" w="med" len="lg"/>
            <a:tailEnd type="none" w="med" len="lg"/>
          </a:ln>
        </p:spPr>
        <p:txBody>
          <a:bodyPr wrap="none" anchor="ctr"/>
          <a:lstStyle/>
          <a:p>
            <a:endParaRPr lang="en-US"/>
          </a:p>
        </p:txBody>
      </p:sp>
      <p:sp>
        <p:nvSpPr>
          <p:cNvPr id="4134" name="Rectangle 43"/>
          <p:cNvSpPr>
            <a:spLocks noChangeArrowheads="1"/>
          </p:cNvSpPr>
          <p:nvPr/>
        </p:nvSpPr>
        <p:spPr bwMode="auto">
          <a:xfrm>
            <a:off x="152400" y="5445125"/>
            <a:ext cx="914400" cy="838200"/>
          </a:xfrm>
          <a:prstGeom prst="rect">
            <a:avLst/>
          </a:prstGeom>
          <a:solidFill>
            <a:srgbClr val="FFC041"/>
          </a:solidFill>
          <a:ln w="12700">
            <a:solidFill>
              <a:schemeClr val="folHlink"/>
            </a:solidFill>
            <a:miter lim="800000"/>
            <a:headEnd/>
            <a:tailEnd/>
          </a:ln>
          <a:effectLst>
            <a:outerShdw dist="35921" dir="2700000" algn="ctr" rotWithShape="0">
              <a:schemeClr val="bg2"/>
            </a:outerShdw>
          </a:effectLst>
        </p:spPr>
        <p:txBody>
          <a:bodyPr wrap="none" anchor="ctr"/>
          <a:lstStyle/>
          <a:p>
            <a:pPr algn="ctr">
              <a:defRPr/>
            </a:pPr>
            <a:r>
              <a:rPr lang="en-US" sz="1400">
                <a:solidFill>
                  <a:schemeClr val="tx2"/>
                </a:solidFill>
              </a:rPr>
              <a:t>File</a:t>
            </a:r>
            <a:br>
              <a:rPr lang="en-US" sz="1400">
                <a:solidFill>
                  <a:schemeClr val="tx2"/>
                </a:solidFill>
              </a:rPr>
            </a:br>
            <a:r>
              <a:rPr lang="en-US" sz="1400">
                <a:solidFill>
                  <a:schemeClr val="tx2"/>
                </a:solidFill>
              </a:rPr>
              <a:t>DB</a:t>
            </a:r>
            <a:br>
              <a:rPr lang="en-US" sz="1400">
                <a:solidFill>
                  <a:schemeClr val="tx2"/>
                </a:solidFill>
              </a:rPr>
            </a:br>
            <a:r>
              <a:rPr lang="en-US" sz="1400">
                <a:solidFill>
                  <a:schemeClr val="tx2"/>
                </a:solidFill>
              </a:rPr>
              <a:t>JMS</a:t>
            </a:r>
          </a:p>
        </p:txBody>
      </p:sp>
      <p:cxnSp>
        <p:nvCxnSpPr>
          <p:cNvPr id="4135" name="AutoShape 46"/>
          <p:cNvCxnSpPr>
            <a:cxnSpLocks noChangeShapeType="1"/>
            <a:stCxn id="4159" idx="3"/>
          </p:cNvCxnSpPr>
          <p:nvPr/>
        </p:nvCxnSpPr>
        <p:spPr bwMode="auto">
          <a:xfrm rot="5400000">
            <a:off x="5813426" y="4852987"/>
            <a:ext cx="823912" cy="595313"/>
          </a:xfrm>
          <a:prstGeom prst="bentConnector3">
            <a:avLst>
              <a:gd name="adj1" fmla="val 49903"/>
            </a:avLst>
          </a:prstGeom>
          <a:noFill/>
          <a:ln w="19050">
            <a:solidFill>
              <a:schemeClr val="accent2"/>
            </a:solidFill>
            <a:miter lim="800000"/>
            <a:headEnd type="none" w="med" len="lg"/>
            <a:tailEnd type="none" w="med" len="lg"/>
          </a:ln>
        </p:spPr>
      </p:cxnSp>
      <p:sp>
        <p:nvSpPr>
          <p:cNvPr id="4136" name="Rectangle 47"/>
          <p:cNvSpPr>
            <a:spLocks noChangeArrowheads="1"/>
          </p:cNvSpPr>
          <p:nvPr/>
        </p:nvSpPr>
        <p:spPr bwMode="auto">
          <a:xfrm rot="5400000">
            <a:off x="8419306" y="4156870"/>
            <a:ext cx="777875" cy="385762"/>
          </a:xfrm>
          <a:prstGeom prst="rect">
            <a:avLst/>
          </a:prstGeom>
          <a:solidFill>
            <a:schemeClr val="bg1"/>
          </a:solidFill>
          <a:ln w="12700">
            <a:solidFill>
              <a:srgbClr val="466A97"/>
            </a:solidFill>
            <a:miter lim="800000"/>
            <a:headEnd/>
            <a:tailEnd/>
          </a:ln>
        </p:spPr>
        <p:txBody>
          <a:bodyPr wrap="none" anchor="ctr"/>
          <a:lstStyle/>
          <a:p>
            <a:pPr algn="ctr"/>
            <a:r>
              <a:rPr lang="en-US" sz="1200" b="0">
                <a:solidFill>
                  <a:schemeClr val="tx1"/>
                </a:solidFill>
              </a:rPr>
              <a:t>Resource</a:t>
            </a:r>
            <a:br>
              <a:rPr lang="en-US" sz="1200" b="0">
                <a:solidFill>
                  <a:schemeClr val="tx1"/>
                </a:solidFill>
              </a:rPr>
            </a:br>
            <a:r>
              <a:rPr lang="en-US" sz="1200" b="0">
                <a:solidFill>
                  <a:schemeClr val="tx1"/>
                </a:solidFill>
              </a:rPr>
              <a:t>Adapter</a:t>
            </a:r>
          </a:p>
        </p:txBody>
      </p:sp>
      <p:cxnSp>
        <p:nvCxnSpPr>
          <p:cNvPr id="4137" name="AutoShape 48"/>
          <p:cNvCxnSpPr>
            <a:cxnSpLocks noChangeShapeType="1"/>
            <a:stCxn id="4136" idx="3"/>
          </p:cNvCxnSpPr>
          <p:nvPr/>
        </p:nvCxnSpPr>
        <p:spPr bwMode="auto">
          <a:xfrm rot="5400000">
            <a:off x="8070851" y="4824412"/>
            <a:ext cx="823912" cy="652463"/>
          </a:xfrm>
          <a:prstGeom prst="bentConnector3">
            <a:avLst>
              <a:gd name="adj1" fmla="val 49903"/>
            </a:avLst>
          </a:prstGeom>
          <a:noFill/>
          <a:ln w="19050">
            <a:solidFill>
              <a:schemeClr val="accent2"/>
            </a:solidFill>
            <a:miter lim="800000"/>
            <a:headEnd type="none" w="med" len="lg"/>
            <a:tailEnd type="none" w="med" len="lg"/>
          </a:ln>
        </p:spPr>
      </p:cxnSp>
      <p:sp>
        <p:nvSpPr>
          <p:cNvPr id="4138" name="Rectangle 49"/>
          <p:cNvSpPr>
            <a:spLocks noChangeArrowheads="1"/>
          </p:cNvSpPr>
          <p:nvPr/>
        </p:nvSpPr>
        <p:spPr bwMode="auto">
          <a:xfrm rot="5400000">
            <a:off x="3736975" y="3998913"/>
            <a:ext cx="990600" cy="457200"/>
          </a:xfrm>
          <a:prstGeom prst="rect">
            <a:avLst/>
          </a:prstGeom>
          <a:solidFill>
            <a:schemeClr val="bg1"/>
          </a:solidFill>
          <a:ln w="12700">
            <a:solidFill>
              <a:srgbClr val="466A97"/>
            </a:solidFill>
            <a:miter lim="800000"/>
            <a:headEnd/>
            <a:tailEnd/>
          </a:ln>
        </p:spPr>
        <p:txBody>
          <a:bodyPr wrap="none" anchor="ctr"/>
          <a:lstStyle/>
          <a:p>
            <a:pPr algn="ctr"/>
            <a:r>
              <a:rPr lang="en-US" sz="1200" b="0">
                <a:solidFill>
                  <a:schemeClr val="tx1"/>
                </a:solidFill>
              </a:rPr>
              <a:t>Resource</a:t>
            </a:r>
            <a:br>
              <a:rPr lang="en-US" sz="1200" b="0">
                <a:solidFill>
                  <a:schemeClr val="tx1"/>
                </a:solidFill>
              </a:rPr>
            </a:br>
            <a:r>
              <a:rPr lang="en-US" sz="1200" b="0">
                <a:solidFill>
                  <a:schemeClr val="tx1"/>
                </a:solidFill>
              </a:rPr>
              <a:t>Adapter</a:t>
            </a:r>
          </a:p>
        </p:txBody>
      </p:sp>
      <p:cxnSp>
        <p:nvCxnSpPr>
          <p:cNvPr id="4139" name="AutoShape 50"/>
          <p:cNvCxnSpPr>
            <a:cxnSpLocks noChangeShapeType="1"/>
            <a:stCxn id="4138" idx="3"/>
            <a:endCxn id="4153" idx="0"/>
          </p:cNvCxnSpPr>
          <p:nvPr/>
        </p:nvCxnSpPr>
        <p:spPr bwMode="auto">
          <a:xfrm>
            <a:off x="4232275" y="4722813"/>
            <a:ext cx="4763" cy="712787"/>
          </a:xfrm>
          <a:prstGeom prst="straightConnector1">
            <a:avLst/>
          </a:prstGeom>
          <a:noFill/>
          <a:ln w="19050">
            <a:solidFill>
              <a:schemeClr val="accent2"/>
            </a:solidFill>
            <a:round/>
            <a:headEnd type="none" w="med" len="lg"/>
            <a:tailEnd type="none" w="med" len="lg"/>
          </a:ln>
        </p:spPr>
      </p:cxnSp>
      <p:sp>
        <p:nvSpPr>
          <p:cNvPr id="4140" name="AutoShape 51"/>
          <p:cNvSpPr>
            <a:spLocks noChangeArrowheads="1"/>
          </p:cNvSpPr>
          <p:nvPr/>
        </p:nvSpPr>
        <p:spPr bwMode="auto">
          <a:xfrm>
            <a:off x="4175125" y="5148263"/>
            <a:ext cx="144463" cy="144462"/>
          </a:xfrm>
          <a:prstGeom prst="flowChartConnector">
            <a:avLst/>
          </a:prstGeom>
          <a:solidFill>
            <a:schemeClr val="bg2"/>
          </a:solidFill>
          <a:ln w="28575">
            <a:solidFill>
              <a:schemeClr val="accent2"/>
            </a:solidFill>
            <a:round/>
            <a:headEnd type="none" w="med" len="lg"/>
            <a:tailEnd type="none" w="med" len="lg"/>
          </a:ln>
        </p:spPr>
        <p:txBody>
          <a:bodyPr wrap="none" anchor="ctr"/>
          <a:lstStyle/>
          <a:p>
            <a:endParaRPr lang="en-US"/>
          </a:p>
        </p:txBody>
      </p:sp>
      <p:cxnSp>
        <p:nvCxnSpPr>
          <p:cNvPr id="4141" name="AutoShape 52"/>
          <p:cNvCxnSpPr>
            <a:cxnSpLocks noChangeShapeType="1"/>
            <a:stCxn id="4104" idx="3"/>
            <a:endCxn id="4103" idx="0"/>
          </p:cNvCxnSpPr>
          <p:nvPr/>
        </p:nvCxnSpPr>
        <p:spPr bwMode="auto">
          <a:xfrm flipH="1">
            <a:off x="1717675" y="4876800"/>
            <a:ext cx="1588" cy="566738"/>
          </a:xfrm>
          <a:prstGeom prst="straightConnector1">
            <a:avLst/>
          </a:prstGeom>
          <a:noFill/>
          <a:ln w="19050">
            <a:solidFill>
              <a:schemeClr val="accent2"/>
            </a:solidFill>
            <a:round/>
            <a:headEnd type="none" w="med" len="lg"/>
            <a:tailEnd type="none" w="med" len="lg"/>
          </a:ln>
        </p:spPr>
      </p:cxnSp>
      <p:cxnSp>
        <p:nvCxnSpPr>
          <p:cNvPr id="4142" name="AutoShape 53"/>
          <p:cNvCxnSpPr>
            <a:cxnSpLocks noChangeShapeType="1"/>
            <a:stCxn id="4161" idx="2"/>
            <a:endCxn id="4134" idx="0"/>
          </p:cNvCxnSpPr>
          <p:nvPr/>
        </p:nvCxnSpPr>
        <p:spPr bwMode="auto">
          <a:xfrm>
            <a:off x="609600" y="4819650"/>
            <a:ext cx="0" cy="625475"/>
          </a:xfrm>
          <a:prstGeom prst="straightConnector1">
            <a:avLst/>
          </a:prstGeom>
          <a:noFill/>
          <a:ln w="19050">
            <a:solidFill>
              <a:schemeClr val="accent2"/>
            </a:solidFill>
            <a:round/>
            <a:headEnd type="none" w="med" len="lg"/>
            <a:tailEnd type="none" w="med" len="lg"/>
          </a:ln>
        </p:spPr>
      </p:cxnSp>
      <p:sp>
        <p:nvSpPr>
          <p:cNvPr id="4143" name="AutoShape 54"/>
          <p:cNvSpPr>
            <a:spLocks noChangeArrowheads="1"/>
          </p:cNvSpPr>
          <p:nvPr/>
        </p:nvSpPr>
        <p:spPr bwMode="auto">
          <a:xfrm>
            <a:off x="1652588" y="5129213"/>
            <a:ext cx="144462" cy="144462"/>
          </a:xfrm>
          <a:prstGeom prst="flowChartConnector">
            <a:avLst/>
          </a:prstGeom>
          <a:solidFill>
            <a:schemeClr val="bg2"/>
          </a:solidFill>
          <a:ln w="28575">
            <a:solidFill>
              <a:schemeClr val="accent2"/>
            </a:solidFill>
            <a:round/>
            <a:headEnd type="none" w="med" len="lg"/>
            <a:tailEnd type="none" w="med" len="lg"/>
          </a:ln>
        </p:spPr>
        <p:txBody>
          <a:bodyPr wrap="none" anchor="ctr"/>
          <a:lstStyle/>
          <a:p>
            <a:pPr algn="ctr"/>
            <a:endParaRPr lang="en-US"/>
          </a:p>
        </p:txBody>
      </p:sp>
      <p:sp>
        <p:nvSpPr>
          <p:cNvPr id="4144" name="AutoShape 55"/>
          <p:cNvSpPr>
            <a:spLocks noChangeArrowheads="1"/>
          </p:cNvSpPr>
          <p:nvPr/>
        </p:nvSpPr>
        <p:spPr bwMode="auto">
          <a:xfrm>
            <a:off x="541338" y="5129213"/>
            <a:ext cx="144462" cy="144462"/>
          </a:xfrm>
          <a:prstGeom prst="flowChartConnector">
            <a:avLst/>
          </a:prstGeom>
          <a:solidFill>
            <a:schemeClr val="bg2"/>
          </a:solidFill>
          <a:ln w="28575">
            <a:solidFill>
              <a:schemeClr val="accent2"/>
            </a:solidFill>
            <a:round/>
            <a:headEnd type="none" w="med" len="lg"/>
            <a:tailEnd type="none" w="med" len="lg"/>
          </a:ln>
        </p:spPr>
        <p:txBody>
          <a:bodyPr wrap="none" anchor="ctr"/>
          <a:lstStyle/>
          <a:p>
            <a:endParaRPr lang="en-US"/>
          </a:p>
        </p:txBody>
      </p:sp>
      <p:sp>
        <p:nvSpPr>
          <p:cNvPr id="4145" name="AutoShape 56"/>
          <p:cNvSpPr>
            <a:spLocks noChangeArrowheads="1"/>
          </p:cNvSpPr>
          <p:nvPr/>
        </p:nvSpPr>
        <p:spPr bwMode="auto">
          <a:xfrm>
            <a:off x="6153150" y="5083175"/>
            <a:ext cx="144463" cy="144463"/>
          </a:xfrm>
          <a:prstGeom prst="flowChartConnector">
            <a:avLst/>
          </a:prstGeom>
          <a:solidFill>
            <a:schemeClr val="bg2"/>
          </a:solidFill>
          <a:ln w="28575">
            <a:solidFill>
              <a:schemeClr val="accent2"/>
            </a:solidFill>
            <a:round/>
            <a:headEnd type="none" w="med" len="lg"/>
            <a:tailEnd type="none" w="med" len="lg"/>
          </a:ln>
        </p:spPr>
        <p:txBody>
          <a:bodyPr wrap="none" anchor="ctr"/>
          <a:lstStyle/>
          <a:p>
            <a:endParaRPr lang="en-US"/>
          </a:p>
        </p:txBody>
      </p:sp>
      <p:sp>
        <p:nvSpPr>
          <p:cNvPr id="4146" name="AutoShape 57"/>
          <p:cNvSpPr>
            <a:spLocks noChangeArrowheads="1"/>
          </p:cNvSpPr>
          <p:nvPr/>
        </p:nvSpPr>
        <p:spPr bwMode="auto">
          <a:xfrm>
            <a:off x="8439150" y="5084763"/>
            <a:ext cx="144463" cy="144462"/>
          </a:xfrm>
          <a:prstGeom prst="flowChartConnector">
            <a:avLst/>
          </a:prstGeom>
          <a:solidFill>
            <a:schemeClr val="bg2"/>
          </a:solidFill>
          <a:ln w="28575">
            <a:solidFill>
              <a:schemeClr val="accent2"/>
            </a:solidFill>
            <a:round/>
            <a:headEnd type="none" w="med" len="lg"/>
            <a:tailEnd type="none" w="med" len="lg"/>
          </a:ln>
        </p:spPr>
        <p:txBody>
          <a:bodyPr wrap="none" anchor="ctr"/>
          <a:lstStyle/>
          <a:p>
            <a:endParaRPr lang="en-US"/>
          </a:p>
        </p:txBody>
      </p:sp>
      <p:sp>
        <p:nvSpPr>
          <p:cNvPr id="4147" name="Rectangle 58"/>
          <p:cNvSpPr>
            <a:spLocks noChangeArrowheads="1"/>
          </p:cNvSpPr>
          <p:nvPr/>
        </p:nvSpPr>
        <p:spPr bwMode="auto">
          <a:xfrm>
            <a:off x="7543800" y="3352800"/>
            <a:ext cx="1447800" cy="457200"/>
          </a:xfrm>
          <a:prstGeom prst="rect">
            <a:avLst/>
          </a:prstGeom>
          <a:solidFill>
            <a:schemeClr val="bg1"/>
          </a:solidFill>
          <a:ln w="12700">
            <a:solidFill>
              <a:srgbClr val="466A97"/>
            </a:solidFill>
            <a:miter lim="800000"/>
            <a:headEnd/>
            <a:tailEnd/>
          </a:ln>
        </p:spPr>
        <p:txBody>
          <a:bodyPr wrap="none" anchor="ctr"/>
          <a:lstStyle/>
          <a:p>
            <a:pPr algn="ctr"/>
            <a:r>
              <a:rPr lang="de-DE" sz="1200" b="0">
                <a:solidFill>
                  <a:schemeClr val="tx1"/>
                </a:solidFill>
              </a:rPr>
              <a:t>PCK Configuration</a:t>
            </a:r>
          </a:p>
          <a:p>
            <a:pPr algn="ctr"/>
            <a:r>
              <a:rPr lang="de-DE" sz="1200" b="0">
                <a:solidFill>
                  <a:schemeClr val="tx1"/>
                </a:solidFill>
              </a:rPr>
              <a:t>and Monitoring</a:t>
            </a:r>
            <a:endParaRPr lang="en-US" sz="1200" b="0">
              <a:solidFill>
                <a:schemeClr val="tx1"/>
              </a:solidFill>
            </a:endParaRPr>
          </a:p>
        </p:txBody>
      </p:sp>
      <p:sp>
        <p:nvSpPr>
          <p:cNvPr id="4148" name="Rectangle 61"/>
          <p:cNvSpPr>
            <a:spLocks noChangeArrowheads="1"/>
          </p:cNvSpPr>
          <p:nvPr/>
        </p:nvSpPr>
        <p:spPr bwMode="auto">
          <a:xfrm>
            <a:off x="5180013" y="5740400"/>
            <a:ext cx="1447800" cy="838200"/>
          </a:xfrm>
          <a:prstGeom prst="rect">
            <a:avLst/>
          </a:prstGeom>
          <a:solidFill>
            <a:srgbClr val="FFD073"/>
          </a:solidFill>
          <a:ln w="12700" algn="ctr">
            <a:solidFill>
              <a:schemeClr val="folHlink"/>
            </a:solidFill>
            <a:miter lim="800000"/>
            <a:headEnd/>
            <a:tailEnd/>
          </a:ln>
          <a:effectLst>
            <a:outerShdw dist="35921" dir="2700000" algn="ctr" rotWithShape="0">
              <a:schemeClr val="bg2"/>
            </a:outerShdw>
          </a:effectLst>
        </p:spPr>
        <p:txBody>
          <a:bodyPr wrap="none" anchor="ctr"/>
          <a:lstStyle/>
          <a:p>
            <a:pPr algn="ctr">
              <a:defRPr/>
            </a:pPr>
            <a:endParaRPr lang="en-US" sz="1400">
              <a:solidFill>
                <a:schemeClr val="tx2"/>
              </a:solidFill>
            </a:endParaRPr>
          </a:p>
        </p:txBody>
      </p:sp>
      <p:sp>
        <p:nvSpPr>
          <p:cNvPr id="4149" name="Rectangle 62"/>
          <p:cNvSpPr>
            <a:spLocks noChangeArrowheads="1"/>
          </p:cNvSpPr>
          <p:nvPr/>
        </p:nvSpPr>
        <p:spPr bwMode="auto">
          <a:xfrm>
            <a:off x="5275263" y="5588000"/>
            <a:ext cx="1447800" cy="838200"/>
          </a:xfrm>
          <a:prstGeom prst="rect">
            <a:avLst/>
          </a:prstGeom>
          <a:solidFill>
            <a:srgbClr val="C6E4CD"/>
          </a:solidFill>
          <a:ln w="12700" algn="ctr">
            <a:solidFill>
              <a:schemeClr val="accent2"/>
            </a:solidFill>
            <a:miter lim="800000"/>
            <a:headEnd/>
            <a:tailEnd/>
          </a:ln>
          <a:effectLst>
            <a:outerShdw dist="35921" dir="2700000" algn="ctr" rotWithShape="0">
              <a:schemeClr val="bg2"/>
            </a:outerShdw>
          </a:effectLst>
        </p:spPr>
        <p:txBody>
          <a:bodyPr wrap="none" anchor="ctr"/>
          <a:lstStyle/>
          <a:p>
            <a:pPr algn="ctr">
              <a:defRPr/>
            </a:pPr>
            <a:endParaRPr lang="en-US" sz="1400">
              <a:solidFill>
                <a:srgbClr val="006600"/>
              </a:solidFill>
            </a:endParaRPr>
          </a:p>
        </p:txBody>
      </p:sp>
      <p:sp>
        <p:nvSpPr>
          <p:cNvPr id="4150" name="Rectangle 63"/>
          <p:cNvSpPr>
            <a:spLocks noChangeArrowheads="1"/>
          </p:cNvSpPr>
          <p:nvPr/>
        </p:nvSpPr>
        <p:spPr bwMode="auto">
          <a:xfrm>
            <a:off x="5370513" y="5435600"/>
            <a:ext cx="1447800" cy="838200"/>
          </a:xfrm>
          <a:prstGeom prst="rect">
            <a:avLst/>
          </a:prstGeom>
          <a:solidFill>
            <a:srgbClr val="FFEAAF"/>
          </a:solidFill>
          <a:ln w="12700">
            <a:solidFill>
              <a:schemeClr val="accent2"/>
            </a:solidFill>
            <a:miter lim="800000"/>
            <a:headEnd/>
            <a:tailEnd/>
          </a:ln>
          <a:effectLst>
            <a:outerShdw dist="35921" dir="2700000" algn="ctr" rotWithShape="0">
              <a:schemeClr val="bg2"/>
            </a:outerShdw>
          </a:effectLst>
        </p:spPr>
        <p:txBody>
          <a:bodyPr wrap="none" anchor="ctr"/>
          <a:lstStyle/>
          <a:p>
            <a:pPr algn="ctr">
              <a:defRPr/>
            </a:pPr>
            <a:r>
              <a:rPr lang="en-US" sz="1400">
                <a:solidFill>
                  <a:schemeClr val="tx2"/>
                </a:solidFill>
              </a:rPr>
              <a:t>File/DB/JMS</a:t>
            </a:r>
          </a:p>
          <a:p>
            <a:pPr algn="ctr">
              <a:defRPr/>
            </a:pPr>
            <a:r>
              <a:rPr lang="en-US" sz="1400">
                <a:solidFill>
                  <a:schemeClr val="tx2"/>
                </a:solidFill>
              </a:rPr>
              <a:t>Marketplace </a:t>
            </a:r>
          </a:p>
          <a:p>
            <a:pPr algn="ctr">
              <a:defRPr/>
            </a:pPr>
            <a:r>
              <a:rPr lang="en-US" sz="1400">
                <a:solidFill>
                  <a:schemeClr val="tx2"/>
                </a:solidFill>
              </a:rPr>
              <a:t>3</a:t>
            </a:r>
            <a:r>
              <a:rPr lang="en-US" sz="1400" baseline="30000">
                <a:solidFill>
                  <a:schemeClr val="tx2"/>
                </a:solidFill>
              </a:rPr>
              <a:t>rd</a:t>
            </a:r>
            <a:r>
              <a:rPr lang="en-US" sz="1400">
                <a:solidFill>
                  <a:schemeClr val="tx2"/>
                </a:solidFill>
              </a:rPr>
              <a:t> Party Sys.</a:t>
            </a:r>
          </a:p>
        </p:txBody>
      </p:sp>
      <p:sp>
        <p:nvSpPr>
          <p:cNvPr id="4151" name="Rectangle 66"/>
          <p:cNvSpPr>
            <a:spLocks noChangeArrowheads="1"/>
          </p:cNvSpPr>
          <p:nvPr/>
        </p:nvSpPr>
        <p:spPr bwMode="auto">
          <a:xfrm>
            <a:off x="3322638" y="5740400"/>
            <a:ext cx="1447800" cy="838200"/>
          </a:xfrm>
          <a:prstGeom prst="rect">
            <a:avLst/>
          </a:prstGeom>
          <a:solidFill>
            <a:srgbClr val="FFD073"/>
          </a:solidFill>
          <a:ln w="12700" algn="ctr">
            <a:solidFill>
              <a:schemeClr val="folHlink"/>
            </a:solidFill>
            <a:miter lim="800000"/>
            <a:headEnd/>
            <a:tailEnd/>
          </a:ln>
          <a:effectLst>
            <a:outerShdw dist="35921" dir="2700000" algn="ctr" rotWithShape="0">
              <a:schemeClr val="bg2"/>
            </a:outerShdw>
          </a:effectLst>
        </p:spPr>
        <p:txBody>
          <a:bodyPr wrap="none" anchor="ctr"/>
          <a:lstStyle/>
          <a:p>
            <a:pPr algn="ctr">
              <a:defRPr/>
            </a:pPr>
            <a:endParaRPr lang="en-US" sz="1400">
              <a:solidFill>
                <a:schemeClr val="tx2"/>
              </a:solidFill>
            </a:endParaRPr>
          </a:p>
        </p:txBody>
      </p:sp>
      <p:sp>
        <p:nvSpPr>
          <p:cNvPr id="4152" name="Rectangle 67"/>
          <p:cNvSpPr>
            <a:spLocks noChangeArrowheads="1"/>
          </p:cNvSpPr>
          <p:nvPr/>
        </p:nvSpPr>
        <p:spPr bwMode="auto">
          <a:xfrm>
            <a:off x="3417888" y="5588000"/>
            <a:ext cx="1447800" cy="838200"/>
          </a:xfrm>
          <a:prstGeom prst="rect">
            <a:avLst/>
          </a:prstGeom>
          <a:solidFill>
            <a:srgbClr val="C6E4CD"/>
          </a:solidFill>
          <a:ln w="12700" algn="ctr">
            <a:solidFill>
              <a:schemeClr val="accent2"/>
            </a:solidFill>
            <a:miter lim="800000"/>
            <a:headEnd/>
            <a:tailEnd/>
          </a:ln>
          <a:effectLst>
            <a:outerShdw dist="35921" dir="2700000" algn="ctr" rotWithShape="0">
              <a:schemeClr val="bg2"/>
            </a:outerShdw>
          </a:effectLst>
        </p:spPr>
        <p:txBody>
          <a:bodyPr wrap="none" anchor="ctr"/>
          <a:lstStyle/>
          <a:p>
            <a:pPr algn="ctr">
              <a:defRPr/>
            </a:pPr>
            <a:endParaRPr lang="en-US" sz="1400">
              <a:solidFill>
                <a:srgbClr val="006600"/>
              </a:solidFill>
            </a:endParaRPr>
          </a:p>
        </p:txBody>
      </p:sp>
      <p:sp>
        <p:nvSpPr>
          <p:cNvPr id="4153" name="Rectangle 68"/>
          <p:cNvSpPr>
            <a:spLocks noChangeArrowheads="1"/>
          </p:cNvSpPr>
          <p:nvPr/>
        </p:nvSpPr>
        <p:spPr bwMode="auto">
          <a:xfrm>
            <a:off x="3513138" y="5435600"/>
            <a:ext cx="1447800" cy="838200"/>
          </a:xfrm>
          <a:prstGeom prst="rect">
            <a:avLst/>
          </a:prstGeom>
          <a:solidFill>
            <a:srgbClr val="FFEAAF"/>
          </a:solidFill>
          <a:ln w="12700">
            <a:solidFill>
              <a:schemeClr val="accent2"/>
            </a:solidFill>
            <a:miter lim="800000"/>
            <a:headEnd/>
            <a:tailEnd/>
          </a:ln>
          <a:effectLst>
            <a:outerShdw dist="35921" dir="2700000" algn="ctr" rotWithShape="0">
              <a:schemeClr val="bg2"/>
            </a:outerShdw>
          </a:effectLst>
        </p:spPr>
        <p:txBody>
          <a:bodyPr wrap="none" anchor="ctr"/>
          <a:lstStyle/>
          <a:p>
            <a:pPr algn="ctr">
              <a:defRPr/>
            </a:pPr>
            <a:r>
              <a:rPr lang="en-US" sz="1400">
                <a:solidFill>
                  <a:schemeClr val="tx2"/>
                </a:solidFill>
              </a:rPr>
              <a:t>File/DB/JMS</a:t>
            </a:r>
          </a:p>
          <a:p>
            <a:pPr algn="ctr">
              <a:defRPr/>
            </a:pPr>
            <a:r>
              <a:rPr lang="en-US" sz="1400">
                <a:solidFill>
                  <a:schemeClr val="tx2"/>
                </a:solidFill>
              </a:rPr>
              <a:t>Marketplace </a:t>
            </a:r>
          </a:p>
          <a:p>
            <a:pPr algn="ctr">
              <a:defRPr/>
            </a:pPr>
            <a:r>
              <a:rPr lang="en-US" sz="1400">
                <a:solidFill>
                  <a:schemeClr val="tx2"/>
                </a:solidFill>
              </a:rPr>
              <a:t>3</a:t>
            </a:r>
            <a:r>
              <a:rPr lang="en-US" sz="1400" baseline="30000">
                <a:solidFill>
                  <a:schemeClr val="tx2"/>
                </a:solidFill>
              </a:rPr>
              <a:t>rd</a:t>
            </a:r>
            <a:r>
              <a:rPr lang="en-US" sz="1400">
                <a:solidFill>
                  <a:schemeClr val="tx2"/>
                </a:solidFill>
              </a:rPr>
              <a:t> Party Sys.</a:t>
            </a:r>
          </a:p>
        </p:txBody>
      </p:sp>
      <p:sp>
        <p:nvSpPr>
          <p:cNvPr id="4154" name="Rectangle 69"/>
          <p:cNvSpPr>
            <a:spLocks noChangeArrowheads="1"/>
          </p:cNvSpPr>
          <p:nvPr/>
        </p:nvSpPr>
        <p:spPr bwMode="auto">
          <a:xfrm>
            <a:off x="7342188" y="5588000"/>
            <a:ext cx="1447800" cy="838200"/>
          </a:xfrm>
          <a:prstGeom prst="rect">
            <a:avLst/>
          </a:prstGeom>
          <a:solidFill>
            <a:srgbClr val="466A97"/>
          </a:solidFill>
          <a:ln w="12700" algn="ctr">
            <a:solidFill>
              <a:schemeClr val="hlink"/>
            </a:solidFill>
            <a:miter lim="800000"/>
            <a:headEnd/>
            <a:tailEnd/>
          </a:ln>
          <a:effectLst>
            <a:outerShdw dist="35921" dir="2700000" algn="ctr" rotWithShape="0">
              <a:schemeClr val="bg2"/>
            </a:outerShdw>
          </a:effectLst>
        </p:spPr>
        <p:txBody>
          <a:bodyPr wrap="none" anchor="ctr"/>
          <a:lstStyle/>
          <a:p>
            <a:pPr algn="ctr">
              <a:defRPr/>
            </a:pPr>
            <a:endParaRPr lang="en-US"/>
          </a:p>
        </p:txBody>
      </p:sp>
      <p:sp>
        <p:nvSpPr>
          <p:cNvPr id="4155" name="Rectangle 70"/>
          <p:cNvSpPr>
            <a:spLocks noChangeArrowheads="1"/>
          </p:cNvSpPr>
          <p:nvPr/>
        </p:nvSpPr>
        <p:spPr bwMode="auto">
          <a:xfrm>
            <a:off x="7437438" y="5435600"/>
            <a:ext cx="1447800" cy="838200"/>
          </a:xfrm>
          <a:prstGeom prst="rect">
            <a:avLst/>
          </a:prstGeom>
          <a:solidFill>
            <a:srgbClr val="FFEAAF"/>
          </a:solidFill>
          <a:ln w="12700">
            <a:solidFill>
              <a:schemeClr val="accent2"/>
            </a:solidFill>
            <a:miter lim="800000"/>
            <a:headEnd/>
            <a:tailEnd/>
          </a:ln>
          <a:effectLst>
            <a:outerShdw dist="35921" dir="2700000" algn="ctr" rotWithShape="0">
              <a:schemeClr val="bg2"/>
            </a:outerShdw>
          </a:effectLst>
        </p:spPr>
        <p:txBody>
          <a:bodyPr wrap="none" anchor="ctr"/>
          <a:lstStyle/>
          <a:p>
            <a:pPr algn="ctr">
              <a:defRPr/>
            </a:pPr>
            <a:r>
              <a:rPr lang="en-US" sz="1400">
                <a:solidFill>
                  <a:schemeClr val="tx2"/>
                </a:solidFill>
              </a:rPr>
              <a:t>File/DB/JMS</a:t>
            </a:r>
          </a:p>
          <a:p>
            <a:pPr algn="ctr">
              <a:defRPr/>
            </a:pPr>
            <a:r>
              <a:rPr lang="en-US" sz="1400">
                <a:solidFill>
                  <a:schemeClr val="tx2"/>
                </a:solidFill>
              </a:rPr>
              <a:t>SAP System</a:t>
            </a:r>
          </a:p>
        </p:txBody>
      </p:sp>
      <p:sp>
        <p:nvSpPr>
          <p:cNvPr id="4156" name="Text Box 71"/>
          <p:cNvSpPr txBox="1">
            <a:spLocks noChangeArrowheads="1"/>
          </p:cNvSpPr>
          <p:nvPr/>
        </p:nvSpPr>
        <p:spPr bwMode="auto">
          <a:xfrm>
            <a:off x="107950" y="1477963"/>
            <a:ext cx="1900238" cy="457200"/>
          </a:xfrm>
          <a:prstGeom prst="rect">
            <a:avLst/>
          </a:prstGeom>
          <a:solidFill>
            <a:schemeClr val="accent1"/>
          </a:solidFill>
          <a:ln w="12700">
            <a:noFill/>
            <a:miter lim="800000"/>
            <a:headEnd/>
            <a:tailEnd/>
          </a:ln>
        </p:spPr>
        <p:txBody>
          <a:bodyPr lIns="90000" tIns="46800" rIns="90000" bIns="46800">
            <a:spAutoFit/>
          </a:bodyPr>
          <a:lstStyle/>
          <a:p>
            <a:r>
              <a:rPr lang="en-US" sz="1200">
                <a:solidFill>
                  <a:schemeClr val="tx1"/>
                </a:solidFill>
              </a:rPr>
              <a:t>Content (e. g. Mapping, Adapter Metadata)</a:t>
            </a:r>
          </a:p>
        </p:txBody>
      </p:sp>
      <p:sp>
        <p:nvSpPr>
          <p:cNvPr id="4157" name="Line 72"/>
          <p:cNvSpPr>
            <a:spLocks noChangeShapeType="1"/>
          </p:cNvSpPr>
          <p:nvPr/>
        </p:nvSpPr>
        <p:spPr bwMode="auto">
          <a:xfrm flipV="1">
            <a:off x="1042988" y="1154113"/>
            <a:ext cx="0" cy="431800"/>
          </a:xfrm>
          <a:prstGeom prst="line">
            <a:avLst/>
          </a:prstGeom>
          <a:noFill/>
          <a:ln w="50800">
            <a:solidFill>
              <a:schemeClr val="accent1"/>
            </a:solidFill>
            <a:round/>
            <a:headEnd/>
            <a:tailEnd type="triangle" w="med" len="med"/>
          </a:ln>
        </p:spPr>
        <p:txBody>
          <a:bodyPr lIns="90000" tIns="46800" rIns="90000" bIns="46800" anchor="ctr">
            <a:spAutoFit/>
          </a:bodyPr>
          <a:lstStyle/>
          <a:p>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5122" name="Group 2"/>
          <p:cNvGrpSpPr>
            <a:grpSpLocks/>
          </p:cNvGrpSpPr>
          <p:nvPr/>
        </p:nvGrpSpPr>
        <p:grpSpPr bwMode="auto">
          <a:xfrm>
            <a:off x="152400" y="3352800"/>
            <a:ext cx="914400" cy="1524000"/>
            <a:chOff x="96" y="2112"/>
            <a:chExt cx="576" cy="960"/>
          </a:xfrm>
        </p:grpSpPr>
        <p:sp>
          <p:nvSpPr>
            <p:cNvPr id="5184" name="Rectangle 3"/>
            <p:cNvSpPr>
              <a:spLocks noChangeArrowheads="1"/>
            </p:cNvSpPr>
            <p:nvPr/>
          </p:nvSpPr>
          <p:spPr bwMode="auto">
            <a:xfrm>
              <a:off x="96" y="2112"/>
              <a:ext cx="576" cy="960"/>
            </a:xfrm>
            <a:prstGeom prst="rect">
              <a:avLst/>
            </a:prstGeom>
            <a:solidFill>
              <a:srgbClr val="C0CFE2"/>
            </a:solidFill>
            <a:ln w="12700">
              <a:solidFill>
                <a:srgbClr val="466A97"/>
              </a:solidFill>
              <a:miter lim="800000"/>
              <a:headEnd/>
              <a:tailEnd/>
            </a:ln>
          </p:spPr>
          <p:txBody>
            <a:bodyPr wrap="none"/>
            <a:lstStyle/>
            <a:p>
              <a:pPr algn="ctr"/>
              <a:r>
                <a:rPr lang="de-DE" sz="1400"/>
                <a:t>Plain</a:t>
              </a:r>
              <a:endParaRPr lang="en-US" sz="1400"/>
            </a:p>
            <a:p>
              <a:pPr algn="ctr"/>
              <a:r>
                <a:rPr lang="en-US" sz="1400"/>
                <a:t>J2SE</a:t>
              </a:r>
              <a:br>
                <a:rPr lang="en-US" sz="1400"/>
              </a:br>
              <a:r>
                <a:rPr lang="en-US" sz="1400"/>
                <a:t>Adapter </a:t>
              </a:r>
              <a:br>
                <a:rPr lang="en-US" sz="1400"/>
              </a:br>
              <a:r>
                <a:rPr lang="en-US" sz="1400"/>
                <a:t>Engine</a:t>
              </a:r>
            </a:p>
          </p:txBody>
        </p:sp>
        <p:sp>
          <p:nvSpPr>
            <p:cNvPr id="5185" name="Rectangle 4"/>
            <p:cNvSpPr>
              <a:spLocks noChangeArrowheads="1"/>
            </p:cNvSpPr>
            <p:nvPr/>
          </p:nvSpPr>
          <p:spPr bwMode="auto">
            <a:xfrm>
              <a:off x="168" y="2844"/>
              <a:ext cx="432" cy="192"/>
            </a:xfrm>
            <a:prstGeom prst="rect">
              <a:avLst/>
            </a:prstGeom>
            <a:solidFill>
              <a:schemeClr val="bg1"/>
            </a:solidFill>
            <a:ln w="12700">
              <a:solidFill>
                <a:srgbClr val="466A97"/>
              </a:solidFill>
              <a:miter lim="800000"/>
              <a:headEnd/>
              <a:tailEnd/>
            </a:ln>
          </p:spPr>
          <p:txBody>
            <a:bodyPr wrap="none" anchor="ctr"/>
            <a:lstStyle/>
            <a:p>
              <a:pPr algn="ctr"/>
              <a:r>
                <a:rPr lang="en-US" sz="1200">
                  <a:solidFill>
                    <a:schemeClr val="tx1"/>
                  </a:solidFill>
                </a:rPr>
                <a:t>Adapter</a:t>
              </a:r>
            </a:p>
          </p:txBody>
        </p:sp>
      </p:grpSp>
      <p:sp>
        <p:nvSpPr>
          <p:cNvPr id="5123" name="Line 5"/>
          <p:cNvSpPr>
            <a:spLocks noChangeShapeType="1"/>
          </p:cNvSpPr>
          <p:nvPr/>
        </p:nvSpPr>
        <p:spPr bwMode="auto">
          <a:xfrm>
            <a:off x="5257800" y="2971800"/>
            <a:ext cx="0" cy="381000"/>
          </a:xfrm>
          <a:prstGeom prst="line">
            <a:avLst/>
          </a:prstGeom>
          <a:noFill/>
          <a:ln w="19050">
            <a:solidFill>
              <a:schemeClr val="accent2"/>
            </a:solidFill>
            <a:round/>
            <a:headEnd type="none" w="med" len="lg"/>
            <a:tailEnd type="none" w="med" len="lg"/>
          </a:ln>
        </p:spPr>
        <p:txBody>
          <a:bodyPr/>
          <a:lstStyle/>
          <a:p>
            <a:endParaRPr lang="en-US"/>
          </a:p>
        </p:txBody>
      </p:sp>
      <p:sp>
        <p:nvSpPr>
          <p:cNvPr id="70" name="Rectangle 6"/>
          <p:cNvSpPr txBox="1">
            <a:spLocks noChangeArrowheads="1"/>
          </p:cNvSpPr>
          <p:nvPr/>
        </p:nvSpPr>
        <p:spPr>
          <a:xfrm>
            <a:off x="409575" y="304800"/>
            <a:ext cx="8734425" cy="533400"/>
          </a:xfrm>
          <a:prstGeom prst="rect">
            <a:avLst/>
          </a:prstGeom>
        </p:spPr>
        <p:txBody>
          <a:bodyPr/>
          <a:lstStyle/>
          <a:p>
            <a:pPr eaLnBrk="0" hangingPunct="0">
              <a:buFont typeface="Times New Roman" pitchFamily="16" charset="0"/>
              <a:buNone/>
              <a:defRPr/>
            </a:pPr>
            <a:r>
              <a:rPr lang="en-US" sz="3200" kern="0" dirty="0">
                <a:solidFill>
                  <a:srgbClr val="000000"/>
                </a:solidFill>
                <a:latin typeface="+mj-lt"/>
                <a:ea typeface="+mj-ea"/>
                <a:cs typeface="+mj-cs"/>
              </a:rPr>
              <a:t> SAP PI Architecture</a:t>
            </a:r>
          </a:p>
        </p:txBody>
      </p:sp>
      <p:sp>
        <p:nvSpPr>
          <p:cNvPr id="5125" name="AutoShape 7"/>
          <p:cNvSpPr>
            <a:spLocks noChangeArrowheads="1"/>
          </p:cNvSpPr>
          <p:nvPr/>
        </p:nvSpPr>
        <p:spPr bwMode="auto">
          <a:xfrm>
            <a:off x="152400" y="838200"/>
            <a:ext cx="7620000" cy="457200"/>
          </a:xfrm>
          <a:prstGeom prst="roundRect">
            <a:avLst>
              <a:gd name="adj" fmla="val 16667"/>
            </a:avLst>
          </a:prstGeom>
          <a:solidFill>
            <a:srgbClr val="7D9DC3"/>
          </a:solidFill>
          <a:ln w="38100" cmpd="dbl">
            <a:noFill/>
            <a:round/>
            <a:headEnd/>
            <a:tailEnd/>
          </a:ln>
          <a:effectLst>
            <a:outerShdw dist="53882" dir="2700000" algn="ctr" rotWithShape="0">
              <a:srgbClr val="808080"/>
            </a:outerShdw>
          </a:effectLst>
        </p:spPr>
        <p:txBody>
          <a:bodyPr wrap="none" anchor="ctr"/>
          <a:lstStyle/>
          <a:p>
            <a:pPr algn="ctr">
              <a:defRPr/>
            </a:pPr>
            <a:r>
              <a:rPr lang="en-US"/>
              <a:t>Integration Repository / Integration Directory / System Landscape Directory</a:t>
            </a:r>
          </a:p>
        </p:txBody>
      </p:sp>
      <p:sp>
        <p:nvSpPr>
          <p:cNvPr id="5126" name="Rectangle 8"/>
          <p:cNvSpPr>
            <a:spLocks noChangeArrowheads="1"/>
          </p:cNvSpPr>
          <p:nvPr/>
        </p:nvSpPr>
        <p:spPr bwMode="auto">
          <a:xfrm>
            <a:off x="1338263" y="1828800"/>
            <a:ext cx="3276600" cy="3124200"/>
          </a:xfrm>
          <a:prstGeom prst="rect">
            <a:avLst/>
          </a:prstGeom>
          <a:solidFill>
            <a:srgbClr val="7D9DC3"/>
          </a:solidFill>
          <a:ln w="38100" cmpd="dbl">
            <a:noFill/>
            <a:miter lim="800000"/>
            <a:headEnd/>
            <a:tailEnd/>
          </a:ln>
          <a:effectLst>
            <a:outerShdw dist="53882" dir="2700000" algn="ctr" rotWithShape="0">
              <a:srgbClr val="808080"/>
            </a:outerShdw>
          </a:effectLst>
        </p:spPr>
        <p:txBody>
          <a:bodyPr wrap="none"/>
          <a:lstStyle/>
          <a:p>
            <a:pPr algn="ctr">
              <a:defRPr/>
            </a:pPr>
            <a:r>
              <a:rPr lang="en-US"/>
              <a:t>Integration Server</a:t>
            </a:r>
          </a:p>
        </p:txBody>
      </p:sp>
      <p:sp>
        <p:nvSpPr>
          <p:cNvPr id="5127" name="Rectangle 9"/>
          <p:cNvSpPr>
            <a:spLocks noChangeArrowheads="1"/>
          </p:cNvSpPr>
          <p:nvPr/>
        </p:nvSpPr>
        <p:spPr bwMode="auto">
          <a:xfrm>
            <a:off x="1260475" y="5443538"/>
            <a:ext cx="914400" cy="838200"/>
          </a:xfrm>
          <a:prstGeom prst="rect">
            <a:avLst/>
          </a:prstGeom>
          <a:solidFill>
            <a:srgbClr val="466A97"/>
          </a:solidFill>
          <a:ln w="12700">
            <a:solidFill>
              <a:schemeClr val="hlink"/>
            </a:solidFill>
            <a:miter lim="800000"/>
            <a:headEnd/>
            <a:tailEnd/>
          </a:ln>
          <a:effectLst>
            <a:outerShdw dist="35921" dir="2700000" algn="ctr" rotWithShape="0">
              <a:schemeClr val="bg2"/>
            </a:outerShdw>
          </a:effectLst>
        </p:spPr>
        <p:txBody>
          <a:bodyPr wrap="none" anchor="ctr"/>
          <a:lstStyle/>
          <a:p>
            <a:pPr algn="ctr">
              <a:defRPr/>
            </a:pPr>
            <a:r>
              <a:rPr lang="en-US"/>
              <a:t>SAP</a:t>
            </a:r>
            <a:br>
              <a:rPr lang="en-US"/>
            </a:br>
            <a:r>
              <a:rPr lang="en-US"/>
              <a:t>System</a:t>
            </a:r>
          </a:p>
        </p:txBody>
      </p:sp>
      <p:sp>
        <p:nvSpPr>
          <p:cNvPr id="5128" name="Rectangle 10"/>
          <p:cNvSpPr>
            <a:spLocks noChangeArrowheads="1"/>
          </p:cNvSpPr>
          <p:nvPr/>
        </p:nvSpPr>
        <p:spPr bwMode="auto">
          <a:xfrm rot="5400000">
            <a:off x="1338263" y="4267200"/>
            <a:ext cx="762000" cy="457200"/>
          </a:xfrm>
          <a:prstGeom prst="rect">
            <a:avLst/>
          </a:prstGeom>
          <a:solidFill>
            <a:schemeClr val="bg1"/>
          </a:solidFill>
          <a:ln w="12700">
            <a:solidFill>
              <a:srgbClr val="466A97"/>
            </a:solidFill>
            <a:miter lim="800000"/>
            <a:headEnd/>
            <a:tailEnd/>
          </a:ln>
        </p:spPr>
        <p:txBody>
          <a:bodyPr wrap="none" anchor="ctr"/>
          <a:lstStyle/>
          <a:p>
            <a:pPr algn="ctr"/>
            <a:r>
              <a:rPr lang="en-US" sz="1200" b="0">
                <a:solidFill>
                  <a:schemeClr val="tx1"/>
                </a:solidFill>
              </a:rPr>
              <a:t>IDoc</a:t>
            </a:r>
            <a:br>
              <a:rPr lang="en-US" sz="1200" b="0">
                <a:solidFill>
                  <a:schemeClr val="tx1"/>
                </a:solidFill>
              </a:rPr>
            </a:br>
            <a:r>
              <a:rPr lang="en-US" sz="1200" b="0">
                <a:solidFill>
                  <a:schemeClr val="tx1"/>
                </a:solidFill>
              </a:rPr>
              <a:t>Adapter</a:t>
            </a:r>
          </a:p>
        </p:txBody>
      </p:sp>
      <p:sp>
        <p:nvSpPr>
          <p:cNvPr id="5129" name="Rectangle 11"/>
          <p:cNvSpPr>
            <a:spLocks noChangeArrowheads="1"/>
          </p:cNvSpPr>
          <p:nvPr/>
        </p:nvSpPr>
        <p:spPr bwMode="auto">
          <a:xfrm>
            <a:off x="2100263" y="2286000"/>
            <a:ext cx="2438400" cy="304800"/>
          </a:xfrm>
          <a:prstGeom prst="rect">
            <a:avLst/>
          </a:prstGeom>
          <a:solidFill>
            <a:srgbClr val="C0CFE2"/>
          </a:solidFill>
          <a:ln w="12700">
            <a:solidFill>
              <a:srgbClr val="466A97"/>
            </a:solidFill>
            <a:miter lim="800000"/>
            <a:headEnd/>
            <a:tailEnd/>
          </a:ln>
        </p:spPr>
        <p:txBody>
          <a:bodyPr wrap="none" anchor="ctr"/>
          <a:lstStyle/>
          <a:p>
            <a:pPr algn="ctr"/>
            <a:r>
              <a:rPr lang="en-US" sz="1400"/>
              <a:t>Business Process Engine</a:t>
            </a:r>
          </a:p>
        </p:txBody>
      </p:sp>
      <p:sp>
        <p:nvSpPr>
          <p:cNvPr id="5130" name="Rectangle 12"/>
          <p:cNvSpPr>
            <a:spLocks noChangeArrowheads="1"/>
          </p:cNvSpPr>
          <p:nvPr/>
        </p:nvSpPr>
        <p:spPr bwMode="auto">
          <a:xfrm>
            <a:off x="2100263" y="2819400"/>
            <a:ext cx="2438400" cy="304800"/>
          </a:xfrm>
          <a:prstGeom prst="rect">
            <a:avLst/>
          </a:prstGeom>
          <a:solidFill>
            <a:srgbClr val="C0CFE2"/>
          </a:solidFill>
          <a:ln w="12700">
            <a:solidFill>
              <a:srgbClr val="466A97"/>
            </a:solidFill>
            <a:miter lim="800000"/>
            <a:headEnd/>
            <a:tailEnd/>
          </a:ln>
        </p:spPr>
        <p:txBody>
          <a:bodyPr wrap="none" anchor="ctr"/>
          <a:lstStyle/>
          <a:p>
            <a:pPr algn="ctr"/>
            <a:r>
              <a:rPr lang="en-US" sz="1400"/>
              <a:t>Integration Engine</a:t>
            </a:r>
          </a:p>
        </p:txBody>
      </p:sp>
      <p:sp>
        <p:nvSpPr>
          <p:cNvPr id="5131" name="Rectangle 13"/>
          <p:cNvSpPr>
            <a:spLocks noChangeArrowheads="1"/>
          </p:cNvSpPr>
          <p:nvPr/>
        </p:nvSpPr>
        <p:spPr bwMode="auto">
          <a:xfrm>
            <a:off x="2100263" y="3352800"/>
            <a:ext cx="2438400" cy="1524000"/>
          </a:xfrm>
          <a:prstGeom prst="rect">
            <a:avLst/>
          </a:prstGeom>
          <a:solidFill>
            <a:srgbClr val="C0CFE2"/>
          </a:solidFill>
          <a:ln w="12700">
            <a:solidFill>
              <a:srgbClr val="466A97"/>
            </a:solidFill>
            <a:miter lim="800000"/>
            <a:headEnd/>
            <a:tailEnd/>
          </a:ln>
        </p:spPr>
        <p:txBody>
          <a:bodyPr wrap="none"/>
          <a:lstStyle/>
          <a:p>
            <a:r>
              <a:rPr lang="en-US" sz="1400"/>
              <a:t>Central </a:t>
            </a:r>
            <a:br>
              <a:rPr lang="en-US" sz="1400"/>
            </a:br>
            <a:r>
              <a:rPr lang="en-US" sz="1400"/>
              <a:t>Adapter Engine</a:t>
            </a:r>
            <a:br>
              <a:rPr lang="en-US" sz="1400"/>
            </a:br>
            <a:endParaRPr lang="en-US" sz="1400"/>
          </a:p>
        </p:txBody>
      </p:sp>
      <p:sp>
        <p:nvSpPr>
          <p:cNvPr id="5132" name="Rectangle 14"/>
          <p:cNvSpPr>
            <a:spLocks noChangeArrowheads="1"/>
          </p:cNvSpPr>
          <p:nvPr/>
        </p:nvSpPr>
        <p:spPr bwMode="auto">
          <a:xfrm>
            <a:off x="2209800" y="3886200"/>
            <a:ext cx="1490663" cy="914400"/>
          </a:xfrm>
          <a:prstGeom prst="rect">
            <a:avLst/>
          </a:prstGeom>
          <a:solidFill>
            <a:schemeClr val="bg1"/>
          </a:solidFill>
          <a:ln w="76200" algn="ctr">
            <a:solidFill>
              <a:srgbClr val="FF0066"/>
            </a:solidFill>
            <a:miter lim="800000"/>
            <a:headEnd/>
            <a:tailEnd/>
          </a:ln>
        </p:spPr>
        <p:txBody>
          <a:bodyPr wrap="none" anchor="ctr"/>
          <a:lstStyle/>
          <a:p>
            <a:pPr algn="ctr"/>
            <a:r>
              <a:rPr lang="en-US" sz="1200" b="0">
                <a:solidFill>
                  <a:schemeClr val="tx1"/>
                </a:solidFill>
              </a:rPr>
              <a:t>Adapter Framework</a:t>
            </a:r>
          </a:p>
          <a:p>
            <a:pPr algn="ctr"/>
            <a:r>
              <a:rPr lang="en-US" sz="1200" b="0">
                <a:solidFill>
                  <a:schemeClr val="tx1"/>
                </a:solidFill>
              </a:rPr>
              <a:t>Messaging</a:t>
            </a:r>
            <a:br>
              <a:rPr lang="en-US" sz="1200" b="0">
                <a:solidFill>
                  <a:schemeClr val="tx1"/>
                </a:solidFill>
              </a:rPr>
            </a:br>
            <a:r>
              <a:rPr lang="en-US" sz="1200" b="0">
                <a:solidFill>
                  <a:schemeClr val="tx1"/>
                </a:solidFill>
              </a:rPr>
              <a:t>Queuing</a:t>
            </a:r>
            <a:br>
              <a:rPr lang="en-US" sz="1200" b="0">
                <a:solidFill>
                  <a:schemeClr val="tx1"/>
                </a:solidFill>
              </a:rPr>
            </a:br>
            <a:r>
              <a:rPr lang="en-US" sz="1200" b="0">
                <a:solidFill>
                  <a:schemeClr val="tx1"/>
                </a:solidFill>
              </a:rPr>
              <a:t>Security Handling</a:t>
            </a:r>
          </a:p>
        </p:txBody>
      </p:sp>
      <p:sp>
        <p:nvSpPr>
          <p:cNvPr id="5133" name="Rectangle 15"/>
          <p:cNvSpPr>
            <a:spLocks noChangeArrowheads="1"/>
          </p:cNvSpPr>
          <p:nvPr/>
        </p:nvSpPr>
        <p:spPr bwMode="auto">
          <a:xfrm rot="5400000">
            <a:off x="3660775" y="4075113"/>
            <a:ext cx="990600" cy="457200"/>
          </a:xfrm>
          <a:prstGeom prst="rect">
            <a:avLst/>
          </a:prstGeom>
          <a:solidFill>
            <a:schemeClr val="bg1"/>
          </a:solidFill>
          <a:ln w="12700">
            <a:solidFill>
              <a:srgbClr val="466A97"/>
            </a:solidFill>
            <a:miter lim="800000"/>
            <a:headEnd/>
            <a:tailEnd/>
          </a:ln>
        </p:spPr>
        <p:txBody>
          <a:bodyPr rot="10800000" vert="eaVert" wrap="none" anchor="ctr"/>
          <a:lstStyle/>
          <a:p>
            <a:pPr algn="ctr"/>
            <a:endParaRPr lang="en-US" sz="1200" b="0">
              <a:solidFill>
                <a:schemeClr val="tx1"/>
              </a:solidFill>
            </a:endParaRPr>
          </a:p>
        </p:txBody>
      </p:sp>
      <p:sp>
        <p:nvSpPr>
          <p:cNvPr id="5134" name="Line 16"/>
          <p:cNvSpPr>
            <a:spLocks noChangeShapeType="1"/>
          </p:cNvSpPr>
          <p:nvPr/>
        </p:nvSpPr>
        <p:spPr bwMode="auto">
          <a:xfrm rot="10800000">
            <a:off x="3700463" y="4471988"/>
            <a:ext cx="304800" cy="0"/>
          </a:xfrm>
          <a:prstGeom prst="line">
            <a:avLst/>
          </a:prstGeom>
          <a:noFill/>
          <a:ln w="12700">
            <a:solidFill>
              <a:schemeClr val="tx1"/>
            </a:solidFill>
            <a:round/>
            <a:headEnd/>
            <a:tailEnd/>
          </a:ln>
        </p:spPr>
        <p:txBody>
          <a:bodyPr wrap="none"/>
          <a:lstStyle/>
          <a:p>
            <a:endParaRPr lang="en-US"/>
          </a:p>
        </p:txBody>
      </p:sp>
      <p:sp>
        <p:nvSpPr>
          <p:cNvPr id="5135" name="AutoShape 17"/>
          <p:cNvSpPr>
            <a:spLocks noChangeArrowheads="1"/>
          </p:cNvSpPr>
          <p:nvPr/>
        </p:nvSpPr>
        <p:spPr bwMode="auto">
          <a:xfrm rot="-5400000">
            <a:off x="3785394" y="4423569"/>
            <a:ext cx="104775" cy="96837"/>
          </a:xfrm>
          <a:prstGeom prst="flowChartConnector">
            <a:avLst/>
          </a:prstGeom>
          <a:solidFill>
            <a:schemeClr val="bg2"/>
          </a:solidFill>
          <a:ln w="19050">
            <a:solidFill>
              <a:schemeClr val="accent2"/>
            </a:solidFill>
            <a:round/>
            <a:headEnd type="none" w="med" len="lg"/>
            <a:tailEnd type="none" w="med" len="lg"/>
          </a:ln>
        </p:spPr>
        <p:txBody>
          <a:bodyPr wrap="none" anchor="ctr"/>
          <a:lstStyle/>
          <a:p>
            <a:endParaRPr lang="en-US"/>
          </a:p>
        </p:txBody>
      </p:sp>
      <p:sp>
        <p:nvSpPr>
          <p:cNvPr id="5136" name="Line 18"/>
          <p:cNvSpPr>
            <a:spLocks noChangeShapeType="1"/>
          </p:cNvSpPr>
          <p:nvPr/>
        </p:nvSpPr>
        <p:spPr bwMode="auto">
          <a:xfrm rot="-5400000">
            <a:off x="3181350" y="3238500"/>
            <a:ext cx="228600" cy="0"/>
          </a:xfrm>
          <a:prstGeom prst="line">
            <a:avLst/>
          </a:prstGeom>
          <a:noFill/>
          <a:ln w="12700">
            <a:solidFill>
              <a:schemeClr val="tx1"/>
            </a:solidFill>
            <a:round/>
            <a:headEnd/>
            <a:tailEnd/>
          </a:ln>
        </p:spPr>
        <p:txBody>
          <a:bodyPr wrap="none"/>
          <a:lstStyle/>
          <a:p>
            <a:endParaRPr lang="en-US"/>
          </a:p>
        </p:txBody>
      </p:sp>
      <p:sp>
        <p:nvSpPr>
          <p:cNvPr id="5137" name="AutoShape 19"/>
          <p:cNvSpPr>
            <a:spLocks noChangeArrowheads="1"/>
          </p:cNvSpPr>
          <p:nvPr/>
        </p:nvSpPr>
        <p:spPr bwMode="auto">
          <a:xfrm>
            <a:off x="3243263" y="3200400"/>
            <a:ext cx="104775" cy="96838"/>
          </a:xfrm>
          <a:prstGeom prst="flowChartConnector">
            <a:avLst/>
          </a:prstGeom>
          <a:solidFill>
            <a:schemeClr val="bg2"/>
          </a:solidFill>
          <a:ln w="19050">
            <a:solidFill>
              <a:schemeClr val="accent2"/>
            </a:solidFill>
            <a:round/>
            <a:headEnd type="none" w="med" len="lg"/>
            <a:tailEnd type="none" w="med" len="lg"/>
          </a:ln>
        </p:spPr>
        <p:txBody>
          <a:bodyPr wrap="none" anchor="ctr"/>
          <a:lstStyle/>
          <a:p>
            <a:endParaRPr lang="en-US"/>
          </a:p>
        </p:txBody>
      </p:sp>
      <p:sp>
        <p:nvSpPr>
          <p:cNvPr id="5138" name="Line 20"/>
          <p:cNvSpPr>
            <a:spLocks noChangeShapeType="1"/>
          </p:cNvSpPr>
          <p:nvPr/>
        </p:nvSpPr>
        <p:spPr bwMode="auto">
          <a:xfrm rot="-5400000">
            <a:off x="3181350" y="2705100"/>
            <a:ext cx="228600" cy="0"/>
          </a:xfrm>
          <a:prstGeom prst="line">
            <a:avLst/>
          </a:prstGeom>
          <a:noFill/>
          <a:ln w="12700">
            <a:solidFill>
              <a:schemeClr val="tx1"/>
            </a:solidFill>
            <a:round/>
            <a:headEnd/>
            <a:tailEnd/>
          </a:ln>
        </p:spPr>
        <p:txBody>
          <a:bodyPr wrap="none"/>
          <a:lstStyle/>
          <a:p>
            <a:endParaRPr lang="en-US"/>
          </a:p>
        </p:txBody>
      </p:sp>
      <p:sp>
        <p:nvSpPr>
          <p:cNvPr id="5139" name="AutoShape 21"/>
          <p:cNvSpPr>
            <a:spLocks noChangeArrowheads="1"/>
          </p:cNvSpPr>
          <p:nvPr/>
        </p:nvSpPr>
        <p:spPr bwMode="auto">
          <a:xfrm>
            <a:off x="3243263" y="2667000"/>
            <a:ext cx="104775" cy="96838"/>
          </a:xfrm>
          <a:prstGeom prst="flowChartConnector">
            <a:avLst/>
          </a:prstGeom>
          <a:solidFill>
            <a:schemeClr val="bg2"/>
          </a:solidFill>
          <a:ln w="19050">
            <a:solidFill>
              <a:schemeClr val="accent2"/>
            </a:solidFill>
            <a:round/>
            <a:headEnd type="none" w="med" len="lg"/>
            <a:tailEnd type="none" w="med" len="lg"/>
          </a:ln>
        </p:spPr>
        <p:txBody>
          <a:bodyPr wrap="none" anchor="ctr"/>
          <a:lstStyle/>
          <a:p>
            <a:endParaRPr lang="en-US"/>
          </a:p>
        </p:txBody>
      </p:sp>
      <p:sp>
        <p:nvSpPr>
          <p:cNvPr id="5140" name="Rectangle 22"/>
          <p:cNvSpPr>
            <a:spLocks noChangeArrowheads="1"/>
          </p:cNvSpPr>
          <p:nvPr/>
        </p:nvSpPr>
        <p:spPr bwMode="auto">
          <a:xfrm>
            <a:off x="4724400" y="3352800"/>
            <a:ext cx="2057400" cy="1524000"/>
          </a:xfrm>
          <a:prstGeom prst="rect">
            <a:avLst/>
          </a:prstGeom>
          <a:solidFill>
            <a:srgbClr val="C0CFE2"/>
          </a:solidFill>
          <a:ln w="12700">
            <a:solidFill>
              <a:srgbClr val="466A97"/>
            </a:solidFill>
            <a:miter lim="800000"/>
            <a:headEnd/>
            <a:tailEnd/>
          </a:ln>
        </p:spPr>
        <p:txBody>
          <a:bodyPr wrap="none"/>
          <a:lstStyle/>
          <a:p>
            <a:r>
              <a:rPr lang="en-US" sz="1400"/>
              <a:t>Optional Decentral </a:t>
            </a:r>
            <a:br>
              <a:rPr lang="en-US" sz="1400"/>
            </a:br>
            <a:r>
              <a:rPr lang="en-US" sz="1400"/>
              <a:t>Adapter Engine</a:t>
            </a:r>
            <a:br>
              <a:rPr lang="en-US" sz="1400"/>
            </a:br>
            <a:endParaRPr lang="en-US" sz="1400"/>
          </a:p>
        </p:txBody>
      </p:sp>
      <p:sp>
        <p:nvSpPr>
          <p:cNvPr id="5141" name="Rectangle 23"/>
          <p:cNvSpPr>
            <a:spLocks noChangeArrowheads="1"/>
          </p:cNvSpPr>
          <p:nvPr/>
        </p:nvSpPr>
        <p:spPr bwMode="auto">
          <a:xfrm>
            <a:off x="4810125" y="3886200"/>
            <a:ext cx="1265238" cy="914400"/>
          </a:xfrm>
          <a:prstGeom prst="rect">
            <a:avLst/>
          </a:prstGeom>
          <a:solidFill>
            <a:schemeClr val="bg1"/>
          </a:solidFill>
          <a:ln w="76200" algn="ctr">
            <a:solidFill>
              <a:srgbClr val="FF0066"/>
            </a:solidFill>
            <a:miter lim="800000"/>
            <a:headEnd/>
            <a:tailEnd/>
          </a:ln>
        </p:spPr>
        <p:txBody>
          <a:bodyPr wrap="none" anchor="ctr"/>
          <a:lstStyle/>
          <a:p>
            <a:pPr algn="ctr"/>
            <a:r>
              <a:rPr lang="en-US" sz="1200" b="0">
                <a:solidFill>
                  <a:schemeClr val="tx1"/>
                </a:solidFill>
              </a:rPr>
              <a:t>Adapter FW</a:t>
            </a:r>
          </a:p>
          <a:p>
            <a:pPr algn="ctr"/>
            <a:r>
              <a:rPr lang="en-US" sz="1200" b="0">
                <a:solidFill>
                  <a:schemeClr val="tx1"/>
                </a:solidFill>
              </a:rPr>
              <a:t>Messaging</a:t>
            </a:r>
            <a:br>
              <a:rPr lang="en-US" sz="1200" b="0">
                <a:solidFill>
                  <a:schemeClr val="tx1"/>
                </a:solidFill>
              </a:rPr>
            </a:br>
            <a:r>
              <a:rPr lang="en-US" sz="1200" b="0">
                <a:solidFill>
                  <a:schemeClr val="tx1"/>
                </a:solidFill>
              </a:rPr>
              <a:t>Queuing</a:t>
            </a:r>
            <a:br>
              <a:rPr lang="en-US" sz="1200" b="0">
                <a:solidFill>
                  <a:schemeClr val="tx1"/>
                </a:solidFill>
              </a:rPr>
            </a:br>
            <a:r>
              <a:rPr lang="en-US" sz="1200" b="0">
                <a:solidFill>
                  <a:schemeClr val="tx1"/>
                </a:solidFill>
              </a:rPr>
              <a:t>Security Handling</a:t>
            </a:r>
          </a:p>
        </p:txBody>
      </p:sp>
      <p:grpSp>
        <p:nvGrpSpPr>
          <p:cNvPr id="5142" name="Group 24"/>
          <p:cNvGrpSpPr>
            <a:grpSpLocks/>
          </p:cNvGrpSpPr>
          <p:nvPr/>
        </p:nvGrpSpPr>
        <p:grpSpPr bwMode="auto">
          <a:xfrm rot="5400000">
            <a:off x="6073775" y="4156075"/>
            <a:ext cx="838200" cy="450850"/>
            <a:chOff x="2832" y="3552"/>
            <a:chExt cx="672" cy="336"/>
          </a:xfrm>
        </p:grpSpPr>
        <p:sp>
          <p:nvSpPr>
            <p:cNvPr id="5182" name="Rectangle 25"/>
            <p:cNvSpPr>
              <a:spLocks noChangeArrowheads="1"/>
            </p:cNvSpPr>
            <p:nvPr/>
          </p:nvSpPr>
          <p:spPr bwMode="auto">
            <a:xfrm>
              <a:off x="2880" y="3600"/>
              <a:ext cx="624" cy="288"/>
            </a:xfrm>
            <a:prstGeom prst="rect">
              <a:avLst/>
            </a:prstGeom>
            <a:solidFill>
              <a:schemeClr val="bg1"/>
            </a:solidFill>
            <a:ln w="12700">
              <a:solidFill>
                <a:srgbClr val="466A97"/>
              </a:solidFill>
              <a:miter lim="800000"/>
              <a:headEnd/>
              <a:tailEnd/>
            </a:ln>
          </p:spPr>
          <p:txBody>
            <a:bodyPr rot="10800000" vert="eaVert" wrap="none" anchor="ctr"/>
            <a:lstStyle/>
            <a:p>
              <a:pPr algn="ctr"/>
              <a:endParaRPr lang="en-US" sz="1200" b="0">
                <a:solidFill>
                  <a:schemeClr val="tx1"/>
                </a:solidFill>
              </a:endParaRPr>
            </a:p>
          </p:txBody>
        </p:sp>
        <p:sp>
          <p:nvSpPr>
            <p:cNvPr id="5183" name="Rectangle 26"/>
            <p:cNvSpPr>
              <a:spLocks noChangeArrowheads="1"/>
            </p:cNvSpPr>
            <p:nvPr/>
          </p:nvSpPr>
          <p:spPr bwMode="auto">
            <a:xfrm>
              <a:off x="2832" y="3552"/>
              <a:ext cx="624" cy="288"/>
            </a:xfrm>
            <a:prstGeom prst="rect">
              <a:avLst/>
            </a:prstGeom>
            <a:solidFill>
              <a:schemeClr val="bg1"/>
            </a:solidFill>
            <a:ln w="12700">
              <a:solidFill>
                <a:srgbClr val="466A97"/>
              </a:solidFill>
              <a:miter lim="800000"/>
              <a:headEnd/>
              <a:tailEnd/>
            </a:ln>
          </p:spPr>
          <p:txBody>
            <a:bodyPr wrap="none" anchor="ctr"/>
            <a:lstStyle/>
            <a:p>
              <a:pPr algn="ctr"/>
              <a:r>
                <a:rPr lang="en-US" sz="1200" b="0">
                  <a:solidFill>
                    <a:schemeClr val="tx1"/>
                  </a:solidFill>
                </a:rPr>
                <a:t>Resource</a:t>
              </a:r>
              <a:br>
                <a:rPr lang="en-US" sz="1200" b="0">
                  <a:solidFill>
                    <a:schemeClr val="tx1"/>
                  </a:solidFill>
                </a:rPr>
              </a:br>
              <a:r>
                <a:rPr lang="en-US" sz="1200" b="0">
                  <a:solidFill>
                    <a:schemeClr val="tx1"/>
                  </a:solidFill>
                </a:rPr>
                <a:t>Adapter</a:t>
              </a:r>
            </a:p>
          </p:txBody>
        </p:sp>
      </p:grpSp>
      <p:sp>
        <p:nvSpPr>
          <p:cNvPr id="5143" name="Line 27"/>
          <p:cNvSpPr>
            <a:spLocks noChangeShapeType="1"/>
          </p:cNvSpPr>
          <p:nvPr/>
        </p:nvSpPr>
        <p:spPr bwMode="auto">
          <a:xfrm rot="10800000">
            <a:off x="6075363" y="4471988"/>
            <a:ext cx="257175" cy="0"/>
          </a:xfrm>
          <a:prstGeom prst="line">
            <a:avLst/>
          </a:prstGeom>
          <a:noFill/>
          <a:ln w="12700">
            <a:solidFill>
              <a:schemeClr val="tx1"/>
            </a:solidFill>
            <a:round/>
            <a:headEnd/>
            <a:tailEnd/>
          </a:ln>
        </p:spPr>
        <p:txBody>
          <a:bodyPr wrap="none"/>
          <a:lstStyle/>
          <a:p>
            <a:endParaRPr lang="en-US"/>
          </a:p>
        </p:txBody>
      </p:sp>
      <p:sp>
        <p:nvSpPr>
          <p:cNvPr id="5144" name="AutoShape 28"/>
          <p:cNvSpPr>
            <a:spLocks noChangeArrowheads="1"/>
          </p:cNvSpPr>
          <p:nvPr/>
        </p:nvSpPr>
        <p:spPr bwMode="auto">
          <a:xfrm rot="-5400000">
            <a:off x="6138069" y="4431506"/>
            <a:ext cx="104775" cy="80963"/>
          </a:xfrm>
          <a:prstGeom prst="flowChartConnector">
            <a:avLst/>
          </a:prstGeom>
          <a:solidFill>
            <a:schemeClr val="bg2"/>
          </a:solidFill>
          <a:ln w="19050">
            <a:solidFill>
              <a:schemeClr val="accent2"/>
            </a:solidFill>
            <a:round/>
            <a:headEnd type="none" w="med" len="lg"/>
            <a:tailEnd type="none" w="med" len="lg"/>
          </a:ln>
        </p:spPr>
        <p:txBody>
          <a:bodyPr wrap="none" anchor="ctr"/>
          <a:lstStyle/>
          <a:p>
            <a:endParaRPr lang="en-US"/>
          </a:p>
        </p:txBody>
      </p:sp>
      <p:sp>
        <p:nvSpPr>
          <p:cNvPr id="5145" name="Rectangle 29"/>
          <p:cNvSpPr>
            <a:spLocks noChangeArrowheads="1"/>
          </p:cNvSpPr>
          <p:nvPr/>
        </p:nvSpPr>
        <p:spPr bwMode="auto">
          <a:xfrm>
            <a:off x="7010400" y="3048000"/>
            <a:ext cx="2057400" cy="1828800"/>
          </a:xfrm>
          <a:prstGeom prst="rect">
            <a:avLst/>
          </a:prstGeom>
          <a:solidFill>
            <a:srgbClr val="C0CFE2"/>
          </a:solidFill>
          <a:ln w="12700">
            <a:solidFill>
              <a:srgbClr val="466A97"/>
            </a:solidFill>
            <a:miter lim="800000"/>
            <a:headEnd/>
            <a:tailEnd/>
          </a:ln>
        </p:spPr>
        <p:txBody>
          <a:bodyPr wrap="none"/>
          <a:lstStyle/>
          <a:p>
            <a:r>
              <a:rPr lang="en-US" sz="1400"/>
              <a:t>Partner Connectivity</a:t>
            </a:r>
            <a:br>
              <a:rPr lang="en-US" sz="1400"/>
            </a:br>
            <a:r>
              <a:rPr lang="en-US" sz="1400"/>
              <a:t>Kit</a:t>
            </a:r>
          </a:p>
        </p:txBody>
      </p:sp>
      <p:sp>
        <p:nvSpPr>
          <p:cNvPr id="5146" name="Rectangle 30"/>
          <p:cNvSpPr>
            <a:spLocks noChangeArrowheads="1"/>
          </p:cNvSpPr>
          <p:nvPr/>
        </p:nvSpPr>
        <p:spPr bwMode="auto">
          <a:xfrm>
            <a:off x="7081838" y="3886200"/>
            <a:ext cx="1279525" cy="914400"/>
          </a:xfrm>
          <a:prstGeom prst="rect">
            <a:avLst/>
          </a:prstGeom>
          <a:solidFill>
            <a:schemeClr val="bg1"/>
          </a:solidFill>
          <a:ln w="76200" algn="ctr">
            <a:solidFill>
              <a:srgbClr val="FF0066"/>
            </a:solidFill>
            <a:miter lim="800000"/>
            <a:headEnd/>
            <a:tailEnd/>
          </a:ln>
        </p:spPr>
        <p:txBody>
          <a:bodyPr wrap="none" anchor="ctr"/>
          <a:lstStyle/>
          <a:p>
            <a:pPr algn="ctr"/>
            <a:r>
              <a:rPr lang="en-US" sz="1200" b="0">
                <a:solidFill>
                  <a:schemeClr val="tx1"/>
                </a:solidFill>
              </a:rPr>
              <a:t>Adapter FW</a:t>
            </a:r>
          </a:p>
          <a:p>
            <a:pPr algn="ctr"/>
            <a:r>
              <a:rPr lang="en-US" sz="1200" b="0">
                <a:solidFill>
                  <a:schemeClr val="tx1"/>
                </a:solidFill>
              </a:rPr>
              <a:t>Messaging</a:t>
            </a:r>
            <a:br>
              <a:rPr lang="en-US" sz="1200" b="0">
                <a:solidFill>
                  <a:schemeClr val="tx1"/>
                </a:solidFill>
              </a:rPr>
            </a:br>
            <a:r>
              <a:rPr lang="en-US" sz="1200" b="0">
                <a:solidFill>
                  <a:schemeClr val="tx1"/>
                </a:solidFill>
              </a:rPr>
              <a:t>Queuing</a:t>
            </a:r>
            <a:br>
              <a:rPr lang="en-US" sz="1200" b="0">
                <a:solidFill>
                  <a:schemeClr val="tx1"/>
                </a:solidFill>
              </a:rPr>
            </a:br>
            <a:r>
              <a:rPr lang="en-US" sz="1200" b="0">
                <a:solidFill>
                  <a:schemeClr val="tx1"/>
                </a:solidFill>
              </a:rPr>
              <a:t>Security Handling</a:t>
            </a:r>
          </a:p>
        </p:txBody>
      </p:sp>
      <p:sp>
        <p:nvSpPr>
          <p:cNvPr id="5147" name="Rectangle 31"/>
          <p:cNvSpPr>
            <a:spLocks noChangeArrowheads="1"/>
          </p:cNvSpPr>
          <p:nvPr/>
        </p:nvSpPr>
        <p:spPr bwMode="auto">
          <a:xfrm rot="5400000">
            <a:off x="8354219" y="4217194"/>
            <a:ext cx="777875" cy="385763"/>
          </a:xfrm>
          <a:prstGeom prst="rect">
            <a:avLst/>
          </a:prstGeom>
          <a:solidFill>
            <a:schemeClr val="bg1"/>
          </a:solidFill>
          <a:ln w="12700">
            <a:solidFill>
              <a:srgbClr val="466A97"/>
            </a:solidFill>
            <a:miter lim="800000"/>
            <a:headEnd/>
            <a:tailEnd/>
          </a:ln>
        </p:spPr>
        <p:txBody>
          <a:bodyPr rot="10800000" vert="eaVert" wrap="none" anchor="ctr"/>
          <a:lstStyle/>
          <a:p>
            <a:pPr algn="ctr"/>
            <a:endParaRPr lang="en-US" sz="1200" b="0">
              <a:solidFill>
                <a:schemeClr val="tx1"/>
              </a:solidFill>
            </a:endParaRPr>
          </a:p>
        </p:txBody>
      </p:sp>
      <p:sp>
        <p:nvSpPr>
          <p:cNvPr id="5148" name="Line 32"/>
          <p:cNvSpPr>
            <a:spLocks noChangeShapeType="1"/>
          </p:cNvSpPr>
          <p:nvPr/>
        </p:nvSpPr>
        <p:spPr bwMode="auto">
          <a:xfrm rot="10800000">
            <a:off x="8361363" y="4471988"/>
            <a:ext cx="257175" cy="0"/>
          </a:xfrm>
          <a:prstGeom prst="line">
            <a:avLst/>
          </a:prstGeom>
          <a:noFill/>
          <a:ln w="12700">
            <a:solidFill>
              <a:schemeClr val="tx1"/>
            </a:solidFill>
            <a:round/>
            <a:headEnd/>
            <a:tailEnd/>
          </a:ln>
        </p:spPr>
        <p:txBody>
          <a:bodyPr wrap="none"/>
          <a:lstStyle/>
          <a:p>
            <a:endParaRPr lang="en-US"/>
          </a:p>
        </p:txBody>
      </p:sp>
      <p:sp>
        <p:nvSpPr>
          <p:cNvPr id="5149" name="AutoShape 33"/>
          <p:cNvSpPr>
            <a:spLocks noChangeArrowheads="1"/>
          </p:cNvSpPr>
          <p:nvPr/>
        </p:nvSpPr>
        <p:spPr bwMode="auto">
          <a:xfrm rot="-5400000">
            <a:off x="8424069" y="4431506"/>
            <a:ext cx="104775" cy="80963"/>
          </a:xfrm>
          <a:prstGeom prst="flowChartConnector">
            <a:avLst/>
          </a:prstGeom>
          <a:solidFill>
            <a:schemeClr val="bg2"/>
          </a:solidFill>
          <a:ln w="19050">
            <a:solidFill>
              <a:schemeClr val="accent2"/>
            </a:solidFill>
            <a:round/>
            <a:headEnd type="none" w="med" len="lg"/>
            <a:tailEnd type="none" w="med" len="lg"/>
          </a:ln>
        </p:spPr>
        <p:txBody>
          <a:bodyPr wrap="none" anchor="ctr"/>
          <a:lstStyle/>
          <a:p>
            <a:endParaRPr lang="en-US"/>
          </a:p>
        </p:txBody>
      </p:sp>
      <p:sp>
        <p:nvSpPr>
          <p:cNvPr id="5150" name="Freeform 34"/>
          <p:cNvSpPr>
            <a:spLocks/>
          </p:cNvSpPr>
          <p:nvPr/>
        </p:nvSpPr>
        <p:spPr bwMode="auto">
          <a:xfrm>
            <a:off x="6934200" y="2057400"/>
            <a:ext cx="2081213" cy="4383088"/>
          </a:xfrm>
          <a:custGeom>
            <a:avLst/>
            <a:gdLst>
              <a:gd name="T0" fmla="*/ 0 w 1536"/>
              <a:gd name="T1" fmla="*/ 2147483647 h 1152"/>
              <a:gd name="T2" fmla="*/ 0 w 1536"/>
              <a:gd name="T3" fmla="*/ 0 h 1152"/>
              <a:gd name="T4" fmla="*/ 2147483647 w 1536"/>
              <a:gd name="T5" fmla="*/ 0 h 1152"/>
              <a:gd name="T6" fmla="*/ 0 60000 65536"/>
              <a:gd name="T7" fmla="*/ 0 60000 65536"/>
              <a:gd name="T8" fmla="*/ 0 60000 65536"/>
              <a:gd name="T9" fmla="*/ 0 w 1536"/>
              <a:gd name="T10" fmla="*/ 0 h 1152"/>
              <a:gd name="T11" fmla="*/ 1536 w 1536"/>
              <a:gd name="T12" fmla="*/ 1152 h 1152"/>
            </a:gdLst>
            <a:ahLst/>
            <a:cxnLst>
              <a:cxn ang="T6">
                <a:pos x="T0" y="T1"/>
              </a:cxn>
              <a:cxn ang="T7">
                <a:pos x="T2" y="T3"/>
              </a:cxn>
              <a:cxn ang="T8">
                <a:pos x="T4" y="T5"/>
              </a:cxn>
            </a:cxnLst>
            <a:rect l="T9" t="T10" r="T11" b="T12"/>
            <a:pathLst>
              <a:path w="1536" h="1152">
                <a:moveTo>
                  <a:pt x="0" y="1152"/>
                </a:moveTo>
                <a:lnTo>
                  <a:pt x="0" y="0"/>
                </a:lnTo>
                <a:lnTo>
                  <a:pt x="1536" y="0"/>
                </a:lnTo>
              </a:path>
            </a:pathLst>
          </a:custGeom>
          <a:noFill/>
          <a:ln w="19050" cap="flat" cmpd="sng">
            <a:solidFill>
              <a:schemeClr val="tx1"/>
            </a:solidFill>
            <a:prstDash val="dash"/>
            <a:round/>
            <a:headEnd type="none" w="med" len="med"/>
            <a:tailEnd type="none" w="med" len="med"/>
          </a:ln>
        </p:spPr>
        <p:txBody>
          <a:bodyPr/>
          <a:lstStyle/>
          <a:p>
            <a:endParaRPr lang="en-US"/>
          </a:p>
        </p:txBody>
      </p:sp>
      <p:sp>
        <p:nvSpPr>
          <p:cNvPr id="5151" name="Line 35"/>
          <p:cNvSpPr>
            <a:spLocks noChangeShapeType="1"/>
          </p:cNvSpPr>
          <p:nvPr/>
        </p:nvSpPr>
        <p:spPr bwMode="auto">
          <a:xfrm>
            <a:off x="5715000" y="1295400"/>
            <a:ext cx="0" cy="2057400"/>
          </a:xfrm>
          <a:prstGeom prst="line">
            <a:avLst/>
          </a:prstGeom>
          <a:noFill/>
          <a:ln w="19050">
            <a:solidFill>
              <a:schemeClr val="accent2"/>
            </a:solidFill>
            <a:round/>
            <a:headEnd type="none" w="med" len="lg"/>
            <a:tailEnd type="triangle" w="med" len="lg"/>
          </a:ln>
        </p:spPr>
        <p:txBody>
          <a:bodyPr/>
          <a:lstStyle/>
          <a:p>
            <a:endParaRPr lang="en-US"/>
          </a:p>
        </p:txBody>
      </p:sp>
      <p:sp>
        <p:nvSpPr>
          <p:cNvPr id="5152" name="Line 36"/>
          <p:cNvSpPr>
            <a:spLocks noChangeShapeType="1"/>
          </p:cNvSpPr>
          <p:nvPr/>
        </p:nvSpPr>
        <p:spPr bwMode="auto">
          <a:xfrm>
            <a:off x="1719263" y="2971800"/>
            <a:ext cx="0" cy="1143000"/>
          </a:xfrm>
          <a:prstGeom prst="line">
            <a:avLst/>
          </a:prstGeom>
          <a:noFill/>
          <a:ln w="19050">
            <a:solidFill>
              <a:schemeClr val="accent2"/>
            </a:solidFill>
            <a:round/>
            <a:headEnd type="none" w="med" len="lg"/>
            <a:tailEnd type="none" w="med" len="lg"/>
          </a:ln>
        </p:spPr>
        <p:txBody>
          <a:bodyPr/>
          <a:lstStyle/>
          <a:p>
            <a:endParaRPr lang="en-US"/>
          </a:p>
        </p:txBody>
      </p:sp>
      <p:sp>
        <p:nvSpPr>
          <p:cNvPr id="5153" name="Line 37"/>
          <p:cNvSpPr>
            <a:spLocks noChangeShapeType="1"/>
          </p:cNvSpPr>
          <p:nvPr/>
        </p:nvSpPr>
        <p:spPr bwMode="auto">
          <a:xfrm>
            <a:off x="2971800" y="1295400"/>
            <a:ext cx="0" cy="533400"/>
          </a:xfrm>
          <a:prstGeom prst="line">
            <a:avLst/>
          </a:prstGeom>
          <a:noFill/>
          <a:ln w="19050">
            <a:solidFill>
              <a:schemeClr val="accent2"/>
            </a:solidFill>
            <a:round/>
            <a:headEnd type="none" w="med" len="lg"/>
            <a:tailEnd type="triangle" w="med" len="lg"/>
          </a:ln>
        </p:spPr>
        <p:txBody>
          <a:bodyPr/>
          <a:lstStyle/>
          <a:p>
            <a:endParaRPr lang="en-US"/>
          </a:p>
        </p:txBody>
      </p:sp>
      <p:cxnSp>
        <p:nvCxnSpPr>
          <p:cNvPr id="5154" name="AutoShape 38"/>
          <p:cNvCxnSpPr>
            <a:cxnSpLocks noChangeShapeType="1"/>
            <a:stCxn id="5130" idx="3"/>
            <a:endCxn id="5145" idx="0"/>
          </p:cNvCxnSpPr>
          <p:nvPr/>
        </p:nvCxnSpPr>
        <p:spPr bwMode="auto">
          <a:xfrm>
            <a:off x="4538663" y="2971800"/>
            <a:ext cx="3500437" cy="76200"/>
          </a:xfrm>
          <a:prstGeom prst="bentConnector2">
            <a:avLst/>
          </a:prstGeom>
          <a:noFill/>
          <a:ln w="19050">
            <a:solidFill>
              <a:schemeClr val="accent2"/>
            </a:solidFill>
            <a:miter lim="800000"/>
            <a:headEnd type="none" w="med" len="lg"/>
            <a:tailEnd type="none" w="med" len="lg"/>
          </a:ln>
        </p:spPr>
      </p:cxnSp>
      <p:sp>
        <p:nvSpPr>
          <p:cNvPr id="5155" name="AutoShape 39"/>
          <p:cNvSpPr>
            <a:spLocks noChangeArrowheads="1"/>
          </p:cNvSpPr>
          <p:nvPr/>
        </p:nvSpPr>
        <p:spPr bwMode="auto">
          <a:xfrm>
            <a:off x="5181600" y="2895600"/>
            <a:ext cx="144463" cy="144463"/>
          </a:xfrm>
          <a:prstGeom prst="flowChartConnector">
            <a:avLst/>
          </a:prstGeom>
          <a:solidFill>
            <a:schemeClr val="bg2"/>
          </a:solidFill>
          <a:ln w="28575">
            <a:solidFill>
              <a:schemeClr val="accent2"/>
            </a:solidFill>
            <a:round/>
            <a:headEnd type="none" w="med" len="lg"/>
            <a:tailEnd type="none" w="med" len="lg"/>
          </a:ln>
        </p:spPr>
        <p:txBody>
          <a:bodyPr wrap="none" anchor="ctr"/>
          <a:lstStyle/>
          <a:p>
            <a:endParaRPr lang="en-US"/>
          </a:p>
        </p:txBody>
      </p:sp>
      <p:cxnSp>
        <p:nvCxnSpPr>
          <p:cNvPr id="5156" name="AutoShape 40"/>
          <p:cNvCxnSpPr>
            <a:cxnSpLocks noChangeShapeType="1"/>
            <a:stCxn id="5130" idx="1"/>
            <a:endCxn id="5184" idx="0"/>
          </p:cNvCxnSpPr>
          <p:nvPr/>
        </p:nvCxnSpPr>
        <p:spPr bwMode="auto">
          <a:xfrm rot="10800000" flipV="1">
            <a:off x="609600" y="2971800"/>
            <a:ext cx="1490663" cy="381000"/>
          </a:xfrm>
          <a:prstGeom prst="bentConnector2">
            <a:avLst/>
          </a:prstGeom>
          <a:noFill/>
          <a:ln w="19050">
            <a:solidFill>
              <a:schemeClr val="accent2"/>
            </a:solidFill>
            <a:miter lim="800000"/>
            <a:headEnd type="none" w="med" len="lg"/>
            <a:tailEnd type="none" w="med" len="lg"/>
          </a:ln>
        </p:spPr>
      </p:cxnSp>
      <p:sp>
        <p:nvSpPr>
          <p:cNvPr id="5157" name="AutoShape 41"/>
          <p:cNvSpPr>
            <a:spLocks noChangeArrowheads="1"/>
          </p:cNvSpPr>
          <p:nvPr/>
        </p:nvSpPr>
        <p:spPr bwMode="auto">
          <a:xfrm>
            <a:off x="1643063" y="2895600"/>
            <a:ext cx="144462" cy="144463"/>
          </a:xfrm>
          <a:prstGeom prst="flowChartConnector">
            <a:avLst/>
          </a:prstGeom>
          <a:solidFill>
            <a:schemeClr val="bg2"/>
          </a:solidFill>
          <a:ln w="28575">
            <a:solidFill>
              <a:schemeClr val="accent2"/>
            </a:solidFill>
            <a:round/>
            <a:headEnd type="none" w="med" len="lg"/>
            <a:tailEnd type="none" w="med" len="lg"/>
          </a:ln>
        </p:spPr>
        <p:txBody>
          <a:bodyPr wrap="none" anchor="ctr"/>
          <a:lstStyle/>
          <a:p>
            <a:endParaRPr lang="en-US"/>
          </a:p>
        </p:txBody>
      </p:sp>
      <p:sp>
        <p:nvSpPr>
          <p:cNvPr id="5158" name="Rectangle 42"/>
          <p:cNvSpPr>
            <a:spLocks noChangeArrowheads="1"/>
          </p:cNvSpPr>
          <p:nvPr/>
        </p:nvSpPr>
        <p:spPr bwMode="auto">
          <a:xfrm>
            <a:off x="152400" y="5445125"/>
            <a:ext cx="914400" cy="838200"/>
          </a:xfrm>
          <a:prstGeom prst="rect">
            <a:avLst/>
          </a:prstGeom>
          <a:solidFill>
            <a:srgbClr val="FFC041"/>
          </a:solidFill>
          <a:ln w="12700">
            <a:solidFill>
              <a:schemeClr val="folHlink"/>
            </a:solidFill>
            <a:miter lim="800000"/>
            <a:headEnd/>
            <a:tailEnd/>
          </a:ln>
          <a:effectLst>
            <a:outerShdw dist="35921" dir="2700000" algn="ctr" rotWithShape="0">
              <a:schemeClr val="bg2"/>
            </a:outerShdw>
          </a:effectLst>
        </p:spPr>
        <p:txBody>
          <a:bodyPr wrap="none" anchor="ctr"/>
          <a:lstStyle/>
          <a:p>
            <a:pPr algn="ctr">
              <a:defRPr/>
            </a:pPr>
            <a:r>
              <a:rPr lang="en-US" sz="1400">
                <a:solidFill>
                  <a:schemeClr val="tx2"/>
                </a:solidFill>
              </a:rPr>
              <a:t>File</a:t>
            </a:r>
            <a:br>
              <a:rPr lang="en-US" sz="1400">
                <a:solidFill>
                  <a:schemeClr val="tx2"/>
                </a:solidFill>
              </a:rPr>
            </a:br>
            <a:r>
              <a:rPr lang="en-US" sz="1400">
                <a:solidFill>
                  <a:schemeClr val="tx2"/>
                </a:solidFill>
              </a:rPr>
              <a:t>DB</a:t>
            </a:r>
            <a:br>
              <a:rPr lang="en-US" sz="1400">
                <a:solidFill>
                  <a:schemeClr val="tx2"/>
                </a:solidFill>
              </a:rPr>
            </a:br>
            <a:r>
              <a:rPr lang="en-US" sz="1400">
                <a:solidFill>
                  <a:schemeClr val="tx2"/>
                </a:solidFill>
              </a:rPr>
              <a:t>JMS</a:t>
            </a:r>
          </a:p>
        </p:txBody>
      </p:sp>
      <p:cxnSp>
        <p:nvCxnSpPr>
          <p:cNvPr id="5159" name="AutoShape 43"/>
          <p:cNvCxnSpPr>
            <a:cxnSpLocks noChangeShapeType="1"/>
            <a:stCxn id="5183" idx="3"/>
          </p:cNvCxnSpPr>
          <p:nvPr/>
        </p:nvCxnSpPr>
        <p:spPr bwMode="auto">
          <a:xfrm rot="5400000">
            <a:off x="5813426" y="4852987"/>
            <a:ext cx="823912" cy="595313"/>
          </a:xfrm>
          <a:prstGeom prst="bentConnector3">
            <a:avLst>
              <a:gd name="adj1" fmla="val 49903"/>
            </a:avLst>
          </a:prstGeom>
          <a:noFill/>
          <a:ln w="19050">
            <a:solidFill>
              <a:schemeClr val="accent2"/>
            </a:solidFill>
            <a:miter lim="800000"/>
            <a:headEnd type="none" w="med" len="lg"/>
            <a:tailEnd type="none" w="med" len="lg"/>
          </a:ln>
        </p:spPr>
      </p:cxnSp>
      <p:sp>
        <p:nvSpPr>
          <p:cNvPr id="5160" name="Rectangle 44"/>
          <p:cNvSpPr>
            <a:spLocks noChangeArrowheads="1"/>
          </p:cNvSpPr>
          <p:nvPr/>
        </p:nvSpPr>
        <p:spPr bwMode="auto">
          <a:xfrm rot="5400000">
            <a:off x="8419306" y="4156870"/>
            <a:ext cx="777875" cy="385762"/>
          </a:xfrm>
          <a:prstGeom prst="rect">
            <a:avLst/>
          </a:prstGeom>
          <a:solidFill>
            <a:schemeClr val="bg1"/>
          </a:solidFill>
          <a:ln w="12700">
            <a:solidFill>
              <a:srgbClr val="466A97"/>
            </a:solidFill>
            <a:miter lim="800000"/>
            <a:headEnd/>
            <a:tailEnd/>
          </a:ln>
        </p:spPr>
        <p:txBody>
          <a:bodyPr wrap="none" anchor="ctr"/>
          <a:lstStyle/>
          <a:p>
            <a:pPr algn="ctr"/>
            <a:r>
              <a:rPr lang="en-US" sz="1200" b="0">
                <a:solidFill>
                  <a:schemeClr val="tx1"/>
                </a:solidFill>
              </a:rPr>
              <a:t>Resource</a:t>
            </a:r>
            <a:br>
              <a:rPr lang="en-US" sz="1200" b="0">
                <a:solidFill>
                  <a:schemeClr val="tx1"/>
                </a:solidFill>
              </a:rPr>
            </a:br>
            <a:r>
              <a:rPr lang="en-US" sz="1200" b="0">
                <a:solidFill>
                  <a:schemeClr val="tx1"/>
                </a:solidFill>
              </a:rPr>
              <a:t>Adapter</a:t>
            </a:r>
          </a:p>
        </p:txBody>
      </p:sp>
      <p:cxnSp>
        <p:nvCxnSpPr>
          <p:cNvPr id="5161" name="AutoShape 45"/>
          <p:cNvCxnSpPr>
            <a:cxnSpLocks noChangeShapeType="1"/>
            <a:stCxn id="5160" idx="3"/>
          </p:cNvCxnSpPr>
          <p:nvPr/>
        </p:nvCxnSpPr>
        <p:spPr bwMode="auto">
          <a:xfrm rot="5400000">
            <a:off x="8070851" y="4824412"/>
            <a:ext cx="823912" cy="652463"/>
          </a:xfrm>
          <a:prstGeom prst="bentConnector3">
            <a:avLst>
              <a:gd name="adj1" fmla="val 49903"/>
            </a:avLst>
          </a:prstGeom>
          <a:noFill/>
          <a:ln w="19050">
            <a:solidFill>
              <a:schemeClr val="accent2"/>
            </a:solidFill>
            <a:miter lim="800000"/>
            <a:headEnd type="none" w="med" len="lg"/>
            <a:tailEnd type="none" w="med" len="lg"/>
          </a:ln>
        </p:spPr>
      </p:cxnSp>
      <p:sp>
        <p:nvSpPr>
          <p:cNvPr id="5162" name="Rectangle 46"/>
          <p:cNvSpPr>
            <a:spLocks noChangeArrowheads="1"/>
          </p:cNvSpPr>
          <p:nvPr/>
        </p:nvSpPr>
        <p:spPr bwMode="auto">
          <a:xfrm rot="5400000">
            <a:off x="3736975" y="3998913"/>
            <a:ext cx="990600" cy="457200"/>
          </a:xfrm>
          <a:prstGeom prst="rect">
            <a:avLst/>
          </a:prstGeom>
          <a:solidFill>
            <a:schemeClr val="bg1"/>
          </a:solidFill>
          <a:ln w="12700">
            <a:solidFill>
              <a:srgbClr val="466A97"/>
            </a:solidFill>
            <a:miter lim="800000"/>
            <a:headEnd/>
            <a:tailEnd/>
          </a:ln>
        </p:spPr>
        <p:txBody>
          <a:bodyPr wrap="none" anchor="ctr"/>
          <a:lstStyle/>
          <a:p>
            <a:pPr algn="ctr"/>
            <a:r>
              <a:rPr lang="en-US" sz="1200" b="0">
                <a:solidFill>
                  <a:schemeClr val="tx1"/>
                </a:solidFill>
              </a:rPr>
              <a:t>Resource</a:t>
            </a:r>
            <a:br>
              <a:rPr lang="en-US" sz="1200" b="0">
                <a:solidFill>
                  <a:schemeClr val="tx1"/>
                </a:solidFill>
              </a:rPr>
            </a:br>
            <a:r>
              <a:rPr lang="en-US" sz="1200" b="0">
                <a:solidFill>
                  <a:schemeClr val="tx1"/>
                </a:solidFill>
              </a:rPr>
              <a:t>Adapter</a:t>
            </a:r>
          </a:p>
        </p:txBody>
      </p:sp>
      <p:cxnSp>
        <p:nvCxnSpPr>
          <p:cNvPr id="5163" name="AutoShape 47"/>
          <p:cNvCxnSpPr>
            <a:cxnSpLocks noChangeShapeType="1"/>
            <a:stCxn id="5162" idx="3"/>
            <a:endCxn id="5177" idx="0"/>
          </p:cNvCxnSpPr>
          <p:nvPr/>
        </p:nvCxnSpPr>
        <p:spPr bwMode="auto">
          <a:xfrm>
            <a:off x="4232275" y="4722813"/>
            <a:ext cx="4763" cy="712787"/>
          </a:xfrm>
          <a:prstGeom prst="straightConnector1">
            <a:avLst/>
          </a:prstGeom>
          <a:noFill/>
          <a:ln w="19050">
            <a:solidFill>
              <a:schemeClr val="accent2"/>
            </a:solidFill>
            <a:round/>
            <a:headEnd type="none" w="med" len="lg"/>
            <a:tailEnd type="none" w="med" len="lg"/>
          </a:ln>
        </p:spPr>
      </p:cxnSp>
      <p:sp>
        <p:nvSpPr>
          <p:cNvPr id="5164" name="AutoShape 48"/>
          <p:cNvSpPr>
            <a:spLocks noChangeArrowheads="1"/>
          </p:cNvSpPr>
          <p:nvPr/>
        </p:nvSpPr>
        <p:spPr bwMode="auto">
          <a:xfrm>
            <a:off x="4175125" y="5148263"/>
            <a:ext cx="144463" cy="144462"/>
          </a:xfrm>
          <a:prstGeom prst="flowChartConnector">
            <a:avLst/>
          </a:prstGeom>
          <a:solidFill>
            <a:schemeClr val="bg2"/>
          </a:solidFill>
          <a:ln w="28575">
            <a:solidFill>
              <a:schemeClr val="accent2"/>
            </a:solidFill>
            <a:round/>
            <a:headEnd type="none" w="med" len="lg"/>
            <a:tailEnd type="none" w="med" len="lg"/>
          </a:ln>
        </p:spPr>
        <p:txBody>
          <a:bodyPr wrap="none" anchor="ctr"/>
          <a:lstStyle/>
          <a:p>
            <a:endParaRPr lang="en-US"/>
          </a:p>
        </p:txBody>
      </p:sp>
      <p:cxnSp>
        <p:nvCxnSpPr>
          <p:cNvPr id="5165" name="AutoShape 49"/>
          <p:cNvCxnSpPr>
            <a:cxnSpLocks noChangeShapeType="1"/>
            <a:stCxn id="5128" idx="3"/>
            <a:endCxn id="5127" idx="0"/>
          </p:cNvCxnSpPr>
          <p:nvPr/>
        </p:nvCxnSpPr>
        <p:spPr bwMode="auto">
          <a:xfrm flipH="1">
            <a:off x="1717675" y="4876800"/>
            <a:ext cx="1588" cy="566738"/>
          </a:xfrm>
          <a:prstGeom prst="straightConnector1">
            <a:avLst/>
          </a:prstGeom>
          <a:noFill/>
          <a:ln w="19050">
            <a:solidFill>
              <a:schemeClr val="accent2"/>
            </a:solidFill>
            <a:round/>
            <a:headEnd type="none" w="med" len="lg"/>
            <a:tailEnd type="none" w="med" len="lg"/>
          </a:ln>
        </p:spPr>
      </p:cxnSp>
      <p:cxnSp>
        <p:nvCxnSpPr>
          <p:cNvPr id="5166" name="AutoShape 50"/>
          <p:cNvCxnSpPr>
            <a:cxnSpLocks noChangeShapeType="1"/>
            <a:stCxn id="5185" idx="2"/>
            <a:endCxn id="5158" idx="0"/>
          </p:cNvCxnSpPr>
          <p:nvPr/>
        </p:nvCxnSpPr>
        <p:spPr bwMode="auto">
          <a:xfrm>
            <a:off x="609600" y="4819650"/>
            <a:ext cx="0" cy="625475"/>
          </a:xfrm>
          <a:prstGeom prst="straightConnector1">
            <a:avLst/>
          </a:prstGeom>
          <a:noFill/>
          <a:ln w="19050">
            <a:solidFill>
              <a:schemeClr val="accent2"/>
            </a:solidFill>
            <a:round/>
            <a:headEnd type="none" w="med" len="lg"/>
            <a:tailEnd type="none" w="med" len="lg"/>
          </a:ln>
        </p:spPr>
      </p:cxnSp>
      <p:sp>
        <p:nvSpPr>
          <p:cNvPr id="5167" name="AutoShape 51"/>
          <p:cNvSpPr>
            <a:spLocks noChangeArrowheads="1"/>
          </p:cNvSpPr>
          <p:nvPr/>
        </p:nvSpPr>
        <p:spPr bwMode="auto">
          <a:xfrm>
            <a:off x="1652588" y="5129213"/>
            <a:ext cx="144462" cy="144462"/>
          </a:xfrm>
          <a:prstGeom prst="flowChartConnector">
            <a:avLst/>
          </a:prstGeom>
          <a:solidFill>
            <a:schemeClr val="bg2"/>
          </a:solidFill>
          <a:ln w="28575">
            <a:solidFill>
              <a:schemeClr val="accent2"/>
            </a:solidFill>
            <a:round/>
            <a:headEnd type="none" w="med" len="lg"/>
            <a:tailEnd type="none" w="med" len="lg"/>
          </a:ln>
        </p:spPr>
        <p:txBody>
          <a:bodyPr wrap="none" anchor="ctr"/>
          <a:lstStyle/>
          <a:p>
            <a:pPr algn="ctr"/>
            <a:endParaRPr lang="en-US"/>
          </a:p>
        </p:txBody>
      </p:sp>
      <p:sp>
        <p:nvSpPr>
          <p:cNvPr id="5168" name="AutoShape 52"/>
          <p:cNvSpPr>
            <a:spLocks noChangeArrowheads="1"/>
          </p:cNvSpPr>
          <p:nvPr/>
        </p:nvSpPr>
        <p:spPr bwMode="auto">
          <a:xfrm>
            <a:off x="541338" y="5129213"/>
            <a:ext cx="144462" cy="144462"/>
          </a:xfrm>
          <a:prstGeom prst="flowChartConnector">
            <a:avLst/>
          </a:prstGeom>
          <a:solidFill>
            <a:schemeClr val="bg2"/>
          </a:solidFill>
          <a:ln w="28575">
            <a:solidFill>
              <a:schemeClr val="accent2"/>
            </a:solidFill>
            <a:round/>
            <a:headEnd type="none" w="med" len="lg"/>
            <a:tailEnd type="none" w="med" len="lg"/>
          </a:ln>
        </p:spPr>
        <p:txBody>
          <a:bodyPr wrap="none" anchor="ctr"/>
          <a:lstStyle/>
          <a:p>
            <a:endParaRPr lang="en-US"/>
          </a:p>
        </p:txBody>
      </p:sp>
      <p:sp>
        <p:nvSpPr>
          <p:cNvPr id="5169" name="AutoShape 53"/>
          <p:cNvSpPr>
            <a:spLocks noChangeArrowheads="1"/>
          </p:cNvSpPr>
          <p:nvPr/>
        </p:nvSpPr>
        <p:spPr bwMode="auto">
          <a:xfrm>
            <a:off x="6153150" y="5083175"/>
            <a:ext cx="144463" cy="144463"/>
          </a:xfrm>
          <a:prstGeom prst="flowChartConnector">
            <a:avLst/>
          </a:prstGeom>
          <a:solidFill>
            <a:schemeClr val="bg2"/>
          </a:solidFill>
          <a:ln w="28575">
            <a:solidFill>
              <a:schemeClr val="accent2"/>
            </a:solidFill>
            <a:round/>
            <a:headEnd type="none" w="med" len="lg"/>
            <a:tailEnd type="none" w="med" len="lg"/>
          </a:ln>
        </p:spPr>
        <p:txBody>
          <a:bodyPr wrap="none" anchor="ctr"/>
          <a:lstStyle/>
          <a:p>
            <a:endParaRPr lang="en-US"/>
          </a:p>
        </p:txBody>
      </p:sp>
      <p:sp>
        <p:nvSpPr>
          <p:cNvPr id="5170" name="AutoShape 54"/>
          <p:cNvSpPr>
            <a:spLocks noChangeArrowheads="1"/>
          </p:cNvSpPr>
          <p:nvPr/>
        </p:nvSpPr>
        <p:spPr bwMode="auto">
          <a:xfrm>
            <a:off x="8439150" y="5084763"/>
            <a:ext cx="144463" cy="144462"/>
          </a:xfrm>
          <a:prstGeom prst="flowChartConnector">
            <a:avLst/>
          </a:prstGeom>
          <a:solidFill>
            <a:schemeClr val="bg2"/>
          </a:solidFill>
          <a:ln w="28575">
            <a:solidFill>
              <a:schemeClr val="accent2"/>
            </a:solidFill>
            <a:round/>
            <a:headEnd type="none" w="med" len="lg"/>
            <a:tailEnd type="none" w="med" len="lg"/>
          </a:ln>
        </p:spPr>
        <p:txBody>
          <a:bodyPr wrap="none" anchor="ctr"/>
          <a:lstStyle/>
          <a:p>
            <a:endParaRPr lang="en-US"/>
          </a:p>
        </p:txBody>
      </p:sp>
      <p:sp>
        <p:nvSpPr>
          <p:cNvPr id="5171" name="Rectangle 55"/>
          <p:cNvSpPr>
            <a:spLocks noChangeArrowheads="1"/>
          </p:cNvSpPr>
          <p:nvPr/>
        </p:nvSpPr>
        <p:spPr bwMode="auto">
          <a:xfrm>
            <a:off x="7543800" y="3352800"/>
            <a:ext cx="1447800" cy="457200"/>
          </a:xfrm>
          <a:prstGeom prst="rect">
            <a:avLst/>
          </a:prstGeom>
          <a:solidFill>
            <a:schemeClr val="bg1"/>
          </a:solidFill>
          <a:ln w="12700">
            <a:solidFill>
              <a:srgbClr val="466A97"/>
            </a:solidFill>
            <a:miter lim="800000"/>
            <a:headEnd/>
            <a:tailEnd/>
          </a:ln>
        </p:spPr>
        <p:txBody>
          <a:bodyPr wrap="none" anchor="ctr"/>
          <a:lstStyle/>
          <a:p>
            <a:pPr algn="ctr"/>
            <a:r>
              <a:rPr lang="de-DE" sz="1200" b="0">
                <a:solidFill>
                  <a:schemeClr val="tx1"/>
                </a:solidFill>
              </a:rPr>
              <a:t>PCK Configuration</a:t>
            </a:r>
          </a:p>
          <a:p>
            <a:pPr algn="ctr"/>
            <a:r>
              <a:rPr lang="de-DE" sz="1200" b="0">
                <a:solidFill>
                  <a:schemeClr val="tx1"/>
                </a:solidFill>
              </a:rPr>
              <a:t>and Monitoring</a:t>
            </a:r>
            <a:endParaRPr lang="en-US" sz="1200" b="0">
              <a:solidFill>
                <a:schemeClr val="tx1"/>
              </a:solidFill>
            </a:endParaRPr>
          </a:p>
        </p:txBody>
      </p:sp>
      <p:sp>
        <p:nvSpPr>
          <p:cNvPr id="5172" name="Rectangle 56"/>
          <p:cNvSpPr>
            <a:spLocks noChangeArrowheads="1"/>
          </p:cNvSpPr>
          <p:nvPr/>
        </p:nvSpPr>
        <p:spPr bwMode="auto">
          <a:xfrm>
            <a:off x="5180013" y="5740400"/>
            <a:ext cx="1447800" cy="838200"/>
          </a:xfrm>
          <a:prstGeom prst="rect">
            <a:avLst/>
          </a:prstGeom>
          <a:solidFill>
            <a:srgbClr val="FFD073"/>
          </a:solidFill>
          <a:ln w="12700" algn="ctr">
            <a:solidFill>
              <a:schemeClr val="folHlink"/>
            </a:solidFill>
            <a:miter lim="800000"/>
            <a:headEnd/>
            <a:tailEnd/>
          </a:ln>
          <a:effectLst>
            <a:outerShdw dist="35921" dir="2700000" algn="ctr" rotWithShape="0">
              <a:schemeClr val="bg2"/>
            </a:outerShdw>
          </a:effectLst>
        </p:spPr>
        <p:txBody>
          <a:bodyPr wrap="none" anchor="ctr"/>
          <a:lstStyle/>
          <a:p>
            <a:pPr algn="ctr">
              <a:defRPr/>
            </a:pPr>
            <a:endParaRPr lang="en-US" sz="1400">
              <a:solidFill>
                <a:schemeClr val="tx2"/>
              </a:solidFill>
            </a:endParaRPr>
          </a:p>
        </p:txBody>
      </p:sp>
      <p:sp>
        <p:nvSpPr>
          <p:cNvPr id="5173" name="Rectangle 57"/>
          <p:cNvSpPr>
            <a:spLocks noChangeArrowheads="1"/>
          </p:cNvSpPr>
          <p:nvPr/>
        </p:nvSpPr>
        <p:spPr bwMode="auto">
          <a:xfrm>
            <a:off x="5275263" y="5588000"/>
            <a:ext cx="1447800" cy="838200"/>
          </a:xfrm>
          <a:prstGeom prst="rect">
            <a:avLst/>
          </a:prstGeom>
          <a:solidFill>
            <a:srgbClr val="C6E4CD"/>
          </a:solidFill>
          <a:ln w="12700" algn="ctr">
            <a:solidFill>
              <a:schemeClr val="accent2"/>
            </a:solidFill>
            <a:miter lim="800000"/>
            <a:headEnd/>
            <a:tailEnd/>
          </a:ln>
          <a:effectLst>
            <a:outerShdw dist="35921" dir="2700000" algn="ctr" rotWithShape="0">
              <a:schemeClr val="bg2"/>
            </a:outerShdw>
          </a:effectLst>
        </p:spPr>
        <p:txBody>
          <a:bodyPr wrap="none" anchor="ctr"/>
          <a:lstStyle/>
          <a:p>
            <a:pPr algn="ctr">
              <a:defRPr/>
            </a:pPr>
            <a:endParaRPr lang="en-US" sz="1400">
              <a:solidFill>
                <a:srgbClr val="006600"/>
              </a:solidFill>
            </a:endParaRPr>
          </a:p>
        </p:txBody>
      </p:sp>
      <p:sp>
        <p:nvSpPr>
          <p:cNvPr id="5174" name="Rectangle 58"/>
          <p:cNvSpPr>
            <a:spLocks noChangeArrowheads="1"/>
          </p:cNvSpPr>
          <p:nvPr/>
        </p:nvSpPr>
        <p:spPr bwMode="auto">
          <a:xfrm>
            <a:off x="5370513" y="5435600"/>
            <a:ext cx="1447800" cy="838200"/>
          </a:xfrm>
          <a:prstGeom prst="rect">
            <a:avLst/>
          </a:prstGeom>
          <a:solidFill>
            <a:srgbClr val="FFEAAF"/>
          </a:solidFill>
          <a:ln w="12700">
            <a:solidFill>
              <a:schemeClr val="accent2"/>
            </a:solidFill>
            <a:miter lim="800000"/>
            <a:headEnd/>
            <a:tailEnd/>
          </a:ln>
          <a:effectLst>
            <a:outerShdw dist="35921" dir="2700000" algn="ctr" rotWithShape="0">
              <a:schemeClr val="bg2"/>
            </a:outerShdw>
          </a:effectLst>
        </p:spPr>
        <p:txBody>
          <a:bodyPr wrap="none" anchor="ctr"/>
          <a:lstStyle/>
          <a:p>
            <a:pPr algn="ctr">
              <a:defRPr/>
            </a:pPr>
            <a:r>
              <a:rPr lang="en-US" sz="1400">
                <a:solidFill>
                  <a:schemeClr val="tx2"/>
                </a:solidFill>
              </a:rPr>
              <a:t>File/DB/JMS</a:t>
            </a:r>
          </a:p>
          <a:p>
            <a:pPr algn="ctr">
              <a:defRPr/>
            </a:pPr>
            <a:r>
              <a:rPr lang="en-US" sz="1400">
                <a:solidFill>
                  <a:schemeClr val="tx2"/>
                </a:solidFill>
              </a:rPr>
              <a:t>Marketplace </a:t>
            </a:r>
          </a:p>
          <a:p>
            <a:pPr algn="ctr">
              <a:defRPr/>
            </a:pPr>
            <a:r>
              <a:rPr lang="en-US" sz="1400">
                <a:solidFill>
                  <a:schemeClr val="tx2"/>
                </a:solidFill>
              </a:rPr>
              <a:t>3</a:t>
            </a:r>
            <a:r>
              <a:rPr lang="en-US" sz="1400" baseline="30000">
                <a:solidFill>
                  <a:schemeClr val="tx2"/>
                </a:solidFill>
              </a:rPr>
              <a:t>rd</a:t>
            </a:r>
            <a:r>
              <a:rPr lang="en-US" sz="1400">
                <a:solidFill>
                  <a:schemeClr val="tx2"/>
                </a:solidFill>
              </a:rPr>
              <a:t> Party Sys.</a:t>
            </a:r>
          </a:p>
        </p:txBody>
      </p:sp>
      <p:sp>
        <p:nvSpPr>
          <p:cNvPr id="5175" name="Rectangle 59"/>
          <p:cNvSpPr>
            <a:spLocks noChangeArrowheads="1"/>
          </p:cNvSpPr>
          <p:nvPr/>
        </p:nvSpPr>
        <p:spPr bwMode="auto">
          <a:xfrm>
            <a:off x="3322638" y="5740400"/>
            <a:ext cx="1447800" cy="838200"/>
          </a:xfrm>
          <a:prstGeom prst="rect">
            <a:avLst/>
          </a:prstGeom>
          <a:solidFill>
            <a:srgbClr val="FFD073"/>
          </a:solidFill>
          <a:ln w="12700" algn="ctr">
            <a:solidFill>
              <a:schemeClr val="folHlink"/>
            </a:solidFill>
            <a:miter lim="800000"/>
            <a:headEnd/>
            <a:tailEnd/>
          </a:ln>
          <a:effectLst>
            <a:outerShdw dist="35921" dir="2700000" algn="ctr" rotWithShape="0">
              <a:schemeClr val="bg2"/>
            </a:outerShdw>
          </a:effectLst>
        </p:spPr>
        <p:txBody>
          <a:bodyPr wrap="none" anchor="ctr"/>
          <a:lstStyle/>
          <a:p>
            <a:pPr algn="ctr">
              <a:defRPr/>
            </a:pPr>
            <a:endParaRPr lang="en-US" sz="1400">
              <a:solidFill>
                <a:schemeClr val="tx2"/>
              </a:solidFill>
            </a:endParaRPr>
          </a:p>
        </p:txBody>
      </p:sp>
      <p:sp>
        <p:nvSpPr>
          <p:cNvPr id="5176" name="Rectangle 60"/>
          <p:cNvSpPr>
            <a:spLocks noChangeArrowheads="1"/>
          </p:cNvSpPr>
          <p:nvPr/>
        </p:nvSpPr>
        <p:spPr bwMode="auto">
          <a:xfrm>
            <a:off x="3417888" y="5588000"/>
            <a:ext cx="1447800" cy="838200"/>
          </a:xfrm>
          <a:prstGeom prst="rect">
            <a:avLst/>
          </a:prstGeom>
          <a:solidFill>
            <a:srgbClr val="C6E4CD"/>
          </a:solidFill>
          <a:ln w="12700" algn="ctr">
            <a:solidFill>
              <a:schemeClr val="accent2"/>
            </a:solidFill>
            <a:miter lim="800000"/>
            <a:headEnd/>
            <a:tailEnd/>
          </a:ln>
          <a:effectLst>
            <a:outerShdw dist="35921" dir="2700000" algn="ctr" rotWithShape="0">
              <a:schemeClr val="bg2"/>
            </a:outerShdw>
          </a:effectLst>
        </p:spPr>
        <p:txBody>
          <a:bodyPr wrap="none" anchor="ctr"/>
          <a:lstStyle/>
          <a:p>
            <a:pPr algn="ctr">
              <a:defRPr/>
            </a:pPr>
            <a:endParaRPr lang="en-US" sz="1400">
              <a:solidFill>
                <a:srgbClr val="006600"/>
              </a:solidFill>
            </a:endParaRPr>
          </a:p>
        </p:txBody>
      </p:sp>
      <p:sp>
        <p:nvSpPr>
          <p:cNvPr id="5177" name="Rectangle 61"/>
          <p:cNvSpPr>
            <a:spLocks noChangeArrowheads="1"/>
          </p:cNvSpPr>
          <p:nvPr/>
        </p:nvSpPr>
        <p:spPr bwMode="auto">
          <a:xfrm>
            <a:off x="3513138" y="5435600"/>
            <a:ext cx="1447800" cy="838200"/>
          </a:xfrm>
          <a:prstGeom prst="rect">
            <a:avLst/>
          </a:prstGeom>
          <a:solidFill>
            <a:srgbClr val="FFEAAF"/>
          </a:solidFill>
          <a:ln w="12700">
            <a:solidFill>
              <a:schemeClr val="accent2"/>
            </a:solidFill>
            <a:miter lim="800000"/>
            <a:headEnd/>
            <a:tailEnd/>
          </a:ln>
          <a:effectLst>
            <a:outerShdw dist="35921" dir="2700000" algn="ctr" rotWithShape="0">
              <a:schemeClr val="bg2"/>
            </a:outerShdw>
          </a:effectLst>
        </p:spPr>
        <p:txBody>
          <a:bodyPr wrap="none" anchor="ctr"/>
          <a:lstStyle/>
          <a:p>
            <a:pPr algn="ctr">
              <a:defRPr/>
            </a:pPr>
            <a:r>
              <a:rPr lang="en-US" sz="1400">
                <a:solidFill>
                  <a:schemeClr val="tx2"/>
                </a:solidFill>
              </a:rPr>
              <a:t>File/DB/JMS</a:t>
            </a:r>
          </a:p>
          <a:p>
            <a:pPr algn="ctr">
              <a:defRPr/>
            </a:pPr>
            <a:r>
              <a:rPr lang="en-US" sz="1400">
                <a:solidFill>
                  <a:schemeClr val="tx2"/>
                </a:solidFill>
              </a:rPr>
              <a:t>Marketplace </a:t>
            </a:r>
          </a:p>
          <a:p>
            <a:pPr algn="ctr">
              <a:defRPr/>
            </a:pPr>
            <a:r>
              <a:rPr lang="en-US" sz="1400">
                <a:solidFill>
                  <a:schemeClr val="tx2"/>
                </a:solidFill>
              </a:rPr>
              <a:t>3</a:t>
            </a:r>
            <a:r>
              <a:rPr lang="en-US" sz="1400" baseline="30000">
                <a:solidFill>
                  <a:schemeClr val="tx2"/>
                </a:solidFill>
              </a:rPr>
              <a:t>rd</a:t>
            </a:r>
            <a:r>
              <a:rPr lang="en-US" sz="1400">
                <a:solidFill>
                  <a:schemeClr val="tx2"/>
                </a:solidFill>
              </a:rPr>
              <a:t> Party Sys.</a:t>
            </a:r>
          </a:p>
        </p:txBody>
      </p:sp>
      <p:sp>
        <p:nvSpPr>
          <p:cNvPr id="5178" name="Rectangle 62"/>
          <p:cNvSpPr>
            <a:spLocks noChangeArrowheads="1"/>
          </p:cNvSpPr>
          <p:nvPr/>
        </p:nvSpPr>
        <p:spPr bwMode="auto">
          <a:xfrm>
            <a:off x="7342188" y="5588000"/>
            <a:ext cx="1447800" cy="838200"/>
          </a:xfrm>
          <a:prstGeom prst="rect">
            <a:avLst/>
          </a:prstGeom>
          <a:solidFill>
            <a:srgbClr val="466A97"/>
          </a:solidFill>
          <a:ln w="12700" algn="ctr">
            <a:solidFill>
              <a:schemeClr val="hlink"/>
            </a:solidFill>
            <a:miter lim="800000"/>
            <a:headEnd/>
            <a:tailEnd/>
          </a:ln>
          <a:effectLst>
            <a:outerShdw dist="35921" dir="2700000" algn="ctr" rotWithShape="0">
              <a:schemeClr val="bg2"/>
            </a:outerShdw>
          </a:effectLst>
        </p:spPr>
        <p:txBody>
          <a:bodyPr wrap="none" anchor="ctr"/>
          <a:lstStyle/>
          <a:p>
            <a:pPr algn="ctr">
              <a:defRPr/>
            </a:pPr>
            <a:endParaRPr lang="en-US"/>
          </a:p>
        </p:txBody>
      </p:sp>
      <p:sp>
        <p:nvSpPr>
          <p:cNvPr id="5179" name="Rectangle 63"/>
          <p:cNvSpPr>
            <a:spLocks noChangeArrowheads="1"/>
          </p:cNvSpPr>
          <p:nvPr/>
        </p:nvSpPr>
        <p:spPr bwMode="auto">
          <a:xfrm>
            <a:off x="7437438" y="5435600"/>
            <a:ext cx="1447800" cy="838200"/>
          </a:xfrm>
          <a:prstGeom prst="rect">
            <a:avLst/>
          </a:prstGeom>
          <a:solidFill>
            <a:srgbClr val="FFEAAF"/>
          </a:solidFill>
          <a:ln w="12700">
            <a:solidFill>
              <a:schemeClr val="accent2"/>
            </a:solidFill>
            <a:miter lim="800000"/>
            <a:headEnd/>
            <a:tailEnd/>
          </a:ln>
          <a:effectLst>
            <a:outerShdw dist="35921" dir="2700000" algn="ctr" rotWithShape="0">
              <a:schemeClr val="bg2"/>
            </a:outerShdw>
          </a:effectLst>
        </p:spPr>
        <p:txBody>
          <a:bodyPr wrap="none" anchor="ctr"/>
          <a:lstStyle/>
          <a:p>
            <a:pPr algn="ctr">
              <a:defRPr/>
            </a:pPr>
            <a:r>
              <a:rPr lang="en-US" sz="1400">
                <a:solidFill>
                  <a:schemeClr val="tx2"/>
                </a:solidFill>
              </a:rPr>
              <a:t>File/DB/JMS</a:t>
            </a:r>
          </a:p>
          <a:p>
            <a:pPr algn="ctr">
              <a:defRPr/>
            </a:pPr>
            <a:r>
              <a:rPr lang="en-US" sz="1400">
                <a:solidFill>
                  <a:schemeClr val="tx2"/>
                </a:solidFill>
              </a:rPr>
              <a:t>SAP System</a:t>
            </a:r>
          </a:p>
        </p:txBody>
      </p:sp>
      <p:sp>
        <p:nvSpPr>
          <p:cNvPr id="5180" name="Text Box 64"/>
          <p:cNvSpPr txBox="1">
            <a:spLocks noChangeArrowheads="1"/>
          </p:cNvSpPr>
          <p:nvPr/>
        </p:nvSpPr>
        <p:spPr bwMode="auto">
          <a:xfrm>
            <a:off x="107950" y="1477963"/>
            <a:ext cx="1900238" cy="457200"/>
          </a:xfrm>
          <a:prstGeom prst="rect">
            <a:avLst/>
          </a:prstGeom>
          <a:solidFill>
            <a:schemeClr val="accent1"/>
          </a:solidFill>
          <a:ln w="12700">
            <a:noFill/>
            <a:miter lim="800000"/>
            <a:headEnd/>
            <a:tailEnd/>
          </a:ln>
        </p:spPr>
        <p:txBody>
          <a:bodyPr lIns="90000" tIns="46800" rIns="90000" bIns="46800">
            <a:spAutoFit/>
          </a:bodyPr>
          <a:lstStyle/>
          <a:p>
            <a:r>
              <a:rPr lang="en-US" sz="1200">
                <a:solidFill>
                  <a:schemeClr val="tx1"/>
                </a:solidFill>
              </a:rPr>
              <a:t>Content (e. g. Mapping, Adapter Metadata)</a:t>
            </a:r>
          </a:p>
        </p:txBody>
      </p:sp>
      <p:sp>
        <p:nvSpPr>
          <p:cNvPr id="5181" name="Line 65"/>
          <p:cNvSpPr>
            <a:spLocks noChangeShapeType="1"/>
          </p:cNvSpPr>
          <p:nvPr/>
        </p:nvSpPr>
        <p:spPr bwMode="auto">
          <a:xfrm flipV="1">
            <a:off x="1042988" y="1154113"/>
            <a:ext cx="0" cy="431800"/>
          </a:xfrm>
          <a:prstGeom prst="line">
            <a:avLst/>
          </a:prstGeom>
          <a:noFill/>
          <a:ln w="50800">
            <a:solidFill>
              <a:schemeClr val="accent1"/>
            </a:solidFill>
            <a:round/>
            <a:headEnd/>
            <a:tailEnd type="triangle" w="med" len="med"/>
          </a:ln>
        </p:spPr>
        <p:txBody>
          <a:bodyPr lIns="90000" tIns="46800" rIns="90000" bIns="46800" anchor="ctr">
            <a:spAutoFit/>
          </a:bodyPr>
          <a:lstStyle/>
          <a:p>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409575" y="304800"/>
            <a:ext cx="8734425" cy="533400"/>
          </a:xfrm>
          <a:prstGeom prst="rect">
            <a:avLst/>
          </a:prstGeom>
          <a:noFill/>
          <a:ln w="9525">
            <a:noFill/>
            <a:round/>
            <a:headEnd/>
            <a:tailEnd/>
          </a:ln>
        </p:spPr>
        <p:txBody>
          <a:bodyPr lIns="0" tIns="0" rIns="0" bIns="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a:solidFill>
                  <a:srgbClr val="000000"/>
                </a:solidFill>
              </a:rPr>
              <a:t> Adapter Framework based on SAP J2EE Engine</a:t>
            </a:r>
          </a:p>
        </p:txBody>
      </p:sp>
      <p:sp>
        <p:nvSpPr>
          <p:cNvPr id="6147" name="Text Box 2"/>
          <p:cNvSpPr txBox="1">
            <a:spLocks noChangeArrowheads="1"/>
          </p:cNvSpPr>
          <p:nvPr/>
        </p:nvSpPr>
        <p:spPr bwMode="auto">
          <a:xfrm>
            <a:off x="431800" y="1044575"/>
            <a:ext cx="8337550" cy="5105400"/>
          </a:xfrm>
          <a:prstGeom prst="rect">
            <a:avLst/>
          </a:prstGeom>
          <a:noFill/>
          <a:ln w="9525">
            <a:noFill/>
            <a:round/>
            <a:headEnd/>
            <a:tailEnd/>
          </a:ln>
        </p:spPr>
        <p:txBody>
          <a:bodyPr lIns="0" tIns="0" rIns="0" bIns="0"/>
          <a:lstStyle/>
          <a:p>
            <a:pPr marL="377825" indent="-377825">
              <a:spcBef>
                <a:spcPts val="500"/>
              </a:spcBef>
              <a:buFont typeface="Arial" charset="0"/>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2000" b="0">
                <a:solidFill>
                  <a:srgbClr val="000000"/>
                </a:solidFill>
                <a:cs typeface="Times New Roman" pitchFamily="18" charset="0"/>
              </a:rPr>
              <a:t>Adapter Framework </a:t>
            </a:r>
            <a:r>
              <a:rPr lang="en-US" sz="2000" b="0">
                <a:solidFill>
                  <a:srgbClr val="000000"/>
                </a:solidFill>
              </a:rPr>
              <a:t>provides common functionality for Adapter Engine and SAP Partner Connectivity Kit</a:t>
            </a:r>
          </a:p>
          <a:p>
            <a:pPr marL="995363" lvl="2" indent="-303213">
              <a:spcBef>
                <a:spcPts val="500"/>
              </a:spcBef>
              <a:buClrTx/>
              <a:buFontTx/>
              <a:buNone/>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endParaRPr lang="en-US" sz="2000" b="0">
              <a:solidFill>
                <a:srgbClr val="000000"/>
              </a:solidFill>
              <a:cs typeface="Times New Roman" pitchFamily="18" charset="0"/>
            </a:endParaRPr>
          </a:p>
          <a:p>
            <a:pPr marL="377825" indent="-377825">
              <a:spcBef>
                <a:spcPts val="500"/>
              </a:spcBef>
              <a:buFont typeface="Arial" charset="0"/>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de-DE" sz="2000" b="0">
                <a:solidFill>
                  <a:srgbClr val="000000"/>
                </a:solidFill>
              </a:rPr>
              <a:t>Adapter Framework is </a:t>
            </a:r>
            <a:r>
              <a:rPr lang="en-US" sz="2000" b="0">
                <a:solidFill>
                  <a:srgbClr val="000000"/>
                </a:solidFill>
              </a:rPr>
              <a:t>based on SAP J2EE Engine as part of SAP Web AS</a:t>
            </a:r>
          </a:p>
          <a:p>
            <a:pPr marL="995363" lvl="2" indent="-303213">
              <a:spcBef>
                <a:spcPts val="450"/>
              </a:spcBef>
              <a:buFont typeface="Wingdings" pitchFamily="2" charset="2"/>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de-DE" sz="1800" b="0">
                <a:solidFill>
                  <a:srgbClr val="000000"/>
                </a:solidFill>
              </a:rPr>
              <a:t>Adapter Framework </a:t>
            </a:r>
            <a:r>
              <a:rPr lang="en-US" sz="1800" b="0">
                <a:solidFill>
                  <a:srgbClr val="000000"/>
                </a:solidFill>
              </a:rPr>
              <a:t>inherits properties and features such as scalability, clustering, high availability, thread management, etc.</a:t>
            </a:r>
          </a:p>
          <a:p>
            <a:pPr marL="995363" lvl="2" indent="-303213">
              <a:spcBef>
                <a:spcPts val="450"/>
              </a:spcBef>
              <a:buClrTx/>
              <a:buFontTx/>
              <a:buNone/>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endParaRPr lang="en-US" sz="1800" b="0">
              <a:solidFill>
                <a:srgbClr val="000000"/>
              </a:solidFill>
            </a:endParaRPr>
          </a:p>
          <a:p>
            <a:pPr marL="377825" indent="-377825">
              <a:spcBef>
                <a:spcPts val="500"/>
              </a:spcBef>
              <a:buFont typeface="Arial" charset="0"/>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de-DE" sz="2000" b="0">
                <a:solidFill>
                  <a:srgbClr val="000000"/>
                </a:solidFill>
              </a:rPr>
              <a:t>Adapter Framework </a:t>
            </a:r>
            <a:r>
              <a:rPr lang="en-US" sz="2000" b="0">
                <a:solidFill>
                  <a:srgbClr val="000000"/>
                </a:solidFill>
              </a:rPr>
              <a:t>provides its own queuing and logging services</a:t>
            </a:r>
          </a:p>
          <a:p>
            <a:pPr marL="995363" lvl="2" indent="-303213">
              <a:spcBef>
                <a:spcPts val="450"/>
              </a:spcBef>
              <a:buFont typeface="Wingdings" pitchFamily="2" charset="2"/>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1800" b="0">
                <a:solidFill>
                  <a:srgbClr val="000000"/>
                </a:solidFill>
              </a:rPr>
              <a:t>Temporary stand-alone operation without connection to an Integration Server is possible, while still providing e. g. guaranteed exactly once messaging to and from connected application system.</a:t>
            </a:r>
          </a:p>
          <a:p>
            <a:pPr marL="995363" lvl="2" indent="-303213">
              <a:spcBef>
                <a:spcPts val="450"/>
              </a:spcBef>
              <a:buFont typeface="Wingdings" pitchFamily="2" charset="2"/>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de-DE" sz="1800" b="0">
                <a:solidFill>
                  <a:srgbClr val="000000"/>
                </a:solidFill>
              </a:rPr>
              <a:t>Additionally Adapter Framework </a:t>
            </a:r>
            <a:r>
              <a:rPr lang="en-US" sz="1800" b="0">
                <a:solidFill>
                  <a:srgbClr val="000000"/>
                </a:solidFill>
              </a:rPr>
              <a:t>provides comprehensive integration for central configuration, administration, monitoring of deployed adapters. </a:t>
            </a:r>
          </a:p>
          <a:p>
            <a:pPr marL="995363" lvl="2" indent="-303213">
              <a:spcBef>
                <a:spcPts val="450"/>
              </a:spcBef>
              <a:buClrTx/>
              <a:buFontTx/>
              <a:buNone/>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endParaRPr lang="en-US" sz="1800" b="0">
              <a:solidFill>
                <a:srgbClr val="000000"/>
              </a:solidFill>
            </a:endParaRPr>
          </a:p>
          <a:p>
            <a:pPr marL="995363" lvl="2" indent="-303213">
              <a:spcBef>
                <a:spcPts val="450"/>
              </a:spcBef>
              <a:buClrTx/>
              <a:buFontTx/>
              <a:buNone/>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endParaRPr lang="en-US" sz="1800" b="0">
              <a:solidFill>
                <a:srgbClr val="000000"/>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Text Box 1"/>
          <p:cNvSpPr txBox="1">
            <a:spLocks noChangeArrowheads="1"/>
          </p:cNvSpPr>
          <p:nvPr/>
        </p:nvSpPr>
        <p:spPr bwMode="auto">
          <a:xfrm>
            <a:off x="409575" y="304800"/>
            <a:ext cx="8734425" cy="533400"/>
          </a:xfrm>
          <a:prstGeom prst="rect">
            <a:avLst/>
          </a:prstGeom>
          <a:noFill/>
          <a:ln w="9525">
            <a:noFill/>
            <a:round/>
            <a:headEnd/>
            <a:tailEnd/>
          </a:ln>
        </p:spPr>
        <p:txBody>
          <a:bodyPr lIns="0" tIns="0" rIns="0" bIns="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0">
                <a:solidFill>
                  <a:srgbClr val="000000"/>
                </a:solidFill>
              </a:rPr>
              <a:t> JCA enabled Adapter Framework</a:t>
            </a:r>
          </a:p>
        </p:txBody>
      </p:sp>
      <p:sp>
        <p:nvSpPr>
          <p:cNvPr id="7171" name="Text Box 2"/>
          <p:cNvSpPr txBox="1">
            <a:spLocks noChangeArrowheads="1"/>
          </p:cNvSpPr>
          <p:nvPr/>
        </p:nvSpPr>
        <p:spPr bwMode="auto">
          <a:xfrm>
            <a:off x="560388" y="1277938"/>
            <a:ext cx="8323262" cy="5175250"/>
          </a:xfrm>
          <a:prstGeom prst="rect">
            <a:avLst/>
          </a:prstGeom>
          <a:noFill/>
          <a:ln w="9525">
            <a:noFill/>
            <a:round/>
            <a:headEnd/>
            <a:tailEnd/>
          </a:ln>
        </p:spPr>
        <p:txBody>
          <a:bodyPr lIns="0" tIns="0" rIns="0" bIns="0"/>
          <a:lstStyle/>
          <a:p>
            <a:pPr marL="377825" indent="-377825">
              <a:spcBef>
                <a:spcPts val="500"/>
              </a:spcBef>
              <a:buFont typeface="Arial" charset="0"/>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de-DE" sz="2000" b="0">
                <a:solidFill>
                  <a:srgbClr val="000000"/>
                </a:solidFill>
              </a:rPr>
              <a:t>Adapter Framework supports</a:t>
            </a:r>
            <a:r>
              <a:rPr lang="en-US" sz="2000" b="0">
                <a:solidFill>
                  <a:srgbClr val="000000"/>
                </a:solidFill>
              </a:rPr>
              <a:t> J2EE Connector Architecture (JCA)</a:t>
            </a:r>
          </a:p>
          <a:p>
            <a:pPr marL="995363" lvl="2" indent="-303213">
              <a:spcBef>
                <a:spcPts val="500"/>
              </a:spcBef>
              <a:buClrTx/>
              <a:buFontTx/>
              <a:buNone/>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endParaRPr lang="en-US" sz="2000" b="0">
              <a:solidFill>
                <a:srgbClr val="000000"/>
              </a:solidFill>
            </a:endParaRPr>
          </a:p>
          <a:p>
            <a:pPr marL="995363" lvl="2" indent="-303213">
              <a:spcBef>
                <a:spcPts val="500"/>
              </a:spcBef>
              <a:buFont typeface="Wingdings" pitchFamily="2" charset="2"/>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2000" b="0">
                <a:solidFill>
                  <a:srgbClr val="000000"/>
                </a:solidFill>
              </a:rPr>
              <a:t>JCA is standard architecture for connecting the J2EE platform to Enterprise Information Systems (EIS), e. g. ERP, DBMS, etc.</a:t>
            </a:r>
          </a:p>
          <a:p>
            <a:pPr marL="995363" lvl="2" indent="-303213">
              <a:spcBef>
                <a:spcPts val="500"/>
              </a:spcBef>
              <a:buFont typeface="Wingdings" pitchFamily="2" charset="2"/>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2000" b="0">
                <a:solidFill>
                  <a:srgbClr val="000000"/>
                </a:solidFill>
              </a:rPr>
              <a:t>A Resource Adapter plugs into an application server, providing connectivity between the EIS and a Java application</a:t>
            </a:r>
          </a:p>
          <a:p>
            <a:pPr marL="995363" lvl="2" indent="-303213">
              <a:spcBef>
                <a:spcPts val="500"/>
              </a:spcBef>
              <a:buFont typeface="Wingdings" pitchFamily="2" charset="2"/>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de-DE" sz="2000" b="0">
                <a:solidFill>
                  <a:srgbClr val="000000"/>
                </a:solidFill>
              </a:rPr>
              <a:t>JCA enabled Adapter Framework provides defined interfaces to which both our adapters and 3rd party adapters can conform</a:t>
            </a:r>
          </a:p>
          <a:p>
            <a:pPr marL="995363" lvl="2" indent="-303213">
              <a:spcBef>
                <a:spcPts val="500"/>
              </a:spcBef>
              <a:buFont typeface="Wingdings" pitchFamily="2" charset="2"/>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de-DE" sz="2000" b="0">
                <a:solidFill>
                  <a:srgbClr val="000000"/>
                </a:solidFill>
              </a:rPr>
              <a:t>JCA is a widely accepted standard that 3rd party adapter providers are familiar with</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Text Box 1"/>
          <p:cNvSpPr txBox="1">
            <a:spLocks noChangeArrowheads="1"/>
          </p:cNvSpPr>
          <p:nvPr/>
        </p:nvSpPr>
        <p:spPr bwMode="auto">
          <a:xfrm>
            <a:off x="409575" y="304800"/>
            <a:ext cx="8734425" cy="533400"/>
          </a:xfrm>
          <a:prstGeom prst="rect">
            <a:avLst/>
          </a:prstGeom>
          <a:noFill/>
          <a:ln w="9525">
            <a:noFill/>
            <a:round/>
            <a:headEnd/>
            <a:tailEnd/>
          </a:ln>
        </p:spPr>
        <p:txBody>
          <a:bodyPr lIns="0" tIns="0" rIns="0" bIns="0"/>
          <a:lstStyle/>
          <a:p>
            <a:pPr>
              <a:buClr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0">
                <a:solidFill>
                  <a:srgbClr val="000000"/>
                </a:solidFill>
              </a:rPr>
              <a:t>Adapter Engine</a:t>
            </a:r>
          </a:p>
        </p:txBody>
      </p:sp>
      <p:sp>
        <p:nvSpPr>
          <p:cNvPr id="9218" name="Text Box 2"/>
          <p:cNvSpPr txBox="1">
            <a:spLocks noChangeArrowheads="1"/>
          </p:cNvSpPr>
          <p:nvPr/>
        </p:nvSpPr>
        <p:spPr bwMode="auto">
          <a:xfrm>
            <a:off x="685800" y="1160463"/>
            <a:ext cx="7800975" cy="5087937"/>
          </a:xfrm>
          <a:prstGeom prst="rect">
            <a:avLst/>
          </a:prstGeom>
          <a:noFill/>
          <a:ln w="9525">
            <a:noFill/>
            <a:round/>
            <a:headEnd/>
            <a:tailEnd/>
          </a:ln>
          <a:effectLst/>
        </p:spPr>
        <p:txBody>
          <a:bodyPr lIns="0" tIns="0" rIns="0" bIns="0"/>
          <a:lstStyle/>
          <a:p>
            <a:pPr marL="339725" indent="-339725">
              <a:spcBef>
                <a:spcPts val="500"/>
              </a:spcBef>
              <a:buFont typeface="Arial"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US" sz="2000" b="0" dirty="0">
                <a:solidFill>
                  <a:srgbClr val="000000"/>
                </a:solidFill>
              </a:rPr>
              <a:t>The Adapter Framework is the basis of the Adapter Engine.</a:t>
            </a:r>
          </a:p>
          <a:p>
            <a:pPr marL="339725" indent="-339725">
              <a:spcBef>
                <a:spcPts val="500"/>
              </a:spcBef>
              <a:buFont typeface="Arial"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endParaRPr lang="en-US" sz="2000" b="0" dirty="0">
              <a:solidFill>
                <a:srgbClr val="000000"/>
              </a:solidFill>
            </a:endParaRPr>
          </a:p>
          <a:p>
            <a:pPr marL="339725" indent="-339725">
              <a:spcBef>
                <a:spcPts val="500"/>
              </a:spcBef>
              <a:buFont typeface="Arial"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US" sz="2000" b="0" dirty="0">
                <a:solidFill>
                  <a:srgbClr val="000000"/>
                </a:solidFill>
              </a:rPr>
              <a:t>Adapter Engine is used to connect the Integration Engine to SAP systems and other systems. Various adapters are used in the Adapter Engine to convert XML- and HTTP-based messages to the specific protocol and format required by these systems. </a:t>
            </a:r>
          </a:p>
          <a:p>
            <a:pPr marL="339725" indent="-339725">
              <a:spcBef>
                <a:spcPts val="500"/>
              </a:spcBef>
              <a:buFont typeface="Times New Roman" pitchFamily="16" charset="0"/>
              <a:buNone/>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endParaRPr lang="en-US" sz="2000" b="0" dirty="0">
              <a:solidFill>
                <a:srgbClr val="000000"/>
              </a:solidFill>
            </a:endParaRPr>
          </a:p>
          <a:p>
            <a:pPr marL="339725" indent="-339725">
              <a:spcBef>
                <a:spcPts val="500"/>
              </a:spcBef>
              <a:buFont typeface="Arial"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US" sz="2000" b="0" dirty="0">
                <a:solidFill>
                  <a:srgbClr val="000000"/>
                </a:solidFill>
              </a:rPr>
              <a:t>Runtime components that use adapters to connect external systems and R/3 systems to the Integration Server by means of RFC calls. </a:t>
            </a:r>
          </a:p>
          <a:p>
            <a:pPr marL="339725" indent="-339725">
              <a:spcBef>
                <a:spcPts val="500"/>
              </a:spcBef>
              <a:buFont typeface="Arial"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endParaRPr lang="en-US" sz="2000" b="0" dirty="0">
              <a:solidFill>
                <a:srgbClr val="000000"/>
              </a:solidFill>
            </a:endParaRPr>
          </a:p>
          <a:p>
            <a:pPr marL="339725" indent="-339725">
              <a:spcBef>
                <a:spcPts val="500"/>
              </a:spcBef>
              <a:buFont typeface="Arial"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US" sz="2000" b="0" dirty="0">
                <a:solidFill>
                  <a:srgbClr val="000000"/>
                </a:solidFill>
              </a:rPr>
              <a:t>An Adapter is used to communicate  to Legacy  or SAP system  with Web AS version &lt;6.20, A direct system connection using proxies and without adapters is supported for SAP systems that are based on SAP Web Application Server 6.20 or higher.</a:t>
            </a:r>
          </a:p>
          <a:p>
            <a:pPr marL="339725" indent="-339725">
              <a:spcBef>
                <a:spcPts val="500"/>
              </a:spcBef>
              <a:buFont typeface="Arial"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endParaRPr lang="en-US" sz="2000" b="0" dirty="0">
              <a:solidFill>
                <a:srgbClr val="000000"/>
              </a:solidFill>
              <a:effectLst>
                <a:outerShdw blurRad="38100" dist="38100" dir="2700000" algn="tl">
                  <a:srgbClr val="C0C0C0"/>
                </a:outerShdw>
              </a:effectLst>
              <a:ea typeface="+mn-ea"/>
              <a:cs typeface="+mn-cs"/>
            </a:endParaRPr>
          </a:p>
          <a:p>
            <a:pPr marL="339725" indent="-339725">
              <a:spcBef>
                <a:spcPts val="500"/>
              </a:spcBef>
              <a:buClrTx/>
              <a:buFontTx/>
              <a:buNone/>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endParaRPr lang="en-US" sz="2000" b="0" dirty="0">
              <a:solidFill>
                <a:srgbClr val="000000"/>
              </a:solidFill>
              <a:effectLst>
                <a:outerShdw blurRad="38100" dist="38100" dir="2700000" algn="tl">
                  <a:srgbClr val="C0C0C0"/>
                </a:outerShdw>
              </a:effectLst>
              <a:ea typeface="+mn-ea"/>
              <a:cs typeface="+mn-cs"/>
            </a:endParaRPr>
          </a:p>
          <a:p>
            <a:pPr marL="339725" indent="-339725">
              <a:spcBef>
                <a:spcPts val="500"/>
              </a:spcBef>
              <a:buClrTx/>
              <a:buFontTx/>
              <a:buNone/>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endParaRPr lang="en-US" sz="2000" b="0" dirty="0">
              <a:solidFill>
                <a:srgbClr val="000000"/>
              </a:solidFill>
              <a:effectLst>
                <a:outerShdw blurRad="38100" dist="38100" dir="2700000" algn="tl">
                  <a:srgbClr val="C0C0C0"/>
                </a:outerShdw>
              </a:effectLst>
              <a:ea typeface="+mn-ea"/>
              <a:cs typeface="+mn-cs"/>
            </a:endParaRPr>
          </a:p>
          <a:p>
            <a:pPr marL="339725" indent="-339725">
              <a:spcBef>
                <a:spcPts val="500"/>
              </a:spcBef>
              <a:buClrTx/>
              <a:buFontTx/>
              <a:buNone/>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endParaRPr lang="en-US" sz="2000" b="0" dirty="0">
              <a:solidFill>
                <a:srgbClr val="000000"/>
              </a:solidFill>
              <a:effectLst>
                <a:outerShdw blurRad="38100" dist="38100" dir="2700000" algn="tl">
                  <a:srgbClr val="C0C0C0"/>
                </a:outerShdw>
              </a:effectLst>
              <a:ea typeface="+mn-ea"/>
              <a:cs typeface="+mn-cs"/>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409575" y="304800"/>
            <a:ext cx="8734425" cy="533400"/>
          </a:xfrm>
          <a:prstGeom prst="rect">
            <a:avLst/>
          </a:prstGeom>
          <a:noFill/>
          <a:ln w="9525">
            <a:noFill/>
            <a:round/>
            <a:headEnd/>
            <a:tailEnd/>
          </a:ln>
          <a:effectLst/>
        </p:spPr>
        <p:txBody>
          <a:bodyPr lIns="0" tIns="0" rIns="0" bIns="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3200" b="0">
                <a:solidFill>
                  <a:srgbClr val="000000"/>
                </a:solidFill>
                <a:effectLst>
                  <a:outerShdw blurRad="38100" dist="38100" dir="2700000" algn="tl">
                    <a:srgbClr val="C0C0C0"/>
                  </a:outerShdw>
                </a:effectLst>
                <a:ea typeface="+mn-ea"/>
                <a:cs typeface="+mn-cs"/>
              </a:rPr>
              <a:t>Advanced Adapter Engine in SAP PI7.1</a:t>
            </a:r>
          </a:p>
        </p:txBody>
      </p:sp>
      <p:grpSp>
        <p:nvGrpSpPr>
          <p:cNvPr id="9219" name="Group 2"/>
          <p:cNvGrpSpPr>
            <a:grpSpLocks/>
          </p:cNvGrpSpPr>
          <p:nvPr/>
        </p:nvGrpSpPr>
        <p:grpSpPr bwMode="auto">
          <a:xfrm>
            <a:off x="769938" y="1277938"/>
            <a:ext cx="7718425" cy="4930775"/>
            <a:chOff x="485" y="805"/>
            <a:chExt cx="4862" cy="3106"/>
          </a:xfrm>
        </p:grpSpPr>
        <p:pic>
          <p:nvPicPr>
            <p:cNvPr id="9220" name="Picture 3"/>
            <p:cNvPicPr>
              <a:picLocks noChangeAspect="1" noChangeArrowheads="1"/>
            </p:cNvPicPr>
            <p:nvPr/>
          </p:nvPicPr>
          <p:blipFill>
            <a:blip r:embed="rId3" cstate="print"/>
            <a:srcRect/>
            <a:stretch>
              <a:fillRect/>
            </a:stretch>
          </p:blipFill>
          <p:spPr bwMode="auto">
            <a:xfrm>
              <a:off x="485" y="805"/>
              <a:ext cx="4862" cy="3106"/>
            </a:xfrm>
            <a:prstGeom prst="rect">
              <a:avLst/>
            </a:prstGeom>
            <a:noFill/>
            <a:ln w="9525">
              <a:noFill/>
              <a:round/>
              <a:headEnd/>
              <a:tailEnd/>
            </a:ln>
          </p:spPr>
        </p:pic>
        <p:sp>
          <p:nvSpPr>
            <p:cNvPr id="9221" name="Text Box 4"/>
            <p:cNvSpPr txBox="1">
              <a:spLocks noChangeArrowheads="1"/>
            </p:cNvSpPr>
            <p:nvPr/>
          </p:nvSpPr>
          <p:spPr bwMode="auto">
            <a:xfrm>
              <a:off x="485" y="805"/>
              <a:ext cx="4862" cy="3106"/>
            </a:xfrm>
            <a:prstGeom prst="rect">
              <a:avLst/>
            </a:prstGeom>
            <a:noFill/>
            <a:ln w="9525">
              <a:noFill/>
              <a:round/>
              <a:headEnd/>
              <a:tailEnd/>
            </a:ln>
          </p:spPr>
          <p:txBody>
            <a:bodyPr wrap="none" anchor="ctr"/>
            <a:lstStyle/>
            <a:p>
              <a:endParaRPr lang="en-US"/>
            </a:p>
          </p:txBody>
        </p:sp>
      </p:gr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Text Box 1"/>
          <p:cNvSpPr txBox="1">
            <a:spLocks noChangeArrowheads="1"/>
          </p:cNvSpPr>
          <p:nvPr/>
        </p:nvSpPr>
        <p:spPr bwMode="auto">
          <a:xfrm>
            <a:off x="409575" y="304800"/>
            <a:ext cx="8734425" cy="533400"/>
          </a:xfrm>
          <a:prstGeom prst="rect">
            <a:avLst/>
          </a:prstGeom>
          <a:noFill/>
          <a:ln w="9525">
            <a:noFill/>
            <a:round/>
            <a:headEnd/>
            <a:tailEnd/>
          </a:ln>
        </p:spPr>
        <p:txBody>
          <a:bodyPr lIns="0" tIns="0" rIns="0" bIns="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a:solidFill>
                  <a:srgbClr val="000000"/>
                </a:solidFill>
              </a:rPr>
              <a:t> SAP PI7.1 Features</a:t>
            </a:r>
          </a:p>
        </p:txBody>
      </p:sp>
      <p:sp>
        <p:nvSpPr>
          <p:cNvPr id="10243" name="Text Box 2"/>
          <p:cNvSpPr txBox="1">
            <a:spLocks noChangeArrowheads="1"/>
          </p:cNvSpPr>
          <p:nvPr/>
        </p:nvSpPr>
        <p:spPr bwMode="auto">
          <a:xfrm>
            <a:off x="574675" y="1089025"/>
            <a:ext cx="8178800" cy="5030788"/>
          </a:xfrm>
          <a:prstGeom prst="rect">
            <a:avLst/>
          </a:prstGeom>
          <a:noFill/>
          <a:ln w="9525">
            <a:noFill/>
            <a:round/>
            <a:headEnd/>
            <a:tailEnd/>
          </a:ln>
        </p:spPr>
        <p:txBody>
          <a:bodyPr lIns="0" tIns="0" rIns="0" bIns="0"/>
          <a:lstStyle/>
          <a:p>
            <a:pPr marL="2187575" indent="-2185988">
              <a:spcBef>
                <a:spcPts val="500"/>
              </a:spcBef>
              <a:buClrTx/>
              <a:buFontTx/>
              <a:buNone/>
              <a:tabLst>
                <a:tab pos="2187575" algn="l"/>
                <a:tab pos="2644775" algn="l"/>
                <a:tab pos="3101975" algn="l"/>
                <a:tab pos="3559175" algn="l"/>
                <a:tab pos="4016375" algn="l"/>
                <a:tab pos="4473575" algn="l"/>
                <a:tab pos="4930775" algn="l"/>
                <a:tab pos="5387975" algn="l"/>
                <a:tab pos="5845175" algn="l"/>
                <a:tab pos="6302375" algn="l"/>
                <a:tab pos="6759575" algn="l"/>
                <a:tab pos="7216775" algn="l"/>
                <a:tab pos="7673975" algn="l"/>
                <a:tab pos="8131175" algn="l"/>
                <a:tab pos="8588375" algn="l"/>
                <a:tab pos="9045575" algn="l"/>
                <a:tab pos="9502775" algn="l"/>
                <a:tab pos="9959975" algn="l"/>
                <a:tab pos="10417175" algn="l"/>
                <a:tab pos="10874375" algn="l"/>
                <a:tab pos="11331575" algn="l"/>
              </a:tabLst>
            </a:pPr>
            <a:endParaRPr lang="en-US" sz="2000" b="0">
              <a:solidFill>
                <a:srgbClr val="000000"/>
              </a:solidFill>
            </a:endParaRPr>
          </a:p>
          <a:p>
            <a:pPr marL="993775" lvl="2" indent="-303213">
              <a:spcBef>
                <a:spcPts val="450"/>
              </a:spcBef>
              <a:buFont typeface="Wingdings" pitchFamily="2" charset="2"/>
              <a:buChar char=""/>
              <a:tabLst>
                <a:tab pos="2187575" algn="l"/>
                <a:tab pos="2644775" algn="l"/>
                <a:tab pos="3101975" algn="l"/>
                <a:tab pos="3559175" algn="l"/>
                <a:tab pos="4016375" algn="l"/>
                <a:tab pos="4473575" algn="l"/>
                <a:tab pos="4930775" algn="l"/>
                <a:tab pos="5387975" algn="l"/>
                <a:tab pos="5845175" algn="l"/>
                <a:tab pos="6302375" algn="l"/>
                <a:tab pos="6759575" algn="l"/>
                <a:tab pos="7216775" algn="l"/>
                <a:tab pos="7673975" algn="l"/>
                <a:tab pos="8131175" algn="l"/>
                <a:tab pos="8588375" algn="l"/>
                <a:tab pos="9045575" algn="l"/>
                <a:tab pos="9502775" algn="l"/>
                <a:tab pos="9959975" algn="l"/>
                <a:tab pos="10417175" algn="l"/>
                <a:tab pos="10874375" algn="l"/>
                <a:tab pos="11331575" algn="l"/>
              </a:tabLst>
            </a:pPr>
            <a:r>
              <a:rPr lang="en-US" sz="2000" b="0">
                <a:solidFill>
                  <a:srgbClr val="000000"/>
                </a:solidFill>
              </a:rPr>
              <a:t>With Advanced Adapter Engine (AAE), messages can be sent asynchronously as well as synchronously.</a:t>
            </a:r>
          </a:p>
          <a:p>
            <a:pPr marL="993775" lvl="2" indent="-303213">
              <a:spcBef>
                <a:spcPts val="450"/>
              </a:spcBef>
              <a:buFont typeface="Wingdings" pitchFamily="2" charset="2"/>
              <a:buChar char=""/>
              <a:tabLst>
                <a:tab pos="2187575" algn="l"/>
                <a:tab pos="2644775" algn="l"/>
                <a:tab pos="3101975" algn="l"/>
                <a:tab pos="3559175" algn="l"/>
                <a:tab pos="4016375" algn="l"/>
                <a:tab pos="4473575" algn="l"/>
                <a:tab pos="4930775" algn="l"/>
                <a:tab pos="5387975" algn="l"/>
                <a:tab pos="5845175" algn="l"/>
                <a:tab pos="6302375" algn="l"/>
                <a:tab pos="6759575" algn="l"/>
                <a:tab pos="7216775" algn="l"/>
                <a:tab pos="7673975" algn="l"/>
                <a:tab pos="8131175" algn="l"/>
                <a:tab pos="8588375" algn="l"/>
                <a:tab pos="9045575" algn="l"/>
                <a:tab pos="9502775" algn="l"/>
                <a:tab pos="9959975" algn="l"/>
                <a:tab pos="10417175" algn="l"/>
                <a:tab pos="10874375" algn="l"/>
                <a:tab pos="11331575" algn="l"/>
              </a:tabLst>
            </a:pPr>
            <a:r>
              <a:rPr lang="en-US" sz="2000" b="0">
                <a:solidFill>
                  <a:srgbClr val="000000"/>
                </a:solidFill>
              </a:rPr>
              <a:t>ccBPM is not supported as this is a service provided by ABAP stack</a:t>
            </a:r>
          </a:p>
          <a:p>
            <a:pPr marL="993775" lvl="2" indent="-303213">
              <a:spcBef>
                <a:spcPts val="450"/>
              </a:spcBef>
              <a:buFont typeface="Wingdings" pitchFamily="2" charset="2"/>
              <a:buChar char=""/>
              <a:tabLst>
                <a:tab pos="2187575" algn="l"/>
                <a:tab pos="2644775" algn="l"/>
                <a:tab pos="3101975" algn="l"/>
                <a:tab pos="3559175" algn="l"/>
                <a:tab pos="4016375" algn="l"/>
                <a:tab pos="4473575" algn="l"/>
                <a:tab pos="4930775" algn="l"/>
                <a:tab pos="5387975" algn="l"/>
                <a:tab pos="5845175" algn="l"/>
                <a:tab pos="6302375" algn="l"/>
                <a:tab pos="6759575" algn="l"/>
                <a:tab pos="7216775" algn="l"/>
                <a:tab pos="7673975" algn="l"/>
                <a:tab pos="8131175" algn="l"/>
                <a:tab pos="8588375" algn="l"/>
                <a:tab pos="9045575" algn="l"/>
                <a:tab pos="9502775" algn="l"/>
                <a:tab pos="9959975" algn="l"/>
                <a:tab pos="10417175" algn="l"/>
                <a:tab pos="10874375" algn="l"/>
                <a:tab pos="11331575" algn="l"/>
              </a:tabLst>
            </a:pPr>
            <a:r>
              <a:rPr lang="en-US" sz="2000" b="0">
                <a:solidFill>
                  <a:srgbClr val="000000"/>
                </a:solidFill>
              </a:rPr>
              <a:t>ABAP Mapping is not supported</a:t>
            </a:r>
          </a:p>
          <a:p>
            <a:pPr marL="993775" lvl="2" indent="-303213">
              <a:spcBef>
                <a:spcPts val="450"/>
              </a:spcBef>
              <a:buFont typeface="Wingdings" pitchFamily="2" charset="2"/>
              <a:buChar char=""/>
              <a:tabLst>
                <a:tab pos="2187575" algn="l"/>
                <a:tab pos="2644775" algn="l"/>
                <a:tab pos="3101975" algn="l"/>
                <a:tab pos="3559175" algn="l"/>
                <a:tab pos="4016375" algn="l"/>
                <a:tab pos="4473575" algn="l"/>
                <a:tab pos="4930775" algn="l"/>
                <a:tab pos="5387975" algn="l"/>
                <a:tab pos="5845175" algn="l"/>
                <a:tab pos="6302375" algn="l"/>
                <a:tab pos="6759575" algn="l"/>
                <a:tab pos="7216775" algn="l"/>
                <a:tab pos="7673975" algn="l"/>
                <a:tab pos="8131175" algn="l"/>
                <a:tab pos="8588375" algn="l"/>
                <a:tab pos="9045575" algn="l"/>
                <a:tab pos="9502775" algn="l"/>
                <a:tab pos="9959975" algn="l"/>
                <a:tab pos="10417175" algn="l"/>
                <a:tab pos="10874375" algn="l"/>
                <a:tab pos="11331575" algn="l"/>
              </a:tabLst>
            </a:pPr>
            <a:r>
              <a:rPr lang="en-US" sz="2000" b="0">
                <a:solidFill>
                  <a:srgbClr val="000000"/>
                </a:solidFill>
              </a:rPr>
              <a:t>SAP PI 7.1 supports adapter to adapter messaging thus bypassing the ABAP stack of Integration server altogether. This is known to improve performance by a factor of 10.</a:t>
            </a:r>
          </a:p>
          <a:p>
            <a:pPr marL="993775" lvl="2" indent="-303213">
              <a:spcBef>
                <a:spcPts val="450"/>
              </a:spcBef>
              <a:buFont typeface="Wingdings" pitchFamily="2" charset="2"/>
              <a:buChar char=""/>
              <a:tabLst>
                <a:tab pos="2187575" algn="l"/>
                <a:tab pos="2644775" algn="l"/>
                <a:tab pos="3101975" algn="l"/>
                <a:tab pos="3559175" algn="l"/>
                <a:tab pos="4016375" algn="l"/>
                <a:tab pos="4473575" algn="l"/>
                <a:tab pos="4930775" algn="l"/>
                <a:tab pos="5387975" algn="l"/>
                <a:tab pos="5845175" algn="l"/>
                <a:tab pos="6302375" algn="l"/>
                <a:tab pos="6759575" algn="l"/>
                <a:tab pos="7216775" algn="l"/>
                <a:tab pos="7673975" algn="l"/>
                <a:tab pos="8131175" algn="l"/>
                <a:tab pos="8588375" algn="l"/>
                <a:tab pos="9045575" algn="l"/>
                <a:tab pos="9502775" algn="l"/>
                <a:tab pos="9959975" algn="l"/>
                <a:tab pos="10417175" algn="l"/>
                <a:tab pos="10874375" algn="l"/>
                <a:tab pos="11331575" algn="l"/>
              </a:tabLst>
            </a:pPr>
            <a:r>
              <a:rPr lang="de-DE" sz="2000" b="0">
                <a:solidFill>
                  <a:srgbClr val="000000"/>
                </a:solidFill>
              </a:rPr>
              <a:t>High Volume Support  and increases message processing speed, throughput by reducing latencies and resource consumption(both memory and processing time)</a:t>
            </a:r>
          </a:p>
          <a:p>
            <a:pPr marL="993775" lvl="2" indent="-303213">
              <a:spcBef>
                <a:spcPts val="450"/>
              </a:spcBef>
              <a:buFont typeface="Wingdings" pitchFamily="2" charset="2"/>
              <a:buChar char=""/>
              <a:tabLst>
                <a:tab pos="2187575" algn="l"/>
                <a:tab pos="2644775" algn="l"/>
                <a:tab pos="3101975" algn="l"/>
                <a:tab pos="3559175" algn="l"/>
                <a:tab pos="4016375" algn="l"/>
                <a:tab pos="4473575" algn="l"/>
                <a:tab pos="4930775" algn="l"/>
                <a:tab pos="5387975" algn="l"/>
                <a:tab pos="5845175" algn="l"/>
                <a:tab pos="6302375" algn="l"/>
                <a:tab pos="6759575" algn="l"/>
                <a:tab pos="7216775" algn="l"/>
                <a:tab pos="7673975" algn="l"/>
                <a:tab pos="8131175" algn="l"/>
                <a:tab pos="8588375" algn="l"/>
                <a:tab pos="9045575" algn="l"/>
                <a:tab pos="9502775" algn="l"/>
                <a:tab pos="9959975" algn="l"/>
                <a:tab pos="10417175" algn="l"/>
                <a:tab pos="10874375" algn="l"/>
                <a:tab pos="11331575" algn="l"/>
              </a:tabLst>
            </a:pPr>
            <a:r>
              <a:rPr lang="en-US" sz="2000" b="0">
                <a:solidFill>
                  <a:srgbClr val="000000"/>
                </a:solidFill>
              </a:rPr>
              <a:t>The AAE is available centrally and non-centrally.</a:t>
            </a:r>
          </a:p>
          <a:p>
            <a:pPr marL="993775" lvl="2" indent="-303213">
              <a:spcBef>
                <a:spcPts val="450"/>
              </a:spcBef>
              <a:buFont typeface="Wingdings" pitchFamily="2" charset="2"/>
              <a:buChar char=""/>
              <a:tabLst>
                <a:tab pos="2187575" algn="l"/>
                <a:tab pos="2644775" algn="l"/>
                <a:tab pos="3101975" algn="l"/>
                <a:tab pos="3559175" algn="l"/>
                <a:tab pos="4016375" algn="l"/>
                <a:tab pos="4473575" algn="l"/>
                <a:tab pos="4930775" algn="l"/>
                <a:tab pos="5387975" algn="l"/>
                <a:tab pos="5845175" algn="l"/>
                <a:tab pos="6302375" algn="l"/>
                <a:tab pos="6759575" algn="l"/>
                <a:tab pos="7216775" algn="l"/>
                <a:tab pos="7673975" algn="l"/>
                <a:tab pos="8131175" algn="l"/>
                <a:tab pos="8588375" algn="l"/>
                <a:tab pos="9045575" algn="l"/>
                <a:tab pos="9502775" algn="l"/>
                <a:tab pos="9959975" algn="l"/>
                <a:tab pos="10417175" algn="l"/>
                <a:tab pos="10874375" algn="l"/>
                <a:tab pos="11331575" algn="l"/>
              </a:tabLst>
            </a:pPr>
            <a:r>
              <a:rPr lang="fi-FI" sz="2000" b="0">
                <a:solidFill>
                  <a:srgbClr val="000000"/>
                </a:solidFill>
              </a:rPr>
              <a:t>Runs on Java EE 5</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Droid Sans Fallback"/>
        <a:cs typeface="Droid Sans Fallback"/>
      </a:majorFont>
      <a:minorFont>
        <a:latin typeface="Arial"/>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600" b="1"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600" b="1"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01F777920F58F449DFE723C8ECB983A" ma:contentTypeVersion="10" ma:contentTypeDescription="Create a new document." ma:contentTypeScope="" ma:versionID="a34f216e8c15b786b813182c657c2c45">
  <xsd:schema xmlns:xsd="http://www.w3.org/2001/XMLSchema" xmlns:xs="http://www.w3.org/2001/XMLSchema" xmlns:p="http://schemas.microsoft.com/office/2006/metadata/properties" xmlns:ns2="872c2c8c-4a2d-4282-b3ae-965d5e263694" xmlns:ns3="35517446-20c8-4dbf-81a7-e8d1b5f96f52" targetNamespace="http://schemas.microsoft.com/office/2006/metadata/properties" ma:root="true" ma:fieldsID="35f86e32a74b6162c7d73e32434781eb" ns2:_="" ns3:_="">
    <xsd:import namespace="872c2c8c-4a2d-4282-b3ae-965d5e263694"/>
    <xsd:import namespace="35517446-20c8-4dbf-81a7-e8d1b5f96f5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2c2c8c-4a2d-4282-b3ae-965d5e2636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5517446-20c8-4dbf-81a7-e8d1b5f96f5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F50316-1883-4CF3-98C0-9C2C0369C5D8}"/>
</file>

<file path=customXml/itemProps2.xml><?xml version="1.0" encoding="utf-8"?>
<ds:datastoreItem xmlns:ds="http://schemas.openxmlformats.org/officeDocument/2006/customXml" ds:itemID="{DC1004E2-25C7-4271-81A2-758AAC4DAAA0}"/>
</file>

<file path=customXml/itemProps3.xml><?xml version="1.0" encoding="utf-8"?>
<ds:datastoreItem xmlns:ds="http://schemas.openxmlformats.org/officeDocument/2006/customXml" ds:itemID="{4AAEAC0C-6E78-4952-9FD5-E36200E17C1F}"/>
</file>

<file path=docProps/app.xml><?xml version="1.0" encoding="utf-8"?>
<Properties xmlns="http://schemas.openxmlformats.org/officeDocument/2006/extended-properties" xmlns:vt="http://schemas.openxmlformats.org/officeDocument/2006/docPropsVTypes">
  <TotalTime>7100</TotalTime>
  <Words>1131</Words>
  <Application>Microsoft Office PowerPoint</Application>
  <PresentationFormat>On-screen Show (4:3)</PresentationFormat>
  <Paragraphs>247</Paragraphs>
  <Slides>28</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Droid Sans Fallback</vt:lpstr>
      <vt:lpstr>Times New Roman</vt:lpstr>
      <vt:lpstr>Symbol</vt:lpstr>
      <vt:lpstr>Wingdings</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Quality of Service(QoS)</vt:lpstr>
      <vt:lpstr>Slide 19</vt:lpstr>
      <vt:lpstr>Slide 20</vt:lpstr>
      <vt:lpstr>Slide 21</vt:lpstr>
      <vt:lpstr>Slide 22</vt:lpstr>
      <vt:lpstr>Slide 23</vt:lpstr>
      <vt:lpstr>Slide 24</vt:lpstr>
      <vt:lpstr>Slide 25</vt:lpstr>
      <vt:lpstr>Slide 26</vt:lpstr>
      <vt:lpstr>Slide 27</vt:lpstr>
      <vt:lpstr>Slide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SEEBURGER EDI Adapters and iWay UCCnet Adapter for SAP XI 2.0  Internal ONLY</dc:title>
  <dc:creator>George Yu</dc:creator>
  <cp:lastModifiedBy>kmysores</cp:lastModifiedBy>
  <cp:revision>383</cp:revision>
  <cp:lastPrinted>1601-01-01T00:00:00Z</cp:lastPrinted>
  <dcterms:created xsi:type="dcterms:W3CDTF">2003-07-09T13:34:39Z</dcterms:created>
  <dcterms:modified xsi:type="dcterms:W3CDTF">2015-12-21T09:12:51Z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0x010100701F777920F58F449DFE723C8ECB983A</vt:lpwstr>
  </property>
</Properties>
</file>