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6" r:id="rId1"/>
  </p:sldMasterIdLst>
  <p:notesMasterIdLst>
    <p:notesMasterId r:id="rId31"/>
  </p:notesMasterIdLst>
  <p:handoutMasterIdLst>
    <p:handoutMasterId r:id="rId32"/>
  </p:handoutMasterIdLst>
  <p:sldIdLst>
    <p:sldId id="572" r:id="rId2"/>
    <p:sldId id="547" r:id="rId3"/>
    <p:sldId id="600" r:id="rId4"/>
    <p:sldId id="575" r:id="rId5"/>
    <p:sldId id="576" r:id="rId6"/>
    <p:sldId id="577" r:id="rId7"/>
    <p:sldId id="580" r:id="rId8"/>
    <p:sldId id="581" r:id="rId9"/>
    <p:sldId id="601" r:id="rId10"/>
    <p:sldId id="582" r:id="rId11"/>
    <p:sldId id="584" r:id="rId12"/>
    <p:sldId id="583" r:id="rId13"/>
    <p:sldId id="585" r:id="rId14"/>
    <p:sldId id="602" r:id="rId15"/>
    <p:sldId id="586" r:id="rId16"/>
    <p:sldId id="587" r:id="rId17"/>
    <p:sldId id="603" r:id="rId18"/>
    <p:sldId id="588" r:id="rId19"/>
    <p:sldId id="589" r:id="rId20"/>
    <p:sldId id="590" r:id="rId21"/>
    <p:sldId id="591" r:id="rId22"/>
    <p:sldId id="592" r:id="rId23"/>
    <p:sldId id="593" r:id="rId24"/>
    <p:sldId id="595" r:id="rId25"/>
    <p:sldId id="596" r:id="rId26"/>
    <p:sldId id="594" r:id="rId27"/>
    <p:sldId id="597" r:id="rId28"/>
    <p:sldId id="598" r:id="rId29"/>
    <p:sldId id="599" r:id="rId30"/>
  </p:sldIdLst>
  <p:sldSz cx="9144000" cy="6858000" type="screen4x3"/>
  <p:notesSz cx="6746875" cy="9867900"/>
  <p:kinsoku lang="ja-JP" invalStChars="、。，．・：；？！゛゜ヽヾゝゞ々ー’”）〕］｝〉》」』】°‰′″℃￠％ぁぃぅぇぉっゃゅょゎァィゥェォッャュョヮヵヶ!%),.:;?]}｡｣､･ｧｨｩｪｫｬｭｮｯｰﾞﾟ" invalEndChars="‘“（〔［｛〈《「『【￥＄$([\{｢￡"/>
  <p:defaultTextStyle>
    <a:defPPr>
      <a:defRPr lang="en-GB"/>
    </a:defPPr>
    <a:lvl1pPr algn="l" rtl="0" fontAlgn="b">
      <a:lnSpc>
        <a:spcPct val="120000"/>
      </a:lnSpc>
      <a:spcBef>
        <a:spcPct val="0"/>
      </a:spcBef>
      <a:spcAft>
        <a:spcPct val="150000"/>
      </a:spcAft>
      <a:defRPr sz="1600" b="1" kern="1200">
        <a:solidFill>
          <a:schemeClr val="tx1"/>
        </a:solidFill>
        <a:latin typeface="Arial" charset="0"/>
        <a:ea typeface="+mn-ea"/>
        <a:cs typeface="Arial" charset="0"/>
      </a:defRPr>
    </a:lvl1pPr>
    <a:lvl2pPr marL="457200" algn="l" rtl="0" fontAlgn="b">
      <a:lnSpc>
        <a:spcPct val="120000"/>
      </a:lnSpc>
      <a:spcBef>
        <a:spcPct val="0"/>
      </a:spcBef>
      <a:spcAft>
        <a:spcPct val="150000"/>
      </a:spcAft>
      <a:defRPr sz="1600" b="1" kern="1200">
        <a:solidFill>
          <a:schemeClr val="tx1"/>
        </a:solidFill>
        <a:latin typeface="Arial" charset="0"/>
        <a:ea typeface="+mn-ea"/>
        <a:cs typeface="Arial" charset="0"/>
      </a:defRPr>
    </a:lvl2pPr>
    <a:lvl3pPr marL="914400" algn="l" rtl="0" fontAlgn="b">
      <a:lnSpc>
        <a:spcPct val="120000"/>
      </a:lnSpc>
      <a:spcBef>
        <a:spcPct val="0"/>
      </a:spcBef>
      <a:spcAft>
        <a:spcPct val="150000"/>
      </a:spcAft>
      <a:defRPr sz="1600" b="1" kern="1200">
        <a:solidFill>
          <a:schemeClr val="tx1"/>
        </a:solidFill>
        <a:latin typeface="Arial" charset="0"/>
        <a:ea typeface="+mn-ea"/>
        <a:cs typeface="Arial" charset="0"/>
      </a:defRPr>
    </a:lvl3pPr>
    <a:lvl4pPr marL="1371600" algn="l" rtl="0" fontAlgn="b">
      <a:lnSpc>
        <a:spcPct val="120000"/>
      </a:lnSpc>
      <a:spcBef>
        <a:spcPct val="0"/>
      </a:spcBef>
      <a:spcAft>
        <a:spcPct val="150000"/>
      </a:spcAft>
      <a:defRPr sz="1600" b="1" kern="1200">
        <a:solidFill>
          <a:schemeClr val="tx1"/>
        </a:solidFill>
        <a:latin typeface="Arial" charset="0"/>
        <a:ea typeface="+mn-ea"/>
        <a:cs typeface="Arial" charset="0"/>
      </a:defRPr>
    </a:lvl4pPr>
    <a:lvl5pPr marL="1828800" algn="l" rtl="0" fontAlgn="b">
      <a:lnSpc>
        <a:spcPct val="120000"/>
      </a:lnSpc>
      <a:spcBef>
        <a:spcPct val="0"/>
      </a:spcBef>
      <a:spcAft>
        <a:spcPct val="150000"/>
      </a:spcAft>
      <a:defRPr sz="1600" b="1" kern="1200">
        <a:solidFill>
          <a:schemeClr val="tx1"/>
        </a:solidFill>
        <a:latin typeface="Arial" charset="0"/>
        <a:ea typeface="+mn-ea"/>
        <a:cs typeface="Arial" charset="0"/>
      </a:defRPr>
    </a:lvl5pPr>
    <a:lvl6pPr marL="2286000" algn="l" defTabSz="914400" rtl="0" eaLnBrk="1" latinLnBrk="0" hangingPunct="1">
      <a:defRPr sz="1600" b="1" kern="1200">
        <a:solidFill>
          <a:schemeClr val="tx1"/>
        </a:solidFill>
        <a:latin typeface="Arial" charset="0"/>
        <a:ea typeface="+mn-ea"/>
        <a:cs typeface="Arial" charset="0"/>
      </a:defRPr>
    </a:lvl6pPr>
    <a:lvl7pPr marL="2743200" algn="l" defTabSz="914400" rtl="0" eaLnBrk="1" latinLnBrk="0" hangingPunct="1">
      <a:defRPr sz="1600" b="1" kern="1200">
        <a:solidFill>
          <a:schemeClr val="tx1"/>
        </a:solidFill>
        <a:latin typeface="Arial" charset="0"/>
        <a:ea typeface="+mn-ea"/>
        <a:cs typeface="Arial" charset="0"/>
      </a:defRPr>
    </a:lvl7pPr>
    <a:lvl8pPr marL="3200400" algn="l" defTabSz="914400" rtl="0" eaLnBrk="1" latinLnBrk="0" hangingPunct="1">
      <a:defRPr sz="1600" b="1" kern="1200">
        <a:solidFill>
          <a:schemeClr val="tx1"/>
        </a:solidFill>
        <a:latin typeface="Arial" charset="0"/>
        <a:ea typeface="+mn-ea"/>
        <a:cs typeface="Arial" charset="0"/>
      </a:defRPr>
    </a:lvl8pPr>
    <a:lvl9pPr marL="3657600" algn="l" defTabSz="914400" rtl="0" eaLnBrk="1" latinLnBrk="0" hangingPunct="1">
      <a:defRPr sz="16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E0A0"/>
    <a:srgbClr val="4F6DCB"/>
    <a:srgbClr val="1562AD"/>
    <a:srgbClr val="8F96C3"/>
    <a:srgbClr val="FFFFFF"/>
    <a:srgbClr val="ADBFD7"/>
    <a:srgbClr val="C4D1E2"/>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4" autoAdjust="0"/>
    <p:restoredTop sz="87923" autoAdjust="0"/>
  </p:normalViewPr>
  <p:slideViewPr>
    <p:cSldViewPr>
      <p:cViewPr>
        <p:scale>
          <a:sx n="70" d="100"/>
          <a:sy n="70" d="100"/>
        </p:scale>
        <p:origin x="-1824" y="-235"/>
      </p:cViewPr>
      <p:guideLst>
        <p:guide orient="horz" pos="297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bwMode="auto">
          <a:xfrm>
            <a:off x="1588" y="9567863"/>
            <a:ext cx="6731000" cy="225425"/>
          </a:xfrm>
          <a:prstGeom prst="rect">
            <a:avLst/>
          </a:prstGeom>
          <a:noFill/>
          <a:ln w="12700">
            <a:noFill/>
            <a:miter lim="800000"/>
            <a:headEnd/>
            <a:tailEnd/>
          </a:ln>
          <a:effectLst/>
        </p:spPr>
        <p:txBody>
          <a:bodyPr wrap="none" lIns="90467" tIns="44442" rIns="90467" bIns="44442" anchor="ctr"/>
          <a:lstStyle/>
          <a:p>
            <a:pPr algn="ctr" eaLnBrk="0" fontAlgn="base" hangingPunct="0">
              <a:lnSpc>
                <a:spcPct val="100000"/>
              </a:lnSpc>
              <a:spcAft>
                <a:spcPct val="0"/>
              </a:spcAft>
              <a:defRPr/>
            </a:pPr>
            <a:fld id="{3B9104F0-A840-4889-A169-D0F66D09C2F1}" type="slidenum">
              <a:rPr lang="en-GB" sz="900" b="0"/>
              <a:pPr algn="ctr" eaLnBrk="0" fontAlgn="base" hangingPunct="0">
                <a:lnSpc>
                  <a:spcPct val="100000"/>
                </a:lnSpc>
                <a:spcAft>
                  <a:spcPct val="0"/>
                </a:spcAft>
                <a:defRPr/>
              </a:pPr>
              <a:t>‹#›</a:t>
            </a:fld>
            <a:endParaRPr lang="en-GB" sz="9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ChangeArrowheads="1" noTextEdit="1"/>
          </p:cNvSpPr>
          <p:nvPr>
            <p:ph type="sldImg" idx="2"/>
          </p:nvPr>
        </p:nvSpPr>
        <p:spPr bwMode="auto">
          <a:xfrm>
            <a:off x="327025" y="304800"/>
            <a:ext cx="6084888" cy="4564063"/>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415925" y="5213350"/>
            <a:ext cx="5889625" cy="3633788"/>
          </a:xfrm>
          <a:prstGeom prst="rect">
            <a:avLst/>
          </a:prstGeom>
          <a:noFill/>
          <a:ln w="12700">
            <a:noFill/>
            <a:miter lim="800000"/>
            <a:headEnd/>
            <a:tailEnd/>
          </a:ln>
          <a:effectLst/>
        </p:spPr>
        <p:txBody>
          <a:bodyPr vert="horz" wrap="square" lIns="90467" tIns="44442" rIns="90467" bIns="44442" numCol="1" anchor="t" anchorCtr="0" compatLnSpc="1">
            <a:prstTxWarp prst="textNoShape">
              <a:avLst/>
            </a:prstTxWarp>
          </a:bodyPr>
          <a:lstStyle/>
          <a:p>
            <a:pPr lvl="0"/>
            <a:r>
              <a:rPr lang="en-GB" noProof="0" smtClean="0"/>
              <a:t>Klicken Sie, um die Formate des Vorlagentextes zu bearbeiten</a:t>
            </a:r>
          </a:p>
          <a:p>
            <a:pPr lvl="1"/>
            <a:r>
              <a:rPr lang="en-GB" noProof="0" smtClean="0"/>
              <a:t>Zweite Ebene</a:t>
            </a:r>
          </a:p>
          <a:p>
            <a:pPr lvl="2"/>
            <a:r>
              <a:rPr lang="en-GB" noProof="0" smtClean="0"/>
              <a:t>Dritte Ebene</a:t>
            </a:r>
          </a:p>
        </p:txBody>
      </p:sp>
      <p:sp>
        <p:nvSpPr>
          <p:cNvPr id="2052" name="Rectangle 4"/>
          <p:cNvSpPr>
            <a:spLocks noChangeArrowheads="1"/>
          </p:cNvSpPr>
          <p:nvPr/>
        </p:nvSpPr>
        <p:spPr bwMode="auto">
          <a:xfrm>
            <a:off x="1588" y="9580563"/>
            <a:ext cx="6731000" cy="254000"/>
          </a:xfrm>
          <a:prstGeom prst="rect">
            <a:avLst/>
          </a:prstGeom>
          <a:noFill/>
          <a:ln w="12700">
            <a:noFill/>
            <a:miter lim="800000"/>
            <a:headEnd/>
            <a:tailEnd/>
          </a:ln>
          <a:effectLst/>
        </p:spPr>
        <p:txBody>
          <a:bodyPr lIns="90467" tIns="44442" rIns="90467" bIns="44442">
            <a:spAutoFit/>
          </a:bodyPr>
          <a:lstStyle/>
          <a:p>
            <a:pPr algn="ctr" eaLnBrk="0" fontAlgn="base" hangingPunct="0">
              <a:lnSpc>
                <a:spcPct val="100000"/>
              </a:lnSpc>
              <a:spcAft>
                <a:spcPct val="0"/>
              </a:spcAft>
              <a:defRPr/>
            </a:pPr>
            <a:r>
              <a:rPr lang="en-GB" sz="1000" b="0"/>
              <a:t> </a:t>
            </a:r>
            <a:fld id="{BE4E8FA7-8B79-4849-909E-CA8029695CFD}" type="slidenum">
              <a:rPr lang="en-GB" sz="1000" b="0"/>
              <a:pPr algn="ctr" eaLnBrk="0" fontAlgn="base" hangingPunct="0">
                <a:lnSpc>
                  <a:spcPct val="100000"/>
                </a:lnSpc>
                <a:spcAft>
                  <a:spcPct val="0"/>
                </a:spcAft>
                <a:defRPr/>
              </a:pPr>
              <a:t>‹#›</a:t>
            </a:fld>
            <a:endParaRPr lang="en-GB" sz="1000"/>
          </a:p>
        </p:txBody>
      </p:sp>
    </p:spTree>
  </p:cSld>
  <p:clrMap bg1="lt1" tx1="dk1" bg2="lt2" tx2="dk2" accent1="accent1" accent2="accent2" accent3="accent3" accent4="accent4" accent5="accent5" accent6="accent6" hlink="hlink" folHlink="folHlink"/>
  <p:notesStyle>
    <a:lvl1pPr marL="171450" indent="-171450" algn="l" rtl="0" eaLnBrk="0" fontAlgn="base" hangingPunct="0">
      <a:spcBef>
        <a:spcPct val="0"/>
      </a:spcBef>
      <a:spcAft>
        <a:spcPct val="50000"/>
      </a:spcAft>
      <a:buSzPct val="100000"/>
      <a:buFont typeface="Wingdings" pitchFamily="2" charset="2"/>
      <a:buChar char="l"/>
      <a:defRPr sz="1200" kern="1200">
        <a:solidFill>
          <a:schemeClr val="tx1"/>
        </a:solidFill>
        <a:latin typeface="Arial" charset="0"/>
        <a:ea typeface="+mn-ea"/>
        <a:cs typeface="+mn-cs"/>
      </a:defRPr>
    </a:lvl1pPr>
    <a:lvl2pPr marL="400050" indent="-114300" algn="l" rtl="0" eaLnBrk="0" fontAlgn="base" hangingPunct="0">
      <a:spcBef>
        <a:spcPct val="0"/>
      </a:spcBef>
      <a:spcAft>
        <a:spcPct val="50000"/>
      </a:spcAft>
      <a:buSzPct val="100000"/>
      <a:buFont typeface="Wingdings" pitchFamily="2" charset="2"/>
      <a:buChar char=""/>
      <a:defRPr sz="1000" kern="1200">
        <a:solidFill>
          <a:schemeClr val="tx1"/>
        </a:solidFill>
        <a:latin typeface="Arial" charset="0"/>
        <a:ea typeface="+mn-ea"/>
        <a:cs typeface="+mn-cs"/>
      </a:defRPr>
    </a:lvl2pPr>
    <a:lvl3pPr marL="628650" indent="-114300" algn="l" rtl="0" eaLnBrk="0" fontAlgn="base" hangingPunct="0">
      <a:spcBef>
        <a:spcPct val="0"/>
      </a:spcBef>
      <a:spcAft>
        <a:spcPct val="50000"/>
      </a:spcAft>
      <a:buSzPct val="100000"/>
      <a:buChar char="•"/>
      <a:defRPr sz="800" kern="1200">
        <a:solidFill>
          <a:schemeClr val="tx1"/>
        </a:solidFill>
        <a:latin typeface="Arial" charset="0"/>
        <a:ea typeface="+mn-ea"/>
        <a:cs typeface="+mn-cs"/>
      </a:defRPr>
    </a:lvl3pPr>
    <a:lvl4pPr marL="1600200" indent="-228600" algn="l" rtl="0" eaLnBrk="0" fontAlgn="base" hangingPunct="0">
      <a:spcBef>
        <a:spcPct val="30000"/>
      </a:spcBef>
      <a:spcAft>
        <a:spcPct val="0"/>
      </a:spcAft>
      <a:buSzPct val="100000"/>
      <a:buChar char="•"/>
      <a:defRPr sz="1400" kern="1200">
        <a:solidFill>
          <a:schemeClr val="tx1"/>
        </a:solidFill>
        <a:latin typeface="Arial" charset="0"/>
        <a:ea typeface="+mn-ea"/>
        <a:cs typeface="+mn-cs"/>
      </a:defRPr>
    </a:lvl4pPr>
    <a:lvl5pPr marL="2057400" indent="-228600" algn="l" rtl="0" eaLnBrk="0" fontAlgn="base" hangingPunct="0">
      <a:spcBef>
        <a:spcPct val="30000"/>
      </a:spcBef>
      <a:spcAft>
        <a:spcPct val="0"/>
      </a:spcAft>
      <a:buSzPct val="100000"/>
      <a:buChar char="•"/>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a:xfrm>
            <a:off x="915988" y="746125"/>
            <a:ext cx="4916487" cy="3687763"/>
          </a:xfrm>
          <a:ln cap="flat"/>
        </p:spPr>
      </p:sp>
      <p:sp>
        <p:nvSpPr>
          <p:cNvPr id="32771" name="Rectangle 3"/>
          <p:cNvSpPr>
            <a:spLocks noGrp="1" noChangeArrowheads="1"/>
          </p:cNvSpPr>
          <p:nvPr>
            <p:ph type="body" idx="1"/>
          </p:nvPr>
        </p:nvSpPr>
        <p:spPr>
          <a:xfrm>
            <a:off x="900113" y="4687888"/>
            <a:ext cx="4946650" cy="4440237"/>
          </a:xfrm>
          <a:noFill/>
          <a:ln w="9525"/>
        </p:spPr>
        <p:txBody>
          <a:bodyPr lIns="92207" tIns="45295" rIns="92207" bIns="45295"/>
          <a:lstStyle/>
          <a:p>
            <a:pPr>
              <a:lnSpc>
                <a:spcPct val="85000"/>
              </a:lnSpc>
              <a:spcBef>
                <a:spcPct val="15000"/>
              </a:spcBef>
            </a:pPr>
            <a:endParaRPr lang="en-US" sz="11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a:xfrm>
            <a:off x="249238" y="330200"/>
            <a:ext cx="6246812" cy="4684713"/>
          </a:xfrm>
          <a:ln/>
        </p:spPr>
      </p:sp>
      <p:sp>
        <p:nvSpPr>
          <p:cNvPr id="33795" name="Rectangle 3"/>
          <p:cNvSpPr>
            <a:spLocks noGrp="1" noChangeArrowheads="1"/>
          </p:cNvSpPr>
          <p:nvPr>
            <p:ph type="body" idx="1"/>
          </p:nvPr>
        </p:nvSpPr>
        <p:spPr>
          <a:xfrm>
            <a:off x="525463" y="5345113"/>
            <a:ext cx="5621337" cy="3922712"/>
          </a:xfrm>
          <a:noFill/>
          <a:ln w="9525"/>
        </p:spPr>
        <p:txBody>
          <a:bodyPr/>
          <a:lstStyle/>
          <a:p>
            <a:endParaRPr lang="de-D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1188" y="304800"/>
            <a:ext cx="2182812" cy="5734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9575" y="304800"/>
            <a:ext cx="6399213" cy="5734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24288"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2488" y="2057400"/>
            <a:ext cx="3824287"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33538" name="Rectangle 2"/>
          <p:cNvSpPr>
            <a:spLocks noGrp="1" noChangeArrowheads="1"/>
          </p:cNvSpPr>
          <p:nvPr>
            <p:ph type="body" idx="1"/>
          </p:nvPr>
        </p:nvSpPr>
        <p:spPr bwMode="auto">
          <a:xfrm>
            <a:off x="685800" y="2057400"/>
            <a:ext cx="7800975" cy="398145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Text (Arial 22)</a:t>
            </a:r>
          </a:p>
          <a:p>
            <a:pPr lvl="1"/>
            <a:r>
              <a:rPr lang="en-US" smtClean="0"/>
              <a:t>2nd level text (Arial 18)</a:t>
            </a:r>
          </a:p>
          <a:p>
            <a:pPr lvl="2"/>
            <a:r>
              <a:rPr lang="en-US" smtClean="0"/>
              <a:t>3rd level text (Arial 18)</a:t>
            </a:r>
          </a:p>
          <a:p>
            <a:pPr lvl="3"/>
            <a:r>
              <a:rPr lang="en-US" smtClean="0"/>
              <a:t>4th level text (Arial 16)</a:t>
            </a:r>
          </a:p>
          <a:p>
            <a:pPr lvl="4"/>
            <a:r>
              <a:rPr lang="en-US" smtClean="0"/>
              <a:t>5th level text (Arial 14 smallest size)</a:t>
            </a:r>
          </a:p>
        </p:txBody>
      </p:sp>
      <p:sp>
        <p:nvSpPr>
          <p:cNvPr id="833539" name="Rectangle 3"/>
          <p:cNvSpPr>
            <a:spLocks noChangeArrowheads="1"/>
          </p:cNvSpPr>
          <p:nvPr userDrawn="1"/>
        </p:nvSpPr>
        <p:spPr bwMode="auto">
          <a:xfrm>
            <a:off x="630238" y="6708775"/>
            <a:ext cx="4410075" cy="136525"/>
          </a:xfrm>
          <a:prstGeom prst="rect">
            <a:avLst/>
          </a:prstGeom>
          <a:noFill/>
          <a:ln w="12700">
            <a:noFill/>
            <a:miter lim="800000"/>
            <a:headEnd/>
            <a:tailEnd/>
          </a:ln>
          <a:effectLst/>
        </p:spPr>
        <p:txBody>
          <a:bodyPr lIns="0" tIns="0" rIns="0" bIns="0" anchor="ctr">
            <a:spAutoFit/>
          </a:bodyPr>
          <a:lstStyle/>
          <a:p>
            <a:pPr marL="95250" indent="-95250" defTabSz="762000" eaLnBrk="0" fontAlgn="base" hangingPunct="0">
              <a:lnSpc>
                <a:spcPct val="90000"/>
              </a:lnSpc>
              <a:spcAft>
                <a:spcPct val="0"/>
              </a:spcAft>
              <a:buSzPct val="120000"/>
              <a:buFont typeface="Symbol" pitchFamily="18" charset="2"/>
              <a:buChar char="ã"/>
              <a:defRPr/>
            </a:pPr>
            <a:r>
              <a:rPr lang="en-US" sz="1000" b="0"/>
              <a:t>India SAP CoE, Slide </a:t>
            </a:r>
            <a:fld id="{9E4384BD-6920-4779-8A8C-177915C289C7}" type="slidenum">
              <a:rPr lang="en-US" sz="1000" b="0"/>
              <a:pPr marL="95250" indent="-95250" defTabSz="762000" eaLnBrk="0" fontAlgn="base" hangingPunct="0">
                <a:lnSpc>
                  <a:spcPct val="90000"/>
                </a:lnSpc>
                <a:spcAft>
                  <a:spcPct val="0"/>
                </a:spcAft>
                <a:buSzPct val="120000"/>
                <a:buFont typeface="Symbol" pitchFamily="18" charset="2"/>
                <a:buChar char="ã"/>
                <a:defRPr/>
              </a:pPr>
              <a:t>‹#›</a:t>
            </a:fld>
            <a:endParaRPr lang="en-US" sz="1000" b="0"/>
          </a:p>
        </p:txBody>
      </p:sp>
      <p:sp>
        <p:nvSpPr>
          <p:cNvPr id="833540" name="Freeform 4"/>
          <p:cNvSpPr>
            <a:spLocks/>
          </p:cNvSpPr>
          <p:nvPr/>
        </p:nvSpPr>
        <p:spPr bwMode="auto">
          <a:xfrm>
            <a:off x="0" y="0"/>
            <a:ext cx="6483350" cy="276225"/>
          </a:xfrm>
          <a:custGeom>
            <a:avLst/>
            <a:gdLst/>
            <a:ahLst/>
            <a:cxnLst>
              <a:cxn ang="0">
                <a:pos x="0" y="0"/>
              </a:cxn>
              <a:cxn ang="0">
                <a:pos x="4083" y="0"/>
              </a:cxn>
              <a:cxn ang="0">
                <a:pos x="4083" y="173"/>
              </a:cxn>
              <a:cxn ang="0">
                <a:pos x="0" y="173"/>
              </a:cxn>
              <a:cxn ang="0">
                <a:pos x="0" y="0"/>
              </a:cxn>
            </a:cxnLst>
            <a:rect l="0" t="0" r="r" b="b"/>
            <a:pathLst>
              <a:path w="4084" h="174">
                <a:moveTo>
                  <a:pt x="0" y="0"/>
                </a:moveTo>
                <a:lnTo>
                  <a:pt x="4083" y="0"/>
                </a:lnTo>
                <a:lnTo>
                  <a:pt x="4083" y="173"/>
                </a:lnTo>
                <a:lnTo>
                  <a:pt x="0" y="173"/>
                </a:lnTo>
                <a:lnTo>
                  <a:pt x="0" y="0"/>
                </a:lnTo>
              </a:path>
            </a:pathLst>
          </a:custGeom>
          <a:solidFill>
            <a:srgbClr val="0019D1"/>
          </a:solidFill>
          <a:ln w="12700" cap="rnd" cmpd="sng">
            <a:noFill/>
            <a:prstDash val="solid"/>
            <a:round/>
            <a:headEnd type="none" w="med" len="med"/>
            <a:tailEnd type="none" w="med" len="med"/>
          </a:ln>
          <a:effectLst/>
        </p:spPr>
        <p:txBody>
          <a:bodyPr/>
          <a:lstStyle/>
          <a:p>
            <a:pPr>
              <a:defRPr/>
            </a:pPr>
            <a:endParaRPr lang="en-US"/>
          </a:p>
        </p:txBody>
      </p:sp>
      <p:sp>
        <p:nvSpPr>
          <p:cNvPr id="833541" name="Rectangle 5"/>
          <p:cNvSpPr>
            <a:spLocks noGrp="1" noChangeArrowheads="1"/>
          </p:cNvSpPr>
          <p:nvPr>
            <p:ph type="title"/>
          </p:nvPr>
        </p:nvSpPr>
        <p:spPr bwMode="auto">
          <a:xfrm>
            <a:off x="409575" y="304800"/>
            <a:ext cx="8734425" cy="533400"/>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US" smtClean="0"/>
              <a:t>SAP Basics Class</a:t>
            </a:r>
          </a:p>
        </p:txBody>
      </p:sp>
      <p:pic>
        <p:nvPicPr>
          <p:cNvPr id="4102" name="Picture 6" descr="Capgemini"/>
          <p:cNvPicPr>
            <a:picLocks noChangeAspect="1" noChangeArrowheads="1"/>
          </p:cNvPicPr>
          <p:nvPr userDrawn="1"/>
        </p:nvPicPr>
        <p:blipFill>
          <a:blip r:embed="rId13" cstate="print"/>
          <a:srcRect/>
          <a:stretch>
            <a:fillRect/>
          </a:stretch>
        </p:blipFill>
        <p:spPr bwMode="auto">
          <a:xfrm>
            <a:off x="7162800" y="6324600"/>
            <a:ext cx="1697038"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3200" b="1">
          <a:solidFill>
            <a:schemeClr val="tx2"/>
          </a:solidFill>
          <a:effectLst>
            <a:outerShdw blurRad="38100" dist="38100" dir="2700000" algn="tl">
              <a:srgbClr val="C0C0C0"/>
            </a:outerShdw>
          </a:effectLst>
          <a:latin typeface="Arial" charset="0"/>
        </a:defRPr>
      </a:lvl5pPr>
      <a:lvl6pPr marL="4572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6pPr>
      <a:lvl7pPr marL="9144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7pPr>
      <a:lvl8pPr marL="13716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8pPr>
      <a:lvl9pPr marL="1828800" algn="l" rtl="0" fontAlgn="base">
        <a:spcBef>
          <a:spcPct val="0"/>
        </a:spcBef>
        <a:spcAft>
          <a:spcPct val="0"/>
        </a:spcAft>
        <a:defRPr sz="3200" b="1">
          <a:solidFill>
            <a:schemeClr val="tx2"/>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SzPct val="100000"/>
        <a:buChar char="•"/>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SzPct val="100000"/>
        <a:buChar char="–"/>
        <a:defRPr sz="2400" b="1">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SzPct val="100000"/>
        <a:buChar char="•"/>
        <a:defRPr sz="2000" b="1">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5pPr>
      <a:lvl6pPr marL="25146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6pPr>
      <a:lvl7pPr marL="29718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7pPr>
      <a:lvl8pPr marL="34290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8pPr>
      <a:lvl9pPr marL="3886200" indent="-228600" algn="l" rtl="0" fontAlgn="base">
        <a:spcBef>
          <a:spcPct val="20000"/>
        </a:spcBef>
        <a:spcAft>
          <a:spcPct val="0"/>
        </a:spcAft>
        <a:buSzPct val="100000"/>
        <a:buChar char="»"/>
        <a:defRPr b="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7" name="Rectangle 7"/>
          <p:cNvSpPr>
            <a:spLocks noGrp="1" noChangeArrowheads="1"/>
          </p:cNvSpPr>
          <p:nvPr>
            <p:ph type="title"/>
          </p:nvPr>
        </p:nvSpPr>
        <p:spPr/>
        <p:txBody>
          <a:bodyPr/>
          <a:lstStyle/>
          <a:p>
            <a:pPr eaLnBrk="1" hangingPunct="1">
              <a:defRPr/>
            </a:pPr>
            <a:r>
              <a:rPr lang="en-US" dirty="0" smtClean="0">
                <a:solidFill>
                  <a:schemeClr val="accent2"/>
                </a:solidFill>
              </a:rPr>
              <a:t>SAP Process Integration</a:t>
            </a:r>
            <a:br>
              <a:rPr lang="en-US" dirty="0" smtClean="0">
                <a:solidFill>
                  <a:schemeClr val="accent2"/>
                </a:solidFill>
              </a:rPr>
            </a:br>
            <a:endParaRPr lang="en-US" dirty="0" smtClean="0">
              <a:solidFill>
                <a:schemeClr val="accent2"/>
              </a:solidFill>
            </a:endParaRPr>
          </a:p>
        </p:txBody>
      </p:sp>
      <p:sp>
        <p:nvSpPr>
          <p:cNvPr id="5123" name="Line 13"/>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5124" name="Rectangle 14"/>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5125" name="Line 15"/>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5126" name="Rectangle 16"/>
          <p:cNvSpPr>
            <a:spLocks noChangeArrowheads="1"/>
          </p:cNvSpPr>
          <p:nvPr/>
        </p:nvSpPr>
        <p:spPr bwMode="auto">
          <a:xfrm>
            <a:off x="8029575" y="1268413"/>
            <a:ext cx="220663" cy="220662"/>
          </a:xfrm>
          <a:prstGeom prst="rect">
            <a:avLst/>
          </a:prstGeom>
          <a:solidFill>
            <a:schemeClr val="accent1"/>
          </a:solidFill>
          <a:ln w="12700">
            <a:noFill/>
            <a:miter lim="800000"/>
            <a:headEnd/>
            <a:tailEnd/>
          </a:ln>
        </p:spPr>
        <p:txBody>
          <a:bodyPr wrap="none" anchor="ctr"/>
          <a:lstStyle/>
          <a:p>
            <a:endParaRPr lang="en-US"/>
          </a:p>
        </p:txBody>
      </p:sp>
      <p:sp>
        <p:nvSpPr>
          <p:cNvPr id="5127" name="Text Box 22"/>
          <p:cNvSpPr txBox="1">
            <a:spLocks noChangeArrowheads="1"/>
          </p:cNvSpPr>
          <p:nvPr/>
        </p:nvSpPr>
        <p:spPr bwMode="auto">
          <a:xfrm>
            <a:off x="862013" y="3168650"/>
            <a:ext cx="8281987" cy="523875"/>
          </a:xfrm>
          <a:prstGeom prst="rect">
            <a:avLst/>
          </a:prstGeom>
          <a:noFill/>
          <a:ln w="12700">
            <a:noFill/>
            <a:miter lim="800000"/>
            <a:headEnd/>
            <a:tailEnd/>
          </a:ln>
        </p:spPr>
        <p:txBody>
          <a:bodyPr>
            <a:spAutoFit/>
          </a:bodyPr>
          <a:lstStyle/>
          <a:p>
            <a:pPr algn="ctr" fontAlgn="base">
              <a:lnSpc>
                <a:spcPct val="100000"/>
              </a:lnSpc>
              <a:spcAft>
                <a:spcPct val="0"/>
              </a:spcAft>
              <a:defRPr/>
            </a:pPr>
            <a:r>
              <a:rPr lang="en-US" sz="2800" dirty="0">
                <a:solidFill>
                  <a:schemeClr val="accent6">
                    <a:lumMod val="50000"/>
                  </a:schemeClr>
                </a:solidFill>
                <a:latin typeface="Times New Roman" pitchFamily="18" charset="0"/>
                <a:cs typeface="Times New Roman" pitchFamily="18" charset="0"/>
              </a:rPr>
              <a:t>Monitoring</a:t>
            </a:r>
          </a:p>
        </p:txBody>
      </p:sp>
      <p:sp>
        <p:nvSpPr>
          <p:cNvPr id="5128" name="Line 33"/>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5129" name="Line 34"/>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5130" name="Rectangle 35"/>
          <p:cNvSpPr>
            <a:spLocks noChangeArrowheads="1"/>
          </p:cNvSpPr>
          <p:nvPr/>
        </p:nvSpPr>
        <p:spPr bwMode="auto">
          <a:xfrm>
            <a:off x="7977188" y="6092825"/>
            <a:ext cx="220662" cy="220663"/>
          </a:xfrm>
          <a:prstGeom prst="rect">
            <a:avLst/>
          </a:prstGeom>
          <a:solidFill>
            <a:schemeClr val="accent1"/>
          </a:solidFill>
          <a:ln w="12700">
            <a:noFill/>
            <a:miter lim="800000"/>
            <a:headEnd/>
            <a:tailEnd/>
          </a:ln>
        </p:spPr>
        <p:txBody>
          <a:bodyPr wrap="none" anchor="ctr"/>
          <a:lstStyle/>
          <a:p>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381000"/>
            <a:ext cx="8734425" cy="533400"/>
          </a:xfrm>
        </p:spPr>
        <p:txBody>
          <a:bodyPr/>
          <a:lstStyle/>
          <a:p>
            <a:pPr>
              <a:defRPr/>
            </a:pPr>
            <a:r>
              <a:rPr lang="en-US" sz="2800" dirty="0" smtClean="0">
                <a:latin typeface="Times New Roman" pitchFamily="18" charset="0"/>
                <a:cs typeface="Times New Roman" pitchFamily="18" charset="0"/>
              </a:rPr>
              <a:t>Message Status Overview </a:t>
            </a:r>
            <a:r>
              <a:rPr lang="en-US" sz="1600" b="0" dirty="0" smtClean="0"/>
              <a:t/>
            </a:r>
            <a:br>
              <a:rPr lang="en-US" sz="1600" b="0" dirty="0" smtClean="0"/>
            </a:br>
            <a:r>
              <a:rPr lang="en-US" sz="1600" b="0" dirty="0" smtClean="0"/>
              <a:t> </a:t>
            </a:r>
            <a:br>
              <a:rPr lang="en-US" sz="1600" b="0" dirty="0" smtClean="0"/>
            </a:br>
            <a:r>
              <a:rPr lang="en-US" sz="1600" b="0" dirty="0" smtClean="0"/>
              <a:t/>
            </a:r>
            <a:br>
              <a:rPr lang="en-US" sz="1600" b="0" dirty="0" smtClean="0"/>
            </a:br>
            <a:r>
              <a:rPr lang="en-US" sz="1600" b="0" dirty="0" smtClean="0"/>
              <a:t/>
            </a:r>
            <a:br>
              <a:rPr lang="en-US" sz="1600" b="0" dirty="0" smtClean="0"/>
            </a:br>
            <a:r>
              <a:rPr lang="en-US" sz="1600" b="0" dirty="0" smtClean="0">
                <a:latin typeface="Times New Roman" pitchFamily="18" charset="0"/>
                <a:cs typeface="Times New Roman" pitchFamily="18" charset="0"/>
              </a:rPr>
              <a:t>Message Status Overview will allow you to get a quick overview of the entire message flows sorted by interfaces and status.</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Overview of Messages and their Statuses shows:</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1. Error</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2. Scheduled</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3. Success</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4. Cancelled</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 </a:t>
            </a:r>
            <a:br>
              <a:rPr lang="en-US" sz="1600" b="0" dirty="0" smtClean="0">
                <a:latin typeface="Times New Roman" pitchFamily="18" charset="0"/>
                <a:cs typeface="Times New Roman" pitchFamily="18" charset="0"/>
              </a:rPr>
            </a:br>
            <a:r>
              <a:rPr lang="en-US" sz="1600" b="0" dirty="0" smtClean="0">
                <a:latin typeface="Times New Roman" pitchFamily="18" charset="0"/>
                <a:cs typeface="Times New Roman" pitchFamily="18" charset="0"/>
              </a:rPr>
              <a:t>Run the transaction for each component is the PI system every hour in the production system.  The transaction should be run once a day in the development and testing systems. (It vary depends upon the project requirements)</a:t>
            </a:r>
            <a:r>
              <a:rPr lang="en-US" sz="1600" b="0" dirty="0" smtClean="0"/>
              <a:t/>
            </a:r>
            <a:br>
              <a:rPr lang="en-US" sz="1600" b="0" dirty="0" smtClean="0"/>
            </a:br>
            <a:r>
              <a:rPr lang="en-US" sz="1600" b="0" dirty="0" smtClean="0"/>
              <a:t> </a:t>
            </a:r>
            <a:br>
              <a:rPr lang="en-US" sz="1600" b="0" dirty="0" smtClean="0"/>
            </a:br>
            <a:endParaRPr lang="en-US" sz="1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734425" cy="533400"/>
          </a:xfrm>
        </p:spPr>
        <p:txBody>
          <a:bodyPr/>
          <a:lstStyle/>
          <a:p>
            <a:pPr>
              <a:defRPr/>
            </a:pPr>
            <a:r>
              <a:rPr lang="en-US" sz="2800" dirty="0" smtClean="0">
                <a:latin typeface="Times New Roman" pitchFamily="18" charset="0"/>
                <a:cs typeface="Times New Roman" pitchFamily="18" charset="0"/>
              </a:rPr>
              <a:t>Database</a:t>
            </a:r>
            <a:endParaRPr lang="en-US" sz="2800" dirty="0">
              <a:latin typeface="Times New Roman" pitchFamily="18" charset="0"/>
              <a:cs typeface="Times New Roman" pitchFamily="18" charset="0"/>
            </a:endParaRPr>
          </a:p>
        </p:txBody>
      </p:sp>
      <p:sp>
        <p:nvSpPr>
          <p:cNvPr id="12291" name="Rectangle 2"/>
          <p:cNvSpPr>
            <a:spLocks noChangeArrowheads="1"/>
          </p:cNvSpPr>
          <p:nvPr/>
        </p:nvSpPr>
        <p:spPr bwMode="auto">
          <a:xfrm>
            <a:off x="457200" y="914400"/>
            <a:ext cx="8001000" cy="3268663"/>
          </a:xfrm>
          <a:prstGeom prst="rect">
            <a:avLst/>
          </a:prstGeom>
          <a:noFill/>
          <a:ln w="9525">
            <a:noFill/>
            <a:miter lim="800000"/>
            <a:headEnd/>
            <a:tailEnd/>
          </a:ln>
        </p:spPr>
        <p:txBody>
          <a:bodyPr>
            <a:spAutoFit/>
          </a:bodyPr>
          <a:lstStyle/>
          <a:p>
            <a:pPr fontAlgn="base">
              <a:buFont typeface="Arial" charset="0"/>
              <a:buChar char="•"/>
            </a:pPr>
            <a:r>
              <a:rPr lang="en-US" b="0"/>
              <a:t> Set the time option to cover the last hour for the production system and last day for other systems and access the information by pressing display.</a:t>
            </a:r>
          </a:p>
          <a:p>
            <a:pPr fontAlgn="base">
              <a:buFont typeface="Arial" charset="0"/>
              <a:buChar char="•"/>
            </a:pPr>
            <a:r>
              <a:rPr lang="en-US" b="0"/>
              <a:t> Analyze any errors or cancelled with errors and attempt to fix any problems.</a:t>
            </a:r>
          </a:p>
          <a:p>
            <a:pPr fontAlgn="base">
              <a:buFont typeface="Arial" charset="0"/>
              <a:buChar char="•"/>
            </a:pPr>
            <a:r>
              <a:rPr lang="en-US" b="0"/>
              <a:t> Run the monitor regularly in the production system.  The transaction should be run once a day in the development and testing systems (It vary according to project requirements).</a:t>
            </a:r>
          </a:p>
          <a:p>
            <a:pPr fontAlgn="base"/>
            <a:r>
              <a:rPr lang="en-US" b="0"/>
              <a:t> </a:t>
            </a:r>
          </a:p>
        </p:txBody>
      </p:sp>
      <p:pic>
        <p:nvPicPr>
          <p:cNvPr id="12292" name="Picture 2" descr="File5.jpg"/>
          <p:cNvPicPr>
            <a:picLocks noChangeAspect="1" noChangeArrowheads="1"/>
          </p:cNvPicPr>
          <p:nvPr/>
        </p:nvPicPr>
        <p:blipFill>
          <a:blip r:embed="rId2" cstate="print"/>
          <a:srcRect/>
          <a:stretch>
            <a:fillRect/>
          </a:stretch>
        </p:blipFill>
        <p:spPr bwMode="auto">
          <a:xfrm>
            <a:off x="304800" y="3657600"/>
            <a:ext cx="8686800" cy="3067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ChangeArrowheads="1"/>
          </p:cNvSpPr>
          <p:nvPr/>
        </p:nvSpPr>
        <p:spPr bwMode="auto">
          <a:xfrm>
            <a:off x="0" y="381000"/>
            <a:ext cx="8686800" cy="6122988"/>
          </a:xfrm>
          <a:prstGeom prst="rect">
            <a:avLst/>
          </a:prstGeom>
          <a:noFill/>
          <a:ln w="9525">
            <a:noFill/>
            <a:miter lim="800000"/>
            <a:headEnd/>
            <a:tailEnd/>
          </a:ln>
        </p:spPr>
        <p:txBody>
          <a:bodyPr>
            <a:spAutoFit/>
          </a:bodyPr>
          <a:lstStyle/>
          <a:p>
            <a:pPr fontAlgn="base"/>
            <a:r>
              <a:rPr lang="en-US" b="0">
                <a:latin typeface="Times New Roman" pitchFamily="18" charset="0"/>
                <a:cs typeface="Times New Roman" pitchFamily="18" charset="0"/>
              </a:rPr>
              <a:t>The Adapter Engine’s Messaging System (MS) receives the message, processes it and forwards it to the receiver. While the MS processes the message, it passes several statuses:</a:t>
            </a:r>
          </a:p>
          <a:p>
            <a:pPr fontAlgn="base"/>
            <a:r>
              <a:rPr lang="en-US" b="0">
                <a:latin typeface="Times New Roman" pitchFamily="18" charset="0"/>
                <a:cs typeface="Times New Roman" pitchFamily="18" charset="0"/>
              </a:rPr>
              <a:t> ●</a:t>
            </a:r>
            <a:r>
              <a:rPr lang="en-US">
                <a:latin typeface="Times New Roman" pitchFamily="18" charset="0"/>
                <a:cs typeface="Times New Roman" pitchFamily="18" charset="0"/>
              </a:rPr>
              <a:t> TO_BE_DELIVERED:</a:t>
            </a:r>
            <a:r>
              <a:rPr lang="en-US" b="0">
                <a:latin typeface="Times New Roman" pitchFamily="18" charset="0"/>
                <a:cs typeface="Times New Roman" pitchFamily="18" charset="0"/>
              </a:rPr>
              <a:t>  The state of message when it is initially handed over to the  Messaging System.</a:t>
            </a:r>
          </a:p>
          <a:p>
            <a:pPr fontAlgn="base"/>
            <a:r>
              <a:rPr lang="en-US" b="0">
                <a:latin typeface="Times New Roman" pitchFamily="18" charset="0"/>
                <a:cs typeface="Times New Roman" pitchFamily="18" charset="0"/>
              </a:rPr>
              <a:t>● </a:t>
            </a:r>
            <a:r>
              <a:rPr lang="en-US">
                <a:latin typeface="Times New Roman" pitchFamily="18" charset="0"/>
                <a:cs typeface="Times New Roman" pitchFamily="18" charset="0"/>
              </a:rPr>
              <a:t>DELIVERING:</a:t>
            </a:r>
            <a:r>
              <a:rPr lang="en-US" b="0">
                <a:latin typeface="Times New Roman" pitchFamily="18" charset="0"/>
                <a:cs typeface="Times New Roman" pitchFamily="18" charset="0"/>
              </a:rPr>
              <a:t>  The state of message when it has popped out of the MS queuing system and is in the process of being transmitted across the wire or  delivered to an application.</a:t>
            </a:r>
          </a:p>
          <a:p>
            <a:pPr fontAlgn="base"/>
            <a:r>
              <a:rPr lang="en-US" b="0">
                <a:latin typeface="Times New Roman" pitchFamily="18" charset="0"/>
                <a:cs typeface="Times New Roman" pitchFamily="18" charset="0"/>
              </a:rPr>
              <a:t>● </a:t>
            </a:r>
            <a:r>
              <a:rPr lang="en-US">
                <a:latin typeface="Times New Roman" pitchFamily="18" charset="0"/>
                <a:cs typeface="Times New Roman" pitchFamily="18" charset="0"/>
              </a:rPr>
              <a:t>DELIVERED:</a:t>
            </a:r>
            <a:r>
              <a:rPr lang="en-US" b="0">
                <a:latin typeface="Times New Roman" pitchFamily="18" charset="0"/>
                <a:cs typeface="Times New Roman" pitchFamily="18" charset="0"/>
              </a:rPr>
              <a:t> The state of message when it has successfully reached its intended recipient.</a:t>
            </a:r>
          </a:p>
          <a:p>
            <a:pPr fontAlgn="base"/>
            <a:r>
              <a:rPr lang="en-US" b="0">
                <a:latin typeface="Times New Roman" pitchFamily="18" charset="0"/>
                <a:cs typeface="Times New Roman" pitchFamily="18" charset="0"/>
              </a:rPr>
              <a:t>● </a:t>
            </a:r>
            <a:r>
              <a:rPr lang="en-US">
                <a:latin typeface="Times New Roman" pitchFamily="18" charset="0"/>
                <a:cs typeface="Times New Roman" pitchFamily="18" charset="0"/>
              </a:rPr>
              <a:t>SYSTEM ERROR:</a:t>
            </a:r>
            <a:r>
              <a:rPr lang="en-US" b="0">
                <a:latin typeface="Times New Roman" pitchFamily="18" charset="0"/>
                <a:cs typeface="Times New Roman" pitchFamily="18" charset="0"/>
              </a:rPr>
              <a:t> The state of issues with the messages that are flowing through the PI side that can be stuck for several reasons.</a:t>
            </a:r>
          </a:p>
          <a:p>
            <a:pPr fontAlgn="base"/>
            <a:r>
              <a:rPr lang="en-US" b="0">
                <a:latin typeface="Times New Roman" pitchFamily="18" charset="0"/>
                <a:cs typeface="Times New Roman" pitchFamily="18" charset="0"/>
              </a:rPr>
              <a:t>● </a:t>
            </a:r>
            <a:r>
              <a:rPr lang="en-US">
                <a:latin typeface="Times New Roman" pitchFamily="18" charset="0"/>
                <a:cs typeface="Times New Roman" pitchFamily="18" charset="0"/>
              </a:rPr>
              <a:t>HOLDING:</a:t>
            </a:r>
            <a:r>
              <a:rPr lang="en-US" b="0">
                <a:latin typeface="Times New Roman" pitchFamily="18" charset="0"/>
                <a:cs typeface="Times New Roman" pitchFamily="18" charset="0"/>
              </a:rPr>
              <a:t> The state of an EOIO message that cannot be delivered until its     predecessors have been delivered.</a:t>
            </a:r>
          </a:p>
          <a:p>
            <a:pPr fontAlgn="base"/>
            <a:r>
              <a:rPr lang="en-US" b="0">
                <a:latin typeface="Times New Roman" pitchFamily="18" charset="0"/>
                <a:cs typeface="Times New Roman" pitchFamily="18" charset="0"/>
              </a:rPr>
              <a:t>● </a:t>
            </a:r>
            <a:r>
              <a:rPr lang="en-US">
                <a:latin typeface="Times New Roman" pitchFamily="18" charset="0"/>
                <a:cs typeface="Times New Roman" pitchFamily="18" charset="0"/>
              </a:rPr>
              <a:t>WAITING:</a:t>
            </a:r>
            <a:r>
              <a:rPr lang="en-US" b="0">
                <a:latin typeface="Times New Roman" pitchFamily="18" charset="0"/>
                <a:cs typeface="Times New Roman" pitchFamily="18" charset="0"/>
              </a:rPr>
              <a:t> The state of a message that has been attempted to be sent at least   once, failed, and is currently waiting for another attempt.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734425" cy="533400"/>
          </a:xfrm>
        </p:spPr>
        <p:txBody>
          <a:bodyPr/>
          <a:lstStyle/>
          <a:p>
            <a:pPr>
              <a:defRPr/>
            </a:pPr>
            <a:r>
              <a:rPr lang="en-US" sz="2800" dirty="0" smtClean="0">
                <a:latin typeface="Times New Roman" pitchFamily="18" charset="0"/>
                <a:cs typeface="Times New Roman" pitchFamily="18" charset="0"/>
              </a:rPr>
              <a:t>3.0    Communication Channel Monitor</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0" dirty="0" smtClean="0">
                <a:latin typeface="Times New Roman" pitchFamily="18" charset="0"/>
                <a:cs typeface="Times New Roman" pitchFamily="18" charset="0"/>
              </a:rPr>
              <a:t/>
            </a:r>
            <a:br>
              <a:rPr lang="en-US" b="0" dirty="0" smtClean="0">
                <a:latin typeface="Times New Roman" pitchFamily="18" charset="0"/>
                <a:cs typeface="Times New Roman" pitchFamily="18" charset="0"/>
              </a:rPr>
            </a:br>
            <a:r>
              <a:rPr lang="en-US" b="0" dirty="0" smtClean="0">
                <a:latin typeface="Times New Roman" pitchFamily="18" charset="0"/>
                <a:cs typeface="Times New Roman" pitchFamily="18" charset="0"/>
              </a:rPr>
              <a:t> </a:t>
            </a:r>
            <a:endParaRPr lang="en-US" b="0" dirty="0">
              <a:latin typeface="Times New Roman" pitchFamily="18" charset="0"/>
              <a:cs typeface="Times New Roman" pitchFamily="18" charset="0"/>
            </a:endParaRPr>
          </a:p>
        </p:txBody>
      </p:sp>
      <p:sp>
        <p:nvSpPr>
          <p:cNvPr id="14339" name="Rectangle 2"/>
          <p:cNvSpPr>
            <a:spLocks noChangeArrowheads="1"/>
          </p:cNvSpPr>
          <p:nvPr/>
        </p:nvSpPr>
        <p:spPr bwMode="auto">
          <a:xfrm>
            <a:off x="152400" y="1295400"/>
            <a:ext cx="8991600" cy="979488"/>
          </a:xfrm>
          <a:prstGeom prst="rect">
            <a:avLst/>
          </a:prstGeom>
          <a:noFill/>
          <a:ln w="9525">
            <a:noFill/>
            <a:miter lim="800000"/>
            <a:headEnd/>
            <a:tailEnd/>
          </a:ln>
        </p:spPr>
        <p:txBody>
          <a:bodyPr>
            <a:spAutoFit/>
          </a:bodyPr>
          <a:lstStyle/>
          <a:p>
            <a:pPr fontAlgn="base"/>
            <a:r>
              <a:rPr lang="en-US" b="0">
                <a:latin typeface="Times New Roman" pitchFamily="18" charset="0"/>
                <a:cs typeface="Times New Roman" pitchFamily="18" charset="0"/>
              </a:rPr>
              <a:t>Display the status of the communication channels and the corresponding adapters to get detailed and up-to-date runtime information about individual communication channels. Communication Channel Monitor could be accessed in one of the following ways</a:t>
            </a:r>
          </a:p>
        </p:txBody>
      </p:sp>
      <p:sp>
        <p:nvSpPr>
          <p:cNvPr id="4" name="Rectangle 3"/>
          <p:cNvSpPr/>
          <p:nvPr/>
        </p:nvSpPr>
        <p:spPr>
          <a:xfrm>
            <a:off x="228600" y="2819400"/>
            <a:ext cx="8229600" cy="5903913"/>
          </a:xfrm>
          <a:prstGeom prst="rect">
            <a:avLst/>
          </a:prstGeom>
        </p:spPr>
        <p:txBody>
          <a:bodyPr>
            <a:spAutoFit/>
          </a:bodyPr>
          <a:lstStyle/>
          <a:p>
            <a:pPr marL="342900" indent="-342900">
              <a:lnSpc>
                <a:spcPct val="100000"/>
              </a:lnSpc>
              <a:buFont typeface="+mj-lt"/>
              <a:buAutoNum type="arabicPeriod"/>
              <a:defRPr/>
            </a:pPr>
            <a:r>
              <a:rPr lang="en-US" b="0" dirty="0">
                <a:latin typeface="Times New Roman" pitchFamily="18" charset="0"/>
                <a:cs typeface="Times New Roman" pitchFamily="18" charset="0"/>
              </a:rPr>
              <a:t>Open a browser and go http://&lt;host&gt;:&lt;port&gt;/pimon to access the Process Integration tools. Then choose Monitoring &gt;&gt; Adapter Engine &gt;&gt; Communication Channel Monitor.</a:t>
            </a:r>
          </a:p>
          <a:p>
            <a:pPr marL="342900" indent="-342900" fontAlgn="base">
              <a:lnSpc>
                <a:spcPct val="100000"/>
              </a:lnSpc>
              <a:buFont typeface="+mj-lt"/>
              <a:buAutoNum type="arabicPeriod"/>
              <a:defRPr/>
            </a:pPr>
            <a:r>
              <a:rPr lang="en-US" b="0" dirty="0">
                <a:latin typeface="Times New Roman" pitchFamily="18" charset="0"/>
                <a:cs typeface="Times New Roman" pitchFamily="18" charset="0"/>
              </a:rPr>
              <a:t>Click on the Communication Channel Monitor.</a:t>
            </a:r>
          </a:p>
          <a:p>
            <a:pPr marL="342900" indent="-342900" fontAlgn="base">
              <a:lnSpc>
                <a:spcPct val="100000"/>
              </a:lnSpc>
              <a:buFont typeface="+mj-lt"/>
              <a:buAutoNum type="arabicPeriod"/>
              <a:defRPr/>
            </a:pPr>
            <a:r>
              <a:rPr lang="en-US" b="0" dirty="0">
                <a:latin typeface="Times New Roman" pitchFamily="18" charset="0"/>
                <a:cs typeface="Times New Roman" pitchFamily="18" charset="0"/>
              </a:rPr>
              <a:t>The components of the PI system should be analyzed regular basis in the production system.  The transaction should be run once a day in the development and testing systems</a:t>
            </a:r>
            <a:r>
              <a:rPr lang="en-US" b="0" dirty="0"/>
              <a:t>.</a:t>
            </a:r>
          </a:p>
          <a:p>
            <a:pPr marL="342900" indent="-342900" fontAlgn="base">
              <a:lnSpc>
                <a:spcPct val="100000"/>
              </a:lnSpc>
              <a:buFont typeface="+mj-lt"/>
              <a:buAutoNum type="arabicPeriod"/>
              <a:defRPr/>
            </a:pPr>
            <a:endParaRPr lang="en-US" b="0" dirty="0">
              <a:latin typeface="Times New Roman" pitchFamily="18" charset="0"/>
              <a:cs typeface="Times New Roman" pitchFamily="18" charset="0"/>
            </a:endParaRPr>
          </a:p>
          <a:p>
            <a:pPr marL="342900" indent="-342900" fontAlgn="base">
              <a:lnSpc>
                <a:spcPct val="100000"/>
              </a:lnSpc>
              <a:defRPr/>
            </a:pPr>
            <a:r>
              <a:rPr lang="en-US" b="0" dirty="0">
                <a:latin typeface="Times New Roman" pitchFamily="18" charset="0"/>
                <a:cs typeface="Times New Roman" pitchFamily="18" charset="0"/>
              </a:rPr>
              <a:t>                   						Contd.</a:t>
            </a:r>
          </a:p>
          <a:p>
            <a:pPr>
              <a:lnSpc>
                <a:spcPct val="100000"/>
              </a:lnSpc>
              <a:defRPr/>
            </a:pPr>
            <a:endParaRPr lang="en-US" b="0" dirty="0">
              <a:latin typeface="Times New Roman" pitchFamily="18" charset="0"/>
              <a:cs typeface="Times New Roman" pitchFamily="18" charset="0"/>
            </a:endParaRPr>
          </a:p>
          <a:p>
            <a:pPr>
              <a:defRPr/>
            </a:pPr>
            <a:endParaRPr lang="en-US" b="0" dirty="0">
              <a:latin typeface="Times New Roman" pitchFamily="18" charset="0"/>
              <a:cs typeface="Times New Roman" pitchFamily="18" charset="0"/>
            </a:endParaRPr>
          </a:p>
          <a:p>
            <a:pPr>
              <a:defRPr/>
            </a:pPr>
            <a:endParaRPr lang="en-US" b="0" dirty="0">
              <a:latin typeface="Times New Roman" pitchFamily="18" charset="0"/>
              <a:cs typeface="Times New Roman" pitchFamily="18" charset="0"/>
            </a:endParaRPr>
          </a:p>
          <a:p>
            <a:pPr>
              <a:defRPr/>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457200"/>
            <a:ext cx="8734425" cy="533400"/>
          </a:xfrm>
        </p:spPr>
        <p:txBody>
          <a:bodyPr/>
          <a:lstStyle/>
          <a:p>
            <a:pPr>
              <a:defRPr/>
            </a:pPr>
            <a:r>
              <a:rPr lang="en-US" sz="2800" dirty="0" smtClean="0">
                <a:latin typeface="Times New Roman" pitchFamily="18" charset="0"/>
                <a:cs typeface="Times New Roman" pitchFamily="18" charset="0"/>
              </a:rPr>
              <a:t>Contd.</a:t>
            </a:r>
            <a:endParaRPr lang="en-US" sz="2800" dirty="0">
              <a:latin typeface="Times New Roman" pitchFamily="18" charset="0"/>
              <a:cs typeface="Times New Roman" pitchFamily="18" charset="0"/>
            </a:endParaRPr>
          </a:p>
        </p:txBody>
      </p:sp>
      <p:pic>
        <p:nvPicPr>
          <p:cNvPr id="15363" name="Picture 2" descr="File6.jpg"/>
          <p:cNvPicPr>
            <a:picLocks noChangeAspect="1" noChangeArrowheads="1"/>
          </p:cNvPicPr>
          <p:nvPr/>
        </p:nvPicPr>
        <p:blipFill>
          <a:blip r:embed="rId2" cstate="print"/>
          <a:srcRect/>
          <a:stretch>
            <a:fillRect/>
          </a:stretch>
        </p:blipFill>
        <p:spPr bwMode="auto">
          <a:xfrm>
            <a:off x="117475" y="1981200"/>
            <a:ext cx="9026525" cy="3276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457200"/>
            <a:ext cx="8734425" cy="533400"/>
          </a:xfrm>
        </p:spPr>
        <p:txBody>
          <a:bodyPr/>
          <a:lstStyle/>
          <a:p>
            <a:pPr>
              <a:defRPr/>
            </a:pPr>
            <a:r>
              <a:rPr lang="en-US" dirty="0" smtClean="0">
                <a:latin typeface="Times New Roman" pitchFamily="18" charset="0"/>
                <a:cs typeface="Times New Roman" pitchFamily="18" charset="0"/>
              </a:rPr>
              <a:t>4.0   Performance Monitor</a:t>
            </a:r>
            <a:endParaRPr lang="en-US" dirty="0">
              <a:latin typeface="Times New Roman" pitchFamily="18" charset="0"/>
              <a:cs typeface="Times New Roman" pitchFamily="18" charset="0"/>
            </a:endParaRPr>
          </a:p>
        </p:txBody>
      </p:sp>
      <p:sp>
        <p:nvSpPr>
          <p:cNvPr id="3" name="Rectangle 2"/>
          <p:cNvSpPr/>
          <p:nvPr/>
        </p:nvSpPr>
        <p:spPr>
          <a:xfrm>
            <a:off x="304800" y="1447800"/>
            <a:ext cx="8458200" cy="5262563"/>
          </a:xfrm>
          <a:prstGeom prst="rect">
            <a:avLst/>
          </a:prstGeom>
        </p:spPr>
        <p:txBody>
          <a:bodyPr>
            <a:spAutoFit/>
          </a:bodyPr>
          <a:lstStyle/>
          <a:p>
            <a:pPr fontAlgn="base">
              <a:defRPr/>
            </a:pPr>
            <a:r>
              <a:rPr lang="en-US" b="0" dirty="0">
                <a:latin typeface="Times New Roman" pitchFamily="18" charset="0"/>
                <a:cs typeface="Times New Roman" pitchFamily="18" charset="0"/>
              </a:rPr>
              <a:t>Monitor the performance of message processing on the Advanced Adapter Engine by inspecting the amount of processed data over various periods of time and the message processing time at individual adapter modules.</a:t>
            </a:r>
          </a:p>
          <a:p>
            <a:pPr fontAlgn="base">
              <a:defRPr/>
            </a:pPr>
            <a:r>
              <a:rPr lang="en-US" b="0" dirty="0">
                <a:latin typeface="Times New Roman" pitchFamily="18" charset="0"/>
                <a:cs typeface="Times New Roman" pitchFamily="18" charset="0"/>
              </a:rPr>
              <a:t>Performance Monitor could be accessed in one of the following ways:</a:t>
            </a:r>
          </a:p>
          <a:p>
            <a:pPr marL="342900" indent="-342900" fontAlgn="base">
              <a:buFont typeface="+mj-lt"/>
              <a:buAutoNum type="arabicPeriod"/>
              <a:defRPr/>
            </a:pPr>
            <a:r>
              <a:rPr lang="en-US" b="0" dirty="0">
                <a:latin typeface="Times New Roman" pitchFamily="18" charset="0"/>
                <a:cs typeface="Times New Roman" pitchFamily="18" charset="0"/>
              </a:rPr>
              <a:t>Open a browser and go to http://&lt;host&gt;:&lt;port&gt;/pimon to access the Process Integration tools. Then choose Monitoring &gt;&gt; Adapter Engine &gt;&gt; Performance Monitor.</a:t>
            </a:r>
          </a:p>
          <a:p>
            <a:pPr marL="342900" indent="-342900" fontAlgn="base">
              <a:buFont typeface="+mj-lt"/>
              <a:buAutoNum type="arabicPeriod"/>
              <a:defRPr/>
            </a:pPr>
            <a:r>
              <a:rPr lang="en-US" b="0" dirty="0">
                <a:latin typeface="Times New Roman" pitchFamily="18" charset="0"/>
                <a:cs typeface="Times New Roman" pitchFamily="18" charset="0"/>
              </a:rPr>
              <a:t>Click on the Performance Monitor</a:t>
            </a:r>
          </a:p>
          <a:p>
            <a:pPr marL="342900" indent="-342900" fontAlgn="base">
              <a:buFont typeface="+mj-lt"/>
              <a:buAutoNum type="arabicPeriod"/>
              <a:defRPr/>
            </a:pPr>
            <a:endParaRPr lang="en-US" b="0" dirty="0">
              <a:latin typeface="Times New Roman" pitchFamily="18" charset="0"/>
              <a:cs typeface="Times New Roman" pitchFamily="18" charset="0"/>
            </a:endParaRPr>
          </a:p>
          <a:p>
            <a:pPr marL="342900" indent="-342900" fontAlgn="base">
              <a:defRPr/>
            </a:pPr>
            <a:r>
              <a:rPr lang="en-US" b="0" dirty="0">
                <a:latin typeface="Times New Roman" pitchFamily="18" charset="0"/>
                <a:cs typeface="Times New Roman" pitchFamily="18" charset="0"/>
              </a:rPr>
              <a:t>                                                                                                                                 Contd.</a:t>
            </a:r>
          </a:p>
          <a:p>
            <a:pPr fontAlgn="base">
              <a:defRPr/>
            </a:pPr>
            <a:r>
              <a:rPr lang="en-US" b="0"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839200" cy="533400"/>
          </a:xfrm>
        </p:spPr>
        <p:txBody>
          <a:bodyPr/>
          <a:lstStyle/>
          <a:p>
            <a:pPr>
              <a:defRPr/>
            </a:pPr>
            <a:r>
              <a:rPr lang="en-US" dirty="0" smtClean="0">
                <a:latin typeface="Times New Roman" pitchFamily="18" charset="0"/>
                <a:cs typeface="Times New Roman" pitchFamily="18" charset="0"/>
              </a:rPr>
              <a:t>5.0 </a:t>
            </a:r>
            <a:r>
              <a:rPr lang="en-US" b="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Java Proxy Run Time Monitor</a:t>
            </a:r>
            <a:r>
              <a:rPr lang="en-US" b="0" dirty="0" smtClean="0"/>
              <a:t/>
            </a:r>
            <a:br>
              <a:rPr lang="en-US" b="0" dirty="0" smtClean="0"/>
            </a:br>
            <a:endParaRPr lang="en-US" dirty="0"/>
          </a:p>
        </p:txBody>
      </p:sp>
      <p:sp>
        <p:nvSpPr>
          <p:cNvPr id="3" name="Rectangle 2"/>
          <p:cNvSpPr/>
          <p:nvPr/>
        </p:nvSpPr>
        <p:spPr>
          <a:xfrm>
            <a:off x="381000" y="990600"/>
            <a:ext cx="8534400" cy="2678113"/>
          </a:xfrm>
          <a:prstGeom prst="rect">
            <a:avLst/>
          </a:prstGeom>
        </p:spPr>
        <p:txBody>
          <a:bodyPr>
            <a:spAutoFit/>
          </a:bodyPr>
          <a:lstStyle/>
          <a:p>
            <a:pPr>
              <a:defRPr/>
            </a:pPr>
            <a:r>
              <a:rPr lang="en-US" b="0" dirty="0">
                <a:latin typeface="Times New Roman" pitchFamily="18" charset="0"/>
                <a:cs typeface="Times New Roman" pitchFamily="18" charset="0"/>
              </a:rPr>
              <a:t>Monitor  the overall status of the Java Proxy Run time.</a:t>
            </a:r>
          </a:p>
          <a:p>
            <a:pPr>
              <a:defRPr/>
            </a:pPr>
            <a:r>
              <a:rPr lang="en-US" b="0" dirty="0">
                <a:latin typeface="Times New Roman" pitchFamily="18" charset="0"/>
                <a:cs typeface="Times New Roman" pitchFamily="18" charset="0"/>
              </a:rPr>
              <a:t>Java Proxy Run Time Monitor could be accessed in one of the following ways:</a:t>
            </a:r>
          </a:p>
          <a:p>
            <a:pPr marL="342900" indent="-342900">
              <a:buFont typeface="+mj-lt"/>
              <a:buAutoNum type="arabicPeriod"/>
              <a:defRPr/>
            </a:pPr>
            <a:r>
              <a:rPr lang="en-US" b="0" dirty="0">
                <a:latin typeface="Times New Roman" pitchFamily="18" charset="0"/>
                <a:cs typeface="Times New Roman" pitchFamily="18" charset="0"/>
              </a:rPr>
              <a:t>Open a browser and go to http://&lt;host&gt;:&lt;port&gt;/pimon to access the Process Integration tools. Then choose Monitoring &gt;&gt; Adapter Engine &gt;&gt; Java Proxy Run time Monitor.</a:t>
            </a:r>
          </a:p>
          <a:p>
            <a:pPr marL="342900" indent="-342900">
              <a:buFont typeface="+mj-lt"/>
              <a:buAutoNum type="arabicPeriod"/>
              <a:defRPr/>
            </a:pPr>
            <a:r>
              <a:rPr lang="en-US" b="0" dirty="0">
                <a:latin typeface="Times New Roman" pitchFamily="18" charset="0"/>
                <a:cs typeface="Times New Roman" pitchFamily="18" charset="0"/>
              </a:rPr>
              <a:t>Click on the Java Proxy Run time Monitor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734425" cy="533400"/>
          </a:xfrm>
        </p:spPr>
        <p:txBody>
          <a:bodyPr/>
          <a:lstStyle/>
          <a:p>
            <a:pPr>
              <a:defRPr/>
            </a:pPr>
            <a:r>
              <a:rPr lang="en-US" dirty="0" smtClean="0"/>
              <a:t>Contd.</a:t>
            </a:r>
            <a:endParaRPr lang="en-US" dirty="0"/>
          </a:p>
        </p:txBody>
      </p:sp>
      <p:pic>
        <p:nvPicPr>
          <p:cNvPr id="18435" name="Picture 2" descr="Java Proxy Runtime Monitor.jpg"/>
          <p:cNvPicPr>
            <a:picLocks noChangeAspect="1" noChangeArrowheads="1"/>
          </p:cNvPicPr>
          <p:nvPr/>
        </p:nvPicPr>
        <p:blipFill>
          <a:blip r:embed="rId2" cstate="print"/>
          <a:srcRect/>
          <a:stretch>
            <a:fillRect/>
          </a:stretch>
        </p:blipFill>
        <p:spPr bwMode="auto">
          <a:xfrm>
            <a:off x="0" y="1981200"/>
            <a:ext cx="8991600" cy="3429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457200"/>
            <a:ext cx="8734425" cy="533400"/>
          </a:xfrm>
        </p:spPr>
        <p:txBody>
          <a:bodyPr/>
          <a:lstStyle/>
          <a:p>
            <a:pPr>
              <a:defRPr/>
            </a:pPr>
            <a:r>
              <a:rPr lang="en-US" dirty="0" smtClean="0">
                <a:latin typeface="Times New Roman" pitchFamily="18" charset="0"/>
                <a:cs typeface="Times New Roman" pitchFamily="18" charset="0"/>
              </a:rPr>
              <a:t>6.0   Cache Monitor</a:t>
            </a:r>
            <a:endParaRPr lang="en-US" dirty="0">
              <a:latin typeface="Times New Roman" pitchFamily="18" charset="0"/>
              <a:cs typeface="Times New Roman" pitchFamily="18" charset="0"/>
            </a:endParaRPr>
          </a:p>
        </p:txBody>
      </p:sp>
      <p:sp>
        <p:nvSpPr>
          <p:cNvPr id="3" name="Rectangle 2"/>
          <p:cNvSpPr/>
          <p:nvPr/>
        </p:nvSpPr>
        <p:spPr>
          <a:xfrm>
            <a:off x="533400" y="1371600"/>
            <a:ext cx="8077200" cy="3638550"/>
          </a:xfrm>
          <a:prstGeom prst="rect">
            <a:avLst/>
          </a:prstGeom>
        </p:spPr>
        <p:txBody>
          <a:bodyPr>
            <a:spAutoFit/>
          </a:bodyPr>
          <a:lstStyle/>
          <a:p>
            <a:pPr>
              <a:defRPr/>
            </a:pPr>
            <a:r>
              <a:rPr lang="en-US" dirty="0">
                <a:latin typeface="Times New Roman" pitchFamily="18" charset="0"/>
                <a:cs typeface="Times New Roman" pitchFamily="18" charset="0"/>
              </a:rPr>
              <a:t> </a:t>
            </a:r>
            <a:r>
              <a:rPr lang="en-US" b="0" dirty="0">
                <a:latin typeface="Times New Roman" pitchFamily="18" charset="0"/>
                <a:cs typeface="Times New Roman" pitchFamily="18" charset="0"/>
              </a:rPr>
              <a:t>Monitor cache objects in the SAP Net Weaver Process Integration run time caches of the Adapter Engine.</a:t>
            </a:r>
          </a:p>
          <a:p>
            <a:pPr>
              <a:defRPr/>
            </a:pPr>
            <a:r>
              <a:rPr lang="en-US" b="0" dirty="0">
                <a:latin typeface="Times New Roman" pitchFamily="18" charset="0"/>
                <a:cs typeface="Times New Roman" pitchFamily="18" charset="0"/>
              </a:rPr>
              <a:t>Cache Monitor could be accessed in one of the following ways:</a:t>
            </a:r>
          </a:p>
          <a:p>
            <a:pPr marL="342900" indent="-342900">
              <a:buFont typeface="+mj-lt"/>
              <a:buAutoNum type="arabicPeriod"/>
              <a:defRPr/>
            </a:pPr>
            <a:r>
              <a:rPr lang="en-US" b="0" dirty="0">
                <a:latin typeface="Times New Roman" pitchFamily="18" charset="0"/>
                <a:cs typeface="Times New Roman" pitchFamily="18" charset="0"/>
              </a:rPr>
              <a:t> Open a browser and go to http://&lt;host&gt;:&lt;port&gt;/pimon to access the Process Integration tools. Then choose Monitoring &gt;&gt; Adapter Engine &gt;&gt; Cache Monitor.</a:t>
            </a:r>
          </a:p>
          <a:p>
            <a:pPr marL="342900" indent="-342900">
              <a:buFont typeface="+mj-lt"/>
              <a:buAutoNum type="arabicPeriod"/>
              <a:defRPr/>
            </a:pPr>
            <a:r>
              <a:rPr lang="en-US" b="0" dirty="0">
                <a:latin typeface="Times New Roman" pitchFamily="18" charset="0"/>
                <a:cs typeface="Times New Roman" pitchFamily="18" charset="0"/>
              </a:rPr>
              <a:t>Click on the Cache Monitor</a:t>
            </a:r>
          </a:p>
          <a:p>
            <a:pPr>
              <a:defRPr/>
            </a:pPr>
            <a:r>
              <a:rPr 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Times New Roman" pitchFamily="18" charset="0"/>
                <a:cs typeface="Times New Roman" pitchFamily="18" charset="0"/>
              </a:rPr>
              <a:t>7.0   Engine Status</a:t>
            </a:r>
            <a:endParaRPr lang="en-US" dirty="0">
              <a:latin typeface="Times New Roman" pitchFamily="18" charset="0"/>
              <a:cs typeface="Times New Roman" pitchFamily="18" charset="0"/>
            </a:endParaRPr>
          </a:p>
        </p:txBody>
      </p:sp>
      <p:sp>
        <p:nvSpPr>
          <p:cNvPr id="3" name="Rectangle 2"/>
          <p:cNvSpPr/>
          <p:nvPr/>
        </p:nvSpPr>
        <p:spPr>
          <a:xfrm>
            <a:off x="304800" y="1066800"/>
            <a:ext cx="8382000" cy="3268663"/>
          </a:xfrm>
          <a:prstGeom prst="rect">
            <a:avLst/>
          </a:prstGeom>
        </p:spPr>
        <p:txBody>
          <a:bodyPr>
            <a:spAutoFit/>
          </a:bodyPr>
          <a:lstStyle/>
          <a:p>
            <a:pPr>
              <a:defRPr/>
            </a:pPr>
            <a:r>
              <a:rPr lang="en-US" b="0" dirty="0">
                <a:latin typeface="Times New Roman" pitchFamily="18" charset="0"/>
                <a:cs typeface="Times New Roman" pitchFamily="18" charset="0"/>
              </a:rPr>
              <a:t>Retrieve information about the messaging system of an Advanced Adapter Engine including data about message status, database locks, queues, backlogs, event handlers.</a:t>
            </a:r>
          </a:p>
          <a:p>
            <a:pPr>
              <a:defRPr/>
            </a:pPr>
            <a:r>
              <a:rPr lang="en-US" b="0" dirty="0">
                <a:latin typeface="Times New Roman" pitchFamily="18" charset="0"/>
                <a:cs typeface="Times New Roman" pitchFamily="18" charset="0"/>
              </a:rPr>
              <a:t>Engine Status could be accessed in one of the following ways:</a:t>
            </a:r>
          </a:p>
          <a:p>
            <a:pPr marL="342900" indent="-342900">
              <a:buFont typeface="+mj-lt"/>
              <a:buAutoNum type="arabicPeriod"/>
              <a:defRPr/>
            </a:pPr>
            <a:r>
              <a:rPr lang="en-US" b="0" dirty="0">
                <a:latin typeface="Times New Roman" pitchFamily="18" charset="0"/>
                <a:cs typeface="Times New Roman" pitchFamily="18" charset="0"/>
              </a:rPr>
              <a:t>Open a browser and go to http://&lt;host&gt;:&lt;port&gt;/pimon to access the Process Integration tools. Then choose Monitoring &gt;&gt; Adapter Engine &gt;&gt; Engine Status.</a:t>
            </a:r>
          </a:p>
          <a:p>
            <a:pPr marL="342900" indent="-342900">
              <a:buFont typeface="+mj-lt"/>
              <a:buAutoNum type="arabicPeriod"/>
              <a:defRPr/>
            </a:pPr>
            <a:r>
              <a:rPr lang="en-US" b="0" dirty="0">
                <a:latin typeface="Times New Roman" pitchFamily="18" charset="0"/>
                <a:cs typeface="Times New Roman" pitchFamily="18" charset="0"/>
              </a:rPr>
              <a:t>Click on the 							        Engine Status</a:t>
            </a:r>
          </a:p>
        </p:txBody>
      </p:sp>
      <p:pic>
        <p:nvPicPr>
          <p:cNvPr id="20484" name="Picture 2" descr="Adapter Engine Status.jpg"/>
          <p:cNvPicPr>
            <a:picLocks noChangeAspect="1" noChangeArrowheads="1"/>
          </p:cNvPicPr>
          <p:nvPr/>
        </p:nvPicPr>
        <p:blipFill>
          <a:blip r:embed="rId2" cstate="print"/>
          <a:srcRect/>
          <a:stretch>
            <a:fillRect/>
          </a:stretch>
        </p:blipFill>
        <p:spPr bwMode="auto">
          <a:xfrm>
            <a:off x="2590800" y="3581400"/>
            <a:ext cx="6553200" cy="3276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gray">
          <a:xfrm>
            <a:off x="627063" y="682625"/>
            <a:ext cx="8247062" cy="601663"/>
          </a:xfrm>
          <a:prstGeom prst="rect">
            <a:avLst/>
          </a:prstGeom>
          <a:noFill/>
          <a:ln w="12700">
            <a:noFill/>
            <a:miter lim="800000"/>
            <a:headEnd/>
            <a:tailEnd/>
          </a:ln>
        </p:spPr>
        <p:txBody>
          <a:bodyPr lIns="136525" tIns="136525" rIns="136525" bIns="136525">
            <a:spAutoFit/>
          </a:bodyPr>
          <a:lstStyle/>
          <a:p>
            <a:pPr eaLnBrk="0" fontAlgn="base" hangingPunct="0">
              <a:lnSpc>
                <a:spcPct val="90000"/>
              </a:lnSpc>
              <a:spcAft>
                <a:spcPct val="0"/>
              </a:spcAft>
            </a:pPr>
            <a:r>
              <a:rPr lang="de-DE" altLang="de-DE" sz="2400">
                <a:solidFill>
                  <a:schemeClr val="accent1"/>
                </a:solidFill>
              </a:rPr>
              <a:t>Agenda</a:t>
            </a:r>
            <a:endParaRPr lang="en-GB" sz="2400">
              <a:solidFill>
                <a:schemeClr val="accent1"/>
              </a:solidFill>
            </a:endParaRPr>
          </a:p>
        </p:txBody>
      </p:sp>
      <p:sp>
        <p:nvSpPr>
          <p:cNvPr id="6147" name="Rectangle 4"/>
          <p:cNvSpPr>
            <a:spLocks noGrp="1" noChangeArrowheads="1"/>
          </p:cNvSpPr>
          <p:nvPr>
            <p:ph type="title"/>
          </p:nvPr>
        </p:nvSpPr>
        <p:spPr>
          <a:xfrm>
            <a:off x="590550" y="361950"/>
            <a:ext cx="8429625" cy="533400"/>
          </a:xfrm>
        </p:spPr>
        <p:txBody>
          <a:bodyPr/>
          <a:lstStyle/>
          <a:p>
            <a:pPr eaLnBrk="1" hangingPunct="1"/>
            <a:r>
              <a:rPr lang="de-DE" smtClean="0">
                <a:effectLst/>
              </a:rPr>
              <a:t>Runtime Workbench in SAP PI 7.3</a:t>
            </a:r>
          </a:p>
        </p:txBody>
      </p:sp>
      <p:sp>
        <p:nvSpPr>
          <p:cNvPr id="6148" name="Line 5"/>
          <p:cNvSpPr>
            <a:spLocks noChangeShapeType="1"/>
          </p:cNvSpPr>
          <p:nvPr/>
        </p:nvSpPr>
        <p:spPr bwMode="auto">
          <a:xfrm>
            <a:off x="0" y="1382713"/>
            <a:ext cx="8085138" cy="0"/>
          </a:xfrm>
          <a:prstGeom prst="line">
            <a:avLst/>
          </a:prstGeom>
          <a:noFill/>
          <a:ln w="19050">
            <a:solidFill>
              <a:schemeClr val="accent1"/>
            </a:solidFill>
            <a:round/>
            <a:headEnd/>
            <a:tailEnd/>
          </a:ln>
        </p:spPr>
        <p:txBody>
          <a:bodyPr wrap="none" anchor="ctr"/>
          <a:lstStyle/>
          <a:p>
            <a:endParaRPr lang="en-US"/>
          </a:p>
        </p:txBody>
      </p:sp>
      <p:sp>
        <p:nvSpPr>
          <p:cNvPr id="6149" name="Rectangle 6"/>
          <p:cNvSpPr>
            <a:spLocks noChangeArrowheads="1"/>
          </p:cNvSpPr>
          <p:nvPr/>
        </p:nvSpPr>
        <p:spPr bwMode="auto">
          <a:xfrm>
            <a:off x="0" y="1387475"/>
            <a:ext cx="600075" cy="4852988"/>
          </a:xfrm>
          <a:prstGeom prst="rect">
            <a:avLst/>
          </a:prstGeom>
          <a:solidFill>
            <a:schemeClr val="hlink"/>
          </a:solidFill>
          <a:ln w="12700">
            <a:noFill/>
            <a:miter lim="800000"/>
            <a:headEnd/>
            <a:tailEnd/>
          </a:ln>
        </p:spPr>
        <p:txBody>
          <a:bodyPr wrap="none" anchor="ctr"/>
          <a:lstStyle/>
          <a:p>
            <a:endParaRPr lang="en-US"/>
          </a:p>
        </p:txBody>
      </p:sp>
      <p:sp>
        <p:nvSpPr>
          <p:cNvPr id="6150" name="Line 7"/>
          <p:cNvSpPr>
            <a:spLocks noChangeShapeType="1"/>
          </p:cNvSpPr>
          <p:nvPr/>
        </p:nvSpPr>
        <p:spPr bwMode="auto">
          <a:xfrm>
            <a:off x="608013" y="1397000"/>
            <a:ext cx="8504237" cy="0"/>
          </a:xfrm>
          <a:prstGeom prst="line">
            <a:avLst/>
          </a:prstGeom>
          <a:noFill/>
          <a:ln w="19050">
            <a:solidFill>
              <a:schemeClr val="bg2"/>
            </a:solidFill>
            <a:round/>
            <a:headEnd/>
            <a:tailEnd/>
          </a:ln>
        </p:spPr>
        <p:txBody>
          <a:bodyPr wrap="none" anchor="ctr"/>
          <a:lstStyle/>
          <a:p>
            <a:endParaRPr lang="en-US"/>
          </a:p>
        </p:txBody>
      </p:sp>
      <p:sp>
        <p:nvSpPr>
          <p:cNvPr id="6151" name="Rectangle 8"/>
          <p:cNvSpPr>
            <a:spLocks noChangeArrowheads="1"/>
          </p:cNvSpPr>
          <p:nvPr/>
        </p:nvSpPr>
        <p:spPr bwMode="auto">
          <a:xfrm>
            <a:off x="8029575" y="1292225"/>
            <a:ext cx="220663" cy="220663"/>
          </a:xfrm>
          <a:prstGeom prst="rect">
            <a:avLst/>
          </a:prstGeom>
          <a:solidFill>
            <a:schemeClr val="accent1"/>
          </a:solidFill>
          <a:ln w="12700">
            <a:noFill/>
            <a:miter lim="800000"/>
            <a:headEnd/>
            <a:tailEnd/>
          </a:ln>
        </p:spPr>
        <p:txBody>
          <a:bodyPr wrap="none" anchor="ctr"/>
          <a:lstStyle/>
          <a:p>
            <a:endParaRPr lang="en-US"/>
          </a:p>
        </p:txBody>
      </p:sp>
      <p:sp>
        <p:nvSpPr>
          <p:cNvPr id="6153" name="Text Box 14"/>
          <p:cNvSpPr txBox="1">
            <a:spLocks noChangeArrowheads="1"/>
          </p:cNvSpPr>
          <p:nvPr/>
        </p:nvSpPr>
        <p:spPr bwMode="auto">
          <a:xfrm>
            <a:off x="762000" y="2438400"/>
            <a:ext cx="8610600" cy="4319588"/>
          </a:xfrm>
          <a:prstGeom prst="rect">
            <a:avLst/>
          </a:prstGeom>
          <a:noFill/>
          <a:ln w="12700">
            <a:noFill/>
            <a:miter lim="800000"/>
            <a:headEnd/>
            <a:tailEnd/>
          </a:ln>
        </p:spPr>
        <p:txBody>
          <a:bodyPr>
            <a:spAutoFit/>
          </a:bodyPr>
          <a:lstStyle/>
          <a:p>
            <a:pPr marL="342900" indent="-342900" fontAlgn="base">
              <a:lnSpc>
                <a:spcPct val="100000"/>
              </a:lnSpc>
              <a:spcAft>
                <a:spcPts val="1400"/>
              </a:spcAft>
              <a:buFont typeface="+mj-lt"/>
              <a:buAutoNum type="arabicPeriod"/>
              <a:defRPr/>
            </a:pPr>
            <a:r>
              <a:rPr lang="en-US" b="0" dirty="0">
                <a:latin typeface="Times New Roman" pitchFamily="18" charset="0"/>
                <a:cs typeface="Times New Roman" pitchFamily="18" charset="0"/>
              </a:rPr>
              <a:t>Format</a:t>
            </a:r>
            <a:r>
              <a:rPr lang="en-US" dirty="0">
                <a:latin typeface="Times New Roman" pitchFamily="18" charset="0"/>
                <a:cs typeface="Times New Roman" pitchFamily="18" charset="0"/>
              </a:rPr>
              <a:t> </a:t>
            </a:r>
            <a:r>
              <a:rPr lang="en-US" b="0" dirty="0">
                <a:latin typeface="Times New Roman" pitchFamily="18" charset="0"/>
                <a:cs typeface="Times New Roman" pitchFamily="18" charset="0"/>
              </a:rPr>
              <a:t>of PI Message </a:t>
            </a:r>
          </a:p>
          <a:p>
            <a:pPr marL="342900" indent="-342900" fontAlgn="base">
              <a:lnSpc>
                <a:spcPct val="100000"/>
              </a:lnSpc>
              <a:spcAft>
                <a:spcPts val="1400"/>
              </a:spcAft>
              <a:buFont typeface="+mj-lt"/>
              <a:buAutoNum type="arabicPeriod"/>
              <a:defRPr/>
            </a:pPr>
            <a:r>
              <a:rPr lang="en-US" b="0" dirty="0">
                <a:latin typeface="Times New Roman" pitchFamily="18" charset="0"/>
                <a:cs typeface="Times New Roman" pitchFamily="18" charset="0"/>
              </a:rPr>
              <a:t>Message Monitor</a:t>
            </a:r>
          </a:p>
          <a:p>
            <a:pPr marL="342900" indent="-342900" fontAlgn="base">
              <a:lnSpc>
                <a:spcPct val="100000"/>
              </a:lnSpc>
              <a:spcAft>
                <a:spcPts val="1400"/>
              </a:spcAft>
              <a:buFont typeface="+mj-lt"/>
              <a:buAutoNum type="arabicPeriod"/>
              <a:defRPr/>
            </a:pPr>
            <a:r>
              <a:rPr lang="en-US" b="0" dirty="0">
                <a:latin typeface="Times New Roman" pitchFamily="18" charset="0"/>
                <a:cs typeface="Times New Roman" pitchFamily="18" charset="0"/>
              </a:rPr>
              <a:t>Communication Channel Monitor</a:t>
            </a:r>
          </a:p>
          <a:p>
            <a:pPr marL="342900" indent="-342900" fontAlgn="base">
              <a:lnSpc>
                <a:spcPct val="100000"/>
              </a:lnSpc>
              <a:spcAft>
                <a:spcPts val="1400"/>
              </a:spcAft>
              <a:buFont typeface="+mj-lt"/>
              <a:buAutoNum type="arabicPeriod"/>
              <a:defRPr/>
            </a:pPr>
            <a:r>
              <a:rPr lang="en-US" b="0" dirty="0">
                <a:latin typeface="Times New Roman" pitchFamily="18" charset="0"/>
                <a:cs typeface="Times New Roman" pitchFamily="18" charset="0"/>
              </a:rPr>
              <a:t>Performance Monitor</a:t>
            </a:r>
          </a:p>
          <a:p>
            <a:pPr marL="342900" indent="-342900" fontAlgn="base">
              <a:lnSpc>
                <a:spcPct val="100000"/>
              </a:lnSpc>
              <a:spcAft>
                <a:spcPts val="1400"/>
              </a:spcAft>
              <a:buFont typeface="+mj-lt"/>
              <a:buAutoNum type="arabicPeriod"/>
              <a:defRPr/>
            </a:pPr>
            <a:r>
              <a:rPr lang="en-US" b="0" dirty="0">
                <a:latin typeface="Times New Roman" pitchFamily="18" charset="0"/>
                <a:cs typeface="Times New Roman" pitchFamily="18" charset="0"/>
              </a:rPr>
              <a:t>Java Proxy Runtime Monitor</a:t>
            </a:r>
          </a:p>
          <a:p>
            <a:pPr marL="342900" indent="-342900" fontAlgn="base">
              <a:lnSpc>
                <a:spcPct val="100000"/>
              </a:lnSpc>
              <a:spcAft>
                <a:spcPts val="1400"/>
              </a:spcAft>
              <a:buFont typeface="+mj-lt"/>
              <a:buAutoNum type="arabicPeriod"/>
              <a:defRPr/>
            </a:pPr>
            <a:r>
              <a:rPr lang="en-US" b="0" dirty="0">
                <a:latin typeface="Times New Roman" pitchFamily="18" charset="0"/>
                <a:cs typeface="Times New Roman" pitchFamily="18" charset="0"/>
              </a:rPr>
              <a:t>Cache Monitor</a:t>
            </a:r>
          </a:p>
          <a:p>
            <a:pPr marL="342900" indent="-342900" fontAlgn="base">
              <a:lnSpc>
                <a:spcPct val="100000"/>
              </a:lnSpc>
              <a:spcAft>
                <a:spcPts val="1400"/>
              </a:spcAft>
              <a:buFont typeface="+mj-lt"/>
              <a:buAutoNum type="arabicPeriod"/>
              <a:defRPr/>
            </a:pPr>
            <a:r>
              <a:rPr lang="en-US" b="0" dirty="0">
                <a:latin typeface="Times New Roman" pitchFamily="18" charset="0"/>
                <a:cs typeface="Times New Roman" pitchFamily="18" charset="0"/>
              </a:rPr>
              <a:t>Engine Status</a:t>
            </a:r>
          </a:p>
          <a:p>
            <a:pPr>
              <a:lnSpc>
                <a:spcPct val="100000"/>
              </a:lnSpc>
              <a:spcAft>
                <a:spcPct val="100000"/>
              </a:spcAft>
              <a:defRPr/>
            </a:pPr>
            <a:endParaRPr lang="en-US" sz="1500" b="0" dirty="0">
              <a:latin typeface="Times New Roman" pitchFamily="18" charset="0"/>
              <a:cs typeface="Times New Roman" pitchFamily="18" charset="0"/>
            </a:endParaRPr>
          </a:p>
          <a:p>
            <a:pPr>
              <a:lnSpc>
                <a:spcPct val="100000"/>
              </a:lnSpc>
              <a:spcAft>
                <a:spcPct val="100000"/>
              </a:spcAft>
              <a:defRPr/>
            </a:pPr>
            <a:r>
              <a:rPr lang="en-US" sz="1800" b="0" dirty="0">
                <a:latin typeface="Times New Roman" pitchFamily="18" charset="0"/>
                <a:cs typeface="Times New Roman" pitchFamily="18" charset="0"/>
              </a:rPr>
              <a:t>                                                                                                            Contd.</a:t>
            </a:r>
            <a:endParaRPr lang="en-US" sz="1800" dirty="0"/>
          </a:p>
          <a:p>
            <a:pPr>
              <a:lnSpc>
                <a:spcPct val="100000"/>
              </a:lnSpc>
              <a:spcAft>
                <a:spcPct val="100000"/>
              </a:spcAft>
              <a:defRPr/>
            </a:pPr>
            <a:endParaRPr lang="en-US" sz="1500" dirty="0"/>
          </a:p>
        </p:txBody>
      </p:sp>
      <p:pic>
        <p:nvPicPr>
          <p:cNvPr id="2" name="Picture 25" descr="Satellit_PPT"/>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miter lim="800000"/>
            <a:headEnd/>
            <a:tailEnd/>
          </a:ln>
        </p:spPr>
      </p:pic>
      <p:sp>
        <p:nvSpPr>
          <p:cNvPr id="6154" name="Line 26"/>
          <p:cNvSpPr>
            <a:spLocks noChangeShapeType="1"/>
          </p:cNvSpPr>
          <p:nvPr/>
        </p:nvSpPr>
        <p:spPr bwMode="auto">
          <a:xfrm>
            <a:off x="639763" y="6230938"/>
            <a:ext cx="8504237" cy="0"/>
          </a:xfrm>
          <a:prstGeom prst="line">
            <a:avLst/>
          </a:prstGeom>
          <a:noFill/>
          <a:ln w="19050">
            <a:solidFill>
              <a:schemeClr val="bg2"/>
            </a:solidFill>
            <a:round/>
            <a:headEnd/>
            <a:tailEnd/>
          </a:ln>
        </p:spPr>
        <p:txBody>
          <a:bodyPr wrap="none" anchor="ctr"/>
          <a:lstStyle/>
          <a:p>
            <a:endParaRPr lang="en-US"/>
          </a:p>
        </p:txBody>
      </p:sp>
      <p:sp>
        <p:nvSpPr>
          <p:cNvPr id="6155" name="Line 27"/>
          <p:cNvSpPr>
            <a:spLocks noChangeShapeType="1"/>
          </p:cNvSpPr>
          <p:nvPr/>
        </p:nvSpPr>
        <p:spPr bwMode="auto">
          <a:xfrm>
            <a:off x="0" y="6243638"/>
            <a:ext cx="7954963" cy="0"/>
          </a:xfrm>
          <a:prstGeom prst="line">
            <a:avLst/>
          </a:prstGeom>
          <a:noFill/>
          <a:ln w="19050">
            <a:solidFill>
              <a:schemeClr val="accent1"/>
            </a:solidFill>
            <a:round/>
            <a:headEnd/>
            <a:tailEnd/>
          </a:ln>
        </p:spPr>
        <p:txBody>
          <a:bodyPr wrap="none" anchor="ctr"/>
          <a:lstStyle/>
          <a:p>
            <a:endParaRPr lang="en-US"/>
          </a:p>
        </p:txBody>
      </p:sp>
      <p:sp>
        <p:nvSpPr>
          <p:cNvPr id="6156" name="Rectangle 28"/>
          <p:cNvSpPr>
            <a:spLocks noChangeArrowheads="1"/>
          </p:cNvSpPr>
          <p:nvPr/>
        </p:nvSpPr>
        <p:spPr bwMode="auto">
          <a:xfrm>
            <a:off x="7977188" y="6102350"/>
            <a:ext cx="220662" cy="220663"/>
          </a:xfrm>
          <a:prstGeom prst="rect">
            <a:avLst/>
          </a:prstGeom>
          <a:solidFill>
            <a:schemeClr val="accent1"/>
          </a:solidFill>
          <a:ln w="12700">
            <a:noFill/>
            <a:miter lim="800000"/>
            <a:headEnd/>
            <a:tailEnd/>
          </a:ln>
        </p:spPr>
        <p:txBody>
          <a:bodyPr wrap="none" anchor="ctr"/>
          <a:lstStyle/>
          <a:p>
            <a:endParaRPr lang="en-US"/>
          </a:p>
        </p:txBody>
      </p:sp>
      <p:sp>
        <p:nvSpPr>
          <p:cNvPr id="6157" name="Rectangle 59"/>
          <p:cNvSpPr>
            <a:spLocks noChangeArrowheads="1"/>
          </p:cNvSpPr>
          <p:nvPr/>
        </p:nvSpPr>
        <p:spPr bwMode="auto">
          <a:xfrm>
            <a:off x="609600" y="1676400"/>
            <a:ext cx="6858000" cy="387350"/>
          </a:xfrm>
          <a:prstGeom prst="rect">
            <a:avLst/>
          </a:prstGeom>
          <a:noFill/>
          <a:ln w="9525">
            <a:noFill/>
            <a:miter lim="800000"/>
            <a:headEnd/>
            <a:tailEnd/>
          </a:ln>
        </p:spPr>
        <p:txBody>
          <a:bodyPr>
            <a:spAutoFit/>
          </a:bodyPr>
          <a:lstStyle/>
          <a:p>
            <a:r>
              <a:rPr lang="en-US"/>
              <a:t>Central PI monitoring offers the following options</a:t>
            </a:r>
          </a:p>
        </p:txBody>
      </p:sp>
    </p:spTree>
  </p:cSld>
  <p:clrMapOvr>
    <a:masterClrMapping/>
  </p:clrMapOvr>
  <p:transition advTm="1000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Times New Roman" pitchFamily="18" charset="0"/>
                <a:cs typeface="Times New Roman" pitchFamily="18" charset="0"/>
              </a:rPr>
              <a:t>8.0  IDOC Monitor</a:t>
            </a:r>
            <a:endParaRPr lang="en-US" dirty="0">
              <a:latin typeface="Times New Roman" pitchFamily="18" charset="0"/>
              <a:cs typeface="Times New Roman" pitchFamily="18" charset="0"/>
            </a:endParaRPr>
          </a:p>
        </p:txBody>
      </p:sp>
      <p:sp>
        <p:nvSpPr>
          <p:cNvPr id="3" name="Rectangle 2"/>
          <p:cNvSpPr/>
          <p:nvPr/>
        </p:nvSpPr>
        <p:spPr>
          <a:xfrm>
            <a:off x="381000" y="990600"/>
            <a:ext cx="8458200" cy="3638550"/>
          </a:xfrm>
          <a:prstGeom prst="rect">
            <a:avLst/>
          </a:prstGeom>
        </p:spPr>
        <p:txBody>
          <a:bodyPr>
            <a:spAutoFit/>
          </a:bodyPr>
          <a:lstStyle/>
          <a:p>
            <a:pPr fontAlgn="base">
              <a:defRPr/>
            </a:pPr>
            <a:r>
              <a:rPr lang="en-US" b="0" dirty="0"/>
              <a:t>Monitor </a:t>
            </a:r>
            <a:r>
              <a:rPr lang="en-US" b="0" dirty="0" err="1"/>
              <a:t>IDoc</a:t>
            </a:r>
            <a:r>
              <a:rPr lang="en-US" b="0" dirty="0"/>
              <a:t> message traffic and meta data processed on the Advanced Adapter Engine.</a:t>
            </a:r>
          </a:p>
          <a:p>
            <a:pPr fontAlgn="base">
              <a:defRPr/>
            </a:pPr>
            <a:r>
              <a:rPr lang="en-US" b="0" dirty="0"/>
              <a:t> IDOC Monitor could be accessed in one of the following ways:</a:t>
            </a:r>
          </a:p>
          <a:p>
            <a:pPr marL="342900" indent="-342900" fontAlgn="base">
              <a:buFont typeface="+mj-lt"/>
              <a:buAutoNum type="arabicPeriod"/>
              <a:defRPr/>
            </a:pPr>
            <a:r>
              <a:rPr lang="en-US" b="0" dirty="0"/>
              <a:t>Open a browser and go to http://&lt;host&gt;:&lt;port&gt;/pimon to access the Process Integration tools. Then choose Monitoring &gt;&gt; Adapter Engine &gt;&gt; IDOC Monitor</a:t>
            </a:r>
          </a:p>
          <a:p>
            <a:pPr marL="342900" indent="-342900" fontAlgn="base">
              <a:buFont typeface="+mj-lt"/>
              <a:buAutoNum type="arabicPeriod"/>
              <a:defRPr/>
            </a:pPr>
            <a:r>
              <a:rPr lang="en-US" b="0" dirty="0"/>
              <a:t>Click on the 							IDOC </a:t>
            </a:r>
            <a:r>
              <a:rPr lang="en-US" b="0" dirty="0" err="1"/>
              <a:t>IDOC</a:t>
            </a:r>
            <a:r>
              <a:rPr lang="en-US" b="0" dirty="0"/>
              <a:t> Monitor</a:t>
            </a:r>
          </a:p>
          <a:p>
            <a:pPr fontAlgn="base">
              <a:defRPr/>
            </a:pPr>
            <a:r>
              <a:rPr lang="en-US" b="0" dirty="0"/>
              <a:t> </a:t>
            </a:r>
          </a:p>
        </p:txBody>
      </p:sp>
      <p:pic>
        <p:nvPicPr>
          <p:cNvPr id="21508" name="Picture 2" descr="File7.jpg"/>
          <p:cNvPicPr>
            <a:picLocks noChangeAspect="1" noChangeArrowheads="1"/>
          </p:cNvPicPr>
          <p:nvPr/>
        </p:nvPicPr>
        <p:blipFill>
          <a:blip r:embed="rId2" cstate="print"/>
          <a:srcRect/>
          <a:stretch>
            <a:fillRect/>
          </a:stretch>
        </p:blipFill>
        <p:spPr bwMode="auto">
          <a:xfrm>
            <a:off x="2463800" y="3048000"/>
            <a:ext cx="6680200" cy="3810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734425" cy="533400"/>
          </a:xfrm>
        </p:spPr>
        <p:txBody>
          <a:bodyPr/>
          <a:lstStyle/>
          <a:p>
            <a:pPr>
              <a:defRPr/>
            </a:pPr>
            <a:r>
              <a:rPr lang="en-US" dirty="0" smtClean="0">
                <a:latin typeface="Times New Roman" pitchFamily="18" charset="0"/>
                <a:cs typeface="Times New Roman" pitchFamily="18" charset="0"/>
              </a:rPr>
              <a:t>Procedure</a:t>
            </a:r>
            <a:r>
              <a:rPr lang="en-US" b="0" dirty="0" smtClean="0"/>
              <a:t/>
            </a:r>
            <a:br>
              <a:rPr lang="en-US" b="0" dirty="0" smtClean="0"/>
            </a:br>
            <a:endParaRPr lang="en-US" dirty="0"/>
          </a:p>
        </p:txBody>
      </p:sp>
      <p:sp>
        <p:nvSpPr>
          <p:cNvPr id="22531" name="Rectangle 2"/>
          <p:cNvSpPr>
            <a:spLocks noChangeArrowheads="1"/>
          </p:cNvSpPr>
          <p:nvPr/>
        </p:nvSpPr>
        <p:spPr bwMode="auto">
          <a:xfrm>
            <a:off x="533400" y="990600"/>
            <a:ext cx="8229600" cy="4597400"/>
          </a:xfrm>
          <a:prstGeom prst="rect">
            <a:avLst/>
          </a:prstGeom>
          <a:noFill/>
          <a:ln w="9525">
            <a:noFill/>
            <a:miter lim="800000"/>
            <a:headEnd/>
            <a:tailEnd/>
          </a:ln>
        </p:spPr>
        <p:txBody>
          <a:bodyPr>
            <a:spAutoFit/>
          </a:bodyPr>
          <a:lstStyle/>
          <a:p>
            <a:pPr fontAlgn="base"/>
            <a:r>
              <a:rPr lang="en-US" b="0"/>
              <a:t> </a:t>
            </a:r>
          </a:p>
          <a:p>
            <a:pPr fontAlgn="base">
              <a:buFont typeface="Arial" charset="0"/>
              <a:buChar char="•"/>
            </a:pPr>
            <a:r>
              <a:rPr lang="en-US" b="0"/>
              <a:t>  Choose the Message Monitor  tab.</a:t>
            </a:r>
          </a:p>
          <a:p>
            <a:pPr fontAlgn="base">
              <a:buFont typeface="Arial" charset="0"/>
              <a:buChar char="•"/>
            </a:pPr>
            <a:r>
              <a:rPr lang="en-US" b="0"/>
              <a:t>  Choose one of the following search modes:</a:t>
            </a:r>
          </a:p>
          <a:p>
            <a:pPr fontAlgn="base"/>
            <a:r>
              <a:rPr lang="en-US" b="0"/>
              <a:t>        &gt;&gt; To perform a quick search, simply select one of the options in the Show drop-down menu.</a:t>
            </a:r>
          </a:p>
          <a:p>
            <a:pPr fontAlgn="base"/>
            <a:r>
              <a:rPr lang="en-US" b="0"/>
              <a:t>        &gt;&gt; In basic search mode, you can enter the number of the IDoc message in the Find field, and specify the message direction and the time period.</a:t>
            </a:r>
          </a:p>
          <a:p>
            <a:pPr fontAlgn="base"/>
            <a:r>
              <a:rPr lang="en-US" b="0"/>
              <a:t>        &gt;&gt; In advanced search mode, you can enter parameters of the IDoc or XI message as well as the start and end of the search period.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734425" cy="533400"/>
          </a:xfrm>
        </p:spPr>
        <p:txBody>
          <a:bodyPr/>
          <a:lstStyle/>
          <a:p>
            <a:pPr>
              <a:defRPr/>
            </a:pPr>
            <a:r>
              <a:rPr lang="en-US" dirty="0" smtClean="0">
                <a:latin typeface="Times New Roman" pitchFamily="18" charset="0"/>
                <a:cs typeface="Times New Roman" pitchFamily="18" charset="0"/>
              </a:rPr>
              <a:t>9.0  CPA Cache History</a:t>
            </a:r>
            <a:endParaRPr lang="en-US" dirty="0">
              <a:latin typeface="Times New Roman" pitchFamily="18" charset="0"/>
              <a:cs typeface="Times New Roman" pitchFamily="18" charset="0"/>
            </a:endParaRPr>
          </a:p>
        </p:txBody>
      </p:sp>
      <p:sp>
        <p:nvSpPr>
          <p:cNvPr id="3" name="Rectangle 2"/>
          <p:cNvSpPr/>
          <p:nvPr/>
        </p:nvSpPr>
        <p:spPr>
          <a:xfrm>
            <a:off x="304800" y="1143000"/>
            <a:ext cx="8305800" cy="2308225"/>
          </a:xfrm>
          <a:prstGeom prst="rect">
            <a:avLst/>
          </a:prstGeom>
        </p:spPr>
        <p:txBody>
          <a:bodyPr>
            <a:spAutoFit/>
          </a:bodyPr>
          <a:lstStyle/>
          <a:p>
            <a:pPr>
              <a:defRPr/>
            </a:pPr>
            <a:r>
              <a:rPr lang="en-US" b="0" dirty="0">
                <a:latin typeface="Times New Roman" pitchFamily="18" charset="0"/>
                <a:cs typeface="Times New Roman" pitchFamily="18" charset="0"/>
              </a:rPr>
              <a:t>CPA Cache History could be accessed in one of the following ways:</a:t>
            </a:r>
          </a:p>
          <a:p>
            <a:pPr marL="342900" indent="-342900">
              <a:buFont typeface="+mj-lt"/>
              <a:buAutoNum type="arabicPeriod"/>
              <a:defRPr/>
            </a:pPr>
            <a:r>
              <a:rPr lang="en-US" b="0" dirty="0">
                <a:latin typeface="Times New Roman" pitchFamily="18" charset="0"/>
                <a:cs typeface="Times New Roman" pitchFamily="18" charset="0"/>
              </a:rPr>
              <a:t>Open a browser and go to http://&lt;host&gt;:&lt;port&gt;/pimon to access the Process Integration tools. Then choose Monitoring &gt;&gt; Adapter Engine &gt;&gt; Channel Independent Log</a:t>
            </a:r>
          </a:p>
          <a:p>
            <a:pPr marL="342900" indent="-342900">
              <a:buFont typeface="+mj-lt"/>
              <a:buAutoNum type="arabicPeriod"/>
              <a:defRPr/>
            </a:pPr>
            <a:r>
              <a:rPr lang="en-US" b="0" dirty="0">
                <a:latin typeface="Times New Roman" pitchFamily="18" charset="0"/>
                <a:cs typeface="Times New Roman" pitchFamily="18" charset="0"/>
              </a:rPr>
              <a:t>Click on the CPA 						                         cache history</a:t>
            </a:r>
          </a:p>
        </p:txBody>
      </p:sp>
      <p:pic>
        <p:nvPicPr>
          <p:cNvPr id="23556" name="Picture 2" descr="Cache History.jpg"/>
          <p:cNvPicPr>
            <a:picLocks noChangeAspect="1" noChangeArrowheads="1"/>
          </p:cNvPicPr>
          <p:nvPr/>
        </p:nvPicPr>
        <p:blipFill>
          <a:blip r:embed="rId2" cstate="print"/>
          <a:srcRect/>
          <a:stretch>
            <a:fillRect/>
          </a:stretch>
        </p:blipFill>
        <p:spPr bwMode="auto">
          <a:xfrm>
            <a:off x="2286000" y="2667000"/>
            <a:ext cx="6629400" cy="361791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533400"/>
            <a:ext cx="8734425" cy="533400"/>
          </a:xfrm>
        </p:spPr>
        <p:txBody>
          <a:bodyPr/>
          <a:lstStyle/>
          <a:p>
            <a:pPr>
              <a:defRPr/>
            </a:pPr>
            <a:r>
              <a:rPr lang="en-US" dirty="0" smtClean="0"/>
              <a:t>10.0   </a:t>
            </a:r>
            <a:r>
              <a:rPr lang="en-US" dirty="0" smtClean="0">
                <a:latin typeface="Times New Roman" pitchFamily="18" charset="0"/>
                <a:cs typeface="Times New Roman" pitchFamily="18" charset="0"/>
              </a:rPr>
              <a:t>Channel Independent Log</a:t>
            </a:r>
            <a:endParaRPr lang="en-US" dirty="0">
              <a:latin typeface="Times New Roman" pitchFamily="18" charset="0"/>
              <a:cs typeface="Times New Roman" pitchFamily="18" charset="0"/>
            </a:endParaRPr>
          </a:p>
        </p:txBody>
      </p:sp>
      <p:sp>
        <p:nvSpPr>
          <p:cNvPr id="3" name="Rectangle 2"/>
          <p:cNvSpPr/>
          <p:nvPr/>
        </p:nvSpPr>
        <p:spPr>
          <a:xfrm>
            <a:off x="228600" y="1447800"/>
            <a:ext cx="8686800" cy="2973388"/>
          </a:xfrm>
          <a:prstGeom prst="rect">
            <a:avLst/>
          </a:prstGeom>
        </p:spPr>
        <p:txBody>
          <a:bodyPr>
            <a:spAutoFit/>
          </a:bodyPr>
          <a:lstStyle/>
          <a:p>
            <a:pPr>
              <a:defRPr/>
            </a:pPr>
            <a:r>
              <a:rPr lang="en-US" b="0" dirty="0">
                <a:latin typeface="Times New Roman" pitchFamily="18" charset="0"/>
                <a:cs typeface="Times New Roman" pitchFamily="18" charset="0"/>
              </a:rPr>
              <a:t>Display processing steps of adapters that cannot be assigned to a particular communication channel. Select an adapter to display information about all entries for processing for this adapter.</a:t>
            </a:r>
          </a:p>
          <a:p>
            <a:pPr>
              <a:defRPr/>
            </a:pPr>
            <a:r>
              <a:rPr lang="en-US" b="0" dirty="0">
                <a:latin typeface="Times New Roman" pitchFamily="18" charset="0"/>
                <a:cs typeface="Times New Roman" pitchFamily="18" charset="0"/>
              </a:rPr>
              <a:t>Channel Independent Log could be accessed in one of the following ways:</a:t>
            </a:r>
          </a:p>
          <a:p>
            <a:pPr marL="342900" indent="-342900">
              <a:buFont typeface="+mj-lt"/>
              <a:buAutoNum type="arabicPeriod"/>
              <a:defRPr/>
            </a:pPr>
            <a:r>
              <a:rPr lang="en-US" b="0" dirty="0">
                <a:latin typeface="Times New Roman" pitchFamily="18" charset="0"/>
                <a:cs typeface="Times New Roman" pitchFamily="18" charset="0"/>
              </a:rPr>
              <a:t>Open a browser and go to http://&lt;host&gt;:&lt;port&gt;/pimon to access the Process Integration tools.   Then choose Monitoring &gt;&gt; Adapter Engine &gt;&gt; Channel Independent Log</a:t>
            </a:r>
          </a:p>
          <a:p>
            <a:pPr marL="342900" indent="-342900">
              <a:buFont typeface="+mj-lt"/>
              <a:buAutoNum type="arabicPeriod"/>
              <a:defRPr/>
            </a:pPr>
            <a:r>
              <a:rPr lang="en-US" b="0" dirty="0">
                <a:latin typeface="Times New Roman" pitchFamily="18" charset="0"/>
                <a:cs typeface="Times New Roman" pitchFamily="18" charset="0"/>
              </a:rPr>
              <a:t>Click on the Channel Independent Log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457200"/>
            <a:ext cx="8734425" cy="533400"/>
          </a:xfrm>
        </p:spPr>
        <p:txBody>
          <a:bodyPr/>
          <a:lstStyle/>
          <a:p>
            <a:pPr>
              <a:defRPr/>
            </a:pPr>
            <a:r>
              <a:rPr lang="en-US" dirty="0" smtClean="0">
                <a:latin typeface="Times New Roman" pitchFamily="18" charset="0"/>
                <a:cs typeface="Times New Roman" pitchFamily="18" charset="0"/>
              </a:rPr>
              <a:t>11.0        Component based alerts</a:t>
            </a:r>
            <a:endParaRPr lang="en-US" dirty="0">
              <a:latin typeface="Times New Roman" pitchFamily="18" charset="0"/>
              <a:cs typeface="Times New Roman" pitchFamily="18" charset="0"/>
            </a:endParaRPr>
          </a:p>
        </p:txBody>
      </p:sp>
      <p:sp>
        <p:nvSpPr>
          <p:cNvPr id="25603" name="Rectangle 4"/>
          <p:cNvSpPr>
            <a:spLocks noChangeArrowheads="1"/>
          </p:cNvSpPr>
          <p:nvPr/>
        </p:nvSpPr>
        <p:spPr bwMode="auto">
          <a:xfrm>
            <a:off x="457200" y="1752600"/>
            <a:ext cx="8382000" cy="3563938"/>
          </a:xfrm>
          <a:prstGeom prst="rect">
            <a:avLst/>
          </a:prstGeom>
          <a:noFill/>
          <a:ln w="9525">
            <a:noFill/>
            <a:miter lim="800000"/>
            <a:headEnd/>
            <a:tailEnd/>
          </a:ln>
        </p:spPr>
        <p:txBody>
          <a:bodyPr>
            <a:spAutoFit/>
          </a:bodyPr>
          <a:lstStyle/>
          <a:p>
            <a:pPr fontAlgn="base"/>
            <a:r>
              <a:rPr lang="en-US" b="0"/>
              <a:t>Component-Based Message Alerting (CBMA) is the new way of sending alerts on SAP PI (either single or double stack) without the use of any additional components. CBMA is made of three componets:</a:t>
            </a:r>
          </a:p>
          <a:p>
            <a:pPr fontAlgn="base"/>
            <a:r>
              <a:rPr lang="en-US" b="0"/>
              <a:t>a) </a:t>
            </a:r>
            <a:r>
              <a:rPr lang="en-US"/>
              <a:t>Central configuration for creating alerts</a:t>
            </a:r>
            <a:r>
              <a:rPr lang="en-US" b="0"/>
              <a:t> - alerts can be created in Integration Directory or in Netweaver Administrator</a:t>
            </a:r>
          </a:p>
          <a:p>
            <a:pPr fontAlgn="base"/>
            <a:r>
              <a:rPr lang="en-US" b="0"/>
              <a:t>b) </a:t>
            </a:r>
            <a:r>
              <a:rPr lang="en-US"/>
              <a:t>Alert Engine</a:t>
            </a:r>
            <a:r>
              <a:rPr lang="en-US" b="0"/>
              <a:t> - which is supposed to evaluate rules and create alerts</a:t>
            </a:r>
          </a:p>
          <a:p>
            <a:pPr fontAlgn="base"/>
            <a:r>
              <a:rPr lang="en-US" b="0"/>
              <a:t>c) </a:t>
            </a:r>
            <a:r>
              <a:rPr lang="en-US"/>
              <a:t>Alert receivers (consumers)</a:t>
            </a:r>
            <a:r>
              <a:rPr lang="en-US" b="0"/>
              <a:t> - components which can receive alerts from the Alert Engine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Steps….</a:t>
            </a:r>
            <a:endParaRPr lang="en-US" dirty="0"/>
          </a:p>
        </p:txBody>
      </p:sp>
      <p:sp>
        <p:nvSpPr>
          <p:cNvPr id="26627" name="Rectangle 2"/>
          <p:cNvSpPr>
            <a:spLocks noChangeArrowheads="1"/>
          </p:cNvSpPr>
          <p:nvPr/>
        </p:nvSpPr>
        <p:spPr bwMode="auto">
          <a:xfrm>
            <a:off x="533400" y="1143000"/>
            <a:ext cx="4546600" cy="387350"/>
          </a:xfrm>
          <a:prstGeom prst="rect">
            <a:avLst/>
          </a:prstGeom>
          <a:noFill/>
          <a:ln w="9525">
            <a:noFill/>
            <a:miter lim="800000"/>
            <a:headEnd/>
            <a:tailEnd/>
          </a:ln>
        </p:spPr>
        <p:txBody>
          <a:bodyPr wrap="none">
            <a:spAutoFit/>
          </a:bodyPr>
          <a:lstStyle/>
          <a:p>
            <a:r>
              <a:rPr lang="en-US"/>
              <a:t>Step 1 - Create alerts in Integration Directory</a:t>
            </a:r>
          </a:p>
        </p:txBody>
      </p:sp>
      <p:pic>
        <p:nvPicPr>
          <p:cNvPr id="26628" name="Picture 2" descr="content_0.png"/>
          <p:cNvPicPr>
            <a:picLocks noChangeAspect="1" noChangeArrowheads="1"/>
          </p:cNvPicPr>
          <p:nvPr/>
        </p:nvPicPr>
        <p:blipFill>
          <a:blip r:embed="rId2" cstate="print"/>
          <a:srcRect/>
          <a:stretch>
            <a:fillRect/>
          </a:stretch>
        </p:blipFill>
        <p:spPr bwMode="auto">
          <a:xfrm>
            <a:off x="2819400" y="2286000"/>
            <a:ext cx="4552950" cy="2914650"/>
          </a:xfrm>
          <a:prstGeom prst="rect">
            <a:avLst/>
          </a:prstGeom>
          <a:noFill/>
          <a:ln w="9525">
            <a:noFill/>
            <a:miter lim="800000"/>
            <a:headEnd/>
            <a:tailEnd/>
          </a:ln>
        </p:spPr>
      </p:pic>
      <p:sp>
        <p:nvSpPr>
          <p:cNvPr id="26629" name="Rectangle 4"/>
          <p:cNvSpPr>
            <a:spLocks noChangeArrowheads="1"/>
          </p:cNvSpPr>
          <p:nvPr/>
        </p:nvSpPr>
        <p:spPr bwMode="auto">
          <a:xfrm>
            <a:off x="1371600" y="1600200"/>
            <a:ext cx="7315200" cy="633413"/>
          </a:xfrm>
          <a:prstGeom prst="rect">
            <a:avLst/>
          </a:prstGeom>
          <a:noFill/>
          <a:ln w="9525">
            <a:noFill/>
            <a:miter lim="800000"/>
            <a:headEnd/>
            <a:tailEnd/>
          </a:ln>
        </p:spPr>
        <p:txBody>
          <a:bodyPr>
            <a:spAutoFit/>
          </a:bodyPr>
          <a:lstStyle/>
          <a:p>
            <a:r>
              <a:rPr lang="en-US" b="0">
                <a:latin typeface="Times New Roman" pitchFamily="18" charset="0"/>
                <a:cs typeface="Times New Roman" pitchFamily="18" charset="0"/>
              </a:rPr>
              <a:t>We need to specify a new alert rule and assign PI objects to that rule as shown in Figure below</a:t>
            </a:r>
            <a:endParaRPr lang="en-US">
              <a:latin typeface="Times New Roman" pitchFamily="18" charset="0"/>
              <a:cs typeface="Times New Roman" pitchFamily="18" charset="0"/>
            </a:endParaRPr>
          </a:p>
        </p:txBody>
      </p:sp>
      <p:sp>
        <p:nvSpPr>
          <p:cNvPr id="26630" name="Rectangle 5"/>
          <p:cNvSpPr>
            <a:spLocks noChangeArrowheads="1"/>
          </p:cNvSpPr>
          <p:nvPr/>
        </p:nvSpPr>
        <p:spPr bwMode="auto">
          <a:xfrm>
            <a:off x="1524000" y="5410200"/>
            <a:ext cx="6781800" cy="633413"/>
          </a:xfrm>
          <a:prstGeom prst="rect">
            <a:avLst/>
          </a:prstGeom>
          <a:noFill/>
          <a:ln w="9525">
            <a:noFill/>
            <a:miter lim="800000"/>
            <a:headEnd/>
            <a:tailEnd/>
          </a:ln>
        </p:spPr>
        <p:txBody>
          <a:bodyPr>
            <a:spAutoFit/>
          </a:bodyPr>
          <a:lstStyle/>
          <a:p>
            <a:r>
              <a:rPr lang="en-US" b="0">
                <a:latin typeface="Times New Roman" pitchFamily="18" charset="0"/>
                <a:cs typeface="Times New Roman" pitchFamily="18" charset="0"/>
              </a:rPr>
              <a:t>Specify alert severity, if the alert rule is enabled (or disabled) and if the payload should be included in the alert message.</a:t>
            </a:r>
            <a:endParaRPr lang="en-US">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81000" y="533400"/>
            <a:ext cx="8077200" cy="979488"/>
          </a:xfrm>
          <a:prstGeom prst="rect">
            <a:avLst/>
          </a:prstGeom>
          <a:noFill/>
          <a:ln w="9525">
            <a:noFill/>
            <a:miter lim="800000"/>
            <a:headEnd/>
            <a:tailEnd/>
          </a:ln>
        </p:spPr>
        <p:txBody>
          <a:bodyPr>
            <a:spAutoFit/>
          </a:bodyPr>
          <a:lstStyle/>
          <a:p>
            <a:pPr fontAlgn="base"/>
            <a:r>
              <a:rPr lang="en-US"/>
              <a:t>Step 2</a:t>
            </a:r>
            <a:r>
              <a:rPr lang="en-US" b="0"/>
              <a:t>  -  Specify which types of alerts should be included in the alert rule like for example all alerts from a single adapter type (file or jdbc), etc. You also need to specify an alert receiver (consumer), which in this case will be an e-mail service. </a:t>
            </a:r>
          </a:p>
        </p:txBody>
      </p:sp>
      <p:pic>
        <p:nvPicPr>
          <p:cNvPr id="27651" name="Picture 2" descr="content_1.png"/>
          <p:cNvPicPr>
            <a:picLocks noChangeAspect="1" noChangeArrowheads="1"/>
          </p:cNvPicPr>
          <p:nvPr/>
        </p:nvPicPr>
        <p:blipFill>
          <a:blip r:embed="rId2" cstate="print"/>
          <a:srcRect/>
          <a:stretch>
            <a:fillRect/>
          </a:stretch>
        </p:blipFill>
        <p:spPr bwMode="auto">
          <a:xfrm>
            <a:off x="838200" y="1905000"/>
            <a:ext cx="6553200" cy="3810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04800" y="609600"/>
            <a:ext cx="8534400" cy="979488"/>
          </a:xfrm>
          <a:prstGeom prst="rect">
            <a:avLst/>
          </a:prstGeom>
          <a:noFill/>
          <a:ln w="9525">
            <a:noFill/>
            <a:miter lim="800000"/>
            <a:headEnd/>
            <a:tailEnd/>
          </a:ln>
        </p:spPr>
        <p:txBody>
          <a:bodyPr>
            <a:spAutoFit/>
          </a:bodyPr>
          <a:lstStyle/>
          <a:p>
            <a:pPr fontAlgn="base"/>
            <a:r>
              <a:rPr lang="en-US"/>
              <a:t>Step 3  -  </a:t>
            </a:r>
            <a:r>
              <a:rPr lang="en-US" b="0"/>
              <a:t>Configure alert consumer for e-mail notifications. There is a new JavaMail Client Service which needs to be configured on the in order to be able to consume alert messages on the JAVA stack</a:t>
            </a:r>
          </a:p>
        </p:txBody>
      </p:sp>
      <p:pic>
        <p:nvPicPr>
          <p:cNvPr id="28675" name="Picture 2" descr="component_based_alerts_5.png"/>
          <p:cNvPicPr>
            <a:picLocks noChangeAspect="1" noChangeArrowheads="1"/>
          </p:cNvPicPr>
          <p:nvPr/>
        </p:nvPicPr>
        <p:blipFill>
          <a:blip r:embed="rId2" cstate="print"/>
          <a:srcRect/>
          <a:stretch>
            <a:fillRect/>
          </a:stretch>
        </p:blipFill>
        <p:spPr bwMode="auto">
          <a:xfrm>
            <a:off x="1676400" y="2057400"/>
            <a:ext cx="4876800" cy="310515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28600" y="381000"/>
            <a:ext cx="8686800" cy="1347788"/>
          </a:xfrm>
          <a:prstGeom prst="rect">
            <a:avLst/>
          </a:prstGeom>
          <a:noFill/>
          <a:ln w="9525">
            <a:noFill/>
            <a:miter lim="800000"/>
            <a:headEnd/>
            <a:tailEnd/>
          </a:ln>
        </p:spPr>
        <p:txBody>
          <a:bodyPr>
            <a:spAutoFit/>
          </a:bodyPr>
          <a:lstStyle/>
          <a:p>
            <a:pPr fontAlgn="base"/>
            <a:r>
              <a:rPr lang="en-US"/>
              <a:t>Step 4</a:t>
            </a:r>
            <a:r>
              <a:rPr lang="en-US" b="0"/>
              <a:t>  - The last thing we need to do is to schedule a job that will be running and creating alert notifications from the generated alerts.</a:t>
            </a:r>
          </a:p>
          <a:p>
            <a:pPr fontAlgn="base"/>
            <a:r>
              <a:rPr lang="en-US" b="0"/>
              <a:t>Open SAP Netweaver admin: </a:t>
            </a:r>
            <a:r>
              <a:rPr lang="en-US" i="1"/>
              <a:t>Operations -&gt; Jobs -&gt; Java Scheduler -&gt; Job Definitions</a:t>
            </a:r>
            <a:endParaRPr lang="en-US" b="0"/>
          </a:p>
        </p:txBody>
      </p:sp>
      <p:pic>
        <p:nvPicPr>
          <p:cNvPr id="29699" name="Picture 2" descr="component_based_alerts_2.png"/>
          <p:cNvPicPr>
            <a:picLocks noChangeAspect="1" noChangeArrowheads="1"/>
          </p:cNvPicPr>
          <p:nvPr/>
        </p:nvPicPr>
        <p:blipFill>
          <a:blip r:embed="rId2" cstate="print"/>
          <a:srcRect/>
          <a:stretch>
            <a:fillRect/>
          </a:stretch>
        </p:blipFill>
        <p:spPr bwMode="auto">
          <a:xfrm>
            <a:off x="381000" y="1828800"/>
            <a:ext cx="3095625" cy="2419350"/>
          </a:xfrm>
          <a:prstGeom prst="rect">
            <a:avLst/>
          </a:prstGeom>
          <a:noFill/>
          <a:ln w="9525">
            <a:noFill/>
            <a:miter lim="800000"/>
            <a:headEnd/>
            <a:tailEnd/>
          </a:ln>
        </p:spPr>
      </p:pic>
      <p:pic>
        <p:nvPicPr>
          <p:cNvPr id="29700" name="Picture 4" descr="component_based_alerts_3.png"/>
          <p:cNvPicPr>
            <a:picLocks noChangeAspect="1" noChangeArrowheads="1"/>
          </p:cNvPicPr>
          <p:nvPr/>
        </p:nvPicPr>
        <p:blipFill>
          <a:blip r:embed="rId3" cstate="print"/>
          <a:srcRect/>
          <a:stretch>
            <a:fillRect/>
          </a:stretch>
        </p:blipFill>
        <p:spPr bwMode="auto">
          <a:xfrm>
            <a:off x="4953000" y="1828800"/>
            <a:ext cx="2924175" cy="2209800"/>
          </a:xfrm>
          <a:prstGeom prst="rect">
            <a:avLst/>
          </a:prstGeom>
          <a:noFill/>
          <a:ln w="9525">
            <a:noFill/>
            <a:miter lim="800000"/>
            <a:headEnd/>
            <a:tailEnd/>
          </a:ln>
        </p:spPr>
      </p:pic>
      <p:pic>
        <p:nvPicPr>
          <p:cNvPr id="29701" name="Picture 6" descr="component_based_alerts_4.png"/>
          <p:cNvPicPr>
            <a:picLocks noChangeAspect="1" noChangeArrowheads="1"/>
          </p:cNvPicPr>
          <p:nvPr/>
        </p:nvPicPr>
        <p:blipFill>
          <a:blip r:embed="rId4" cstate="print"/>
          <a:srcRect/>
          <a:stretch>
            <a:fillRect/>
          </a:stretch>
        </p:blipFill>
        <p:spPr bwMode="auto">
          <a:xfrm>
            <a:off x="5029200" y="5067300"/>
            <a:ext cx="3476625" cy="1790700"/>
          </a:xfrm>
          <a:prstGeom prst="rect">
            <a:avLst/>
          </a:prstGeom>
          <a:noFill/>
          <a:ln w="9525">
            <a:noFill/>
            <a:miter lim="800000"/>
            <a:headEnd/>
            <a:tailEnd/>
          </a:ln>
        </p:spPr>
      </p:pic>
      <p:cxnSp>
        <p:nvCxnSpPr>
          <p:cNvPr id="29702" name="Straight Arrow Connector 7"/>
          <p:cNvCxnSpPr>
            <a:cxnSpLocks noChangeShapeType="1"/>
          </p:cNvCxnSpPr>
          <p:nvPr/>
        </p:nvCxnSpPr>
        <p:spPr bwMode="auto">
          <a:xfrm>
            <a:off x="3657600" y="2971800"/>
            <a:ext cx="914400" cy="0"/>
          </a:xfrm>
          <a:prstGeom prst="straightConnector1">
            <a:avLst/>
          </a:prstGeom>
          <a:noFill/>
          <a:ln w="12700" algn="ctr">
            <a:noFill/>
            <a:round/>
            <a:headEnd/>
            <a:tailEnd type="arrow" w="med" len="med"/>
          </a:ln>
        </p:spPr>
      </p:cxnSp>
      <p:sp>
        <p:nvSpPr>
          <p:cNvPr id="29703" name="Right Arrow 9"/>
          <p:cNvSpPr>
            <a:spLocks noChangeArrowheads="1"/>
          </p:cNvSpPr>
          <p:nvPr/>
        </p:nvSpPr>
        <p:spPr bwMode="auto">
          <a:xfrm>
            <a:off x="3657600" y="3124200"/>
            <a:ext cx="977900" cy="669925"/>
          </a:xfrm>
          <a:prstGeom prst="rightArrow">
            <a:avLst>
              <a:gd name="adj1" fmla="val 50000"/>
              <a:gd name="adj2" fmla="val 49995"/>
            </a:avLst>
          </a:prstGeom>
          <a:noFill/>
          <a:ln w="12700" algn="ctr">
            <a:noFill/>
            <a:round/>
            <a:headEnd/>
            <a:tailEnd/>
          </a:ln>
        </p:spPr>
        <p:txBody>
          <a:bodyPr>
            <a:spAutoFit/>
          </a:bodyPr>
          <a:lstStyle/>
          <a:p>
            <a:endParaRPr lang="en-US"/>
          </a:p>
        </p:txBody>
      </p:sp>
      <p:pic>
        <p:nvPicPr>
          <p:cNvPr id="29704" name="Picture 8" descr="https://encrypted-tbn3.gstatic.com/images?q=tbn:ANd9GcTmM0Xkm7MNg7MqiiM9bcy0hPDlxnNnDnZUKR24rMiFU-G_ze5Bmg"/>
          <p:cNvPicPr>
            <a:picLocks noChangeAspect="1" noChangeArrowheads="1"/>
          </p:cNvPicPr>
          <p:nvPr/>
        </p:nvPicPr>
        <p:blipFill>
          <a:blip r:embed="rId5" cstate="print"/>
          <a:srcRect/>
          <a:stretch>
            <a:fillRect/>
          </a:stretch>
        </p:blipFill>
        <p:spPr bwMode="auto">
          <a:xfrm>
            <a:off x="3657600" y="2667000"/>
            <a:ext cx="990600" cy="847725"/>
          </a:xfrm>
          <a:prstGeom prst="rect">
            <a:avLst/>
          </a:prstGeom>
          <a:noFill/>
          <a:ln w="9525">
            <a:noFill/>
            <a:miter lim="800000"/>
            <a:headEnd/>
            <a:tailEnd/>
          </a:ln>
        </p:spPr>
      </p:pic>
      <p:pic>
        <p:nvPicPr>
          <p:cNvPr id="29705" name="Picture 11" descr="D:\Users\mopathak\Downloads\images.png"/>
          <p:cNvPicPr>
            <a:picLocks noChangeAspect="1" noChangeArrowheads="1"/>
          </p:cNvPicPr>
          <p:nvPr/>
        </p:nvPicPr>
        <p:blipFill>
          <a:blip r:embed="rId6" cstate="print"/>
          <a:srcRect/>
          <a:stretch>
            <a:fillRect/>
          </a:stretch>
        </p:blipFill>
        <p:spPr bwMode="auto">
          <a:xfrm>
            <a:off x="6248400" y="4114800"/>
            <a:ext cx="919163" cy="7620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667000"/>
            <a:ext cx="8734425" cy="533400"/>
          </a:xfrm>
        </p:spPr>
        <p:txBody>
          <a:bodyPr/>
          <a:lstStyle/>
          <a:p>
            <a:pPr>
              <a:defRPr/>
            </a:pPr>
            <a:r>
              <a:rPr lang="en-US" sz="4000" dirty="0" smtClean="0"/>
              <a:t>THANK YOU</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Contd.</a:t>
            </a:r>
            <a:endParaRPr lang="en-US" dirty="0"/>
          </a:p>
        </p:txBody>
      </p:sp>
      <p:sp>
        <p:nvSpPr>
          <p:cNvPr id="7171" name="Rectangle 2"/>
          <p:cNvSpPr>
            <a:spLocks noChangeArrowheads="1"/>
          </p:cNvSpPr>
          <p:nvPr/>
        </p:nvSpPr>
        <p:spPr bwMode="auto">
          <a:xfrm>
            <a:off x="609600" y="1066800"/>
            <a:ext cx="2895600" cy="2041525"/>
          </a:xfrm>
          <a:prstGeom prst="rect">
            <a:avLst/>
          </a:prstGeom>
          <a:noFill/>
          <a:ln w="9525">
            <a:noFill/>
            <a:miter lim="800000"/>
            <a:headEnd/>
            <a:tailEnd/>
          </a:ln>
        </p:spPr>
        <p:txBody>
          <a:bodyPr>
            <a:spAutoFit/>
          </a:bodyPr>
          <a:lstStyle/>
          <a:p>
            <a:pPr marL="342900" indent="-342900" fontAlgn="base">
              <a:lnSpc>
                <a:spcPct val="100000"/>
              </a:lnSpc>
              <a:spcAft>
                <a:spcPts val="1400"/>
              </a:spcAft>
            </a:pPr>
            <a:r>
              <a:rPr lang="en-US" b="0">
                <a:latin typeface="Times New Roman" pitchFamily="18" charset="0"/>
                <a:cs typeface="Times New Roman" pitchFamily="18" charset="0"/>
              </a:rPr>
              <a:t>8 .    IDOC Monitor</a:t>
            </a:r>
          </a:p>
          <a:p>
            <a:pPr marL="342900" indent="-342900" fontAlgn="base">
              <a:lnSpc>
                <a:spcPct val="100000"/>
              </a:lnSpc>
              <a:spcAft>
                <a:spcPts val="1400"/>
              </a:spcAft>
            </a:pPr>
            <a:r>
              <a:rPr lang="en-US" b="0">
                <a:latin typeface="Times New Roman" pitchFamily="18" charset="0"/>
                <a:cs typeface="Times New Roman" pitchFamily="18" charset="0"/>
              </a:rPr>
              <a:t>9.     CPA Cache History</a:t>
            </a:r>
          </a:p>
          <a:p>
            <a:pPr marL="342900" indent="-342900" fontAlgn="base">
              <a:lnSpc>
                <a:spcPct val="100000"/>
              </a:lnSpc>
              <a:spcAft>
                <a:spcPts val="1400"/>
              </a:spcAft>
            </a:pPr>
            <a:r>
              <a:rPr lang="en-US" b="0">
                <a:latin typeface="Times New Roman" pitchFamily="18" charset="0"/>
                <a:cs typeface="Times New Roman" pitchFamily="18" charset="0"/>
              </a:rPr>
              <a:t>10.   Channel-Independent Logs</a:t>
            </a:r>
          </a:p>
          <a:p>
            <a:pPr marL="342900" indent="-342900" fontAlgn="base">
              <a:lnSpc>
                <a:spcPct val="100000"/>
              </a:lnSpc>
              <a:spcAft>
                <a:spcPts val="1400"/>
              </a:spcAft>
            </a:pPr>
            <a:r>
              <a:rPr lang="en-US" b="0">
                <a:latin typeface="Times New Roman" pitchFamily="18" charset="0"/>
                <a:cs typeface="Times New Roman" pitchFamily="18" charset="0"/>
              </a:rPr>
              <a:t>11.   Component based alerts</a:t>
            </a:r>
          </a:p>
          <a:p>
            <a:pPr marL="342900" indent="-342900" fontAlgn="base">
              <a:lnSpc>
                <a:spcPct val="100000"/>
              </a:lnSpc>
              <a:buFont typeface="Arial" charset="0"/>
              <a:buAutoNum type="arabicPeriod"/>
            </a:pPr>
            <a:endParaRPr lang="en-US" b="0">
              <a:latin typeface="Times New Roman" pitchFamily="18" charset="0"/>
              <a:cs typeface="Times New Roman" pitchFamily="18" charset="0"/>
            </a:endParaRPr>
          </a:p>
        </p:txBody>
      </p:sp>
      <p:pic>
        <p:nvPicPr>
          <p:cNvPr id="7172" name="Picture 58" descr="D:\Users\mopathak\Downloads\file2.jpg"/>
          <p:cNvPicPr>
            <a:picLocks noChangeAspect="1" noChangeArrowheads="1"/>
          </p:cNvPicPr>
          <p:nvPr/>
        </p:nvPicPr>
        <p:blipFill>
          <a:blip r:embed="rId2" cstate="print"/>
          <a:srcRect/>
          <a:stretch>
            <a:fillRect/>
          </a:stretch>
        </p:blipFill>
        <p:spPr bwMode="auto">
          <a:xfrm>
            <a:off x="2133600" y="2895600"/>
            <a:ext cx="6781800" cy="343376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52400" y="304800"/>
            <a:ext cx="8734425" cy="533400"/>
          </a:xfrm>
        </p:spPr>
        <p:txBody>
          <a:bodyPr/>
          <a:lstStyle/>
          <a:p>
            <a:pPr eaLnBrk="1" hangingPunct="1"/>
            <a:r>
              <a:rPr lang="en-US" sz="3400" smtClean="0">
                <a:effectLst/>
                <a:latin typeface="Times New Roman" pitchFamily="18" charset="0"/>
                <a:cs typeface="Times New Roman" pitchFamily="18" charset="0"/>
              </a:rPr>
              <a:t>   1.0           Format of PI Message</a:t>
            </a:r>
          </a:p>
        </p:txBody>
      </p:sp>
      <p:graphicFrame>
        <p:nvGraphicFramePr>
          <p:cNvPr id="1026" name="Object 3"/>
          <p:cNvGraphicFramePr>
            <a:graphicFrameLocks noChangeAspect="1"/>
          </p:cNvGraphicFramePr>
          <p:nvPr>
            <p:ph idx="1"/>
          </p:nvPr>
        </p:nvGraphicFramePr>
        <p:xfrm>
          <a:off x="762000" y="2209800"/>
          <a:ext cx="7386638" cy="3140075"/>
        </p:xfrm>
        <a:graphic>
          <a:graphicData uri="http://schemas.openxmlformats.org/presentationml/2006/ole">
            <p:oleObj spid="_x0000_s1026" name="Photo Editor Photo" r:id="rId3" imgW="7744906" imgH="4105848" progId="MSPhotoEd.3">
              <p:embed/>
            </p:oleObj>
          </a:graphicData>
        </a:graphic>
      </p:graphicFrame>
      <p:sp>
        <p:nvSpPr>
          <p:cNvPr id="1028" name="Rectangle 4"/>
          <p:cNvSpPr>
            <a:spLocks noChangeArrowheads="1"/>
          </p:cNvSpPr>
          <p:nvPr/>
        </p:nvSpPr>
        <p:spPr bwMode="auto">
          <a:xfrm>
            <a:off x="1143000" y="1143000"/>
            <a:ext cx="6019800" cy="381000"/>
          </a:xfrm>
          <a:prstGeom prst="rect">
            <a:avLst/>
          </a:prstGeom>
          <a:noFill/>
          <a:ln w="12700">
            <a:noFill/>
            <a:miter lim="800000"/>
            <a:headEnd/>
            <a:tailEnd/>
          </a:ln>
        </p:spPr>
        <p:txBody>
          <a:bodyPr lIns="0" tIns="0" rIns="0" bIns="0"/>
          <a:lstStyle/>
          <a:p>
            <a:pPr fontAlgn="base">
              <a:lnSpc>
                <a:spcPct val="100000"/>
              </a:lnSpc>
              <a:spcAft>
                <a:spcPct val="0"/>
              </a:spcAft>
            </a:pPr>
            <a:r>
              <a:rPr lang="en-US" sz="2000">
                <a:solidFill>
                  <a:schemeClr val="tx2"/>
                </a:solidFill>
                <a:latin typeface="Times New Roman" pitchFamily="18" charset="0"/>
                <a:cs typeface="Times New Roman" pitchFamily="18" charset="0"/>
              </a:rPr>
              <a:t>Example of basic SOAP document over HTTP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09575" y="457200"/>
            <a:ext cx="8734425" cy="533400"/>
          </a:xfrm>
        </p:spPr>
        <p:txBody>
          <a:bodyPr/>
          <a:lstStyle/>
          <a:p>
            <a:pPr eaLnBrk="1" hangingPunct="1"/>
            <a:r>
              <a:rPr lang="en-US" sz="2800" smtClean="0">
                <a:effectLst/>
                <a:latin typeface="Times New Roman" pitchFamily="18" charset="0"/>
                <a:cs typeface="Times New Roman" pitchFamily="18" charset="0"/>
              </a:rPr>
              <a:t>PI Message format: SOAP with attachments</a:t>
            </a:r>
          </a:p>
        </p:txBody>
      </p:sp>
      <p:graphicFrame>
        <p:nvGraphicFramePr>
          <p:cNvPr id="2050" name="Object 3"/>
          <p:cNvGraphicFramePr>
            <a:graphicFrameLocks noChangeAspect="1"/>
          </p:cNvGraphicFramePr>
          <p:nvPr>
            <p:ph idx="1"/>
          </p:nvPr>
        </p:nvGraphicFramePr>
        <p:xfrm>
          <a:off x="1752600" y="1600200"/>
          <a:ext cx="5341938" cy="3981450"/>
        </p:xfrm>
        <a:graphic>
          <a:graphicData uri="http://schemas.openxmlformats.org/presentationml/2006/ole">
            <p:oleObj spid="_x0000_s2050" name="Photo Editor Photo" r:id="rId3" imgW="5687219" imgH="5285714" progId="MSPhotoEd.3">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sz="2800" smtClean="0">
                <a:effectLst/>
                <a:latin typeface="Times New Roman" pitchFamily="18" charset="0"/>
                <a:cs typeface="Times New Roman" pitchFamily="18" charset="0"/>
              </a:rPr>
              <a:t>Viewing SOAP message parts within PI</a:t>
            </a:r>
          </a:p>
        </p:txBody>
      </p:sp>
      <p:sp>
        <p:nvSpPr>
          <p:cNvPr id="3076" name="Rectangle 4"/>
          <p:cNvSpPr>
            <a:spLocks noChangeArrowheads="1"/>
          </p:cNvSpPr>
          <p:nvPr/>
        </p:nvSpPr>
        <p:spPr bwMode="gray">
          <a:xfrm>
            <a:off x="4343400" y="1219200"/>
            <a:ext cx="4273550" cy="4648200"/>
          </a:xfrm>
          <a:prstGeom prst="rect">
            <a:avLst/>
          </a:prstGeom>
          <a:noFill/>
          <a:ln w="12700">
            <a:noFill/>
            <a:miter lim="800000"/>
            <a:headEnd/>
            <a:tailEnd/>
          </a:ln>
        </p:spPr>
        <p:txBody>
          <a:bodyPr lIns="180000" tIns="0" rIns="0" bIns="0"/>
          <a:lstStyle/>
          <a:p>
            <a:pPr marL="342900" indent="-342900" fontAlgn="base">
              <a:lnSpc>
                <a:spcPct val="100000"/>
              </a:lnSpc>
              <a:spcBef>
                <a:spcPct val="20000"/>
              </a:spcBef>
              <a:spcAft>
                <a:spcPts val="1000"/>
              </a:spcAft>
              <a:buSzPct val="100000"/>
              <a:buFontTx/>
              <a:buChar char="•"/>
            </a:pPr>
            <a:r>
              <a:rPr lang="en-US" b="0">
                <a:latin typeface="Times New Roman" pitchFamily="18" charset="0"/>
                <a:cs typeface="Times New Roman" pitchFamily="18" charset="0"/>
              </a:rPr>
              <a:t>The transaction for monitoring messages in the pipeline is SXMB_MONI (Monitor for processed XML messages).</a:t>
            </a:r>
          </a:p>
          <a:p>
            <a:pPr marL="342900" indent="-342900" fontAlgn="base">
              <a:lnSpc>
                <a:spcPct val="100000"/>
              </a:lnSpc>
              <a:spcBef>
                <a:spcPct val="20000"/>
              </a:spcBef>
              <a:spcAft>
                <a:spcPts val="1000"/>
              </a:spcAft>
              <a:buSzPct val="100000"/>
              <a:buFontTx/>
              <a:buChar char="•"/>
            </a:pPr>
            <a:r>
              <a:rPr lang="en-US" b="0">
                <a:latin typeface="Times New Roman" pitchFamily="18" charset="0"/>
                <a:cs typeface="Times New Roman" pitchFamily="18" charset="0"/>
              </a:rPr>
              <a:t>Each node represents a pipeline step</a:t>
            </a:r>
          </a:p>
          <a:p>
            <a:pPr marL="342900" indent="-342900" fontAlgn="base">
              <a:lnSpc>
                <a:spcPct val="100000"/>
              </a:lnSpc>
              <a:spcBef>
                <a:spcPct val="20000"/>
              </a:spcBef>
              <a:spcAft>
                <a:spcPts val="1000"/>
              </a:spcAft>
              <a:buSzPct val="100000"/>
              <a:buFontTx/>
              <a:buChar char="•"/>
            </a:pPr>
            <a:r>
              <a:rPr lang="en-US" b="0">
                <a:latin typeface="Times New Roman" pitchFamily="18" charset="0"/>
                <a:cs typeface="Times New Roman" pitchFamily="18" charset="0"/>
              </a:rPr>
              <a:t>The contents of the node corresponds to the state of the message after the pipeline step.</a:t>
            </a:r>
          </a:p>
          <a:p>
            <a:pPr marL="342900" indent="-342900" fontAlgn="base">
              <a:lnSpc>
                <a:spcPct val="100000"/>
              </a:lnSpc>
              <a:spcBef>
                <a:spcPct val="20000"/>
              </a:spcBef>
              <a:spcAft>
                <a:spcPts val="1000"/>
              </a:spcAft>
              <a:buSzPct val="100000"/>
              <a:buFontTx/>
              <a:buChar char="•"/>
            </a:pPr>
            <a:r>
              <a:rPr lang="en-US" b="0">
                <a:latin typeface="Times New Roman" pitchFamily="18" charset="0"/>
                <a:cs typeface="Times New Roman" pitchFamily="18" charset="0"/>
              </a:rPr>
              <a:t>Each message part can be viewed individually</a:t>
            </a:r>
          </a:p>
        </p:txBody>
      </p:sp>
      <p:graphicFrame>
        <p:nvGraphicFramePr>
          <p:cNvPr id="3074" name="Object 3"/>
          <p:cNvGraphicFramePr>
            <a:graphicFrameLocks noChangeAspect="1"/>
          </p:cNvGraphicFramePr>
          <p:nvPr>
            <p:ph idx="1"/>
          </p:nvPr>
        </p:nvGraphicFramePr>
        <p:xfrm>
          <a:off x="457200" y="990600"/>
          <a:ext cx="2970213" cy="3733800"/>
        </p:xfrm>
        <a:graphic>
          <a:graphicData uri="http://schemas.openxmlformats.org/presentationml/2006/ole">
            <p:oleObj spid="_x0000_s3074" name="Bitmap Image" r:id="rId3" imgW="2457143" imgH="3467584" progId="Paint.Picture">
              <p:embed/>
            </p:oleObj>
          </a:graphicData>
        </a:graphic>
      </p:graphicFrame>
      <p:pic>
        <p:nvPicPr>
          <p:cNvPr id="3077" name="Picture 7"/>
          <p:cNvPicPr>
            <a:picLocks noChangeAspect="1" noChangeArrowheads="1"/>
          </p:cNvPicPr>
          <p:nvPr/>
        </p:nvPicPr>
        <p:blipFill>
          <a:blip r:embed="rId4" cstate="print"/>
          <a:srcRect/>
          <a:stretch>
            <a:fillRect/>
          </a:stretch>
        </p:blipFill>
        <p:spPr bwMode="auto">
          <a:xfrm>
            <a:off x="0" y="5029200"/>
            <a:ext cx="8982075" cy="1285875"/>
          </a:xfrm>
          <a:prstGeom prst="rect">
            <a:avLst/>
          </a:prstGeom>
          <a:noFill/>
          <a:ln w="12700" algn="ctr">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latin typeface="Times New Roman" pitchFamily="18" charset="0"/>
                <a:cs typeface="Times New Roman" pitchFamily="18" charset="0"/>
              </a:rPr>
              <a:t>2.0  Message Monitor</a:t>
            </a:r>
            <a:r>
              <a:rPr lang="en-US" dirty="0" smtClean="0"/>
              <a:t/>
            </a:r>
            <a:br>
              <a:rPr lang="en-US" dirty="0" smtClean="0"/>
            </a:br>
            <a:endParaRPr lang="en-US" dirty="0"/>
          </a:p>
        </p:txBody>
      </p:sp>
      <p:sp>
        <p:nvSpPr>
          <p:cNvPr id="8195" name="Rectangle 2"/>
          <p:cNvSpPr>
            <a:spLocks noChangeArrowheads="1"/>
          </p:cNvSpPr>
          <p:nvPr/>
        </p:nvSpPr>
        <p:spPr bwMode="auto">
          <a:xfrm>
            <a:off x="381000" y="1143000"/>
            <a:ext cx="8153400" cy="928688"/>
          </a:xfrm>
          <a:prstGeom prst="rect">
            <a:avLst/>
          </a:prstGeom>
          <a:noFill/>
          <a:ln w="9525">
            <a:noFill/>
            <a:miter lim="800000"/>
            <a:headEnd/>
            <a:tailEnd/>
          </a:ln>
        </p:spPr>
        <p:txBody>
          <a:bodyPr>
            <a:spAutoFit/>
          </a:bodyPr>
          <a:lstStyle/>
          <a:p>
            <a:pPr>
              <a:buFont typeface="Arial" charset="0"/>
              <a:buChar char="•"/>
            </a:pPr>
            <a:r>
              <a:rPr lang="en-US" b="0">
                <a:latin typeface="Times New Roman" pitchFamily="18" charset="0"/>
                <a:cs typeface="Times New Roman" pitchFamily="18" charset="0"/>
              </a:rPr>
              <a:t> Display message processing including aggregated and detailed information about  status of messages, identify errors in message processing and perform problem isolation. Manage individual messages by, for example, resending individual message versions.</a:t>
            </a:r>
            <a:endParaRPr lang="en-US">
              <a:latin typeface="Times New Roman" pitchFamily="18" charset="0"/>
              <a:cs typeface="Times New Roman" pitchFamily="18" charset="0"/>
            </a:endParaRPr>
          </a:p>
        </p:txBody>
      </p:sp>
      <p:sp>
        <p:nvSpPr>
          <p:cNvPr id="8196" name="Rectangle 3"/>
          <p:cNvSpPr>
            <a:spLocks noChangeArrowheads="1"/>
          </p:cNvSpPr>
          <p:nvPr/>
        </p:nvSpPr>
        <p:spPr bwMode="auto">
          <a:xfrm>
            <a:off x="381000" y="2590800"/>
            <a:ext cx="7772400" cy="3638550"/>
          </a:xfrm>
          <a:prstGeom prst="rect">
            <a:avLst/>
          </a:prstGeom>
          <a:noFill/>
          <a:ln w="9525">
            <a:noFill/>
            <a:miter lim="800000"/>
            <a:headEnd/>
            <a:tailEnd/>
          </a:ln>
        </p:spPr>
        <p:txBody>
          <a:bodyPr>
            <a:spAutoFit/>
          </a:bodyPr>
          <a:lstStyle/>
          <a:p>
            <a:pPr fontAlgn="base">
              <a:buFont typeface="Arial" charset="0"/>
              <a:buChar char="•"/>
            </a:pPr>
            <a:r>
              <a:rPr lang="en-US" b="0">
                <a:latin typeface="Times New Roman" pitchFamily="18" charset="0"/>
                <a:cs typeface="Times New Roman" pitchFamily="18" charset="0"/>
              </a:rPr>
              <a:t> Open a browser and go to http://&lt;host&gt;:&lt;port&gt;/pimon  to access the Process   Integration tools. Then choose Monitoring &gt;&gt; Adapter Engine &gt;&gt; Message Monitor.</a:t>
            </a:r>
          </a:p>
          <a:p>
            <a:pPr fontAlgn="base">
              <a:buFont typeface="Arial" charset="0"/>
              <a:buChar char="•"/>
            </a:pPr>
            <a:r>
              <a:rPr lang="en-US" b="0">
                <a:latin typeface="Times New Roman" pitchFamily="18" charset="0"/>
                <a:cs typeface="Times New Roman" pitchFamily="18" charset="0"/>
              </a:rPr>
              <a:t> Click on the Message Monitor</a:t>
            </a:r>
          </a:p>
          <a:p>
            <a:pPr fontAlgn="base">
              <a:buFont typeface="Arial" charset="0"/>
              <a:buChar char="•"/>
            </a:pPr>
            <a:r>
              <a:rPr lang="en-US" b="0">
                <a:latin typeface="Times New Roman" pitchFamily="18" charset="0"/>
                <a:cs typeface="Times New Roman" pitchFamily="18" charset="0"/>
              </a:rPr>
              <a:t> In the message monitor, you can access the message overview or search for persisted or archived messages as described below.</a:t>
            </a:r>
          </a:p>
          <a:p>
            <a:pPr fontAlgn="base">
              <a:buFont typeface="Arial" charset="0"/>
              <a:buChar char="•"/>
            </a:pPr>
            <a:endParaRPr lang="en-US" b="0">
              <a:latin typeface="Times New Roman" pitchFamily="18" charset="0"/>
              <a:cs typeface="Times New Roman" pitchFamily="18" charset="0"/>
            </a:endParaRPr>
          </a:p>
          <a:p>
            <a:pPr fontAlgn="base"/>
            <a:r>
              <a:rPr lang="en-US" b="0">
                <a:latin typeface="Times New Roman" pitchFamily="18" charset="0"/>
                <a:cs typeface="Times New Roman" pitchFamily="18" charset="0"/>
              </a:rPr>
              <a:t>                                                                                                                                Contd.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File3.jpg"/>
          <p:cNvPicPr>
            <a:picLocks noChangeAspect="1" noChangeArrowheads="1"/>
          </p:cNvPicPr>
          <p:nvPr/>
        </p:nvPicPr>
        <p:blipFill>
          <a:blip r:embed="rId2" cstate="print"/>
          <a:srcRect/>
          <a:stretch>
            <a:fillRect/>
          </a:stretch>
        </p:blipFill>
        <p:spPr bwMode="auto">
          <a:xfrm>
            <a:off x="457200" y="1600200"/>
            <a:ext cx="8382000" cy="3886200"/>
          </a:xfrm>
          <a:prstGeom prst="rect">
            <a:avLst/>
          </a:prstGeom>
          <a:noFill/>
          <a:ln w="9525">
            <a:noFill/>
            <a:miter lim="800000"/>
            <a:headEnd/>
            <a:tailEnd/>
          </a:ln>
        </p:spPr>
      </p:pic>
      <p:sp>
        <p:nvSpPr>
          <p:cNvPr id="5" name="Title 1"/>
          <p:cNvSpPr>
            <a:spLocks noGrp="1"/>
          </p:cNvSpPr>
          <p:nvPr>
            <p:ph type="title"/>
          </p:nvPr>
        </p:nvSpPr>
        <p:spPr>
          <a:xfrm>
            <a:off x="409575" y="457200"/>
            <a:ext cx="8734425" cy="533400"/>
          </a:xfrm>
        </p:spPr>
        <p:txBody>
          <a:bodyPr/>
          <a:lstStyle/>
          <a:p>
            <a:pPr>
              <a:defRPr/>
            </a:pPr>
            <a:r>
              <a:rPr lang="en-US" dirty="0" smtClean="0">
                <a:latin typeface="Times New Roman" pitchFamily="18" charset="0"/>
                <a:cs typeface="Times New Roman" pitchFamily="18" charset="0"/>
              </a:rPr>
              <a:t>Contd.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File4.jpg"/>
          <p:cNvPicPr>
            <a:picLocks noChangeAspect="1" noChangeArrowheads="1"/>
          </p:cNvPicPr>
          <p:nvPr/>
        </p:nvPicPr>
        <p:blipFill>
          <a:blip r:embed="rId2" cstate="print"/>
          <a:srcRect/>
          <a:stretch>
            <a:fillRect/>
          </a:stretch>
        </p:blipFill>
        <p:spPr bwMode="auto">
          <a:xfrm>
            <a:off x="228600" y="1905000"/>
            <a:ext cx="8712200" cy="3581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 latinLnBrk="0" hangingPunct="1">
          <a:lnSpc>
            <a:spcPct val="120000"/>
          </a:lnSpc>
          <a:spcBef>
            <a:spcPct val="0"/>
          </a:spcBef>
          <a:spcAft>
            <a:spcPct val="150000"/>
          </a:spcAft>
          <a:buClrTx/>
          <a:buSzTx/>
          <a:buFontTx/>
          <a:buNone/>
          <a:tabLst/>
          <a:defRPr kumimoji="0" lang="en-GB" sz="16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 latinLnBrk="0" hangingPunct="1">
          <a:lnSpc>
            <a:spcPct val="120000"/>
          </a:lnSpc>
          <a:spcBef>
            <a:spcPct val="0"/>
          </a:spcBef>
          <a:spcAft>
            <a:spcPct val="150000"/>
          </a:spcAft>
          <a:buClrTx/>
          <a:buSzTx/>
          <a:buFontTx/>
          <a:buNone/>
          <a:tabLst/>
          <a:defRPr kumimoji="0" lang="en-GB" sz="16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5BD433-74D8-4312-BF46-80CD2721EF1C}"/>
</file>

<file path=customXml/itemProps2.xml><?xml version="1.0" encoding="utf-8"?>
<ds:datastoreItem xmlns:ds="http://schemas.openxmlformats.org/officeDocument/2006/customXml" ds:itemID="{756483F0-3D0E-445E-B3A1-47B5B0DAB289}"/>
</file>

<file path=customXml/itemProps3.xml><?xml version="1.0" encoding="utf-8"?>
<ds:datastoreItem xmlns:ds="http://schemas.openxmlformats.org/officeDocument/2006/customXml" ds:itemID="{FB97CC59-2C6B-4E61-B4CE-CB0B8AE7C0E7}"/>
</file>

<file path=docProps/app.xml><?xml version="1.0" encoding="utf-8"?>
<Properties xmlns="http://schemas.openxmlformats.org/officeDocument/2006/extended-properties" xmlns:vt="http://schemas.openxmlformats.org/officeDocument/2006/docPropsVTypes">
  <Template/>
  <TotalTime>1057</TotalTime>
  <Pages>49</Pages>
  <Words>998</Words>
  <Application>Microsoft Office PowerPoint</Application>
  <PresentationFormat>On-screen Show (4:3)</PresentationFormat>
  <Paragraphs>119</Paragraphs>
  <Slides>29</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6" baseType="lpstr">
      <vt:lpstr>Arial</vt:lpstr>
      <vt:lpstr>Wingdings</vt:lpstr>
      <vt:lpstr>Symbol</vt:lpstr>
      <vt:lpstr>Times New Roman</vt:lpstr>
      <vt:lpstr>Default Design</vt:lpstr>
      <vt:lpstr>Microsoft Photo Editor 3.0 Photo</vt:lpstr>
      <vt:lpstr>Paintbrush Picture</vt:lpstr>
      <vt:lpstr>SAP Process Integration </vt:lpstr>
      <vt:lpstr>Runtime Workbench in SAP PI 7.3</vt:lpstr>
      <vt:lpstr>Contd.</vt:lpstr>
      <vt:lpstr>   1.0           Format of PI Message</vt:lpstr>
      <vt:lpstr>PI Message format: SOAP with attachments</vt:lpstr>
      <vt:lpstr>Viewing SOAP message parts within PI</vt:lpstr>
      <vt:lpstr>2.0  Message Monitor </vt:lpstr>
      <vt:lpstr>Contd.</vt:lpstr>
      <vt:lpstr>Slide 9</vt:lpstr>
      <vt:lpstr>Message Status Overview      Message Status Overview will allow you to get a quick overview of the entire message flows sorted by interfaces and status.   Overview of Messages and their Statuses shows:                 1. Error               2. Scheduled               3. Success               4. Cancelled   Run the transaction for each component is the PI system every hour in the production system.  The transaction should be run once a day in the development and testing systems. (It vary depends upon the project requirements)   </vt:lpstr>
      <vt:lpstr>Database</vt:lpstr>
      <vt:lpstr>Slide 12</vt:lpstr>
      <vt:lpstr>3.0    Communication Channel Monitor   </vt:lpstr>
      <vt:lpstr>Contd.</vt:lpstr>
      <vt:lpstr>4.0   Performance Monitor</vt:lpstr>
      <vt:lpstr>5.0    Java Proxy Run Time Monitor </vt:lpstr>
      <vt:lpstr>Contd.</vt:lpstr>
      <vt:lpstr>6.0   Cache Monitor</vt:lpstr>
      <vt:lpstr>7.0   Engine Status</vt:lpstr>
      <vt:lpstr>8.0  IDOC Monitor</vt:lpstr>
      <vt:lpstr>Procedure </vt:lpstr>
      <vt:lpstr>9.0  CPA Cache History</vt:lpstr>
      <vt:lpstr>10.0   Channel Independent Log</vt:lpstr>
      <vt:lpstr>11.0        Component based alerts</vt:lpstr>
      <vt:lpstr>Steps….</vt:lpstr>
      <vt:lpstr>Slide 26</vt:lpstr>
      <vt:lpstr>Slide 27</vt:lpstr>
      <vt:lpstr>Slide 28</vt:lpstr>
      <vt:lpstr>THANK YOU</vt:lpstr>
    </vt:vector>
  </TitlesOfParts>
  <Manager>Jochen Rothermel</Manager>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Handover Meeting Production ot Ramp-Up</dc:title>
  <dc:subject>1.0</dc:subject>
  <dc:creator>Jochen Rothermel (Ulrike Metzger)</dc:creator>
  <cp:keywords>English</cp:keywords>
  <dc:description>January 18, 2002</dc:description>
  <cp:lastModifiedBy>kmysores</cp:lastModifiedBy>
  <cp:revision>227</cp:revision>
  <cp:lastPrinted>2000-12-09T23:53:19Z</cp:lastPrinted>
  <dcterms:created xsi:type="dcterms:W3CDTF">2001-05-31T12:33:21Z</dcterms:created>
  <dcterms:modified xsi:type="dcterms:W3CDTF">2015-12-21T09:16:04Z</dcterms:modified>
  <cp:category>T125</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