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38" r:id="rId5"/>
    <p:sldMasterId id="2147483858" r:id="rId6"/>
  </p:sldMasterIdLst>
  <p:notesMasterIdLst>
    <p:notesMasterId r:id="rId26"/>
  </p:notesMasterIdLst>
  <p:handoutMasterIdLst>
    <p:handoutMasterId r:id="rId27"/>
  </p:handoutMasterIdLst>
  <p:sldIdLst>
    <p:sldId id="256" r:id="rId7"/>
    <p:sldId id="347" r:id="rId8"/>
    <p:sldId id="367" r:id="rId9"/>
    <p:sldId id="392" r:id="rId10"/>
    <p:sldId id="393" r:id="rId11"/>
    <p:sldId id="394" r:id="rId12"/>
    <p:sldId id="395" r:id="rId13"/>
    <p:sldId id="396" r:id="rId14"/>
    <p:sldId id="397" r:id="rId15"/>
    <p:sldId id="379" r:id="rId16"/>
    <p:sldId id="380" r:id="rId17"/>
    <p:sldId id="382" r:id="rId18"/>
    <p:sldId id="383" r:id="rId19"/>
    <p:sldId id="384" r:id="rId20"/>
    <p:sldId id="385" r:id="rId21"/>
    <p:sldId id="391" r:id="rId22"/>
    <p:sldId id="387" r:id="rId23"/>
    <p:sldId id="388" r:id="rId24"/>
    <p:sldId id="273" r:id="rId25"/>
  </p:sldIdLst>
  <p:sldSz cx="12192000" cy="6858000"/>
  <p:notesSz cx="6858000" cy="9144000"/>
  <p:custDataLst>
    <p:tags r:id="rId28"/>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D5ED"/>
    <a:srgbClr val="80B8D6"/>
    <a:srgbClr val="FF7E83"/>
    <a:srgbClr val="FF6327"/>
    <a:srgbClr val="01D1D0"/>
    <a:srgbClr val="E6E7E7"/>
    <a:srgbClr val="0070AD"/>
    <a:srgbClr val="7F7F7F"/>
    <a:srgbClr val="6D64CC"/>
    <a:srgbClr val="7E39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341"/>
        <p:guide pos="3659"/>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daya, Naresh Kumar" userId="S::naresh-kumar.udaya@capgemini.com::d221f93b-ff47-4de6-8332-4424777dfe84" providerId="AD" clId="Web-{CB986DB4-9208-4484-9EEB-EF46E6F1415E}"/>
    <pc:docChg chg="modSld">
      <pc:chgData name="Udaya, Naresh Kumar" userId="S::naresh-kumar.udaya@capgemini.com::d221f93b-ff47-4de6-8332-4424777dfe84" providerId="AD" clId="Web-{CB986DB4-9208-4484-9EEB-EF46E6F1415E}" dt="2019-08-30T11:01:31.155" v="2" actId="20577"/>
      <pc:docMkLst>
        <pc:docMk/>
      </pc:docMkLst>
      <pc:sldChg chg="modSp">
        <pc:chgData name="Udaya, Naresh Kumar" userId="S::naresh-kumar.udaya@capgemini.com::d221f93b-ff47-4de6-8332-4424777dfe84" providerId="AD" clId="Web-{CB986DB4-9208-4484-9EEB-EF46E6F1415E}" dt="2019-08-30T11:01:30.467" v="0" actId="20577"/>
        <pc:sldMkLst>
          <pc:docMk/>
          <pc:sldMk cId="703713206" sldId="397"/>
        </pc:sldMkLst>
        <pc:spChg chg="mod">
          <ac:chgData name="Udaya, Naresh Kumar" userId="S::naresh-kumar.udaya@capgemini.com::d221f93b-ff47-4de6-8332-4424777dfe84" providerId="AD" clId="Web-{CB986DB4-9208-4484-9EEB-EF46E6F1415E}" dt="2019-08-30T11:01:30.467" v="0" actId="20577"/>
          <ac:spMkLst>
            <pc:docMk/>
            <pc:sldMk cId="703713206" sldId="397"/>
            <ac:spMk id="2"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10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1000" smtClean="0"/>
              <a:pPr/>
              <a:t>30/08/2019</a:t>
            </a:fld>
            <a:endParaRPr lang="pt-PT" sz="10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10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1000" smtClean="0"/>
              <a:pPr/>
              <a:t>‹#›</a:t>
            </a:fld>
            <a:endParaRPr lang="pt-PT" sz="10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0835B8F7-DAC4-4931-8AED-4356A8B2FD64}" type="datetimeFigureOut">
              <a:rPr lang="pt-BR" smtClean="0"/>
              <a:pPr/>
              <a:t>30/08/2019</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 </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None/>
      <a:defRPr sz="1000" kern="1200" baseline="0">
        <a:solidFill>
          <a:schemeClr val="tx1"/>
        </a:solidFill>
        <a:latin typeface="+mn-lt"/>
        <a:ea typeface="+mn-ea"/>
        <a:cs typeface="+mn-cs"/>
      </a:defRPr>
    </a:lvl1pPr>
    <a:lvl2pPr marL="4572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2pPr>
    <a:lvl3pPr marL="9144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3pPr>
    <a:lvl4pPr marL="13716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90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122222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19</a:t>
            </a:fld>
            <a:endParaRPr lang="pt-BR"/>
          </a:p>
        </p:txBody>
      </p:sp>
    </p:spTree>
    <p:extLst>
      <p:ext uri="{BB962C8B-B14F-4D97-AF65-F5344CB8AC3E}">
        <p14:creationId xmlns:p14="http://schemas.microsoft.com/office/powerpoint/2010/main" val="3504984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1481059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
          <p:cNvSpPr>
            <a:spLocks noGrp="1" noRot="1" noChangeAspect="1" noChangeArrowheads="1" noTextEdit="1"/>
          </p:cNvSpPr>
          <p:nvPr>
            <p:ph type="sldImg"/>
          </p:nvPr>
        </p:nvSpPr>
        <p:spPr>
          <a:xfrm>
            <a:off x="-820738" y="327025"/>
            <a:ext cx="8301038" cy="4670425"/>
          </a:xfrm>
          <a:solidFill>
            <a:srgbClr val="FFFFFF"/>
          </a:solidFill>
          <a:ln/>
        </p:spPr>
      </p:sp>
      <p:sp>
        <p:nvSpPr>
          <p:cNvPr id="35843" name="Rectangle 2"/>
          <p:cNvSpPr>
            <a:spLocks noGrp="1" noChangeArrowheads="1"/>
          </p:cNvSpPr>
          <p:nvPr>
            <p:ph type="body" idx="1"/>
          </p:nvPr>
        </p:nvSpPr>
        <p:spPr>
          <a:xfrm>
            <a:off x="519113" y="5326063"/>
            <a:ext cx="5551487" cy="3908425"/>
          </a:xfrm>
          <a:noFill/>
          <a:ln/>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412763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
          <p:cNvSpPr>
            <a:spLocks noGrp="1" noRot="1" noChangeAspect="1" noChangeArrowheads="1" noTextEdit="1"/>
          </p:cNvSpPr>
          <p:nvPr>
            <p:ph type="sldImg"/>
          </p:nvPr>
        </p:nvSpPr>
        <p:spPr>
          <a:xfrm>
            <a:off x="-820738" y="327025"/>
            <a:ext cx="8301038" cy="4670425"/>
          </a:xfrm>
          <a:solidFill>
            <a:srgbClr val="FFFFFF"/>
          </a:solidFill>
          <a:ln/>
        </p:spPr>
      </p:sp>
      <p:sp>
        <p:nvSpPr>
          <p:cNvPr id="35843" name="Rectangle 2"/>
          <p:cNvSpPr>
            <a:spLocks noGrp="1" noChangeArrowheads="1"/>
          </p:cNvSpPr>
          <p:nvPr>
            <p:ph type="body" idx="1"/>
          </p:nvPr>
        </p:nvSpPr>
        <p:spPr>
          <a:xfrm>
            <a:off x="519113" y="5326063"/>
            <a:ext cx="5551487" cy="3908425"/>
          </a:xfrm>
          <a:noFill/>
          <a:ln/>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526736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
          <p:cNvSpPr>
            <a:spLocks noGrp="1" noRot="1" noChangeAspect="1" noChangeArrowheads="1" noTextEdit="1"/>
          </p:cNvSpPr>
          <p:nvPr>
            <p:ph type="sldImg"/>
          </p:nvPr>
        </p:nvSpPr>
        <p:spPr>
          <a:xfrm>
            <a:off x="-820738" y="327025"/>
            <a:ext cx="8301038" cy="4670425"/>
          </a:xfrm>
          <a:solidFill>
            <a:srgbClr val="FFFFFF"/>
          </a:solidFill>
          <a:ln/>
        </p:spPr>
      </p:sp>
      <p:sp>
        <p:nvSpPr>
          <p:cNvPr id="49155" name="Rectangle 2"/>
          <p:cNvSpPr>
            <a:spLocks noGrp="1" noChangeArrowheads="1"/>
          </p:cNvSpPr>
          <p:nvPr>
            <p:ph type="body" idx="1"/>
          </p:nvPr>
        </p:nvSpPr>
        <p:spPr>
          <a:xfrm>
            <a:off x="519113" y="5326063"/>
            <a:ext cx="5551487" cy="3908425"/>
          </a:xfrm>
          <a:noFill/>
          <a:ln/>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49947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
          <p:cNvSpPr>
            <a:spLocks noGrp="1" noRot="1" noChangeAspect="1" noChangeArrowheads="1" noTextEdit="1"/>
          </p:cNvSpPr>
          <p:nvPr>
            <p:ph type="sldImg"/>
          </p:nvPr>
        </p:nvSpPr>
        <p:spPr>
          <a:xfrm>
            <a:off x="-820738" y="327025"/>
            <a:ext cx="8301038" cy="4670425"/>
          </a:xfrm>
          <a:solidFill>
            <a:srgbClr val="FFFFFF"/>
          </a:solidFill>
          <a:ln/>
        </p:spPr>
      </p:sp>
      <p:sp>
        <p:nvSpPr>
          <p:cNvPr id="50179" name="Rectangle 2"/>
          <p:cNvSpPr>
            <a:spLocks noGrp="1" noChangeArrowheads="1"/>
          </p:cNvSpPr>
          <p:nvPr>
            <p:ph type="body" idx="1"/>
          </p:nvPr>
        </p:nvSpPr>
        <p:spPr>
          <a:xfrm>
            <a:off x="519113" y="5326063"/>
            <a:ext cx="5551487" cy="3908425"/>
          </a:xfrm>
          <a:noFill/>
          <a:ln/>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306010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
          <p:cNvSpPr>
            <a:spLocks noGrp="1" noRot="1" noChangeAspect="1" noChangeArrowheads="1" noTextEdit="1"/>
          </p:cNvSpPr>
          <p:nvPr>
            <p:ph type="sldImg"/>
          </p:nvPr>
        </p:nvSpPr>
        <p:spPr>
          <a:xfrm>
            <a:off x="-527050" y="492125"/>
            <a:ext cx="7716838" cy="4341813"/>
          </a:xfrm>
          <a:solidFill>
            <a:srgbClr val="FFFFFF"/>
          </a:solidFill>
          <a:ln/>
        </p:spPr>
      </p:sp>
      <p:sp>
        <p:nvSpPr>
          <p:cNvPr id="51203" name="Text Box 2"/>
          <p:cNvSpPr>
            <a:spLocks noGrp="1" noChangeArrowheads="1"/>
          </p:cNvSpPr>
          <p:nvPr>
            <p:ph type="body" idx="1"/>
          </p:nvPr>
        </p:nvSpPr>
        <p:spPr>
          <a:xfrm>
            <a:off x="519113" y="5327650"/>
            <a:ext cx="5549900" cy="3905250"/>
          </a:xfrm>
          <a:noFill/>
          <a:ln/>
        </p:spPr>
        <p:txBody>
          <a:bodyPr/>
          <a:lstStyle/>
          <a:p>
            <a:pPr marL="168275" indent="-168275">
              <a:spcBef>
                <a:spcPct val="0"/>
              </a:spcBef>
              <a:spcAft>
                <a:spcPts val="750"/>
              </a:spcAft>
              <a:buFont typeface="Wingdings" pitchFamily="2" charset="2"/>
              <a:buChar char=""/>
              <a:tabLst>
                <a:tab pos="168275" algn="l"/>
                <a:tab pos="625475" algn="l"/>
                <a:tab pos="1082675" algn="l"/>
                <a:tab pos="1539875" algn="l"/>
                <a:tab pos="1997075" algn="l"/>
                <a:tab pos="2454275" algn="l"/>
                <a:tab pos="2911475" algn="l"/>
                <a:tab pos="3368675" algn="l"/>
                <a:tab pos="3825875" algn="l"/>
                <a:tab pos="4283075" algn="l"/>
                <a:tab pos="4740275" algn="l"/>
                <a:tab pos="5197475" algn="l"/>
                <a:tab pos="5654675" algn="l"/>
                <a:tab pos="6111875" algn="l"/>
                <a:tab pos="6569075" algn="l"/>
                <a:tab pos="7026275" algn="l"/>
                <a:tab pos="7483475" algn="l"/>
                <a:tab pos="7940675" algn="l"/>
                <a:tab pos="8397875" algn="l"/>
                <a:tab pos="8855075" algn="l"/>
                <a:tab pos="9312275" algn="l"/>
              </a:tabLst>
            </a:pPr>
            <a:r>
              <a:rPr lang="de-DE">
                <a:latin typeface="Arial" charset="0"/>
                <a:ea typeface="Droid Sans Fallback" charset="0"/>
                <a:cs typeface="Droid Sans Fallback" charset="0"/>
              </a:rPr>
              <a:t>IDoc-Adapter: only receiver communication channel is used</a:t>
            </a:r>
          </a:p>
          <a:p>
            <a:pPr marL="168275" indent="-168275">
              <a:spcBef>
                <a:spcPct val="0"/>
              </a:spcBef>
              <a:spcAft>
                <a:spcPts val="750"/>
              </a:spcAft>
              <a:buFont typeface="Wingdings" pitchFamily="2" charset="2"/>
              <a:buChar char=""/>
              <a:tabLst>
                <a:tab pos="168275" algn="l"/>
                <a:tab pos="625475" algn="l"/>
                <a:tab pos="1082675" algn="l"/>
                <a:tab pos="1539875" algn="l"/>
                <a:tab pos="1997075" algn="l"/>
                <a:tab pos="2454275" algn="l"/>
                <a:tab pos="2911475" algn="l"/>
                <a:tab pos="3368675" algn="l"/>
                <a:tab pos="3825875" algn="l"/>
                <a:tab pos="4283075" algn="l"/>
                <a:tab pos="4740275" algn="l"/>
                <a:tab pos="5197475" algn="l"/>
                <a:tab pos="5654675" algn="l"/>
                <a:tab pos="6111875" algn="l"/>
                <a:tab pos="6569075" algn="l"/>
                <a:tab pos="7026275" algn="l"/>
                <a:tab pos="7483475" algn="l"/>
                <a:tab pos="7940675" algn="l"/>
                <a:tab pos="8397875" algn="l"/>
                <a:tab pos="8855075" algn="l"/>
                <a:tab pos="9312275" algn="l"/>
              </a:tabLst>
            </a:pPr>
            <a:r>
              <a:rPr lang="de-DE">
                <a:latin typeface="Arial" charset="0"/>
                <a:ea typeface="Droid Sans Fallback" charset="0"/>
                <a:cs typeface="Droid Sans Fallback" charset="0"/>
              </a:rPr>
              <a:t>Type IDoc</a:t>
            </a:r>
          </a:p>
          <a:p>
            <a:pPr marL="168275" indent="-168275">
              <a:spcBef>
                <a:spcPct val="0"/>
              </a:spcBef>
              <a:spcAft>
                <a:spcPts val="750"/>
              </a:spcAft>
              <a:buFont typeface="Wingdings" pitchFamily="2" charset="2"/>
              <a:buChar char=""/>
              <a:tabLst>
                <a:tab pos="168275" algn="l"/>
                <a:tab pos="625475" algn="l"/>
                <a:tab pos="1082675" algn="l"/>
                <a:tab pos="1539875" algn="l"/>
                <a:tab pos="1997075" algn="l"/>
                <a:tab pos="2454275" algn="l"/>
                <a:tab pos="2911475" algn="l"/>
                <a:tab pos="3368675" algn="l"/>
                <a:tab pos="3825875" algn="l"/>
                <a:tab pos="4283075" algn="l"/>
                <a:tab pos="4740275" algn="l"/>
                <a:tab pos="5197475" algn="l"/>
                <a:tab pos="5654675" algn="l"/>
                <a:tab pos="6111875" algn="l"/>
                <a:tab pos="6569075" algn="l"/>
                <a:tab pos="7026275" algn="l"/>
                <a:tab pos="7483475" algn="l"/>
                <a:tab pos="7940675" algn="l"/>
                <a:tab pos="8397875" algn="l"/>
                <a:tab pos="8855075" algn="l"/>
                <a:tab pos="9312275" algn="l"/>
              </a:tabLst>
            </a:pPr>
            <a:r>
              <a:rPr lang="de-DE">
                <a:latin typeface="Arial" charset="0"/>
                <a:ea typeface="Droid Sans Fallback" charset="0"/>
                <a:cs typeface="Droid Sans Fallback" charset="0"/>
              </a:rPr>
              <a:t>Exception for „normal IDoc-Processing“: report“IDX_SELECT_IDOCTYP_WITHOUT_IS“</a:t>
            </a:r>
          </a:p>
          <a:p>
            <a:pPr marL="168275" indent="-168275">
              <a:spcBef>
                <a:spcPct val="0"/>
              </a:spcBef>
              <a:spcAft>
                <a:spcPts val="750"/>
              </a:spcAft>
              <a:buFont typeface="Wingdings" pitchFamily="2" charset="2"/>
              <a:buChar char=""/>
              <a:tabLst>
                <a:tab pos="168275" algn="l"/>
                <a:tab pos="625475" algn="l"/>
                <a:tab pos="1082675" algn="l"/>
                <a:tab pos="1539875" algn="l"/>
                <a:tab pos="1997075" algn="l"/>
                <a:tab pos="2454275" algn="l"/>
                <a:tab pos="2911475" algn="l"/>
                <a:tab pos="3368675" algn="l"/>
                <a:tab pos="3825875" algn="l"/>
                <a:tab pos="4283075" algn="l"/>
                <a:tab pos="4740275" algn="l"/>
                <a:tab pos="5197475" algn="l"/>
                <a:tab pos="5654675" algn="l"/>
                <a:tab pos="6111875" algn="l"/>
                <a:tab pos="6569075" algn="l"/>
                <a:tab pos="7026275" algn="l"/>
                <a:tab pos="7483475" algn="l"/>
                <a:tab pos="7940675" algn="l"/>
                <a:tab pos="8397875" algn="l"/>
                <a:tab pos="8855075" algn="l"/>
                <a:tab pos="9312275" algn="l"/>
              </a:tabLst>
            </a:pPr>
            <a:r>
              <a:rPr lang="de-DE">
                <a:latin typeface="Arial" charset="0"/>
                <a:ea typeface="Droid Sans Fallback" charset="0"/>
                <a:cs typeface="Droid Sans Fallback" charset="0"/>
              </a:rPr>
              <a:t>Module Processor not used</a:t>
            </a:r>
          </a:p>
        </p:txBody>
      </p:sp>
    </p:spTree>
    <p:extLst>
      <p:ext uri="{BB962C8B-B14F-4D97-AF65-F5344CB8AC3E}">
        <p14:creationId xmlns:p14="http://schemas.microsoft.com/office/powerpoint/2010/main" val="971145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
          <p:cNvSpPr>
            <a:spLocks noGrp="1" noRot="1" noChangeAspect="1" noChangeArrowheads="1" noTextEdit="1"/>
          </p:cNvSpPr>
          <p:nvPr>
            <p:ph type="sldImg"/>
          </p:nvPr>
        </p:nvSpPr>
        <p:spPr>
          <a:xfrm>
            <a:off x="-820738" y="327025"/>
            <a:ext cx="8301038" cy="4670425"/>
          </a:xfrm>
          <a:solidFill>
            <a:srgbClr val="FFFFFF"/>
          </a:solidFill>
          <a:ln/>
        </p:spPr>
      </p:sp>
      <p:sp>
        <p:nvSpPr>
          <p:cNvPr id="52227" name="Rectangle 2"/>
          <p:cNvSpPr>
            <a:spLocks noGrp="1" noChangeArrowheads="1"/>
          </p:cNvSpPr>
          <p:nvPr>
            <p:ph type="body" idx="1"/>
          </p:nvPr>
        </p:nvSpPr>
        <p:spPr>
          <a:xfrm>
            <a:off x="519113" y="5326063"/>
            <a:ext cx="5551487" cy="3908425"/>
          </a:xfrm>
          <a:noFill/>
          <a:ln/>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50118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
          <p:cNvSpPr>
            <a:spLocks noGrp="1" noRot="1" noChangeAspect="1" noChangeArrowheads="1" noTextEdit="1"/>
          </p:cNvSpPr>
          <p:nvPr>
            <p:ph type="sldImg"/>
          </p:nvPr>
        </p:nvSpPr>
        <p:spPr>
          <a:xfrm>
            <a:off x="-820738" y="327025"/>
            <a:ext cx="8301038" cy="4670425"/>
          </a:xfrm>
          <a:solidFill>
            <a:srgbClr val="FFFFFF"/>
          </a:solidFill>
          <a:ln/>
        </p:spPr>
      </p:sp>
      <p:sp>
        <p:nvSpPr>
          <p:cNvPr id="53251" name="Rectangle 2"/>
          <p:cNvSpPr>
            <a:spLocks noGrp="1" noChangeArrowheads="1"/>
          </p:cNvSpPr>
          <p:nvPr>
            <p:ph type="body" idx="1"/>
          </p:nvPr>
        </p:nvSpPr>
        <p:spPr>
          <a:xfrm>
            <a:off x="519113" y="5326063"/>
            <a:ext cx="5551487" cy="3908425"/>
          </a:xfrm>
          <a:noFill/>
          <a:ln/>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227526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3.png"/><Relationship Id="rId18" Type="http://schemas.openxmlformats.org/officeDocument/2006/relationships/hyperlink" Target="http://www.facebook.com/capgemini" TargetMode="External"/><Relationship Id="rId3" Type="http://schemas.openxmlformats.org/officeDocument/2006/relationships/tags" Target="../tags/tag14.xml"/><Relationship Id="rId21" Type="http://schemas.openxmlformats.org/officeDocument/2006/relationships/hyperlink" Target="http://www.capgemini.com/about/how-we-work/the-collaborative-business-experiencetm" TargetMode="External"/><Relationship Id="rId7" Type="http://schemas.openxmlformats.org/officeDocument/2006/relationships/image" Target="../media/image11.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3.xml"/><Relationship Id="rId16" Type="http://schemas.openxmlformats.org/officeDocument/2006/relationships/image" Target="../media/image14.png"/><Relationship Id="rId20" Type="http://schemas.microsoft.com/office/2007/relationships/hdphoto" Target="../media/hdphoto5.wdp"/><Relationship Id="rId1" Type="http://schemas.openxmlformats.org/officeDocument/2006/relationships/tags" Target="../tags/tag12.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23" Type="http://schemas.openxmlformats.org/officeDocument/2006/relationships/hyperlink" Target="http://www.capgemini.com/" TargetMode="External"/><Relationship Id="rId10" Type="http://schemas.openxmlformats.org/officeDocument/2006/relationships/image" Target="../media/image12.png"/><Relationship Id="rId19" Type="http://schemas.openxmlformats.org/officeDocument/2006/relationships/image" Target="../media/image15.png"/><Relationship Id="rId4" Type="http://schemas.openxmlformats.org/officeDocument/2006/relationships/tags" Target="../tags/tag15.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hyperlink" Target="http://www.capgemini.com/about/how-we-work/rightshore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svg"/><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3" name="Titre 2"/>
          <p:cNvSpPr>
            <a:spLocks noGrp="1"/>
          </p:cNvSpPr>
          <p:nvPr>
            <p:ph type="title"/>
          </p:nvPr>
        </p:nvSpPr>
        <p:spPr/>
        <p:txBody>
          <a:bodyPr/>
          <a:lstStyle/>
          <a:p>
            <a:r>
              <a:rPr lang="fr-FR"/>
              <a:t>Modifiez le style du titre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26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3"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7"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1"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3" pos="3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85"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p:ext uri="{DCECCB84-F9BA-43D5-87BE-67443E8EF086}">
      <p15:sldGuideLst xmlns:p15="http://schemas.microsoft.com/office/powerpoint/2012/main">
        <p15:guide id="2" orient="horz" pos="93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a:solidFill>
                  <a:schemeClr val="tx1"/>
                </a:solidFill>
              </a:rPr>
              <a:t>Learn more about us at</a:t>
            </a:r>
          </a:p>
          <a:p>
            <a:pPr algn="just">
              <a:lnSpc>
                <a:spcPts val="1200"/>
              </a:lnSpc>
            </a:pPr>
            <a:r>
              <a:rPr lang="en-US" sz="140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ZoneTexte 23"/>
          <p:cNvSpPr txBox="1"/>
          <p:nvPr userDrawn="1"/>
        </p:nvSpPr>
        <p:spPr>
          <a:xfrm>
            <a:off x="419254" y="4381708"/>
            <a:ext cx="2519921" cy="276999"/>
          </a:xfrm>
          <a:prstGeom prst="rect">
            <a:avLst/>
          </a:prstGeom>
          <a:noFill/>
        </p:spPr>
        <p:txBody>
          <a:bodyPr wrap="none" lIns="0" rIns="0" rtlCol="0">
            <a:spAutoFit/>
          </a:bodyPr>
          <a:lstStyle/>
          <a:p>
            <a:r>
              <a:rPr lang="en-US" sz="1200" b="1">
                <a:solidFill>
                  <a:schemeClr val="bg1"/>
                </a:solidFill>
              </a:rPr>
              <a:t>People matter, results count.</a:t>
            </a:r>
          </a:p>
        </p:txBody>
      </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a:solidFill>
                  <a:schemeClr val="tx1"/>
                </a:solidFill>
              </a:rPr>
              <a:t>Learn more about us at</a:t>
            </a:r>
          </a:p>
          <a:p>
            <a:pPr algn="just">
              <a:lnSpc>
                <a:spcPts val="1200"/>
              </a:lnSpc>
            </a:pPr>
            <a:r>
              <a:rPr lang="en-US" sz="1400">
                <a:solidFill>
                  <a:schemeClr val="accent2"/>
                </a:solidFill>
              </a:rPr>
              <a:t>www.capgemini.com</a:t>
            </a:r>
          </a:p>
        </p:txBody>
      </p:sp>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a:latin typeface="+mn-lt"/>
                <a:cs typeface="Arial"/>
              </a:rPr>
              <a:t>This message contains information that may be privileged or confidential and is the property of the Capgemini Group.</a:t>
            </a:r>
            <a:br>
              <a:rPr lang="en-US" sz="800" noProof="0">
                <a:latin typeface="+mn-lt"/>
                <a:cs typeface="Arial"/>
              </a:rPr>
            </a:br>
            <a:r>
              <a:rPr lang="en-US" sz="800" noProof="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a:solidFill>
                  <a:schemeClr val="accent1"/>
                </a:solidFill>
                <a:cs typeface="Arial"/>
              </a:rPr>
              <a:t>Name, Last Name</a:t>
            </a:r>
          </a:p>
          <a:p>
            <a:pPr>
              <a:lnSpc>
                <a:spcPts val="1200"/>
              </a:lnSpc>
            </a:pPr>
            <a:r>
              <a:rPr lang="en-US" sz="1000">
                <a:solidFill>
                  <a:schemeClr val="accent2"/>
                </a:solidFill>
                <a:cs typeface="Arial"/>
              </a:rPr>
              <a:t>Title/Role</a:t>
            </a:r>
          </a:p>
          <a:p>
            <a:pPr>
              <a:lnSpc>
                <a:spcPts val="1200"/>
              </a:lnSpc>
            </a:pPr>
            <a:r>
              <a:rPr lang="en-US" sz="1000">
                <a:cs typeface="Arial"/>
              </a:rPr>
              <a:t>Capgemini Office (Optional)</a:t>
            </a:r>
          </a:p>
          <a:p>
            <a:pPr>
              <a:lnSpc>
                <a:spcPts val="1200"/>
              </a:lnSpc>
            </a:pPr>
            <a:r>
              <a:rPr lang="en-US" sz="1000">
                <a:cs typeface="Arial"/>
              </a:rPr>
              <a:t>Address Line 1</a:t>
            </a:r>
          </a:p>
          <a:p>
            <a:pPr>
              <a:lnSpc>
                <a:spcPts val="1200"/>
              </a:lnSpc>
            </a:pPr>
            <a:r>
              <a:rPr lang="en-US" sz="1000">
                <a:cs typeface="Arial"/>
              </a:rPr>
              <a:t>Address Line 2 </a:t>
            </a:r>
          </a:p>
          <a:p>
            <a:pPr>
              <a:lnSpc>
                <a:spcPts val="1200"/>
              </a:lnSpc>
            </a:pPr>
            <a:r>
              <a:rPr lang="en-US" sz="100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a:solidFill>
                  <a:schemeClr val="accent1"/>
                </a:solidFill>
                <a:cs typeface="Arial"/>
              </a:rPr>
              <a:t>Name, Last Name</a:t>
            </a:r>
          </a:p>
          <a:p>
            <a:pPr>
              <a:lnSpc>
                <a:spcPts val="1200"/>
              </a:lnSpc>
            </a:pPr>
            <a:r>
              <a:rPr lang="en-US" sz="1000">
                <a:solidFill>
                  <a:schemeClr val="accent2"/>
                </a:solidFill>
                <a:cs typeface="Arial"/>
              </a:rPr>
              <a:t>Title/Role</a:t>
            </a:r>
          </a:p>
          <a:p>
            <a:pPr>
              <a:lnSpc>
                <a:spcPts val="1200"/>
              </a:lnSpc>
            </a:pPr>
            <a:r>
              <a:rPr lang="en-US" sz="1000">
                <a:cs typeface="Arial"/>
              </a:rPr>
              <a:t>Capgemini Office (Optional)</a:t>
            </a:r>
          </a:p>
          <a:p>
            <a:pPr>
              <a:lnSpc>
                <a:spcPts val="1200"/>
              </a:lnSpc>
            </a:pPr>
            <a:r>
              <a:rPr lang="en-US" sz="1000">
                <a:cs typeface="Arial"/>
              </a:rPr>
              <a:t>Address Line 1</a:t>
            </a:r>
          </a:p>
          <a:p>
            <a:pPr>
              <a:lnSpc>
                <a:spcPts val="1200"/>
              </a:lnSpc>
            </a:pPr>
            <a:r>
              <a:rPr lang="en-US" sz="1000">
                <a:cs typeface="Arial"/>
              </a:rPr>
              <a:t>Address Line 2 </a:t>
            </a:r>
          </a:p>
          <a:p>
            <a:pPr>
              <a:lnSpc>
                <a:spcPts val="1200"/>
              </a:lnSpc>
            </a:pPr>
            <a:r>
              <a:rPr lang="en-US" sz="100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a:solidFill>
                  <a:schemeClr val="accent1"/>
                </a:solidFill>
                <a:cs typeface="Arial"/>
              </a:rPr>
              <a:t>Name, Last Name</a:t>
            </a:r>
          </a:p>
          <a:p>
            <a:pPr>
              <a:lnSpc>
                <a:spcPts val="1200"/>
              </a:lnSpc>
            </a:pPr>
            <a:r>
              <a:rPr lang="en-US" sz="1000">
                <a:solidFill>
                  <a:schemeClr val="accent2"/>
                </a:solidFill>
                <a:cs typeface="Arial"/>
              </a:rPr>
              <a:t>Title/Role</a:t>
            </a:r>
          </a:p>
          <a:p>
            <a:pPr>
              <a:lnSpc>
                <a:spcPts val="1200"/>
              </a:lnSpc>
            </a:pPr>
            <a:r>
              <a:rPr lang="en-US" sz="1000">
                <a:cs typeface="Arial"/>
              </a:rPr>
              <a:t>Capgemini Office (Optional)</a:t>
            </a:r>
          </a:p>
          <a:p>
            <a:pPr>
              <a:lnSpc>
                <a:spcPts val="1200"/>
              </a:lnSpc>
            </a:pPr>
            <a:r>
              <a:rPr lang="en-US" sz="1000">
                <a:cs typeface="Arial"/>
              </a:rPr>
              <a:t>Address Line 1</a:t>
            </a:r>
          </a:p>
          <a:p>
            <a:pPr>
              <a:lnSpc>
                <a:spcPts val="1200"/>
              </a:lnSpc>
            </a:pPr>
            <a:r>
              <a:rPr lang="en-US" sz="1000">
                <a:cs typeface="Arial"/>
              </a:rPr>
              <a:t>Address Line 2 </a:t>
            </a:r>
          </a:p>
          <a:p>
            <a:pPr>
              <a:lnSpc>
                <a:spcPts val="1200"/>
              </a:lnSpc>
            </a:pPr>
            <a:r>
              <a:rPr lang="en-US" sz="100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a:solidFill>
                  <a:schemeClr val="accent1"/>
                </a:solidFill>
                <a:cs typeface="Arial"/>
              </a:rPr>
              <a:t>Name, Last Name</a:t>
            </a:r>
          </a:p>
          <a:p>
            <a:pPr>
              <a:lnSpc>
                <a:spcPts val="1200"/>
              </a:lnSpc>
            </a:pPr>
            <a:r>
              <a:rPr lang="en-US" sz="1000">
                <a:solidFill>
                  <a:schemeClr val="accent2"/>
                </a:solidFill>
                <a:cs typeface="Arial"/>
              </a:rPr>
              <a:t>Title/Role</a:t>
            </a:r>
          </a:p>
          <a:p>
            <a:pPr>
              <a:lnSpc>
                <a:spcPts val="1200"/>
              </a:lnSpc>
            </a:pPr>
            <a:r>
              <a:rPr lang="en-US" sz="1000">
                <a:cs typeface="Arial"/>
              </a:rPr>
              <a:t>Capgemini Office (Optional)</a:t>
            </a:r>
          </a:p>
          <a:p>
            <a:pPr>
              <a:lnSpc>
                <a:spcPts val="1200"/>
              </a:lnSpc>
            </a:pPr>
            <a:r>
              <a:rPr lang="en-US" sz="1000">
                <a:cs typeface="Arial"/>
              </a:rPr>
              <a:t>Address Line 1</a:t>
            </a:r>
          </a:p>
          <a:p>
            <a:pPr>
              <a:lnSpc>
                <a:spcPts val="1200"/>
              </a:lnSpc>
            </a:pPr>
            <a:r>
              <a:rPr lang="en-US" sz="1000">
                <a:cs typeface="Arial"/>
              </a:rPr>
              <a:t>Address Line 2 </a:t>
            </a:r>
          </a:p>
          <a:p>
            <a:pPr>
              <a:lnSpc>
                <a:spcPts val="1200"/>
              </a:lnSpc>
            </a:pPr>
            <a:r>
              <a:rPr lang="en-US" sz="100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21"/>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a:hlinkClick r:id="rId22"/>
          </p:cNvPr>
          <p:cNvSpPr/>
          <p:nvPr userDrawn="1"/>
        </p:nvSpPr>
        <p:spPr>
          <a:xfrm>
            <a:off x="4625340" y="2375213"/>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a:hlinkClick r:id="rId23"/>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a:t>Modifiez le style du titre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fr-FR"/>
              <a:t>Modifiez le style du titre</a:t>
            </a:r>
            <a:endParaRPr lang="en-US"/>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45"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69"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Profile 1">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7"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Graphic 11">
            <a:extLst>
              <a:ext uri="{FF2B5EF4-FFF2-40B4-BE49-F238E27FC236}">
                <a16:creationId xmlns:a16="http://schemas.microsoft.com/office/drawing/2014/main" id="{10113F8D-52D8-4246-B9BC-1A6D3EF8C72C}"/>
              </a:ext>
            </a:extLst>
          </p:cNvPr>
          <p:cNvPicPr>
            <a:picLocks noChangeAspect="1"/>
          </p:cNvPicPr>
          <p:nvPr userDrawn="1"/>
        </p:nvPicPr>
        <p:blipFill>
          <a:blip r:embed="rId6" cstate="print">
            <a:extLst>
              <a:ext uri="{96DAC541-7B7A-43D3-8B79-37D633B846F1}">
                <asvg:svgBlip xmlns:asvg="http://schemas.microsoft.com/office/drawing/2016/SVG/main" r:embed="rId7"/>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11" name="Title 1"/>
          <p:cNvSpPr>
            <a:spLocks noGrp="1"/>
          </p:cNvSpPr>
          <p:nvPr>
            <p:ph type="title"/>
          </p:nvPr>
        </p:nvSpPr>
        <p:spPr>
          <a:xfrm>
            <a:off x="227349" y="0"/>
            <a:ext cx="11125236" cy="1104900"/>
          </a:xfrm>
          <a:prstGeom prst="rect">
            <a:avLst/>
          </a:prstGeom>
        </p:spPr>
        <p:txBody>
          <a:bodyPr/>
          <a:lstStyle/>
          <a:p>
            <a:r>
              <a:rPr lang="fr-FR"/>
              <a:t>Modifiez le style du titre</a:t>
            </a:r>
            <a:endParaRPr lang="en-GB"/>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7899399" y="12267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7899399" y="1912986"/>
            <a:ext cx="3708401"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7899399" y="25934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7899399" y="327678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7899399" y="39601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7899399" y="464788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7899399" y="53268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7899399" y="600837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20" name="Picture Placeholder 47">
            <a:extLst>
              <a:ext uri="{FF2B5EF4-FFF2-40B4-BE49-F238E27FC236}">
                <a16:creationId xmlns:a16="http://schemas.microsoft.com/office/drawing/2014/main"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r>
              <a:rPr lang="fr-FR"/>
              <a:t>Cliquez sur l'icône pour ajouter une image</a:t>
            </a:r>
            <a:endParaRPr lang="pt-PT"/>
          </a:p>
        </p:txBody>
      </p:sp>
    </p:spTree>
    <p:extLst>
      <p:ext uri="{BB962C8B-B14F-4D97-AF65-F5344CB8AC3E}">
        <p14:creationId xmlns:p14="http://schemas.microsoft.com/office/powerpoint/2010/main" val="216048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a:solidFill>
                  <a:schemeClr val="bg2">
                    <a:lumMod val="50000"/>
                  </a:schemeClr>
                </a:solidFill>
                <a:cs typeface="Arial" panose="020B0604020202020204" pitchFamily="34" charset="0"/>
              </a:rPr>
              <a:t>© 2017 Capgemini. All rights reserved.</a:t>
            </a: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a:t>Click to add title</a:t>
            </a:r>
            <a:endParaRPr lang="pt-PT"/>
          </a:p>
        </p:txBody>
      </p:sp>
    </p:spTree>
    <p:extLst>
      <p:ext uri="{BB962C8B-B14F-4D97-AF65-F5344CB8AC3E}">
        <p14:creationId xmlns:p14="http://schemas.microsoft.com/office/powerpoint/2010/main" val="222585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13.xml"/><Relationship Id="rId7" Type="http://schemas.openxmlformats.org/officeDocument/2006/relationships/tags" Target="../tags/tag6.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vmlDrawing" Target="../drawings/vmlDrawing5.vml"/><Relationship Id="rId5"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oleObject" Target="../embeddings/oleObject10.bin"/><Relationship Id="rId5" Type="http://schemas.openxmlformats.org/officeDocument/2006/relationships/tags" Target="../tags/tag11.xml"/><Relationship Id="rId4" Type="http://schemas.openxmlformats.org/officeDocument/2006/relationships/vmlDrawing" Target="../drawings/vmlDrawing10.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 name="think-cell Slide" r:id="rId14" imgW="270" imgH="270" progId="TCLayout.ActiveDocument.1">
                  <p:embed/>
                </p:oleObj>
              </mc:Choice>
              <mc:Fallback>
                <p:oleObj name="think-cell Slide" r:id="rId14" imgW="270" imgH="270" progId="TCLayout.ActiveDocument.1">
                  <p:embed/>
                  <p:pic>
                    <p:nvPicPr>
                      <p:cNvPr id="0"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2018.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34" r:id="rId7"/>
    <p:sldLayoutId id="2147483914" r:id="rId8"/>
    <p:sldLayoutId id="2147483930" r:id="rId9"/>
    <p:sldLayoutId id="2147483931"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89" name="think-cell Slide" r:id="rId8" imgW="270" imgH="270" progId="TCLayout.ActiveDocument.1">
                  <p:embed/>
                </p:oleObj>
              </mc:Choice>
              <mc:Fallback>
                <p:oleObj name="think-cell Slide" r:id="rId8" imgW="270" imgH="270" progId="TCLayout.ActiveDocument.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guide id="3"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09"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Adapter Framework</a:t>
            </a:r>
            <a:br>
              <a:rPr lang="en-US"/>
            </a:br>
            <a:endParaRPr lang="en-GB"/>
          </a:p>
        </p:txBody>
      </p:sp>
      <p:sp>
        <p:nvSpPr>
          <p:cNvPr id="3" name="Subtitle 2"/>
          <p:cNvSpPr>
            <a:spLocks noGrp="1"/>
          </p:cNvSpPr>
          <p:nvPr>
            <p:ph type="subTitle" idx="1"/>
          </p:nvPr>
        </p:nvSpPr>
        <p:spPr/>
        <p:txBody>
          <a:bodyPr/>
          <a:lstStyle/>
          <a:p>
            <a:r>
              <a:rPr lang="en-US"/>
              <a:t>Mumbai, Aug-2019, Nikhil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1"/>
          <p:cNvGrpSpPr>
            <a:grpSpLocks/>
          </p:cNvGrpSpPr>
          <p:nvPr/>
        </p:nvGrpSpPr>
        <p:grpSpPr bwMode="auto">
          <a:xfrm>
            <a:off x="2209800" y="1695451"/>
            <a:ext cx="7797800" cy="3978275"/>
            <a:chOff x="432" y="1068"/>
            <a:chExt cx="4912" cy="2506"/>
          </a:xfrm>
        </p:grpSpPr>
        <p:pic>
          <p:nvPicPr>
            <p:cNvPr id="18440" name="Picture 2"/>
            <p:cNvPicPr>
              <a:picLocks noChangeAspect="1" noChangeArrowheads="1"/>
            </p:cNvPicPr>
            <p:nvPr/>
          </p:nvPicPr>
          <p:blipFill>
            <a:blip r:embed="rId2" cstate="print"/>
            <a:srcRect/>
            <a:stretch>
              <a:fillRect/>
            </a:stretch>
          </p:blipFill>
          <p:spPr bwMode="auto">
            <a:xfrm>
              <a:off x="432" y="1068"/>
              <a:ext cx="4912" cy="2506"/>
            </a:xfrm>
            <a:prstGeom prst="rect">
              <a:avLst/>
            </a:prstGeom>
            <a:noFill/>
            <a:ln w="9525">
              <a:noFill/>
              <a:round/>
              <a:headEnd/>
              <a:tailEnd/>
            </a:ln>
          </p:spPr>
        </p:pic>
        <p:sp>
          <p:nvSpPr>
            <p:cNvPr id="18441" name="Text Box 3"/>
            <p:cNvSpPr txBox="1">
              <a:spLocks noChangeArrowheads="1"/>
            </p:cNvSpPr>
            <p:nvPr/>
          </p:nvSpPr>
          <p:spPr bwMode="auto">
            <a:xfrm>
              <a:off x="432" y="1068"/>
              <a:ext cx="4912" cy="2506"/>
            </a:xfrm>
            <a:prstGeom prst="rect">
              <a:avLst/>
            </a:prstGeom>
            <a:noFill/>
            <a:ln w="9525">
              <a:noFill/>
              <a:round/>
              <a:headEnd/>
              <a:tailEnd/>
            </a:ln>
          </p:spPr>
          <p:txBody>
            <a:bodyPr wrap="none" anchor="ctr"/>
            <a:lstStyle/>
            <a:p>
              <a:endParaRPr lang="en-US"/>
            </a:p>
          </p:txBody>
        </p:sp>
      </p:grpSp>
      <p:sp>
        <p:nvSpPr>
          <p:cNvPr id="18436" name="Rectangle 5"/>
          <p:cNvSpPr>
            <a:spLocks noChangeArrowheads="1"/>
          </p:cNvSpPr>
          <p:nvPr/>
        </p:nvSpPr>
        <p:spPr bwMode="auto">
          <a:xfrm>
            <a:off x="2906713" y="2408239"/>
            <a:ext cx="7491412" cy="1101725"/>
          </a:xfrm>
          <a:prstGeom prst="rect">
            <a:avLst/>
          </a:prstGeom>
          <a:noFill/>
          <a:ln w="76320">
            <a:solidFill>
              <a:srgbClr val="FF0066"/>
            </a:solidFill>
            <a:miter lim="800000"/>
            <a:headEnd/>
            <a:tailEnd/>
          </a:ln>
        </p:spPr>
        <p:txBody>
          <a:bodyPr wrap="none" anchor="ctr"/>
          <a:lstStyle/>
          <a:p>
            <a:endParaRPr lang="en-US"/>
          </a:p>
        </p:txBody>
      </p:sp>
      <p:sp>
        <p:nvSpPr>
          <p:cNvPr id="18437" name="Rectangle 6"/>
          <p:cNvSpPr>
            <a:spLocks noChangeArrowheads="1"/>
          </p:cNvSpPr>
          <p:nvPr/>
        </p:nvSpPr>
        <p:spPr bwMode="auto">
          <a:xfrm>
            <a:off x="2903538" y="3500439"/>
            <a:ext cx="7491412" cy="2454275"/>
          </a:xfrm>
          <a:prstGeom prst="rect">
            <a:avLst/>
          </a:prstGeom>
          <a:noFill/>
          <a:ln w="76320">
            <a:solidFill>
              <a:srgbClr val="FF0066"/>
            </a:solidFill>
            <a:miter lim="800000"/>
            <a:headEnd/>
            <a:tailEnd/>
          </a:ln>
        </p:spPr>
        <p:txBody>
          <a:bodyPr wrap="none" anchor="ctr"/>
          <a:lstStyle/>
          <a:p>
            <a:endParaRPr lang="en-US"/>
          </a:p>
        </p:txBody>
      </p:sp>
      <p:sp>
        <p:nvSpPr>
          <p:cNvPr id="18438" name="AutoShape 7"/>
          <p:cNvSpPr>
            <a:spLocks noChangeArrowheads="1"/>
          </p:cNvSpPr>
          <p:nvPr/>
        </p:nvSpPr>
        <p:spPr bwMode="auto">
          <a:xfrm>
            <a:off x="7416800" y="1262064"/>
            <a:ext cx="3005138" cy="796925"/>
          </a:xfrm>
          <a:prstGeom prst="wedgeRoundRectCallout">
            <a:avLst>
              <a:gd name="adj1" fmla="val -69861"/>
              <a:gd name="adj2" fmla="val 148606"/>
              <a:gd name="adj3" fmla="val 16667"/>
            </a:avLst>
          </a:prstGeom>
          <a:solidFill>
            <a:srgbClr val="EAEAEA"/>
          </a:solidFill>
          <a:ln w="1260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de-DE" sz="2000">
                <a:solidFill>
                  <a:srgbClr val="000000"/>
                </a:solidFill>
              </a:rPr>
              <a:t>Adapter independent parameters</a:t>
            </a:r>
          </a:p>
        </p:txBody>
      </p:sp>
      <p:sp>
        <p:nvSpPr>
          <p:cNvPr id="18439" name="AutoShape 8"/>
          <p:cNvSpPr>
            <a:spLocks noChangeArrowheads="1"/>
          </p:cNvSpPr>
          <p:nvPr/>
        </p:nvSpPr>
        <p:spPr bwMode="auto">
          <a:xfrm>
            <a:off x="7475539" y="3797301"/>
            <a:ext cx="3005137" cy="796925"/>
          </a:xfrm>
          <a:prstGeom prst="wedgeRoundRectCallout">
            <a:avLst>
              <a:gd name="adj1" fmla="val -62625"/>
              <a:gd name="adj2" fmla="val 106773"/>
              <a:gd name="adj3" fmla="val 16667"/>
            </a:avLst>
          </a:prstGeom>
          <a:solidFill>
            <a:srgbClr val="EAEAEA"/>
          </a:solidFill>
          <a:ln w="1260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de-DE" sz="2000">
                <a:solidFill>
                  <a:srgbClr val="000000"/>
                </a:solidFill>
              </a:rPr>
              <a:t>Adapter specific parameters</a:t>
            </a:r>
          </a:p>
        </p:txBody>
      </p:sp>
      <p:sp>
        <p:nvSpPr>
          <p:cNvPr id="10" name="Text Box 1"/>
          <p:cNvSpPr txBox="1">
            <a:spLocks noChangeArrowheads="1"/>
          </p:cNvSpPr>
          <p:nvPr/>
        </p:nvSpPr>
        <p:spPr bwMode="auto">
          <a:xfrm>
            <a:off x="480000" y="333000"/>
            <a:ext cx="8734425" cy="533400"/>
          </a:xfrm>
          <a:prstGeom prst="rect">
            <a:avLst/>
          </a:prstGeom>
          <a:noFill/>
          <a:ln w="9525">
            <a:noFill/>
            <a:round/>
            <a:headEnd/>
            <a:tailEnd/>
          </a:ln>
        </p:spPr>
        <p:txBody>
          <a:bodyPr lIns="0" tIns="0" rIns="0" bIns="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a:ln w="0"/>
                <a:effectLst>
                  <a:outerShdw blurRad="38100" dist="19050" dir="2700000" algn="tl" rotWithShape="0">
                    <a:schemeClr val="dk1">
                      <a:alpha val="40000"/>
                    </a:schemeClr>
                  </a:outerShdw>
                </a:effectLst>
              </a:rPr>
              <a:t>Adapter Configuration</a:t>
            </a:r>
          </a:p>
        </p:txBody>
      </p:sp>
    </p:spTree>
    <p:extLst>
      <p:ext uri="{BB962C8B-B14F-4D97-AF65-F5344CB8AC3E}">
        <p14:creationId xmlns:p14="http://schemas.microsoft.com/office/powerpoint/2010/main" val="3221563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7"/>
          <p:cNvSpPr>
            <a:spLocks noGrp="1"/>
          </p:cNvSpPr>
          <p:nvPr>
            <p:ph idx="4294967295"/>
          </p:nvPr>
        </p:nvSpPr>
        <p:spPr>
          <a:xfrm>
            <a:off x="336000" y="1125001"/>
            <a:ext cx="10584000" cy="4680000"/>
          </a:xfrm>
          <a:prstGeom prst="rect">
            <a:avLst/>
          </a:prstGeom>
        </p:spPr>
        <p:txBody>
          <a:bodyPr>
            <a:normAutofit lnSpcReduction="10000"/>
          </a:bodyPr>
          <a:lstStyle/>
          <a:p>
            <a:r>
              <a:rPr lang="en-US" sz="1700"/>
              <a:t>The sender of a message uses the attribute Quality of Service (QoS) to determine how a message is delivered. The following types of quality of service are supported:</a:t>
            </a:r>
          </a:p>
          <a:p>
            <a:endParaRPr lang="en-US" sz="1700"/>
          </a:p>
          <a:p>
            <a:r>
              <a:rPr lang="en-US" sz="1700"/>
              <a:t>●    BE (Best Effort): The message is sent synchronously. The sender waits for   a response before it continues processing. </a:t>
            </a:r>
          </a:p>
          <a:p>
            <a:r>
              <a:rPr lang="en-US" sz="1700"/>
              <a:t>●    EO (Exactly Once): The message is sent asynchronously. The sender does not wait for a response. The Integration Engine and the Adapter Engine guarantee that the message is sent and processed exactly once. </a:t>
            </a:r>
          </a:p>
          <a:p>
            <a:r>
              <a:rPr lang="en-US" sz="1700"/>
              <a:t>●    EOIO (Exactly Once In Order): Messages are delivered with the same queue names (supplied by the application) in the same sequence that they were sent from the sender system. Message processing is asynchronous in this case.</a:t>
            </a:r>
          </a:p>
          <a:p>
            <a:endParaRPr lang="en-US" sz="1700"/>
          </a:p>
          <a:p>
            <a:r>
              <a:rPr lang="en-US" sz="1700"/>
              <a:t>In the case of quality of service BE an error occurs if more than one receiver is determined for a message. In the case of delivery types EO and EOIO, the message is copied correspondingly and sent to the individual receivers.</a:t>
            </a:r>
          </a:p>
          <a:p>
            <a:pPr>
              <a:buFont typeface="Arial" charset="0"/>
              <a:buChar char="•"/>
            </a:pPr>
            <a:r>
              <a:rPr lang="en-US" sz="1700"/>
              <a:t>Synchronous Message Processing (BE)</a:t>
            </a:r>
          </a:p>
          <a:p>
            <a:pPr>
              <a:buFont typeface="Arial" charset="0"/>
              <a:buChar char="•"/>
            </a:pPr>
            <a:r>
              <a:rPr lang="en-US" sz="1700"/>
              <a:t>Asynchronous Message Processing (EO, EOIO)</a:t>
            </a:r>
          </a:p>
          <a:p>
            <a:endParaRPr lang="en-US" sz="1600"/>
          </a:p>
        </p:txBody>
      </p:sp>
      <p:sp>
        <p:nvSpPr>
          <p:cNvPr id="6" name="Text Box 1"/>
          <p:cNvSpPr txBox="1">
            <a:spLocks noChangeArrowheads="1"/>
          </p:cNvSpPr>
          <p:nvPr/>
        </p:nvSpPr>
        <p:spPr bwMode="auto">
          <a:xfrm>
            <a:off x="408000" y="333000"/>
            <a:ext cx="8734425" cy="533400"/>
          </a:xfrm>
          <a:prstGeom prst="rect">
            <a:avLst/>
          </a:prstGeom>
          <a:noFill/>
          <a:ln w="9525">
            <a:noFill/>
            <a:round/>
            <a:headEnd/>
            <a:tailEnd/>
          </a:ln>
        </p:spPr>
        <p:txBody>
          <a:bodyPr lIns="0" tIns="0" rIns="0" bIns="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a:ln w="0"/>
                <a:effectLst>
                  <a:outerShdw blurRad="38100" dist="19050" dir="2700000" algn="tl" rotWithShape="0">
                    <a:schemeClr val="dk1">
                      <a:alpha val="40000"/>
                    </a:schemeClr>
                  </a:outerShdw>
                </a:effectLst>
              </a:rPr>
              <a:t>Quality of Service (QoS)</a:t>
            </a:r>
          </a:p>
        </p:txBody>
      </p:sp>
    </p:spTree>
    <p:extLst>
      <p:ext uri="{BB962C8B-B14F-4D97-AF65-F5344CB8AC3E}">
        <p14:creationId xmlns:p14="http://schemas.microsoft.com/office/powerpoint/2010/main" val="3780313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2"/>
          <p:cNvSpPr txBox="1">
            <a:spLocks noChangeArrowheads="1"/>
          </p:cNvSpPr>
          <p:nvPr/>
        </p:nvSpPr>
        <p:spPr bwMode="auto">
          <a:xfrm>
            <a:off x="624000" y="914400"/>
            <a:ext cx="9783650" cy="5538788"/>
          </a:xfrm>
          <a:prstGeom prst="rect">
            <a:avLst/>
          </a:prstGeom>
          <a:noFill/>
          <a:ln w="9525">
            <a:noFill/>
            <a:round/>
            <a:headEnd/>
            <a:tailEnd/>
          </a:ln>
        </p:spPr>
        <p:txBody>
          <a:bodyPr lIns="0" tIns="0" rIns="0" bIns="0"/>
          <a:lstStyle/>
          <a:p>
            <a:pPr marL="381000" indent="-377825">
              <a:lnSpc>
                <a:spcPct val="90000"/>
              </a:lnSpc>
              <a:spcBef>
                <a:spcPts val="500"/>
              </a:spcBef>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endParaRPr lang="en-US" sz="2000">
              <a:solidFill>
                <a:srgbClr val="000000"/>
              </a:solidFill>
            </a:endParaRPr>
          </a:p>
          <a:p>
            <a:pPr marL="381000" indent="-377825">
              <a:lnSpc>
                <a:spcPct val="90000"/>
              </a:lnSpc>
              <a:spcBef>
                <a:spcPts val="500"/>
              </a:spcBef>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2000">
                <a:solidFill>
                  <a:srgbClr val="000000"/>
                </a:solidFill>
              </a:rPr>
              <a:t>This section will give an overview of the functionality and usage of each technical adapter delivered with PO</a:t>
            </a:r>
          </a:p>
          <a:p>
            <a:pPr marL="530225" lvl="1" indent="-339725">
              <a:lnSpc>
                <a:spcPct val="90000"/>
              </a:lnSpc>
              <a:spcBef>
                <a:spcPts val="450"/>
              </a:spcBef>
              <a:buFont typeface="Arial" charset="0"/>
              <a:buChar char="–"/>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a:solidFill>
                  <a:srgbClr val="000000"/>
                </a:solidFill>
              </a:rPr>
              <a:t>RFC</a:t>
            </a:r>
          </a:p>
          <a:p>
            <a:pPr marL="530225" lvl="1" indent="-339725">
              <a:lnSpc>
                <a:spcPct val="90000"/>
              </a:lnSpc>
              <a:spcBef>
                <a:spcPts val="450"/>
              </a:spcBef>
              <a:buFont typeface="Arial" charset="0"/>
              <a:buChar char="–"/>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err="1">
                <a:solidFill>
                  <a:srgbClr val="000000"/>
                </a:solidFill>
              </a:rPr>
              <a:t>IDoc</a:t>
            </a:r>
            <a:endParaRPr lang="en-US">
              <a:solidFill>
                <a:srgbClr val="000000"/>
              </a:solidFill>
            </a:endParaRPr>
          </a:p>
          <a:p>
            <a:pPr marL="530225" lvl="1" indent="-339725">
              <a:lnSpc>
                <a:spcPct val="90000"/>
              </a:lnSpc>
              <a:spcBef>
                <a:spcPts val="450"/>
              </a:spcBef>
              <a:buFont typeface="Arial" charset="0"/>
              <a:buChar char="–"/>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a:solidFill>
                  <a:srgbClr val="000000"/>
                </a:solidFill>
              </a:rPr>
              <a:t>File</a:t>
            </a:r>
          </a:p>
          <a:p>
            <a:pPr marL="530225" lvl="1" indent="-339725">
              <a:lnSpc>
                <a:spcPct val="90000"/>
              </a:lnSpc>
              <a:spcBef>
                <a:spcPts val="450"/>
              </a:spcBef>
              <a:buFont typeface="Arial" charset="0"/>
              <a:buChar char="–"/>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a:solidFill>
                  <a:srgbClr val="000000"/>
                </a:solidFill>
              </a:rPr>
              <a:t>JDBC</a:t>
            </a:r>
          </a:p>
          <a:p>
            <a:pPr marL="530225" lvl="1" indent="-339725">
              <a:lnSpc>
                <a:spcPct val="90000"/>
              </a:lnSpc>
              <a:spcBef>
                <a:spcPts val="450"/>
              </a:spcBef>
              <a:buFont typeface="Arial" charset="0"/>
              <a:buChar char="–"/>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a:solidFill>
                  <a:srgbClr val="000000"/>
                </a:solidFill>
              </a:rPr>
              <a:t>JMS</a:t>
            </a:r>
          </a:p>
          <a:p>
            <a:pPr marL="530225" lvl="1" indent="-339725">
              <a:lnSpc>
                <a:spcPct val="90000"/>
              </a:lnSpc>
              <a:spcBef>
                <a:spcPts val="450"/>
              </a:spcBef>
              <a:buFont typeface="Arial" charset="0"/>
              <a:buChar char="–"/>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a:solidFill>
                  <a:srgbClr val="000000"/>
                </a:solidFill>
              </a:rPr>
              <a:t>Plain HTTP</a:t>
            </a:r>
          </a:p>
          <a:p>
            <a:pPr marL="530225" lvl="1" indent="-339725">
              <a:lnSpc>
                <a:spcPct val="90000"/>
              </a:lnSpc>
              <a:spcBef>
                <a:spcPts val="450"/>
              </a:spcBef>
              <a:buFont typeface="Arial" charset="0"/>
              <a:buChar char="–"/>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a:solidFill>
                  <a:srgbClr val="000000"/>
                </a:solidFill>
              </a:rPr>
              <a:t>SMTP</a:t>
            </a:r>
          </a:p>
          <a:p>
            <a:pPr marL="530225" lvl="1" indent="-339725">
              <a:lnSpc>
                <a:spcPct val="90000"/>
              </a:lnSpc>
              <a:spcBef>
                <a:spcPts val="450"/>
              </a:spcBef>
              <a:buFont typeface="Arial" charset="0"/>
              <a:buChar char="–"/>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a:solidFill>
                  <a:srgbClr val="000000"/>
                </a:solidFill>
              </a:rPr>
              <a:t>SOAP</a:t>
            </a:r>
          </a:p>
          <a:p>
            <a:pPr marL="381000" indent="-377825">
              <a:lnSpc>
                <a:spcPct val="90000"/>
              </a:lnSpc>
              <a:spcBef>
                <a:spcPts val="500"/>
              </a:spcBef>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endParaRPr lang="en-US">
              <a:solidFill>
                <a:srgbClr val="000000"/>
              </a:solidFill>
            </a:endParaRPr>
          </a:p>
        </p:txBody>
      </p:sp>
      <p:sp>
        <p:nvSpPr>
          <p:cNvPr id="4" name="Text Box 1"/>
          <p:cNvSpPr txBox="1">
            <a:spLocks noChangeArrowheads="1"/>
          </p:cNvSpPr>
          <p:nvPr/>
        </p:nvSpPr>
        <p:spPr bwMode="auto">
          <a:xfrm>
            <a:off x="480000" y="333000"/>
            <a:ext cx="8734425" cy="533400"/>
          </a:xfrm>
          <a:prstGeom prst="rect">
            <a:avLst/>
          </a:prstGeom>
          <a:noFill/>
          <a:ln w="9525">
            <a:noFill/>
            <a:round/>
            <a:headEnd/>
            <a:tailEnd/>
          </a:ln>
        </p:spPr>
        <p:txBody>
          <a:bodyPr lIns="0" tIns="0" rIns="0" bIns="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a:ln w="0"/>
                <a:effectLst>
                  <a:outerShdw blurRad="38100" dist="19050" dir="2700000" algn="tl" rotWithShape="0">
                    <a:schemeClr val="dk1">
                      <a:alpha val="40000"/>
                    </a:schemeClr>
                  </a:outerShdw>
                </a:effectLst>
              </a:rPr>
              <a:t>Technical Adapters in Detail</a:t>
            </a:r>
          </a:p>
        </p:txBody>
      </p:sp>
    </p:spTree>
    <p:extLst>
      <p:ext uri="{BB962C8B-B14F-4D97-AF65-F5344CB8AC3E}">
        <p14:creationId xmlns:p14="http://schemas.microsoft.com/office/powerpoint/2010/main" val="2286569126"/>
      </p:ext>
    </p:extLst>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
          <p:cNvSpPr txBox="1">
            <a:spLocks noChangeArrowheads="1"/>
          </p:cNvSpPr>
          <p:nvPr/>
        </p:nvSpPr>
        <p:spPr bwMode="auto">
          <a:xfrm>
            <a:off x="480000" y="189000"/>
            <a:ext cx="8734425" cy="533400"/>
          </a:xfrm>
          <a:prstGeom prst="rect">
            <a:avLst/>
          </a:prstGeom>
          <a:noFill/>
          <a:ln w="9525">
            <a:noFill/>
            <a:round/>
            <a:headEnd/>
            <a:tailEnd/>
          </a:ln>
        </p:spPr>
        <p:txBody>
          <a:bodyPr lIns="0" tIns="0" rIns="0" bIns="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a:ln w="0"/>
                <a:effectLst>
                  <a:outerShdw blurRad="38100" dist="19050" dir="2700000" algn="tl" rotWithShape="0">
                    <a:schemeClr val="dk1">
                      <a:alpha val="40000"/>
                    </a:schemeClr>
                  </a:outerShdw>
                </a:effectLst>
              </a:rPr>
              <a:t>RFC Adapter</a:t>
            </a:r>
          </a:p>
        </p:txBody>
      </p:sp>
      <p:pic>
        <p:nvPicPr>
          <p:cNvPr id="2" name="Picture 1"/>
          <p:cNvPicPr>
            <a:picLocks noChangeAspect="1"/>
          </p:cNvPicPr>
          <p:nvPr/>
        </p:nvPicPr>
        <p:blipFill>
          <a:blip r:embed="rId3"/>
          <a:stretch>
            <a:fillRect/>
          </a:stretch>
        </p:blipFill>
        <p:spPr>
          <a:xfrm>
            <a:off x="1416000" y="837000"/>
            <a:ext cx="8858250" cy="5457825"/>
          </a:xfrm>
          <a:prstGeom prst="rect">
            <a:avLst/>
          </a:prstGeom>
        </p:spPr>
      </p:pic>
    </p:spTree>
    <p:extLst>
      <p:ext uri="{BB962C8B-B14F-4D97-AF65-F5344CB8AC3E}">
        <p14:creationId xmlns:p14="http://schemas.microsoft.com/office/powerpoint/2010/main" val="3235561323"/>
      </p:ext>
    </p:extLst>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
          <p:cNvSpPr txBox="1">
            <a:spLocks noChangeArrowheads="1"/>
          </p:cNvSpPr>
          <p:nvPr/>
        </p:nvSpPr>
        <p:spPr bwMode="auto">
          <a:xfrm>
            <a:off x="480000" y="261000"/>
            <a:ext cx="8734425" cy="533400"/>
          </a:xfrm>
          <a:prstGeom prst="rect">
            <a:avLst/>
          </a:prstGeom>
          <a:noFill/>
          <a:ln w="9525">
            <a:noFill/>
            <a:round/>
            <a:headEnd/>
            <a:tailEnd/>
          </a:ln>
        </p:spPr>
        <p:txBody>
          <a:bodyPr lIns="0" tIns="0" rIns="0" bIns="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err="1">
                <a:ln w="0"/>
                <a:effectLst>
                  <a:outerShdw blurRad="38100" dist="19050" dir="2700000" algn="tl" rotWithShape="0">
                    <a:schemeClr val="dk1">
                      <a:alpha val="40000"/>
                    </a:schemeClr>
                  </a:outerShdw>
                </a:effectLst>
              </a:rPr>
              <a:t>IDoc</a:t>
            </a:r>
            <a:r>
              <a:rPr lang="en-US" sz="3600">
                <a:ln w="0"/>
                <a:effectLst>
                  <a:outerShdw blurRad="38100" dist="19050" dir="2700000" algn="tl" rotWithShape="0">
                    <a:schemeClr val="dk1">
                      <a:alpha val="40000"/>
                    </a:schemeClr>
                  </a:outerShdw>
                </a:effectLst>
              </a:rPr>
              <a:t> Adapter</a:t>
            </a:r>
          </a:p>
        </p:txBody>
      </p:sp>
      <p:pic>
        <p:nvPicPr>
          <p:cNvPr id="2" name="Picture 1"/>
          <p:cNvPicPr>
            <a:picLocks noChangeAspect="1"/>
          </p:cNvPicPr>
          <p:nvPr/>
        </p:nvPicPr>
        <p:blipFill>
          <a:blip r:embed="rId3"/>
          <a:stretch>
            <a:fillRect/>
          </a:stretch>
        </p:blipFill>
        <p:spPr>
          <a:xfrm>
            <a:off x="1416000" y="981000"/>
            <a:ext cx="8972550" cy="5210175"/>
          </a:xfrm>
          <a:prstGeom prst="rect">
            <a:avLst/>
          </a:prstGeom>
        </p:spPr>
      </p:pic>
    </p:spTree>
    <p:extLst>
      <p:ext uri="{BB962C8B-B14F-4D97-AF65-F5344CB8AC3E}">
        <p14:creationId xmlns:p14="http://schemas.microsoft.com/office/powerpoint/2010/main" val="3072716100"/>
      </p:ext>
    </p:extLst>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
          <p:cNvSpPr txBox="1">
            <a:spLocks noChangeArrowheads="1"/>
          </p:cNvSpPr>
          <p:nvPr/>
        </p:nvSpPr>
        <p:spPr bwMode="auto">
          <a:xfrm>
            <a:off x="480000" y="333000"/>
            <a:ext cx="8734425" cy="533400"/>
          </a:xfrm>
          <a:prstGeom prst="rect">
            <a:avLst/>
          </a:prstGeom>
          <a:noFill/>
          <a:ln w="9525">
            <a:noFill/>
            <a:round/>
            <a:headEnd/>
            <a:tailEnd/>
          </a:ln>
        </p:spPr>
        <p:txBody>
          <a:bodyPr lIns="0" tIns="0" rIns="0" bIns="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a:ln w="0"/>
                <a:effectLst>
                  <a:outerShdw blurRad="38100" dist="19050" dir="2700000" algn="tl" rotWithShape="0">
                    <a:schemeClr val="dk1">
                      <a:alpha val="40000"/>
                    </a:schemeClr>
                  </a:outerShdw>
                </a:effectLst>
              </a:rPr>
              <a:t>File Adapter</a:t>
            </a:r>
          </a:p>
        </p:txBody>
      </p:sp>
      <p:pic>
        <p:nvPicPr>
          <p:cNvPr id="2" name="Picture 1"/>
          <p:cNvPicPr>
            <a:picLocks noChangeAspect="1"/>
          </p:cNvPicPr>
          <p:nvPr/>
        </p:nvPicPr>
        <p:blipFill>
          <a:blip r:embed="rId3"/>
          <a:stretch>
            <a:fillRect/>
          </a:stretch>
        </p:blipFill>
        <p:spPr>
          <a:xfrm>
            <a:off x="1416000" y="1197000"/>
            <a:ext cx="9067800" cy="4581525"/>
          </a:xfrm>
          <a:prstGeom prst="rect">
            <a:avLst/>
          </a:prstGeom>
        </p:spPr>
      </p:pic>
    </p:spTree>
    <p:extLst>
      <p:ext uri="{BB962C8B-B14F-4D97-AF65-F5344CB8AC3E}">
        <p14:creationId xmlns:p14="http://schemas.microsoft.com/office/powerpoint/2010/main" val="3562392468"/>
      </p:ext>
    </p:extLst>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480000" y="333000"/>
            <a:ext cx="8734425" cy="533400"/>
          </a:xfrm>
          <a:prstGeom prst="rect">
            <a:avLst/>
          </a:prstGeom>
          <a:noFill/>
          <a:ln w="9525">
            <a:noFill/>
            <a:round/>
            <a:headEnd/>
            <a:tailEnd/>
          </a:ln>
        </p:spPr>
        <p:txBody>
          <a:bodyPr lIns="0" tIns="0" rIns="0" bIns="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a:ln w="0"/>
                <a:effectLst>
                  <a:outerShdw blurRad="38100" dist="19050" dir="2700000" algn="tl" rotWithShape="0">
                    <a:schemeClr val="dk1">
                      <a:alpha val="40000"/>
                    </a:schemeClr>
                  </a:outerShdw>
                </a:effectLst>
              </a:rPr>
              <a:t>SOAP Adapter</a:t>
            </a:r>
          </a:p>
        </p:txBody>
      </p:sp>
      <p:pic>
        <p:nvPicPr>
          <p:cNvPr id="2" name="Picture 1"/>
          <p:cNvPicPr>
            <a:picLocks noChangeAspect="1"/>
          </p:cNvPicPr>
          <p:nvPr/>
        </p:nvPicPr>
        <p:blipFill>
          <a:blip r:embed="rId2"/>
          <a:stretch>
            <a:fillRect/>
          </a:stretch>
        </p:blipFill>
        <p:spPr>
          <a:xfrm>
            <a:off x="1560000" y="909000"/>
            <a:ext cx="9029700" cy="5534025"/>
          </a:xfrm>
          <a:prstGeom prst="rect">
            <a:avLst/>
          </a:prstGeom>
        </p:spPr>
      </p:pic>
    </p:spTree>
    <p:extLst>
      <p:ext uri="{BB962C8B-B14F-4D97-AF65-F5344CB8AC3E}">
        <p14:creationId xmlns:p14="http://schemas.microsoft.com/office/powerpoint/2010/main" val="1971036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
          <p:cNvSpPr txBox="1">
            <a:spLocks noChangeArrowheads="1"/>
          </p:cNvSpPr>
          <p:nvPr/>
        </p:nvSpPr>
        <p:spPr bwMode="auto">
          <a:xfrm>
            <a:off x="480000" y="333000"/>
            <a:ext cx="8734425" cy="533400"/>
          </a:xfrm>
          <a:prstGeom prst="rect">
            <a:avLst/>
          </a:prstGeom>
          <a:noFill/>
          <a:ln w="9525">
            <a:noFill/>
            <a:round/>
            <a:headEnd/>
            <a:tailEnd/>
          </a:ln>
        </p:spPr>
        <p:txBody>
          <a:bodyPr lIns="0" tIns="0" rIns="0" bIns="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a:ln w="0"/>
                <a:effectLst>
                  <a:outerShdw blurRad="38100" dist="19050" dir="2700000" algn="tl" rotWithShape="0">
                    <a:schemeClr val="dk1">
                      <a:alpha val="40000"/>
                    </a:schemeClr>
                  </a:outerShdw>
                </a:effectLst>
              </a:rPr>
              <a:t>REST Adapter</a:t>
            </a:r>
          </a:p>
        </p:txBody>
      </p:sp>
      <p:pic>
        <p:nvPicPr>
          <p:cNvPr id="3" name="Picture 2"/>
          <p:cNvPicPr>
            <a:picLocks noChangeAspect="1"/>
          </p:cNvPicPr>
          <p:nvPr/>
        </p:nvPicPr>
        <p:blipFill>
          <a:blip r:embed="rId3"/>
          <a:stretch>
            <a:fillRect/>
          </a:stretch>
        </p:blipFill>
        <p:spPr>
          <a:xfrm>
            <a:off x="1560000" y="981000"/>
            <a:ext cx="9001125" cy="4867275"/>
          </a:xfrm>
          <a:prstGeom prst="rect">
            <a:avLst/>
          </a:prstGeom>
        </p:spPr>
      </p:pic>
    </p:spTree>
    <p:extLst>
      <p:ext uri="{BB962C8B-B14F-4D97-AF65-F5344CB8AC3E}">
        <p14:creationId xmlns:p14="http://schemas.microsoft.com/office/powerpoint/2010/main" val="2517802074"/>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
          <p:cNvSpPr txBox="1">
            <a:spLocks noChangeArrowheads="1"/>
          </p:cNvSpPr>
          <p:nvPr/>
        </p:nvSpPr>
        <p:spPr bwMode="auto">
          <a:xfrm>
            <a:off x="480000" y="333000"/>
            <a:ext cx="8734425" cy="533400"/>
          </a:xfrm>
          <a:prstGeom prst="rect">
            <a:avLst/>
          </a:prstGeom>
          <a:noFill/>
          <a:ln w="9525">
            <a:noFill/>
            <a:round/>
            <a:headEnd/>
            <a:tailEnd/>
          </a:ln>
        </p:spPr>
        <p:txBody>
          <a:bodyPr lIns="0" tIns="0" rIns="0" bIns="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a:ln w="0"/>
                <a:effectLst>
                  <a:outerShdw blurRad="38100" dist="19050" dir="2700000" algn="tl" rotWithShape="0">
                    <a:schemeClr val="dk1">
                      <a:alpha val="40000"/>
                    </a:schemeClr>
                  </a:outerShdw>
                </a:effectLst>
              </a:rPr>
              <a:t>JMS Adapter</a:t>
            </a:r>
          </a:p>
        </p:txBody>
      </p:sp>
      <p:pic>
        <p:nvPicPr>
          <p:cNvPr id="2" name="Picture 1"/>
          <p:cNvPicPr>
            <a:picLocks noChangeAspect="1"/>
          </p:cNvPicPr>
          <p:nvPr/>
        </p:nvPicPr>
        <p:blipFill>
          <a:blip r:embed="rId2"/>
          <a:stretch>
            <a:fillRect/>
          </a:stretch>
        </p:blipFill>
        <p:spPr>
          <a:xfrm>
            <a:off x="1562100" y="1152525"/>
            <a:ext cx="9067800" cy="4552950"/>
          </a:xfrm>
          <a:prstGeom prst="rect">
            <a:avLst/>
          </a:prstGeom>
        </p:spPr>
      </p:pic>
    </p:spTree>
    <p:extLst>
      <p:ext uri="{BB962C8B-B14F-4D97-AF65-F5344CB8AC3E}">
        <p14:creationId xmlns:p14="http://schemas.microsoft.com/office/powerpoint/2010/main" val="996661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PT"/>
              <a:t>Table of contents</a:t>
            </a:r>
            <a:endParaRPr lang="en-GB"/>
          </a:p>
        </p:txBody>
      </p:sp>
      <p:sp>
        <p:nvSpPr>
          <p:cNvPr id="4" name="Text Placeholder 3"/>
          <p:cNvSpPr>
            <a:spLocks noGrp="1"/>
          </p:cNvSpPr>
          <p:nvPr>
            <p:ph type="body" sz="quarter" idx="11"/>
          </p:nvPr>
        </p:nvSpPr>
        <p:spPr>
          <a:xfrm>
            <a:off x="7752000" y="827176"/>
            <a:ext cx="3708401" cy="555448"/>
          </a:xfrm>
        </p:spPr>
        <p:txBody>
          <a:bodyPr/>
          <a:lstStyle/>
          <a:p>
            <a:r>
              <a:rPr lang="en-US" sz="1400" b="1">
                <a:solidFill>
                  <a:srgbClr val="000000"/>
                </a:solidFill>
                <a:cs typeface="Arial" charset="0"/>
              </a:rPr>
              <a:t>SAP PO Adapter Framework Overview</a:t>
            </a:r>
          </a:p>
        </p:txBody>
      </p:sp>
      <p:sp>
        <p:nvSpPr>
          <p:cNvPr id="5" name="Text Placeholder 4"/>
          <p:cNvSpPr>
            <a:spLocks noGrp="1"/>
          </p:cNvSpPr>
          <p:nvPr>
            <p:ph type="body" sz="quarter" idx="12"/>
          </p:nvPr>
        </p:nvSpPr>
        <p:spPr>
          <a:xfrm>
            <a:off x="7751999" y="1429356"/>
            <a:ext cx="3708401" cy="555448"/>
          </a:xfrm>
        </p:spPr>
        <p:txBody>
          <a:bodyPr/>
          <a:lstStyle/>
          <a:p>
            <a:r>
              <a:rPr lang="en-US" sz="1400" b="1">
                <a:solidFill>
                  <a:srgbClr val="000000"/>
                </a:solidFill>
                <a:cs typeface="Arial" charset="0"/>
              </a:rPr>
              <a:t>Technical adapters in detail</a:t>
            </a:r>
          </a:p>
        </p:txBody>
      </p:sp>
      <p:grpSp>
        <p:nvGrpSpPr>
          <p:cNvPr id="13" name="Group 12">
            <a:extLst>
              <a:ext uri="{FF2B5EF4-FFF2-40B4-BE49-F238E27FC236}">
                <a16:creationId xmlns:a16="http://schemas.microsoft.com/office/drawing/2014/main" id="{4355C12A-73CF-432A-BF98-DD896761F988}"/>
              </a:ext>
            </a:extLst>
          </p:cNvPr>
          <p:cNvGrpSpPr/>
          <p:nvPr/>
        </p:nvGrpSpPr>
        <p:grpSpPr>
          <a:xfrm>
            <a:off x="6939640" y="805123"/>
            <a:ext cx="634560" cy="599554"/>
            <a:chOff x="6230532" y="1335315"/>
            <a:chExt cx="1204015" cy="1137596"/>
          </a:xfrm>
        </p:grpSpPr>
        <p:sp>
          <p:nvSpPr>
            <p:cNvPr id="14" name="Oval 20">
              <a:extLst>
                <a:ext uri="{FF2B5EF4-FFF2-40B4-BE49-F238E27FC236}">
                  <a16:creationId xmlns:a16="http://schemas.microsoft.com/office/drawing/2014/main" id="{06AC0EE6-AF4D-4FFC-ADD2-B9AE896BF230}"/>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15" name="Text Placeholder 14">
              <a:extLst>
                <a:ext uri="{FF2B5EF4-FFF2-40B4-BE49-F238E27FC236}">
                  <a16:creationId xmlns:a16="http://schemas.microsoft.com/office/drawing/2014/main" id="{D60C1C9E-EE4C-4D47-992A-F334F34763F0}"/>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a:solidFill>
                    <a:srgbClr val="2C004B"/>
                  </a:solidFill>
                </a:rPr>
                <a:t>1</a:t>
              </a:r>
            </a:p>
          </p:txBody>
        </p:sp>
      </p:grpSp>
      <p:grpSp>
        <p:nvGrpSpPr>
          <p:cNvPr id="16" name="Group 15">
            <a:extLst>
              <a:ext uri="{FF2B5EF4-FFF2-40B4-BE49-F238E27FC236}">
                <a16:creationId xmlns:a16="http://schemas.microsoft.com/office/drawing/2014/main" id="{37CE2E9A-D16D-4728-93E9-77D9F10FF84D}"/>
              </a:ext>
            </a:extLst>
          </p:cNvPr>
          <p:cNvGrpSpPr/>
          <p:nvPr/>
        </p:nvGrpSpPr>
        <p:grpSpPr>
          <a:xfrm>
            <a:off x="6939641" y="1488473"/>
            <a:ext cx="634560" cy="599554"/>
            <a:chOff x="6230534" y="1335315"/>
            <a:chExt cx="1204015" cy="1137595"/>
          </a:xfrm>
        </p:grpSpPr>
        <p:sp>
          <p:nvSpPr>
            <p:cNvPr id="17" name="Oval 20">
              <a:extLst>
                <a:ext uri="{FF2B5EF4-FFF2-40B4-BE49-F238E27FC236}">
                  <a16:creationId xmlns:a16="http://schemas.microsoft.com/office/drawing/2014/main" id="{1F4C00B1-EB37-4D8D-B087-B71901408CA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18" name="Text Placeholder 14">
              <a:extLst>
                <a:ext uri="{FF2B5EF4-FFF2-40B4-BE49-F238E27FC236}">
                  <a16:creationId xmlns:a16="http://schemas.microsoft.com/office/drawing/2014/main" id="{C4550218-B999-4F1E-AB75-81E61E844865}"/>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a:solidFill>
                    <a:srgbClr val="2C004B"/>
                  </a:solidFill>
                </a:rPr>
                <a:t>2</a:t>
              </a:r>
            </a:p>
          </p:txBody>
        </p:sp>
      </p:grpSp>
    </p:spTree>
    <p:extLst>
      <p:ext uri="{BB962C8B-B14F-4D97-AF65-F5344CB8AC3E}">
        <p14:creationId xmlns:p14="http://schemas.microsoft.com/office/powerpoint/2010/main" val="2287508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264000" y="333000"/>
            <a:ext cx="8734425" cy="533400"/>
          </a:xfrm>
          <a:prstGeom prst="rect">
            <a:avLst/>
          </a:prstGeom>
          <a:noFill/>
          <a:ln w="9525">
            <a:noFill/>
            <a:round/>
            <a:headEnd/>
            <a:tailEnd/>
          </a:ln>
        </p:spPr>
        <p:txBody>
          <a:bodyPr lIns="0" tIns="0" rIns="0" bIns="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a:t> Structure of the Adapter Framework</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a:ln w="0"/>
              <a:effectLst>
                <a:outerShdw blurRad="38100" dist="19050" dir="2700000" algn="tl" rotWithShape="0">
                  <a:schemeClr val="dk1">
                    <a:alpha val="40000"/>
                  </a:schemeClr>
                </a:outerShdw>
              </a:effectLst>
            </a:endParaRPr>
          </a:p>
        </p:txBody>
      </p:sp>
      <p:sp>
        <p:nvSpPr>
          <p:cNvPr id="6147" name="Text Box 2"/>
          <p:cNvSpPr txBox="1">
            <a:spLocks noChangeArrowheads="1"/>
          </p:cNvSpPr>
          <p:nvPr/>
        </p:nvSpPr>
        <p:spPr bwMode="auto">
          <a:xfrm>
            <a:off x="408000" y="1044575"/>
            <a:ext cx="11088000" cy="4472425"/>
          </a:xfrm>
          <a:prstGeom prst="rect">
            <a:avLst/>
          </a:prstGeom>
          <a:noFill/>
          <a:ln w="9525">
            <a:noFill/>
            <a:round/>
            <a:headEnd/>
            <a:tailEnd/>
          </a:ln>
        </p:spPr>
        <p:txBody>
          <a:bodyPr lIns="0" tIns="0" rIns="0" bIns="0"/>
          <a:lstStyle/>
          <a:p>
            <a:r>
              <a:rPr lang="en-US"/>
              <a:t>The Adapter Framework is part of the Adapter Engine and the Advanced Adapter Engine Extended. It provides interfaces for configuring, managing, and monitoring adapters. PI connects to any external systems using the Adapter Framework.</a:t>
            </a:r>
          </a:p>
          <a:p>
            <a:r>
              <a:rPr lang="en-US"/>
              <a:t>The Adapter Framework is based on the AS Java runtime environment and the Connector Architecture (JCA) version 1.0.</a:t>
            </a:r>
          </a:p>
          <a:p>
            <a:endParaRPr lang="en-US"/>
          </a:p>
          <a:p>
            <a:r>
              <a:rPr lang="en-US"/>
              <a:t>The Adapter Framework executes the communication between any SAP or non-SAP systems.</a:t>
            </a:r>
          </a:p>
          <a:p>
            <a:r>
              <a:rPr lang="en-US"/>
              <a:t>In the figure in the next slide, the Integration Server, Integration Directory, System Landscape Directory, Runtime Workbench, and Enterprise Services Repository are shown on the left. The Adapter Framework and its modules are shown in the middle and the external system to be connected is on the right. </a:t>
            </a:r>
          </a:p>
          <a:p>
            <a:endParaRPr lang="en-US"/>
          </a:p>
          <a:p>
            <a:r>
              <a:rPr lang="en-US"/>
              <a:t>Examples of external systems:</a:t>
            </a:r>
          </a:p>
          <a:p>
            <a:pPr marL="285750" indent="-285750">
              <a:buFont typeface="Arial" panose="020B0604020202020204" pitchFamily="34" charset="0"/>
              <a:buChar char="•"/>
            </a:pPr>
            <a:r>
              <a:rPr lang="en-US"/>
              <a:t>An ERP system such as </a:t>
            </a:r>
            <a:r>
              <a:rPr lang="en-US" err="1"/>
              <a:t>Peoplesoft</a:t>
            </a:r>
            <a:endParaRPr lang="en-US"/>
          </a:p>
          <a:p>
            <a:pPr marL="285750" indent="-285750">
              <a:buFont typeface="Arial" panose="020B0604020202020204" pitchFamily="34" charset="0"/>
              <a:buChar char="•"/>
            </a:pPr>
            <a:r>
              <a:rPr lang="en-US"/>
              <a:t>A CRM system such as Siebel</a:t>
            </a:r>
          </a:p>
          <a:p>
            <a:pPr marL="285750" indent="-285750">
              <a:buFont typeface="Arial" panose="020B0604020202020204" pitchFamily="34" charset="0"/>
              <a:buChar char="•"/>
            </a:pPr>
            <a:r>
              <a:rPr lang="en-US"/>
              <a:t>A data pool such as </a:t>
            </a:r>
            <a:r>
              <a:rPr lang="en-US" err="1"/>
              <a:t>UCCnet</a:t>
            </a:r>
            <a:endParaRPr lang="en-US"/>
          </a:p>
          <a:p>
            <a:pPr marL="285750" indent="-285750">
              <a:buFont typeface="Arial" panose="020B0604020202020204" pitchFamily="34" charset="0"/>
              <a:buChar char="•"/>
            </a:pPr>
            <a:r>
              <a:rPr lang="en-US"/>
              <a:t>A Web service</a:t>
            </a:r>
          </a:p>
          <a:p>
            <a:pPr marL="285750" indent="-285750">
              <a:buFont typeface="Arial" panose="020B0604020202020204" pitchFamily="34" charset="0"/>
              <a:buChar char="•"/>
            </a:pPr>
            <a:r>
              <a:rPr lang="en-US"/>
              <a:t>An EDI subsystem</a:t>
            </a:r>
          </a:p>
          <a:p>
            <a:pPr marL="995363" lvl="2" indent="-303213">
              <a:spcBef>
                <a:spcPts val="450"/>
              </a:spcBef>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en-US">
              <a:solidFill>
                <a:srgbClr val="000000"/>
              </a:solidFill>
            </a:endParaRPr>
          </a:p>
          <a:p>
            <a:pPr marL="995363" lvl="2" indent="-303213">
              <a:spcBef>
                <a:spcPts val="450"/>
              </a:spcBef>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en-US">
              <a:solidFill>
                <a:srgbClr val="000000"/>
              </a:solidFill>
            </a:endParaRPr>
          </a:p>
        </p:txBody>
      </p:sp>
    </p:spTree>
    <p:extLst>
      <p:ext uri="{BB962C8B-B14F-4D97-AF65-F5344CB8AC3E}">
        <p14:creationId xmlns:p14="http://schemas.microsoft.com/office/powerpoint/2010/main" val="17828750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966912" y="376237"/>
            <a:ext cx="8258175" cy="6105525"/>
          </a:xfrm>
          <a:prstGeom prst="rect">
            <a:avLst/>
          </a:prstGeom>
        </p:spPr>
      </p:pic>
    </p:spTree>
    <p:extLst>
      <p:ext uri="{BB962C8B-B14F-4D97-AF65-F5344CB8AC3E}">
        <p14:creationId xmlns:p14="http://schemas.microsoft.com/office/powerpoint/2010/main" val="4436863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0000" y="612845"/>
            <a:ext cx="10728000" cy="4524315"/>
          </a:xfrm>
          <a:prstGeom prst="rect">
            <a:avLst/>
          </a:prstGeom>
        </p:spPr>
        <p:txBody>
          <a:bodyPr wrap="square">
            <a:spAutoFit/>
          </a:bodyPr>
          <a:lstStyle/>
          <a:p>
            <a:r>
              <a:rPr lang="en-US" b="1"/>
              <a:t>Functions in the Adapter Framework</a:t>
            </a:r>
          </a:p>
          <a:p>
            <a:endParaRPr lang="en-US"/>
          </a:p>
          <a:p>
            <a:r>
              <a:rPr lang="en-US"/>
              <a:t>The JCA 1.0 container of AS Java uses the JCA 1.0 Service Programming Interface (SPI) to exchange server-relevant information with the adapter according to JCA 1.0 (1).</a:t>
            </a:r>
          </a:p>
          <a:p>
            <a:endParaRPr lang="en-US"/>
          </a:p>
          <a:p>
            <a:r>
              <a:rPr lang="en-US"/>
              <a:t>The adapter must be a JCA 1.0-compliant resource adapter. JCA 1.0 does not define the communication direction from the adapter to the Adapter Framework (application in the JCA sense). Therefore, the Adapter Framework is called by the adapter with a standard Enterprise JavaBean 2.0 session bean.</a:t>
            </a:r>
          </a:p>
          <a:p>
            <a:r>
              <a:rPr lang="en-US"/>
              <a:t>The Adapter Framework communicates using JCA 1.0 connections (2) and the JCA 1.0 Common Client Interface (CCI) with an adapter.</a:t>
            </a:r>
          </a:p>
          <a:p>
            <a:endParaRPr lang="en-US"/>
          </a:p>
          <a:p>
            <a:r>
              <a:rPr lang="en-US"/>
              <a:t>A message that comes to a dual-stack PI system from the Integration Server or to the Advanced Adapter Engine Extended from an external system is received by the messaging service in the Adapter Framework. Based on the receiver information, the corresponding module chain in the module processor is selected for further processing.</a:t>
            </a:r>
          </a:p>
        </p:txBody>
      </p:sp>
    </p:spTree>
    <p:extLst>
      <p:ext uri="{BB962C8B-B14F-4D97-AF65-F5344CB8AC3E}">
        <p14:creationId xmlns:p14="http://schemas.microsoft.com/office/powerpoint/2010/main" val="986162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https://help.sap.com/doc/PRODUCTION/5e2180e06ee4499a8ff897b6ecbd4990/7.5.10/en-US/loioad53d66b903741b4aac2bec5a324d37e_LowR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6000" y="477000"/>
            <a:ext cx="8136000" cy="6102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78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0000" y="765000"/>
            <a:ext cx="10440000" cy="4524315"/>
          </a:xfrm>
          <a:prstGeom prst="rect">
            <a:avLst/>
          </a:prstGeom>
        </p:spPr>
        <p:txBody>
          <a:bodyPr wrap="square">
            <a:spAutoFit/>
          </a:bodyPr>
          <a:lstStyle/>
          <a:p>
            <a:r>
              <a:rPr lang="en-US"/>
              <a:t>The Adapter Framework consists mainly of Enterprise JavaBeans. As a rule, these are stateless session beans. They communicate with the adapters using the Enterprise JavaBeans container and the JCA framework.</a:t>
            </a:r>
          </a:p>
          <a:p>
            <a:endParaRPr lang="en-US"/>
          </a:p>
          <a:p>
            <a:r>
              <a:rPr lang="en-US"/>
              <a:t>There are two ways to convert the external protocol to XI message protocol:</a:t>
            </a:r>
          </a:p>
          <a:p>
            <a:pPr>
              <a:buFont typeface="Arial" panose="020B0604020202020204" pitchFamily="34" charset="0"/>
              <a:buChar char="•"/>
            </a:pPr>
            <a:r>
              <a:rPr lang="en-US"/>
              <a:t>Execute the entire protocol mapping in the JCA adapter</a:t>
            </a:r>
          </a:p>
          <a:p>
            <a:pPr>
              <a:buFont typeface="Arial" panose="020B0604020202020204" pitchFamily="34" charset="0"/>
              <a:buChar char="•"/>
            </a:pPr>
            <a:r>
              <a:rPr lang="en-US"/>
              <a:t>Execute parts of the mapping in the Enterprise JavaBeans that are embedded in the module processor.</a:t>
            </a:r>
          </a:p>
          <a:p>
            <a:pPr>
              <a:buFont typeface="Arial" panose="020B0604020202020204" pitchFamily="34" charset="0"/>
              <a:buChar char="•"/>
            </a:pPr>
            <a:endParaRPr lang="en-US"/>
          </a:p>
          <a:p>
            <a:r>
              <a:rPr lang="en-US" b="1"/>
              <a:t>Module Processor</a:t>
            </a:r>
          </a:p>
          <a:p>
            <a:r>
              <a:rPr lang="en-US"/>
              <a:t>The module processor (AF module processor in the graphic) controls the processing sequence of the module. The modules are called in the sequence as they are entered in the module processor of the communication channel.</a:t>
            </a:r>
          </a:p>
          <a:p>
            <a:r>
              <a:rPr lang="en-US"/>
              <a:t>If an exception is triggered at runtime, processing is stopped and the exception trigger is informed.</a:t>
            </a:r>
          </a:p>
          <a:p>
            <a:endParaRPr lang="en-US"/>
          </a:p>
        </p:txBody>
      </p:sp>
    </p:spTree>
    <p:extLst>
      <p:ext uri="{BB962C8B-B14F-4D97-AF65-F5344CB8AC3E}">
        <p14:creationId xmlns:p14="http://schemas.microsoft.com/office/powerpoint/2010/main" val="4232994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descr="https://help.sap.com/doc/PRODUCTION/5e2180e06ee4499a8ff897b6ecbd4990/7.5.10/en-US/loio4e3c65e8463149c89614a4e42b3eefd3_LowR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6000" y="477000"/>
            <a:ext cx="7452425" cy="5589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474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4000" y="837000"/>
            <a:ext cx="10296000" cy="1477328"/>
          </a:xfrm>
          <a:prstGeom prst="rect">
            <a:avLst/>
          </a:prstGeom>
        </p:spPr>
        <p:txBody>
          <a:bodyPr wrap="square" anchor="t">
            <a:spAutoFit/>
          </a:bodyPr>
          <a:lstStyle/>
          <a:p>
            <a:r>
              <a:rPr lang="en-US">
                <a:latin typeface="Benton Sans"/>
              </a:rPr>
              <a:t>The figure in the previous slide shows the services, in particular the configuration, administration, and logging interfaces. The configuration interfaces allow access in two directions to read the configuration data. All other interfaces only function in one direction.</a:t>
            </a:r>
          </a:p>
          <a:p>
            <a:r>
              <a:rPr lang="en-US">
                <a:latin typeface="Benton Sans"/>
              </a:rPr>
              <a:t>The figure does not show the loading of the message metadata, as this is a manual process that is triggered by the Integration Directory.</a:t>
            </a:r>
            <a:endParaRPr lang="en-US" b="0" i="0">
              <a:effectLst/>
              <a:latin typeface="Benton Sans"/>
            </a:endParaRPr>
          </a:p>
        </p:txBody>
      </p:sp>
    </p:spTree>
    <p:extLst>
      <p:ext uri="{BB962C8B-B14F-4D97-AF65-F5344CB8AC3E}">
        <p14:creationId xmlns:p14="http://schemas.microsoft.com/office/powerpoint/2010/main" val="7037132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1E53BF59-8A3C-4B78-911D-5EA861346572}"/>
    </a:ext>
  </a:extLst>
</a:theme>
</file>

<file path=ppt/theme/theme2.xml><?xml version="1.0" encoding="utf-8"?>
<a:theme xmlns:a="http://schemas.openxmlformats.org/drawingml/2006/main" name="Title Slide">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BBB9F49C-7C56-443B-8448-8AD796982054}"/>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7C06C9C1-D327-42EB-BC2F-EA21D6F62B06}"/>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F52981-2006-47B2-9873-7999923F8DAC}"/>
</file>

<file path=customXml/itemProps2.xml><?xml version="1.0" encoding="utf-8"?>
<ds:datastoreItem xmlns:ds="http://schemas.openxmlformats.org/officeDocument/2006/customXml" ds:itemID="{A009A763-14ED-4999-B2B8-4C90332DF60A}">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36C924E-F25F-4414-BA25-56544F9DFE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19</Slides>
  <Notes>10</Notes>
  <HiddenSlides>0</HiddenSlides>
  <ScaleCrop>false</ScaleCrop>
  <HeadingPairs>
    <vt:vector size="4" baseType="variant">
      <vt:variant>
        <vt:lpstr>Theme</vt:lpstr>
      </vt:variant>
      <vt:variant>
        <vt:i4>3</vt:i4>
      </vt:variant>
      <vt:variant>
        <vt:lpstr>Slide Titles</vt:lpstr>
      </vt:variant>
      <vt:variant>
        <vt:i4>19</vt:i4>
      </vt:variant>
    </vt:vector>
  </HeadingPairs>
  <TitlesOfParts>
    <vt:vector size="22" baseType="lpstr">
      <vt:lpstr>Capgemini Master</vt:lpstr>
      <vt:lpstr>Title Slide</vt:lpstr>
      <vt:lpstr>Final slides</vt:lpstr>
      <vt:lpstr>Adapter Framework </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Integration Flow</dc:title>
  <dc:creator>Capgemini</dc:creator>
  <cp:revision>1</cp:revision>
  <dcterms:created xsi:type="dcterms:W3CDTF">2017-11-02T14:01:05Z</dcterms:created>
  <dcterms:modified xsi:type="dcterms:W3CDTF">2019-08-30T11:01:48Z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