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66" r:id="rId5"/>
    <p:sldMasterId id="2147483838" r:id="rId6"/>
    <p:sldMasterId id="2147483858" r:id="rId7"/>
  </p:sldMasterIdLst>
  <p:notesMasterIdLst>
    <p:notesMasterId r:id="rId55"/>
  </p:notesMasterIdLst>
  <p:handoutMasterIdLst>
    <p:handoutMasterId r:id="rId56"/>
  </p:handoutMasterIdLst>
  <p:sldIdLst>
    <p:sldId id="296" r:id="rId8"/>
    <p:sldId id="264" r:id="rId9"/>
    <p:sldId id="265" r:id="rId10"/>
    <p:sldId id="405" r:id="rId11"/>
    <p:sldId id="406" r:id="rId12"/>
    <p:sldId id="407" r:id="rId13"/>
    <p:sldId id="408" r:id="rId14"/>
    <p:sldId id="409" r:id="rId15"/>
    <p:sldId id="411" r:id="rId16"/>
    <p:sldId id="410" r:id="rId17"/>
    <p:sldId id="413" r:id="rId18"/>
    <p:sldId id="414" r:id="rId19"/>
    <p:sldId id="415"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 id="430" r:id="rId33"/>
    <p:sldId id="431" r:id="rId34"/>
    <p:sldId id="432"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351" r:id="rId48"/>
    <p:sldId id="445" r:id="rId49"/>
    <p:sldId id="446" r:id="rId50"/>
    <p:sldId id="448" r:id="rId51"/>
    <p:sldId id="449" r:id="rId52"/>
    <p:sldId id="269" r:id="rId53"/>
    <p:sldId id="273" r:id="rId54"/>
  </p:sldIdLst>
  <p:sldSz cx="12192000" cy="6858000"/>
  <p:notesSz cx="6858000" cy="9144000"/>
  <p:custDataLst>
    <p:tags r:id="rId5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265"/>
            <p14:sldId id="405"/>
            <p14:sldId id="406"/>
            <p14:sldId id="407"/>
            <p14:sldId id="408"/>
            <p14:sldId id="409"/>
            <p14:sldId id="411"/>
            <p14:sldId id="410"/>
            <p14:sldId id="413"/>
            <p14:sldId id="414"/>
            <p14:sldId id="415"/>
            <p14:sldId id="417"/>
            <p14:sldId id="418"/>
            <p14:sldId id="419"/>
            <p14:sldId id="420"/>
            <p14:sldId id="421"/>
            <p14:sldId id="422"/>
            <p14:sldId id="423"/>
            <p14:sldId id="424"/>
            <p14:sldId id="425"/>
            <p14:sldId id="426"/>
            <p14:sldId id="427"/>
            <p14:sldId id="428"/>
            <p14:sldId id="430"/>
            <p14:sldId id="431"/>
            <p14:sldId id="432"/>
            <p14:sldId id="433"/>
            <p14:sldId id="434"/>
            <p14:sldId id="435"/>
            <p14:sldId id="436"/>
            <p14:sldId id="437"/>
            <p14:sldId id="438"/>
            <p14:sldId id="439"/>
            <p14:sldId id="440"/>
            <p14:sldId id="441"/>
            <p14:sldId id="442"/>
            <p14:sldId id="443"/>
            <p14:sldId id="444"/>
            <p14:sldId id="351"/>
            <p14:sldId id="445"/>
            <p14:sldId id="446"/>
            <p14:sldId id="448"/>
            <p14:sldId id="449"/>
            <p14:sldId id="269"/>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Nagaraju" initials="KN" lastIdx="1" clrIdx="0">
    <p:extLst>
      <p:ext uri="{19B8F6BF-5375-455C-9EA6-DF929625EA0E}">
        <p15:presenceInfo xmlns:p15="http://schemas.microsoft.com/office/powerpoint/2012/main" userId="S-1-5-21-1531082355-734649621-3782574898-29124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91" autoAdjust="0"/>
  </p:normalViewPr>
  <p:slideViewPr>
    <p:cSldViewPr>
      <p:cViewPr varScale="1">
        <p:scale>
          <a:sx n="92" d="100"/>
          <a:sy n="92" d="100"/>
        </p:scale>
        <p:origin x="90"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8-29T19:50:20.372"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29/08/2019</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29/08/2019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9.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8.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0.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xmlns=""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xmlns=""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xmlns=""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9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8653340"/>
      </p:ext>
    </p:extLst>
  </p:cSld>
  <p:clrMapOvr>
    <a:masterClrMapping/>
  </p:clrMapOvr>
  <p:extLst mod="1">
    <p:ext uri="{DCECCB84-F9BA-43D5-87BE-67443E8EF086}">
      <p15:sldGuideLst xmlns:p15="http://schemas.microsoft.com/office/powerpoint/2012/main">
        <p15:guide id="1" pos="27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6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7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4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9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xmlns=""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xmlns=""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xmlns=""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9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2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79"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8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6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1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ags" Target="../tags/tag6.xml"/><Relationship Id="rId5" Type="http://schemas.openxmlformats.org/officeDocument/2006/relationships/vmlDrawing" Target="../drawings/vmlDrawing5.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slideLayout" Target="../slideLayouts/slideLayout14.xml"/><Relationship Id="rId7" Type="http://schemas.openxmlformats.org/officeDocument/2006/relationships/vmlDrawing" Target="../drawings/vmlDrawing9.v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10"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5.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73"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94"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xmlns=""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xmlns=""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xmlns=""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52"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68"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hyperlink" Target="https://sapintegrationhub.com/pi-po/what-is-sap-pi-po/"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comments" Target="../comments/commen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comments" Target="../comments/comment1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comments" Target="../comments/commen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61B8B409-591E-4F4C-BDA2-E292A2B3E02A}"/>
              </a:ext>
            </a:extLst>
          </p:cNvPr>
          <p:cNvSpPr>
            <a:spLocks noGrp="1"/>
          </p:cNvSpPr>
          <p:nvPr>
            <p:ph type="body" sz="quarter" idx="11"/>
          </p:nvPr>
        </p:nvSpPr>
        <p:spPr>
          <a:xfrm>
            <a:off x="5410200" y="549001"/>
            <a:ext cx="6705600" cy="2058654"/>
          </a:xfrm>
        </p:spPr>
        <p:txBody>
          <a:bodyPr>
            <a:normAutofit/>
          </a:bodyPr>
          <a:lstStyle/>
          <a:p>
            <a:r>
              <a:rPr lang="en-US" sz="1800" dirty="0" smtClean="0"/>
              <a:t>Value Mapping</a:t>
            </a:r>
          </a:p>
          <a:p>
            <a:r>
              <a:rPr lang="en-US" sz="1800" dirty="0" smtClean="0"/>
              <a:t>Parameterized </a:t>
            </a:r>
            <a:r>
              <a:rPr lang="en-US" sz="1800" dirty="0" smtClean="0"/>
              <a:t>Mapping</a:t>
            </a:r>
          </a:p>
          <a:p>
            <a:r>
              <a:rPr lang="en-US" sz="1800" dirty="0"/>
              <a:t>Extended Receiver </a:t>
            </a:r>
            <a:r>
              <a:rPr lang="en-US" sz="1800" dirty="0" smtClean="0"/>
              <a:t>Determination</a:t>
            </a:r>
            <a:endParaRPr lang="en-US" sz="1800" dirty="0"/>
          </a:p>
          <a:p>
            <a:r>
              <a:rPr lang="en-US" sz="1800" dirty="0"/>
              <a:t>Dynamic receiver determination using Xpath</a:t>
            </a:r>
            <a:endParaRPr lang="en-US" sz="1800" dirty="0" smtClean="0"/>
          </a:p>
        </p:txBody>
      </p:sp>
      <p:sp>
        <p:nvSpPr>
          <p:cNvPr id="3" name="Sous-titre 2">
            <a:extLst>
              <a:ext uri="{FF2B5EF4-FFF2-40B4-BE49-F238E27FC236}">
                <a16:creationId xmlns:a16="http://schemas.microsoft.com/office/drawing/2014/main" xmlns="" id="{B479E337-09CA-4F50-9067-64D4BC4D4C45}"/>
              </a:ext>
            </a:extLst>
          </p:cNvPr>
          <p:cNvSpPr>
            <a:spLocks noGrp="1"/>
          </p:cNvSpPr>
          <p:nvPr>
            <p:ph type="subTitle" idx="1"/>
          </p:nvPr>
        </p:nvSpPr>
        <p:spPr/>
        <p:txBody>
          <a:bodyPr/>
          <a:lstStyle/>
          <a:p>
            <a:r>
              <a:rPr lang="en-US" dirty="0" smtClean="0"/>
              <a:t>Bangalore, 27/08/2019, Nagaraju</a:t>
            </a:r>
            <a:endParaRPr lang="en-US" dirty="0"/>
          </a:p>
        </p:txBody>
      </p:sp>
    </p:spTree>
    <p:extLst>
      <p:ext uri="{BB962C8B-B14F-4D97-AF65-F5344CB8AC3E}">
        <p14:creationId xmlns:p14="http://schemas.microsoft.com/office/powerpoint/2010/main" val="4202568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6" name="TextBox 5"/>
          <p:cNvSpPr txBox="1"/>
          <p:nvPr/>
        </p:nvSpPr>
        <p:spPr>
          <a:xfrm>
            <a:off x="990600" y="1524000"/>
            <a:ext cx="8763000" cy="3139321"/>
          </a:xfrm>
          <a:prstGeom prst="rect">
            <a:avLst/>
          </a:prstGeom>
          <a:noFill/>
        </p:spPr>
        <p:txBody>
          <a:bodyPr wrap="square" rtlCol="0">
            <a:spAutoFit/>
          </a:bodyPr>
          <a:lstStyle/>
          <a:p>
            <a:r>
              <a:rPr lang="en-US" dirty="0"/>
              <a:t>Parameterized mapping is a great way to leverage your mapping program to have multiple applications. SAP introduced this technique first in SAP PI version 7.1. Parameterized mapping allows you to transfer values to mapping program or values from the mapping program. Similar to how we use import and export parameters in a function, parameters can be added to </a:t>
            </a:r>
            <a:r>
              <a:rPr lang="en-US" dirty="0">
                <a:hlinkClick r:id="rId2"/>
              </a:rPr>
              <a:t>SAP PI</a:t>
            </a:r>
            <a:r>
              <a:rPr lang="en-US" dirty="0"/>
              <a:t>/PO mapping programs using parameterized mapping technique</a:t>
            </a:r>
            <a:r>
              <a:rPr lang="en-US" dirty="0" smtClean="0"/>
              <a:t>.</a:t>
            </a:r>
          </a:p>
          <a:p>
            <a:endParaRPr lang="en-US" dirty="0"/>
          </a:p>
          <a:p>
            <a:r>
              <a:rPr lang="en-US" dirty="0"/>
              <a:t>Parameterized mappings are supported in Graphical Message Mappings, Java Mappings and XSLT Mappings</a:t>
            </a:r>
          </a:p>
          <a:p>
            <a:endParaRPr lang="en-US" dirty="0"/>
          </a:p>
        </p:txBody>
      </p:sp>
    </p:spTree>
    <p:extLst>
      <p:ext uri="{BB962C8B-B14F-4D97-AF65-F5344CB8AC3E}">
        <p14:creationId xmlns:p14="http://schemas.microsoft.com/office/powerpoint/2010/main" val="2777918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6" name="TextBox 5"/>
          <p:cNvSpPr txBox="1"/>
          <p:nvPr/>
        </p:nvSpPr>
        <p:spPr>
          <a:xfrm>
            <a:off x="990600" y="1524000"/>
            <a:ext cx="8763000" cy="3139321"/>
          </a:xfrm>
          <a:prstGeom prst="rect">
            <a:avLst/>
          </a:prstGeom>
          <a:noFill/>
        </p:spPr>
        <p:txBody>
          <a:bodyPr wrap="square" rtlCol="0">
            <a:spAutoFit/>
          </a:bodyPr>
          <a:lstStyle/>
          <a:p>
            <a:r>
              <a:rPr lang="en-US" b="1" dirty="0"/>
              <a:t>Types of Parameters in Parameterized Mapping:</a:t>
            </a:r>
          </a:p>
          <a:p>
            <a:endParaRPr lang="en-US" b="1" dirty="0" smtClean="0"/>
          </a:p>
          <a:p>
            <a:pPr marL="285750" indent="-285750">
              <a:buFont typeface="Wingdings" panose="05000000000000000000" pitchFamily="2" charset="2"/>
              <a:buChar char="Ø"/>
            </a:pPr>
            <a:r>
              <a:rPr lang="en-US" b="1" dirty="0" smtClean="0"/>
              <a:t>Import</a:t>
            </a:r>
            <a:r>
              <a:rPr lang="en-US" dirty="0"/>
              <a:t>: Values can be passed to mapping program using import parameters before the mapping program is executed. Values for import parameters can be assigned from transformation steps or interface determination.</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b="1" dirty="0"/>
              <a:t>Export</a:t>
            </a:r>
            <a:r>
              <a:rPr lang="en-US" dirty="0"/>
              <a:t>: Export parameters allow us to transfer values from the mapping program after it has been executed by the integration pipeline process or by monitoring. You can only assign values to Export parameters using User Defined Functions (UDF)</a:t>
            </a:r>
          </a:p>
        </p:txBody>
      </p:sp>
    </p:spTree>
    <p:extLst>
      <p:ext uri="{BB962C8B-B14F-4D97-AF65-F5344CB8AC3E}">
        <p14:creationId xmlns:p14="http://schemas.microsoft.com/office/powerpoint/2010/main" val="1549762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6" name="TextBox 5"/>
          <p:cNvSpPr txBox="1"/>
          <p:nvPr/>
        </p:nvSpPr>
        <p:spPr>
          <a:xfrm>
            <a:off x="990600" y="1524000"/>
            <a:ext cx="8763000" cy="3139321"/>
          </a:xfrm>
          <a:prstGeom prst="rect">
            <a:avLst/>
          </a:prstGeom>
          <a:noFill/>
        </p:spPr>
        <p:txBody>
          <a:bodyPr wrap="square" rtlCol="0">
            <a:spAutoFit/>
          </a:bodyPr>
          <a:lstStyle/>
          <a:p>
            <a:r>
              <a:rPr lang="en-US" b="1" dirty="0"/>
              <a:t>Categories of Parameters in Parameterized Mapping</a:t>
            </a:r>
            <a:r>
              <a:rPr lang="en-US" b="1" dirty="0" smtClean="0"/>
              <a:t>:</a:t>
            </a:r>
          </a:p>
          <a:p>
            <a:endParaRPr lang="en-US" b="1" dirty="0"/>
          </a:p>
          <a:p>
            <a:pPr marL="285750" indent="-285750">
              <a:buFont typeface="Wingdings" panose="05000000000000000000" pitchFamily="2" charset="2"/>
              <a:buChar char="Ø"/>
            </a:pPr>
            <a:r>
              <a:rPr lang="en-US" b="1" dirty="0"/>
              <a:t>Simple Type</a:t>
            </a:r>
            <a:r>
              <a:rPr lang="en-US" dirty="0"/>
              <a:t>: Simple types can be used as either import or export parameters. Data types of parameters of Simple Type are </a:t>
            </a:r>
            <a:r>
              <a:rPr lang="en-US" dirty="0" err="1"/>
              <a:t>xsd:string</a:t>
            </a:r>
            <a:r>
              <a:rPr lang="en-US" dirty="0"/>
              <a:t> and </a:t>
            </a:r>
            <a:r>
              <a:rPr lang="en-US" dirty="0" err="1" smtClean="0"/>
              <a:t>xsd:integer</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Adapter</a:t>
            </a:r>
            <a:r>
              <a:rPr lang="en-US" dirty="0"/>
              <a:t>: Parameter category “Adapter” can be only used as an Import parameter. Adapter parameters are mainly used when you are implementing a mapping lookup. For example, in a JDBC look up scenario you can set the JDBC communication channel name which is used for JDBC look up function in the interface determination</a:t>
            </a:r>
          </a:p>
        </p:txBody>
      </p:sp>
    </p:spTree>
    <p:extLst>
      <p:ext uri="{BB962C8B-B14F-4D97-AF65-F5344CB8AC3E}">
        <p14:creationId xmlns:p14="http://schemas.microsoft.com/office/powerpoint/2010/main" val="1380448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pic>
        <p:nvPicPr>
          <p:cNvPr id="2" name="Picture 1"/>
          <p:cNvPicPr>
            <a:picLocks noChangeAspect="1"/>
          </p:cNvPicPr>
          <p:nvPr/>
        </p:nvPicPr>
        <p:blipFill>
          <a:blip r:embed="rId2"/>
          <a:stretch>
            <a:fillRect/>
          </a:stretch>
        </p:blipFill>
        <p:spPr>
          <a:xfrm>
            <a:off x="1295400" y="1447800"/>
            <a:ext cx="7010400" cy="3657600"/>
          </a:xfrm>
          <a:prstGeom prst="rect">
            <a:avLst/>
          </a:prstGeom>
        </p:spPr>
      </p:pic>
    </p:spTree>
    <p:extLst>
      <p:ext uri="{BB962C8B-B14F-4D97-AF65-F5344CB8AC3E}">
        <p14:creationId xmlns:p14="http://schemas.microsoft.com/office/powerpoint/2010/main" val="2450640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3" name="TextBox 2"/>
          <p:cNvSpPr txBox="1"/>
          <p:nvPr/>
        </p:nvSpPr>
        <p:spPr>
          <a:xfrm>
            <a:off x="914400" y="1295400"/>
            <a:ext cx="8763000" cy="646331"/>
          </a:xfrm>
          <a:prstGeom prst="rect">
            <a:avLst/>
          </a:prstGeom>
          <a:noFill/>
        </p:spPr>
        <p:txBody>
          <a:bodyPr wrap="square" rtlCol="0">
            <a:spAutoFit/>
          </a:bodyPr>
          <a:lstStyle/>
          <a:p>
            <a:r>
              <a:rPr lang="en-US" b="1" dirty="0"/>
              <a:t>Step by Step Guide on Parameterized Mapping Configuration:</a:t>
            </a:r>
          </a:p>
          <a:p>
            <a:endParaRPr lang="en-US" dirty="0"/>
          </a:p>
        </p:txBody>
      </p:sp>
      <p:sp>
        <p:nvSpPr>
          <p:cNvPr id="5" name="TextBox 4"/>
          <p:cNvSpPr txBox="1"/>
          <p:nvPr/>
        </p:nvSpPr>
        <p:spPr>
          <a:xfrm>
            <a:off x="1752600" y="1929326"/>
            <a:ext cx="7391400" cy="1754326"/>
          </a:xfrm>
          <a:prstGeom prst="rect">
            <a:avLst/>
          </a:prstGeom>
          <a:noFill/>
        </p:spPr>
        <p:txBody>
          <a:bodyPr wrap="square" rtlCol="0">
            <a:spAutoFit/>
          </a:bodyPr>
          <a:lstStyle/>
          <a:p>
            <a:r>
              <a:rPr lang="en-US" dirty="0"/>
              <a:t>Lets create a simple file to file scenario with two parameters. We will use the import parameter “</a:t>
            </a:r>
            <a:r>
              <a:rPr lang="en-US" i="1" dirty="0"/>
              <a:t>Parameter_1</a:t>
            </a:r>
            <a:r>
              <a:rPr lang="en-US" dirty="0"/>
              <a:t>” to assign a value to output data structure field “</a:t>
            </a:r>
            <a:r>
              <a:rPr lang="en-US" i="1" dirty="0"/>
              <a:t>Att1</a:t>
            </a:r>
            <a:r>
              <a:rPr lang="en-US" dirty="0"/>
              <a:t>“. Value for import parameter “</a:t>
            </a:r>
            <a:r>
              <a:rPr lang="en-US" i="1" dirty="0"/>
              <a:t>Parameter_1</a:t>
            </a:r>
            <a:r>
              <a:rPr lang="en-US" dirty="0"/>
              <a:t>” will be maintained in the Integration Configuration Object (ICO) at design time of Integration Directory</a:t>
            </a:r>
          </a:p>
        </p:txBody>
      </p:sp>
      <p:pic>
        <p:nvPicPr>
          <p:cNvPr id="2" name="Picture 1"/>
          <p:cNvPicPr>
            <a:picLocks noChangeAspect="1"/>
          </p:cNvPicPr>
          <p:nvPr/>
        </p:nvPicPr>
        <p:blipFill>
          <a:blip r:embed="rId2"/>
          <a:stretch>
            <a:fillRect/>
          </a:stretch>
        </p:blipFill>
        <p:spPr>
          <a:xfrm>
            <a:off x="2362200" y="3810000"/>
            <a:ext cx="2752725" cy="1905000"/>
          </a:xfrm>
          <a:prstGeom prst="rect">
            <a:avLst/>
          </a:prstGeom>
        </p:spPr>
      </p:pic>
    </p:spTree>
    <p:extLst>
      <p:ext uri="{BB962C8B-B14F-4D97-AF65-F5344CB8AC3E}">
        <p14:creationId xmlns:p14="http://schemas.microsoft.com/office/powerpoint/2010/main" val="3938346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3" name="TextBox 2"/>
          <p:cNvSpPr txBox="1"/>
          <p:nvPr/>
        </p:nvSpPr>
        <p:spPr>
          <a:xfrm>
            <a:off x="914400" y="1200511"/>
            <a:ext cx="8763000" cy="646331"/>
          </a:xfrm>
          <a:prstGeom prst="rect">
            <a:avLst/>
          </a:prstGeom>
          <a:noFill/>
        </p:spPr>
        <p:txBody>
          <a:bodyPr wrap="square" rtlCol="0">
            <a:spAutoFit/>
          </a:bodyPr>
          <a:lstStyle/>
          <a:p>
            <a:r>
              <a:rPr lang="en-US" b="1" dirty="0"/>
              <a:t>Step 1 – Create Parameters in Mapping Program</a:t>
            </a:r>
          </a:p>
          <a:p>
            <a:endParaRPr lang="en-US" dirty="0"/>
          </a:p>
        </p:txBody>
      </p:sp>
      <p:pic>
        <p:nvPicPr>
          <p:cNvPr id="6" name="Picture 5"/>
          <p:cNvPicPr>
            <a:picLocks noChangeAspect="1"/>
          </p:cNvPicPr>
          <p:nvPr/>
        </p:nvPicPr>
        <p:blipFill>
          <a:blip r:embed="rId2"/>
          <a:stretch>
            <a:fillRect/>
          </a:stretch>
        </p:blipFill>
        <p:spPr>
          <a:xfrm>
            <a:off x="2013098" y="2895600"/>
            <a:ext cx="5943600" cy="1929497"/>
          </a:xfrm>
          <a:prstGeom prst="rect">
            <a:avLst/>
          </a:prstGeom>
        </p:spPr>
      </p:pic>
      <p:sp>
        <p:nvSpPr>
          <p:cNvPr id="8" name="TextBox 7"/>
          <p:cNvSpPr txBox="1"/>
          <p:nvPr/>
        </p:nvSpPr>
        <p:spPr>
          <a:xfrm>
            <a:off x="1981200" y="1846842"/>
            <a:ext cx="5867400" cy="646331"/>
          </a:xfrm>
          <a:prstGeom prst="rect">
            <a:avLst/>
          </a:prstGeom>
          <a:noFill/>
        </p:spPr>
        <p:txBody>
          <a:bodyPr wrap="square" rtlCol="0">
            <a:spAutoFit/>
          </a:bodyPr>
          <a:lstStyle/>
          <a:p>
            <a:r>
              <a:rPr lang="en-US" dirty="0"/>
              <a:t>Go to Signature tab of the mapping program and create parameters</a:t>
            </a:r>
          </a:p>
        </p:txBody>
      </p:sp>
    </p:spTree>
    <p:extLst>
      <p:ext uri="{BB962C8B-B14F-4D97-AF65-F5344CB8AC3E}">
        <p14:creationId xmlns:p14="http://schemas.microsoft.com/office/powerpoint/2010/main" val="2039244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pic>
        <p:nvPicPr>
          <p:cNvPr id="2" name="Picture 1"/>
          <p:cNvPicPr>
            <a:picLocks noChangeAspect="1"/>
          </p:cNvPicPr>
          <p:nvPr/>
        </p:nvPicPr>
        <p:blipFill>
          <a:blip r:embed="rId2"/>
          <a:stretch>
            <a:fillRect/>
          </a:stretch>
        </p:blipFill>
        <p:spPr>
          <a:xfrm>
            <a:off x="1233377" y="838200"/>
            <a:ext cx="6858000" cy="3276600"/>
          </a:xfrm>
          <a:prstGeom prst="rect">
            <a:avLst/>
          </a:prstGeom>
        </p:spPr>
      </p:pic>
      <p:sp>
        <p:nvSpPr>
          <p:cNvPr id="5" name="TextBox 4"/>
          <p:cNvSpPr txBox="1"/>
          <p:nvPr/>
        </p:nvSpPr>
        <p:spPr>
          <a:xfrm>
            <a:off x="762000" y="4343400"/>
            <a:ext cx="9982200" cy="1200329"/>
          </a:xfrm>
          <a:prstGeom prst="rect">
            <a:avLst/>
          </a:prstGeom>
          <a:noFill/>
        </p:spPr>
        <p:txBody>
          <a:bodyPr wrap="square" rtlCol="0">
            <a:spAutoFit/>
          </a:bodyPr>
          <a:lstStyle/>
          <a:p>
            <a:r>
              <a:rPr lang="en-US" dirty="0"/>
              <a:t>Here I have created two parameters but we will only be using import parameter “</a:t>
            </a:r>
            <a:r>
              <a:rPr lang="en-US" i="1" dirty="0"/>
              <a:t>Parameter_1</a:t>
            </a:r>
            <a:r>
              <a:rPr lang="en-US" dirty="0"/>
              <a:t>“.</a:t>
            </a:r>
          </a:p>
          <a:p>
            <a:r>
              <a:rPr lang="en-US" dirty="0"/>
              <a:t/>
            </a:r>
            <a:br>
              <a:rPr lang="en-US" dirty="0"/>
            </a:br>
            <a:endParaRPr lang="en-US" dirty="0"/>
          </a:p>
        </p:txBody>
      </p:sp>
      <p:pic>
        <p:nvPicPr>
          <p:cNvPr id="7" name="Picture 6"/>
          <p:cNvPicPr>
            <a:picLocks noChangeAspect="1"/>
          </p:cNvPicPr>
          <p:nvPr/>
        </p:nvPicPr>
        <p:blipFill>
          <a:blip r:embed="rId3"/>
          <a:stretch>
            <a:fillRect/>
          </a:stretch>
        </p:blipFill>
        <p:spPr>
          <a:xfrm>
            <a:off x="1233377" y="5067479"/>
            <a:ext cx="6372225" cy="1562100"/>
          </a:xfrm>
          <a:prstGeom prst="rect">
            <a:avLst/>
          </a:prstGeom>
        </p:spPr>
      </p:pic>
    </p:spTree>
    <p:extLst>
      <p:ext uri="{BB962C8B-B14F-4D97-AF65-F5344CB8AC3E}">
        <p14:creationId xmlns:p14="http://schemas.microsoft.com/office/powerpoint/2010/main" val="518961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3" name="TextBox 2"/>
          <p:cNvSpPr txBox="1"/>
          <p:nvPr/>
        </p:nvSpPr>
        <p:spPr>
          <a:xfrm>
            <a:off x="1447800" y="1080977"/>
            <a:ext cx="8077200" cy="646331"/>
          </a:xfrm>
          <a:prstGeom prst="rect">
            <a:avLst/>
          </a:prstGeom>
          <a:noFill/>
        </p:spPr>
        <p:txBody>
          <a:bodyPr wrap="square" rtlCol="0">
            <a:spAutoFit/>
          </a:bodyPr>
          <a:lstStyle/>
          <a:p>
            <a:r>
              <a:rPr lang="en-US" b="1" dirty="0"/>
              <a:t>Step 2 – Map the Import Parameter to Required Output Field</a:t>
            </a:r>
          </a:p>
          <a:p>
            <a:endParaRPr lang="en-US" dirty="0"/>
          </a:p>
        </p:txBody>
      </p:sp>
      <p:sp>
        <p:nvSpPr>
          <p:cNvPr id="8" name="TextBox 7"/>
          <p:cNvSpPr txBox="1"/>
          <p:nvPr/>
        </p:nvSpPr>
        <p:spPr>
          <a:xfrm>
            <a:off x="2057400" y="1727308"/>
            <a:ext cx="7086600" cy="1200329"/>
          </a:xfrm>
          <a:prstGeom prst="rect">
            <a:avLst/>
          </a:prstGeom>
          <a:noFill/>
        </p:spPr>
        <p:txBody>
          <a:bodyPr wrap="square" rtlCol="0">
            <a:spAutoFit/>
          </a:bodyPr>
          <a:lstStyle/>
          <a:p>
            <a:r>
              <a:rPr lang="en-US" dirty="0"/>
              <a:t>Graphical mapping element constant can be used to assign import parameter to required output element. Select properties of constant mapping element to select the parameter name from the drop down menu.</a:t>
            </a:r>
          </a:p>
        </p:txBody>
      </p:sp>
      <p:pic>
        <p:nvPicPr>
          <p:cNvPr id="9" name="Picture 8"/>
          <p:cNvPicPr>
            <a:picLocks noChangeAspect="1"/>
          </p:cNvPicPr>
          <p:nvPr/>
        </p:nvPicPr>
        <p:blipFill>
          <a:blip r:embed="rId2"/>
          <a:stretch>
            <a:fillRect/>
          </a:stretch>
        </p:blipFill>
        <p:spPr>
          <a:xfrm>
            <a:off x="457200" y="3505200"/>
            <a:ext cx="4857750" cy="2286000"/>
          </a:xfrm>
          <a:prstGeom prst="rect">
            <a:avLst/>
          </a:prstGeom>
        </p:spPr>
      </p:pic>
      <p:pic>
        <p:nvPicPr>
          <p:cNvPr id="10" name="Picture 9"/>
          <p:cNvPicPr>
            <a:picLocks noChangeAspect="1"/>
          </p:cNvPicPr>
          <p:nvPr/>
        </p:nvPicPr>
        <p:blipFill>
          <a:blip r:embed="rId3"/>
          <a:stretch>
            <a:fillRect/>
          </a:stretch>
        </p:blipFill>
        <p:spPr>
          <a:xfrm>
            <a:off x="6477000" y="3810000"/>
            <a:ext cx="4714875" cy="1390650"/>
          </a:xfrm>
          <a:prstGeom prst="rect">
            <a:avLst/>
          </a:prstGeom>
        </p:spPr>
      </p:pic>
    </p:spTree>
    <p:extLst>
      <p:ext uri="{BB962C8B-B14F-4D97-AF65-F5344CB8AC3E}">
        <p14:creationId xmlns:p14="http://schemas.microsoft.com/office/powerpoint/2010/main" val="1481298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3" name="TextBox 2"/>
          <p:cNvSpPr txBox="1"/>
          <p:nvPr/>
        </p:nvSpPr>
        <p:spPr>
          <a:xfrm>
            <a:off x="1447800" y="1080977"/>
            <a:ext cx="8077200" cy="369332"/>
          </a:xfrm>
          <a:prstGeom prst="rect">
            <a:avLst/>
          </a:prstGeom>
          <a:noFill/>
        </p:spPr>
        <p:txBody>
          <a:bodyPr wrap="square" rtlCol="0">
            <a:spAutoFit/>
          </a:bodyPr>
          <a:lstStyle/>
          <a:p>
            <a:r>
              <a:rPr lang="en-US" b="1" dirty="0"/>
              <a:t>Step 3 – Create Parameters in Operation Mapping.</a:t>
            </a:r>
          </a:p>
        </p:txBody>
      </p:sp>
      <p:sp>
        <p:nvSpPr>
          <p:cNvPr id="8" name="TextBox 7"/>
          <p:cNvSpPr txBox="1"/>
          <p:nvPr/>
        </p:nvSpPr>
        <p:spPr>
          <a:xfrm>
            <a:off x="1943100" y="1533436"/>
            <a:ext cx="7086600" cy="1200329"/>
          </a:xfrm>
          <a:prstGeom prst="rect">
            <a:avLst/>
          </a:prstGeom>
          <a:noFill/>
        </p:spPr>
        <p:txBody>
          <a:bodyPr wrap="square" rtlCol="0">
            <a:spAutoFit/>
          </a:bodyPr>
          <a:lstStyle/>
          <a:p>
            <a:r>
              <a:rPr lang="en-US" dirty="0"/>
              <a:t>Since massage mapping is executed by PI/PO runtime through a corresponding Operation Mapping, we need to create parameters in Operation Mapping and bind them or map them to message mapping parameters.</a:t>
            </a:r>
          </a:p>
        </p:txBody>
      </p:sp>
      <p:pic>
        <p:nvPicPr>
          <p:cNvPr id="2" name="Picture 1"/>
          <p:cNvPicPr>
            <a:picLocks noChangeAspect="1"/>
          </p:cNvPicPr>
          <p:nvPr/>
        </p:nvPicPr>
        <p:blipFill>
          <a:blip r:embed="rId2"/>
          <a:stretch>
            <a:fillRect/>
          </a:stretch>
        </p:blipFill>
        <p:spPr>
          <a:xfrm>
            <a:off x="1943100" y="2733765"/>
            <a:ext cx="6705600" cy="3714750"/>
          </a:xfrm>
          <a:prstGeom prst="rect">
            <a:avLst/>
          </a:prstGeom>
        </p:spPr>
      </p:pic>
    </p:spTree>
    <p:extLst>
      <p:ext uri="{BB962C8B-B14F-4D97-AF65-F5344CB8AC3E}">
        <p14:creationId xmlns:p14="http://schemas.microsoft.com/office/powerpoint/2010/main" val="78322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3" name="TextBox 2"/>
          <p:cNvSpPr txBox="1"/>
          <p:nvPr/>
        </p:nvSpPr>
        <p:spPr>
          <a:xfrm>
            <a:off x="1447800" y="1080977"/>
            <a:ext cx="8077200" cy="646331"/>
          </a:xfrm>
          <a:prstGeom prst="rect">
            <a:avLst/>
          </a:prstGeom>
          <a:noFill/>
        </p:spPr>
        <p:txBody>
          <a:bodyPr wrap="square" rtlCol="0">
            <a:spAutoFit/>
          </a:bodyPr>
          <a:lstStyle/>
          <a:p>
            <a:r>
              <a:rPr lang="en-US" dirty="0"/>
              <a:t>Again, we will be creating two parameters, but we’ll only use </a:t>
            </a:r>
            <a:r>
              <a:rPr lang="en-US" i="1" dirty="0"/>
              <a:t>“Import_p1” </a:t>
            </a:r>
            <a:r>
              <a:rPr lang="en-US" dirty="0"/>
              <a:t>import parameter for this example</a:t>
            </a:r>
            <a:endParaRPr lang="en-US" b="1" dirty="0"/>
          </a:p>
        </p:txBody>
      </p:sp>
      <p:pic>
        <p:nvPicPr>
          <p:cNvPr id="5" name="Picture 4"/>
          <p:cNvPicPr>
            <a:picLocks noChangeAspect="1"/>
          </p:cNvPicPr>
          <p:nvPr/>
        </p:nvPicPr>
        <p:blipFill>
          <a:blip r:embed="rId2"/>
          <a:stretch>
            <a:fillRect/>
          </a:stretch>
        </p:blipFill>
        <p:spPr>
          <a:xfrm>
            <a:off x="1905000" y="2133600"/>
            <a:ext cx="5848350" cy="2390775"/>
          </a:xfrm>
          <a:prstGeom prst="rect">
            <a:avLst/>
          </a:prstGeom>
        </p:spPr>
      </p:pic>
    </p:spTree>
    <p:extLst>
      <p:ext uri="{BB962C8B-B14F-4D97-AF65-F5344CB8AC3E}">
        <p14:creationId xmlns:p14="http://schemas.microsoft.com/office/powerpoint/2010/main" val="1322348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Value Mapping</a:t>
            </a:r>
            <a:endParaRPr lang="en-GB" dirty="0"/>
          </a:p>
        </p:txBody>
      </p:sp>
      <p:sp>
        <p:nvSpPr>
          <p:cNvPr id="5" name="Text Placeholder 4"/>
          <p:cNvSpPr>
            <a:spLocks noGrp="1"/>
          </p:cNvSpPr>
          <p:nvPr>
            <p:ph type="body" sz="quarter" idx="10"/>
          </p:nvPr>
        </p:nvSpPr>
        <p:spPr>
          <a:xfrm>
            <a:off x="227348" y="2209799"/>
            <a:ext cx="10212052" cy="2895601"/>
          </a:xfrm>
        </p:spPr>
        <p:txBody>
          <a:bodyPr/>
          <a:lstStyle/>
          <a:p>
            <a:pPr lvl="1"/>
            <a:r>
              <a:rPr lang="en-US" dirty="0"/>
              <a:t>The standard function Value Mapping is in the Conversions function group area and you insert it between the source and target fields</a:t>
            </a:r>
            <a:r>
              <a:rPr lang="en-US" dirty="0" smtClean="0"/>
              <a:t>.</a:t>
            </a:r>
          </a:p>
          <a:p>
            <a:pPr marL="88900" lvl="1" indent="0">
              <a:buNone/>
            </a:pPr>
            <a:endParaRPr lang="en-US" dirty="0" smtClean="0"/>
          </a:p>
          <a:p>
            <a:pPr lvl="1"/>
            <a:r>
              <a:rPr lang="en-US" dirty="0"/>
              <a:t>In the Value Mapping function (Conversions -&gt; Value mapping), you can maintain multiple key value pairs externally e.g. you could maintain them in the Integration Directory. These are picked up at the runtime.</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3" name="TextBox 2"/>
          <p:cNvSpPr txBox="1"/>
          <p:nvPr/>
        </p:nvSpPr>
        <p:spPr>
          <a:xfrm>
            <a:off x="1447800" y="1080977"/>
            <a:ext cx="9067800" cy="923330"/>
          </a:xfrm>
          <a:prstGeom prst="rect">
            <a:avLst/>
          </a:prstGeom>
          <a:noFill/>
        </p:spPr>
        <p:txBody>
          <a:bodyPr wrap="square" rtlCol="0">
            <a:spAutoFit/>
          </a:bodyPr>
          <a:lstStyle/>
          <a:p>
            <a:r>
              <a:rPr lang="en-US" b="1" dirty="0"/>
              <a:t>Step 4 – Bind Operation Mapping Parameters with Message Mapping Parameters.</a:t>
            </a:r>
          </a:p>
          <a:p>
            <a:endParaRPr lang="en-US" b="1" dirty="0"/>
          </a:p>
        </p:txBody>
      </p:sp>
      <p:sp>
        <p:nvSpPr>
          <p:cNvPr id="8" name="TextBox 7"/>
          <p:cNvSpPr txBox="1"/>
          <p:nvPr/>
        </p:nvSpPr>
        <p:spPr>
          <a:xfrm>
            <a:off x="1752600" y="1819640"/>
            <a:ext cx="7086600" cy="646331"/>
          </a:xfrm>
          <a:prstGeom prst="rect">
            <a:avLst/>
          </a:prstGeom>
          <a:noFill/>
        </p:spPr>
        <p:txBody>
          <a:bodyPr wrap="square" rtlCol="0">
            <a:spAutoFit/>
          </a:bodyPr>
          <a:lstStyle/>
          <a:p>
            <a:r>
              <a:rPr lang="en-US" dirty="0"/>
              <a:t>Select binding and map Operation Mapping parameters with Message Mapping Parameters.</a:t>
            </a:r>
          </a:p>
        </p:txBody>
      </p:sp>
      <p:pic>
        <p:nvPicPr>
          <p:cNvPr id="5" name="Picture 4"/>
          <p:cNvPicPr>
            <a:picLocks noChangeAspect="1"/>
          </p:cNvPicPr>
          <p:nvPr/>
        </p:nvPicPr>
        <p:blipFill>
          <a:blip r:embed="rId2"/>
          <a:stretch>
            <a:fillRect/>
          </a:stretch>
        </p:blipFill>
        <p:spPr>
          <a:xfrm>
            <a:off x="1981200" y="2927636"/>
            <a:ext cx="7086600" cy="3086100"/>
          </a:xfrm>
          <a:prstGeom prst="rect">
            <a:avLst/>
          </a:prstGeom>
        </p:spPr>
      </p:pic>
    </p:spTree>
    <p:extLst>
      <p:ext uri="{BB962C8B-B14F-4D97-AF65-F5344CB8AC3E}">
        <p14:creationId xmlns:p14="http://schemas.microsoft.com/office/powerpoint/2010/main" val="2323921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3" name="TextBox 2"/>
          <p:cNvSpPr txBox="1"/>
          <p:nvPr/>
        </p:nvSpPr>
        <p:spPr>
          <a:xfrm>
            <a:off x="1447800" y="1080977"/>
            <a:ext cx="8077200" cy="646331"/>
          </a:xfrm>
          <a:prstGeom prst="rect">
            <a:avLst/>
          </a:prstGeom>
          <a:noFill/>
        </p:spPr>
        <p:txBody>
          <a:bodyPr wrap="square" rtlCol="0">
            <a:spAutoFit/>
          </a:bodyPr>
          <a:lstStyle/>
          <a:p>
            <a:r>
              <a:rPr lang="en-US" dirty="0"/>
              <a:t>Map Message Mapping parameters with Operation Mapping  parameters</a:t>
            </a:r>
            <a:endParaRPr lang="en-US" b="1" dirty="0"/>
          </a:p>
        </p:txBody>
      </p:sp>
      <p:pic>
        <p:nvPicPr>
          <p:cNvPr id="2" name="Picture 1"/>
          <p:cNvPicPr>
            <a:picLocks noChangeAspect="1"/>
          </p:cNvPicPr>
          <p:nvPr/>
        </p:nvPicPr>
        <p:blipFill>
          <a:blip r:embed="rId2"/>
          <a:stretch>
            <a:fillRect/>
          </a:stretch>
        </p:blipFill>
        <p:spPr>
          <a:xfrm>
            <a:off x="2133600" y="1981200"/>
            <a:ext cx="4562475" cy="3457575"/>
          </a:xfrm>
          <a:prstGeom prst="rect">
            <a:avLst/>
          </a:prstGeom>
        </p:spPr>
      </p:pic>
    </p:spTree>
    <p:extLst>
      <p:ext uri="{BB962C8B-B14F-4D97-AF65-F5344CB8AC3E}">
        <p14:creationId xmlns:p14="http://schemas.microsoft.com/office/powerpoint/2010/main" val="1520857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3" name="TextBox 2"/>
          <p:cNvSpPr txBox="1"/>
          <p:nvPr/>
        </p:nvSpPr>
        <p:spPr>
          <a:xfrm>
            <a:off x="1447800" y="1080977"/>
            <a:ext cx="9067800" cy="646331"/>
          </a:xfrm>
          <a:prstGeom prst="rect">
            <a:avLst/>
          </a:prstGeom>
          <a:noFill/>
        </p:spPr>
        <p:txBody>
          <a:bodyPr wrap="square" rtlCol="0">
            <a:spAutoFit/>
          </a:bodyPr>
          <a:lstStyle/>
          <a:p>
            <a:r>
              <a:rPr lang="en-US" b="1" dirty="0"/>
              <a:t>Step 5 – Set Value to Import Parameter at Design Time.</a:t>
            </a:r>
          </a:p>
          <a:p>
            <a:endParaRPr lang="en-US" b="1" dirty="0"/>
          </a:p>
        </p:txBody>
      </p:sp>
      <p:sp>
        <p:nvSpPr>
          <p:cNvPr id="8" name="TextBox 7"/>
          <p:cNvSpPr txBox="1"/>
          <p:nvPr/>
        </p:nvSpPr>
        <p:spPr>
          <a:xfrm>
            <a:off x="1752600" y="1741484"/>
            <a:ext cx="7543800" cy="3416320"/>
          </a:xfrm>
          <a:prstGeom prst="rect">
            <a:avLst/>
          </a:prstGeom>
          <a:noFill/>
        </p:spPr>
        <p:txBody>
          <a:bodyPr wrap="square" rtlCol="0">
            <a:spAutoFit/>
          </a:bodyPr>
          <a:lstStyle/>
          <a:p>
            <a:r>
              <a:rPr lang="en-US" dirty="0"/>
              <a:t>Go to Integration Directory and assign a value to import parameter in Integration Configuration Object (ICO) or Receiver Determination (in dual stack</a:t>
            </a:r>
            <a:r>
              <a:rPr lang="en-US" dirty="0" smtClean="0"/>
              <a:t>).</a:t>
            </a:r>
          </a:p>
          <a:p>
            <a:endParaRPr lang="en-US" dirty="0" smtClean="0"/>
          </a:p>
          <a:p>
            <a:r>
              <a:rPr lang="en-US" dirty="0" smtClean="0"/>
              <a:t>In </a:t>
            </a:r>
            <a:r>
              <a:rPr lang="en-US" dirty="0"/>
              <a:t>Single stack version of PI or PO, parameters can be accessed under the Receiver Interfaces tab of Integration Configuration Object (ICO</a:t>
            </a:r>
            <a:r>
              <a:rPr lang="en-US" dirty="0" smtClean="0"/>
              <a:t>).</a:t>
            </a:r>
          </a:p>
          <a:p>
            <a:endParaRPr lang="en-US" dirty="0"/>
          </a:p>
          <a:p>
            <a:r>
              <a:rPr lang="en-US" dirty="0"/>
              <a:t>Let’s assign constant value “10” to import parameter “</a:t>
            </a:r>
            <a:r>
              <a:rPr lang="en-US" i="1" dirty="0"/>
              <a:t>Import_p1</a:t>
            </a:r>
            <a:r>
              <a:rPr lang="en-US" dirty="0"/>
              <a:t>” which is mapped to Message Mapping parameter “</a:t>
            </a:r>
            <a:r>
              <a:rPr lang="en-US" i="1" dirty="0"/>
              <a:t>Parameter_1</a:t>
            </a:r>
            <a:r>
              <a:rPr lang="en-US" dirty="0"/>
              <a:t>”.</a:t>
            </a:r>
          </a:p>
          <a:p>
            <a:endParaRPr lang="en-US" dirty="0"/>
          </a:p>
        </p:txBody>
      </p:sp>
    </p:spTree>
    <p:extLst>
      <p:ext uri="{BB962C8B-B14F-4D97-AF65-F5344CB8AC3E}">
        <p14:creationId xmlns:p14="http://schemas.microsoft.com/office/powerpoint/2010/main" val="3804234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pic>
        <p:nvPicPr>
          <p:cNvPr id="5" name="Picture 4"/>
          <p:cNvPicPr>
            <a:picLocks noChangeAspect="1"/>
          </p:cNvPicPr>
          <p:nvPr/>
        </p:nvPicPr>
        <p:blipFill>
          <a:blip r:embed="rId2"/>
          <a:stretch>
            <a:fillRect/>
          </a:stretch>
        </p:blipFill>
        <p:spPr>
          <a:xfrm>
            <a:off x="1752600" y="838200"/>
            <a:ext cx="6629400" cy="5638800"/>
          </a:xfrm>
          <a:prstGeom prst="rect">
            <a:avLst/>
          </a:prstGeom>
        </p:spPr>
      </p:pic>
    </p:spTree>
    <p:extLst>
      <p:ext uri="{BB962C8B-B14F-4D97-AF65-F5344CB8AC3E}">
        <p14:creationId xmlns:p14="http://schemas.microsoft.com/office/powerpoint/2010/main" val="220956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dirty="0"/>
              <a:t>Parameterized Mapping</a:t>
            </a:r>
          </a:p>
        </p:txBody>
      </p:sp>
      <p:sp>
        <p:nvSpPr>
          <p:cNvPr id="2" name="TextBox 1"/>
          <p:cNvSpPr txBox="1"/>
          <p:nvPr/>
        </p:nvSpPr>
        <p:spPr>
          <a:xfrm>
            <a:off x="1447800" y="1524000"/>
            <a:ext cx="1447800" cy="369332"/>
          </a:xfrm>
          <a:prstGeom prst="rect">
            <a:avLst/>
          </a:prstGeom>
          <a:noFill/>
        </p:spPr>
        <p:txBody>
          <a:bodyPr wrap="square" rtlCol="0">
            <a:spAutoFit/>
          </a:bodyPr>
          <a:lstStyle/>
          <a:p>
            <a:r>
              <a:rPr lang="en-US" dirty="0" smtClean="0">
                <a:solidFill>
                  <a:schemeClr val="accent1">
                    <a:lumMod val="60000"/>
                    <a:lumOff val="40000"/>
                  </a:schemeClr>
                </a:solidFill>
              </a:rPr>
              <a:t>Output</a:t>
            </a:r>
            <a:endParaRPr lang="en-US" dirty="0">
              <a:solidFill>
                <a:schemeClr val="accent1">
                  <a:lumMod val="60000"/>
                  <a:lumOff val="40000"/>
                </a:schemeClr>
              </a:solidFill>
            </a:endParaRPr>
          </a:p>
        </p:txBody>
      </p:sp>
      <p:pic>
        <p:nvPicPr>
          <p:cNvPr id="3" name="Picture 2"/>
          <p:cNvPicPr>
            <a:picLocks noChangeAspect="1"/>
          </p:cNvPicPr>
          <p:nvPr/>
        </p:nvPicPr>
        <p:blipFill>
          <a:blip r:embed="rId2"/>
          <a:stretch>
            <a:fillRect/>
          </a:stretch>
        </p:blipFill>
        <p:spPr>
          <a:xfrm>
            <a:off x="1485014" y="2334582"/>
            <a:ext cx="5830186" cy="1704017"/>
          </a:xfrm>
          <a:prstGeom prst="rect">
            <a:avLst/>
          </a:prstGeom>
        </p:spPr>
      </p:pic>
    </p:spTree>
    <p:extLst>
      <p:ext uri="{BB962C8B-B14F-4D97-AF65-F5344CB8AC3E}">
        <p14:creationId xmlns:p14="http://schemas.microsoft.com/office/powerpoint/2010/main" val="3061696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1981200"/>
            <a:ext cx="5178092" cy="1546200"/>
          </a:xfrm>
        </p:spPr>
        <p:txBody>
          <a:bodyPr/>
          <a:lstStyle/>
          <a:p>
            <a:r>
              <a:rPr lang="en-US" sz="3200" b="1" dirty="0"/>
              <a:t>Extended Receiver Determination</a:t>
            </a:r>
          </a:p>
          <a:p>
            <a:endParaRPr lang="en-US" dirty="0"/>
          </a:p>
        </p:txBody>
      </p:sp>
    </p:spTree>
    <p:extLst>
      <p:ext uri="{BB962C8B-B14F-4D97-AF65-F5344CB8AC3E}">
        <p14:creationId xmlns:p14="http://schemas.microsoft.com/office/powerpoint/2010/main" val="2023211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2" name="TextBox 1"/>
          <p:cNvSpPr txBox="1"/>
          <p:nvPr/>
        </p:nvSpPr>
        <p:spPr>
          <a:xfrm>
            <a:off x="1600200" y="1481435"/>
            <a:ext cx="8153400" cy="923330"/>
          </a:xfrm>
          <a:prstGeom prst="rect">
            <a:avLst/>
          </a:prstGeom>
          <a:noFill/>
        </p:spPr>
        <p:txBody>
          <a:bodyPr wrap="square" rtlCol="0">
            <a:spAutoFit/>
          </a:bodyPr>
          <a:lstStyle/>
          <a:p>
            <a:r>
              <a:rPr lang="en-US" b="1" dirty="0"/>
              <a:t>Extended or Dynamic Receiver Determination</a:t>
            </a:r>
            <a:r>
              <a:rPr lang="en-US" dirty="0"/>
              <a:t> is useful when it comes to determining message receivers at interface runtime by evaluating the content of the sender message using complex logics.</a:t>
            </a:r>
            <a:endParaRPr lang="en-US" dirty="0"/>
          </a:p>
        </p:txBody>
      </p:sp>
      <p:sp>
        <p:nvSpPr>
          <p:cNvPr id="3" name="TextBox 2"/>
          <p:cNvSpPr txBox="1"/>
          <p:nvPr/>
        </p:nvSpPr>
        <p:spPr>
          <a:xfrm>
            <a:off x="1600200" y="2971800"/>
            <a:ext cx="7391400" cy="923330"/>
          </a:xfrm>
          <a:prstGeom prst="rect">
            <a:avLst/>
          </a:prstGeom>
          <a:noFill/>
        </p:spPr>
        <p:txBody>
          <a:bodyPr wrap="square" rtlCol="0">
            <a:spAutoFit/>
          </a:bodyPr>
          <a:lstStyle/>
          <a:p>
            <a:r>
              <a:rPr lang="en-US" dirty="0"/>
              <a:t>Therefore, the main advantage of Extended Receiver Determination is that it facilitates complex logic-based receiver evaluation at runtime.</a:t>
            </a:r>
            <a:endParaRPr lang="en-US" dirty="0"/>
          </a:p>
        </p:txBody>
      </p:sp>
    </p:spTree>
    <p:extLst>
      <p:ext uri="{BB962C8B-B14F-4D97-AF65-F5344CB8AC3E}">
        <p14:creationId xmlns:p14="http://schemas.microsoft.com/office/powerpoint/2010/main" val="2963608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2" name="TextBox 1"/>
          <p:cNvSpPr txBox="1"/>
          <p:nvPr/>
        </p:nvSpPr>
        <p:spPr>
          <a:xfrm>
            <a:off x="838200" y="1066800"/>
            <a:ext cx="8153400" cy="923330"/>
          </a:xfrm>
          <a:prstGeom prst="rect">
            <a:avLst/>
          </a:prstGeom>
          <a:noFill/>
        </p:spPr>
        <p:txBody>
          <a:bodyPr wrap="square" rtlCol="0">
            <a:spAutoFit/>
          </a:bodyPr>
          <a:lstStyle/>
          <a:p>
            <a:r>
              <a:rPr lang="en-US" b="1" dirty="0"/>
              <a:t>Step by Step Guide on How to Create an Extended Dynamic Receiver Determination</a:t>
            </a:r>
          </a:p>
          <a:p>
            <a:endParaRPr lang="en-US" dirty="0"/>
          </a:p>
        </p:txBody>
      </p:sp>
      <p:sp>
        <p:nvSpPr>
          <p:cNvPr id="3" name="TextBox 2"/>
          <p:cNvSpPr txBox="1"/>
          <p:nvPr/>
        </p:nvSpPr>
        <p:spPr>
          <a:xfrm>
            <a:off x="1371600" y="2096386"/>
            <a:ext cx="7391400" cy="2031325"/>
          </a:xfrm>
          <a:prstGeom prst="rect">
            <a:avLst/>
          </a:prstGeom>
          <a:noFill/>
        </p:spPr>
        <p:txBody>
          <a:bodyPr wrap="square" rtlCol="0">
            <a:spAutoFit/>
          </a:bodyPr>
          <a:lstStyle/>
          <a:p>
            <a:r>
              <a:rPr lang="en-US" dirty="0"/>
              <a:t>I have chosen a simple logic since the main purpose of the article is to show the functionality of the Extended Receiver Determination to avoid creating complex Message Mapping. Let’s assume we have an XML file which sends two integer values (value1 and value2) and if the sum of these two values is greater than 10, message should be send to receiver ‘</a:t>
            </a:r>
            <a:r>
              <a:rPr lang="en-US" dirty="0" err="1"/>
              <a:t>Test_A</a:t>
            </a:r>
            <a:r>
              <a:rPr lang="en-US" dirty="0"/>
              <a:t>’ else to ‘</a:t>
            </a:r>
            <a:r>
              <a:rPr lang="en-US" dirty="0" err="1"/>
              <a:t>Test_B</a:t>
            </a:r>
            <a:r>
              <a:rPr lang="en-US" dirty="0"/>
              <a:t>’.</a:t>
            </a:r>
            <a:endParaRPr lang="en-US" dirty="0"/>
          </a:p>
        </p:txBody>
      </p:sp>
      <p:pic>
        <p:nvPicPr>
          <p:cNvPr id="5" name="Picture 4"/>
          <p:cNvPicPr>
            <a:picLocks noChangeAspect="1"/>
          </p:cNvPicPr>
          <p:nvPr/>
        </p:nvPicPr>
        <p:blipFill>
          <a:blip r:embed="rId2"/>
          <a:stretch>
            <a:fillRect/>
          </a:stretch>
        </p:blipFill>
        <p:spPr>
          <a:xfrm>
            <a:off x="1376916" y="4419600"/>
            <a:ext cx="6372225" cy="771525"/>
          </a:xfrm>
          <a:prstGeom prst="rect">
            <a:avLst/>
          </a:prstGeom>
        </p:spPr>
      </p:pic>
    </p:spTree>
    <p:extLst>
      <p:ext uri="{BB962C8B-B14F-4D97-AF65-F5344CB8AC3E}">
        <p14:creationId xmlns:p14="http://schemas.microsoft.com/office/powerpoint/2010/main" val="3740597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2" name="TextBox 1"/>
          <p:cNvSpPr txBox="1"/>
          <p:nvPr/>
        </p:nvSpPr>
        <p:spPr>
          <a:xfrm>
            <a:off x="838200" y="1066800"/>
            <a:ext cx="2209800" cy="646331"/>
          </a:xfrm>
          <a:prstGeom prst="rect">
            <a:avLst/>
          </a:prstGeom>
          <a:noFill/>
        </p:spPr>
        <p:txBody>
          <a:bodyPr wrap="square" rtlCol="0">
            <a:spAutoFit/>
          </a:bodyPr>
          <a:lstStyle/>
          <a:p>
            <a:r>
              <a:rPr lang="en-US" b="1" dirty="0"/>
              <a:t>Prerequisites:</a:t>
            </a:r>
          </a:p>
          <a:p>
            <a:endParaRPr lang="en-US" dirty="0"/>
          </a:p>
        </p:txBody>
      </p:sp>
      <p:sp>
        <p:nvSpPr>
          <p:cNvPr id="6" name="TextBox 5"/>
          <p:cNvSpPr txBox="1"/>
          <p:nvPr/>
        </p:nvSpPr>
        <p:spPr>
          <a:xfrm>
            <a:off x="1676400" y="1981200"/>
            <a:ext cx="8610600" cy="2308324"/>
          </a:xfrm>
          <a:prstGeom prst="rect">
            <a:avLst/>
          </a:prstGeom>
          <a:noFill/>
        </p:spPr>
        <p:txBody>
          <a:bodyPr wrap="square" rtlCol="0">
            <a:spAutoFit/>
          </a:bodyPr>
          <a:lstStyle/>
          <a:p>
            <a:r>
              <a:rPr lang="en-US" dirty="0"/>
              <a:t>The objects under software component ‘SAP BASIS’,  namespace ‘http://sap.com/xi/XI/System’ should be available in Enterprise Service Repository (ESR</a:t>
            </a:r>
            <a:r>
              <a:rPr lang="en-US" dirty="0" smtClean="0"/>
              <a:t>).</a:t>
            </a:r>
          </a:p>
          <a:p>
            <a:endParaRPr lang="en-US" dirty="0"/>
          </a:p>
          <a:p>
            <a:pPr marL="285750" indent="-285750">
              <a:buFont typeface="Wingdings" panose="05000000000000000000" pitchFamily="2" charset="2"/>
              <a:buChar char="Ø"/>
            </a:pPr>
            <a:r>
              <a:rPr lang="en-US" dirty="0"/>
              <a:t>Data Type: Receivers</a:t>
            </a:r>
          </a:p>
          <a:p>
            <a:pPr marL="285750" indent="-285750">
              <a:buFont typeface="Wingdings" panose="05000000000000000000" pitchFamily="2" charset="2"/>
              <a:buChar char="Ø"/>
            </a:pPr>
            <a:r>
              <a:rPr lang="en-US" dirty="0"/>
              <a:t>Message Type: Receivers</a:t>
            </a:r>
          </a:p>
          <a:p>
            <a:pPr marL="285750" indent="-285750">
              <a:buFont typeface="Wingdings" panose="05000000000000000000" pitchFamily="2" charset="2"/>
              <a:buChar char="Ø"/>
            </a:pPr>
            <a:r>
              <a:rPr lang="en-US" dirty="0"/>
              <a:t>Service Interface: </a:t>
            </a:r>
            <a:r>
              <a:rPr lang="en-US" dirty="0" err="1"/>
              <a:t>ReceiverDetermination</a:t>
            </a:r>
            <a:endParaRPr lang="en-US" dirty="0"/>
          </a:p>
          <a:p>
            <a:endParaRPr lang="en-US" dirty="0"/>
          </a:p>
        </p:txBody>
      </p:sp>
    </p:spTree>
    <p:extLst>
      <p:ext uri="{BB962C8B-B14F-4D97-AF65-F5344CB8AC3E}">
        <p14:creationId xmlns:p14="http://schemas.microsoft.com/office/powerpoint/2010/main" val="3983235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pic>
        <p:nvPicPr>
          <p:cNvPr id="3" name="Picture 2"/>
          <p:cNvPicPr>
            <a:picLocks noChangeAspect="1"/>
          </p:cNvPicPr>
          <p:nvPr/>
        </p:nvPicPr>
        <p:blipFill>
          <a:blip r:embed="rId2"/>
          <a:stretch>
            <a:fillRect/>
          </a:stretch>
        </p:blipFill>
        <p:spPr>
          <a:xfrm>
            <a:off x="2133600" y="838200"/>
            <a:ext cx="5867400" cy="5562600"/>
          </a:xfrm>
          <a:prstGeom prst="rect">
            <a:avLst/>
          </a:prstGeom>
        </p:spPr>
      </p:pic>
    </p:spTree>
    <p:extLst>
      <p:ext uri="{BB962C8B-B14F-4D97-AF65-F5344CB8AC3E}">
        <p14:creationId xmlns:p14="http://schemas.microsoft.com/office/powerpoint/2010/main" val="89241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Value Mapping</a:t>
            </a:r>
            <a:endParaRPr lang="en-GB" dirty="0"/>
          </a:p>
        </p:txBody>
      </p:sp>
      <p:sp>
        <p:nvSpPr>
          <p:cNvPr id="5" name="Text Placeholder 4"/>
          <p:cNvSpPr>
            <a:spLocks noGrp="1"/>
          </p:cNvSpPr>
          <p:nvPr>
            <p:ph type="body" sz="quarter" idx="10"/>
          </p:nvPr>
        </p:nvSpPr>
        <p:spPr>
          <a:xfrm>
            <a:off x="227348" y="2286000"/>
            <a:ext cx="11125237" cy="3505200"/>
          </a:xfrm>
        </p:spPr>
        <p:txBody>
          <a:bodyPr/>
          <a:lstStyle/>
          <a:p>
            <a:pPr lvl="1"/>
            <a:r>
              <a:rPr lang="en-US" dirty="0"/>
              <a:t>Now, let us understand how to implement Value Mapping. Maintain a value mapping table in your Integration Directory. </a:t>
            </a:r>
            <a:endParaRPr lang="en-US" dirty="0" smtClean="0"/>
          </a:p>
          <a:p>
            <a:pPr marL="88900" lvl="1" indent="0">
              <a:buNone/>
            </a:pPr>
            <a:endParaRPr lang="en-US" dirty="0" smtClean="0"/>
          </a:p>
          <a:p>
            <a:pPr lvl="1"/>
            <a:r>
              <a:rPr lang="en-US" dirty="0" smtClean="0"/>
              <a:t>To </a:t>
            </a:r>
            <a:r>
              <a:rPr lang="en-US" dirty="0"/>
              <a:t>do this, open your </a:t>
            </a:r>
            <a:r>
              <a:rPr lang="en-US" dirty="0" smtClean="0"/>
              <a:t>ID(</a:t>
            </a:r>
            <a:r>
              <a:rPr lang="en-US" dirty="0"/>
              <a:t>Integration </a:t>
            </a:r>
            <a:r>
              <a:rPr lang="en-US" dirty="0" smtClean="0"/>
              <a:t>Directory) </a:t>
            </a:r>
            <a:r>
              <a:rPr lang="en-US" dirty="0"/>
              <a:t>and go to Tools -&gt; Value Mapping in the menu path. </a:t>
            </a:r>
            <a:endParaRPr lang="en-US" dirty="0" smtClean="0"/>
          </a:p>
          <a:p>
            <a:pPr marL="88900" lvl="1" indent="0">
              <a:buNone/>
            </a:pPr>
            <a:endParaRPr lang="en-US" dirty="0" smtClean="0"/>
          </a:p>
          <a:p>
            <a:pPr lvl="1"/>
            <a:r>
              <a:rPr lang="en-US" dirty="0" smtClean="0"/>
              <a:t>Display </a:t>
            </a:r>
            <a:r>
              <a:rPr lang="en-US" dirty="0"/>
              <a:t>Value Mapping dialog will open up. Specify Agency and Scheme for source and target. These can be any arbitrary string values. Generally, Party or Business system/service names are preferred for agency while namespaces with some text identifier is preferred for scheme</a:t>
            </a:r>
            <a:r>
              <a:rPr lang="en-US" dirty="0" smtClean="0"/>
              <a:t>.</a:t>
            </a:r>
            <a:endParaRPr lang="en-US" dirty="0"/>
          </a:p>
          <a:p>
            <a:endParaRPr lang="en-GB" dirty="0"/>
          </a:p>
        </p:txBody>
      </p:sp>
      <p:sp>
        <p:nvSpPr>
          <p:cNvPr id="6" name="Text Placeholder 5"/>
          <p:cNvSpPr>
            <a:spLocks noGrp="1"/>
          </p:cNvSpPr>
          <p:nvPr>
            <p:ph type="body" sz="quarter" idx="11"/>
          </p:nvPr>
        </p:nvSpPr>
        <p:spPr/>
        <p:txBody>
          <a:bodyPr/>
          <a:lstStyle/>
          <a:p>
            <a:r>
              <a:rPr lang="en-GB" dirty="0" smtClean="0"/>
              <a:t>How it’s work?</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pic>
        <p:nvPicPr>
          <p:cNvPr id="2" name="Picture 1"/>
          <p:cNvPicPr>
            <a:picLocks noChangeAspect="1"/>
          </p:cNvPicPr>
          <p:nvPr/>
        </p:nvPicPr>
        <p:blipFill>
          <a:blip r:embed="rId2"/>
          <a:stretch>
            <a:fillRect/>
          </a:stretch>
        </p:blipFill>
        <p:spPr>
          <a:xfrm>
            <a:off x="676293" y="1295400"/>
            <a:ext cx="5114925" cy="3724275"/>
          </a:xfrm>
          <a:prstGeom prst="rect">
            <a:avLst/>
          </a:prstGeom>
        </p:spPr>
      </p:pic>
      <p:sp>
        <p:nvSpPr>
          <p:cNvPr id="6" name="TextBox 5"/>
          <p:cNvSpPr txBox="1"/>
          <p:nvPr/>
        </p:nvSpPr>
        <p:spPr>
          <a:xfrm>
            <a:off x="6781800" y="1295400"/>
            <a:ext cx="4648200" cy="923330"/>
          </a:xfrm>
          <a:prstGeom prst="rect">
            <a:avLst/>
          </a:prstGeom>
          <a:noFill/>
        </p:spPr>
        <p:txBody>
          <a:bodyPr wrap="square" rtlCol="0">
            <a:spAutoFit/>
          </a:bodyPr>
          <a:lstStyle/>
          <a:p>
            <a:r>
              <a:rPr lang="en-US" dirty="0"/>
              <a:t>We use data type ‘Receivers’ to populate the list of dynamic receivers determined at runtime</a:t>
            </a:r>
            <a:endParaRPr lang="en-US" dirty="0"/>
          </a:p>
        </p:txBody>
      </p:sp>
      <p:pic>
        <p:nvPicPr>
          <p:cNvPr id="7" name="Picture 6"/>
          <p:cNvPicPr>
            <a:picLocks noChangeAspect="1"/>
          </p:cNvPicPr>
          <p:nvPr/>
        </p:nvPicPr>
        <p:blipFill>
          <a:blip r:embed="rId3"/>
          <a:stretch>
            <a:fillRect/>
          </a:stretch>
        </p:blipFill>
        <p:spPr>
          <a:xfrm>
            <a:off x="6560731" y="2590800"/>
            <a:ext cx="4895850" cy="1619250"/>
          </a:xfrm>
          <a:prstGeom prst="rect">
            <a:avLst/>
          </a:prstGeom>
        </p:spPr>
      </p:pic>
    </p:spTree>
    <p:extLst>
      <p:ext uri="{BB962C8B-B14F-4D97-AF65-F5344CB8AC3E}">
        <p14:creationId xmlns:p14="http://schemas.microsoft.com/office/powerpoint/2010/main" val="13772768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3" name="TextBox 2"/>
          <p:cNvSpPr txBox="1"/>
          <p:nvPr/>
        </p:nvSpPr>
        <p:spPr>
          <a:xfrm>
            <a:off x="1447800" y="1371600"/>
            <a:ext cx="6248400" cy="646331"/>
          </a:xfrm>
          <a:prstGeom prst="rect">
            <a:avLst/>
          </a:prstGeom>
          <a:noFill/>
        </p:spPr>
        <p:txBody>
          <a:bodyPr wrap="square" rtlCol="0">
            <a:spAutoFit/>
          </a:bodyPr>
          <a:lstStyle/>
          <a:p>
            <a:r>
              <a:rPr lang="en-US" b="1" dirty="0"/>
              <a:t>Steps in Enterprise Service Repository (ESR)</a:t>
            </a:r>
          </a:p>
          <a:p>
            <a:endParaRPr lang="en-US" dirty="0"/>
          </a:p>
        </p:txBody>
      </p:sp>
      <p:sp>
        <p:nvSpPr>
          <p:cNvPr id="5" name="TextBox 4"/>
          <p:cNvSpPr txBox="1"/>
          <p:nvPr/>
        </p:nvSpPr>
        <p:spPr>
          <a:xfrm>
            <a:off x="1676400" y="1861066"/>
            <a:ext cx="68580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Step 1: Create Data Type for input XML file format</a:t>
            </a:r>
            <a:r>
              <a:rPr lang="en-US" dirty="0" smtClean="0"/>
              <a:t>.</a:t>
            </a:r>
            <a:r>
              <a:rPr lang="en-US" dirty="0"/>
              <a:t> </a:t>
            </a:r>
          </a:p>
          <a:p>
            <a:pPr marL="285750" indent="-285750">
              <a:buFont typeface="Wingdings" panose="05000000000000000000" pitchFamily="2" charset="2"/>
              <a:buChar char="Ø"/>
            </a:pPr>
            <a:r>
              <a:rPr lang="en-US" dirty="0"/>
              <a:t>Step 2: Create Input Message Type.</a:t>
            </a:r>
          </a:p>
          <a:p>
            <a:endParaRPr lang="en-US" dirty="0"/>
          </a:p>
        </p:txBody>
      </p:sp>
      <p:pic>
        <p:nvPicPr>
          <p:cNvPr id="8" name="Picture 7"/>
          <p:cNvPicPr>
            <a:picLocks noChangeAspect="1"/>
          </p:cNvPicPr>
          <p:nvPr/>
        </p:nvPicPr>
        <p:blipFill>
          <a:blip r:embed="rId2"/>
          <a:stretch>
            <a:fillRect/>
          </a:stretch>
        </p:blipFill>
        <p:spPr>
          <a:xfrm>
            <a:off x="1447800" y="2768447"/>
            <a:ext cx="6362700" cy="3352800"/>
          </a:xfrm>
          <a:prstGeom prst="rect">
            <a:avLst/>
          </a:prstGeom>
        </p:spPr>
      </p:pic>
    </p:spTree>
    <p:extLst>
      <p:ext uri="{BB962C8B-B14F-4D97-AF65-F5344CB8AC3E}">
        <p14:creationId xmlns:p14="http://schemas.microsoft.com/office/powerpoint/2010/main" val="1015147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5" name="TextBox 4"/>
          <p:cNvSpPr txBox="1"/>
          <p:nvPr/>
        </p:nvSpPr>
        <p:spPr>
          <a:xfrm>
            <a:off x="1500187" y="1233100"/>
            <a:ext cx="67056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Step 3: Outbound Service Interface Configuration.</a:t>
            </a:r>
          </a:p>
          <a:p>
            <a:r>
              <a:rPr lang="en-US" dirty="0"/>
              <a:t> </a:t>
            </a:r>
          </a:p>
          <a:p>
            <a:endParaRPr lang="en-US" dirty="0"/>
          </a:p>
        </p:txBody>
      </p:sp>
      <p:pic>
        <p:nvPicPr>
          <p:cNvPr id="2" name="Picture 1"/>
          <p:cNvPicPr>
            <a:picLocks noChangeAspect="1"/>
          </p:cNvPicPr>
          <p:nvPr/>
        </p:nvPicPr>
        <p:blipFill>
          <a:blip r:embed="rId2"/>
          <a:stretch>
            <a:fillRect/>
          </a:stretch>
        </p:blipFill>
        <p:spPr>
          <a:xfrm>
            <a:off x="1676399" y="1828800"/>
            <a:ext cx="6353175" cy="3978349"/>
          </a:xfrm>
          <a:prstGeom prst="rect">
            <a:avLst/>
          </a:prstGeom>
        </p:spPr>
      </p:pic>
    </p:spTree>
    <p:extLst>
      <p:ext uri="{BB962C8B-B14F-4D97-AF65-F5344CB8AC3E}">
        <p14:creationId xmlns:p14="http://schemas.microsoft.com/office/powerpoint/2010/main" val="1392933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5" name="TextBox 4"/>
          <p:cNvSpPr txBox="1"/>
          <p:nvPr/>
        </p:nvSpPr>
        <p:spPr>
          <a:xfrm>
            <a:off x="1143000" y="1066800"/>
            <a:ext cx="81534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Step 4: Dynamic Receiver Determination Message Mapping</a:t>
            </a:r>
          </a:p>
          <a:p>
            <a:pPr marL="285750" indent="-285750">
              <a:buFont typeface="Wingdings" panose="05000000000000000000" pitchFamily="2" charset="2"/>
              <a:buChar char="Ø"/>
            </a:pPr>
            <a:endParaRPr lang="en-US" dirty="0"/>
          </a:p>
          <a:p>
            <a:r>
              <a:rPr lang="en-US" dirty="0"/>
              <a:t> </a:t>
            </a:r>
          </a:p>
          <a:p>
            <a:endParaRPr lang="en-US" dirty="0"/>
          </a:p>
        </p:txBody>
      </p:sp>
      <p:pic>
        <p:nvPicPr>
          <p:cNvPr id="6" name="Picture 5"/>
          <p:cNvPicPr>
            <a:picLocks noChangeAspect="1"/>
          </p:cNvPicPr>
          <p:nvPr/>
        </p:nvPicPr>
        <p:blipFill>
          <a:blip r:embed="rId2"/>
          <a:stretch>
            <a:fillRect/>
          </a:stretch>
        </p:blipFill>
        <p:spPr>
          <a:xfrm>
            <a:off x="2033587" y="1666964"/>
            <a:ext cx="6372225" cy="4733925"/>
          </a:xfrm>
          <a:prstGeom prst="rect">
            <a:avLst/>
          </a:prstGeom>
        </p:spPr>
      </p:pic>
    </p:spTree>
    <p:extLst>
      <p:ext uri="{BB962C8B-B14F-4D97-AF65-F5344CB8AC3E}">
        <p14:creationId xmlns:p14="http://schemas.microsoft.com/office/powerpoint/2010/main" val="2885144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5" name="TextBox 4"/>
          <p:cNvSpPr txBox="1"/>
          <p:nvPr/>
        </p:nvSpPr>
        <p:spPr>
          <a:xfrm>
            <a:off x="1143000" y="1066800"/>
            <a:ext cx="8382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Step 5: Create Dynamic Receiver Determination Operation Mapping.</a:t>
            </a:r>
          </a:p>
          <a:p>
            <a:endParaRPr lang="en-US" dirty="0"/>
          </a:p>
        </p:txBody>
      </p:sp>
      <p:pic>
        <p:nvPicPr>
          <p:cNvPr id="2" name="Picture 1"/>
          <p:cNvPicPr>
            <a:picLocks noChangeAspect="1"/>
          </p:cNvPicPr>
          <p:nvPr/>
        </p:nvPicPr>
        <p:blipFill>
          <a:blip r:embed="rId2"/>
          <a:stretch>
            <a:fillRect/>
          </a:stretch>
        </p:blipFill>
        <p:spPr>
          <a:xfrm>
            <a:off x="1676400" y="1524000"/>
            <a:ext cx="6934200" cy="3833520"/>
          </a:xfrm>
          <a:prstGeom prst="rect">
            <a:avLst/>
          </a:prstGeom>
        </p:spPr>
      </p:pic>
      <p:sp>
        <p:nvSpPr>
          <p:cNvPr id="3" name="TextBox 2"/>
          <p:cNvSpPr txBox="1"/>
          <p:nvPr/>
        </p:nvSpPr>
        <p:spPr>
          <a:xfrm>
            <a:off x="1371600" y="5638800"/>
            <a:ext cx="8686800" cy="523220"/>
          </a:xfrm>
          <a:prstGeom prst="rect">
            <a:avLst/>
          </a:prstGeom>
          <a:noFill/>
        </p:spPr>
        <p:txBody>
          <a:bodyPr wrap="square" rtlCol="0">
            <a:spAutoFit/>
          </a:bodyPr>
          <a:lstStyle/>
          <a:p>
            <a:r>
              <a:rPr lang="en-US" sz="1400" dirty="0"/>
              <a:t>Dynamic receiver determination’s target operation should be ‘</a:t>
            </a:r>
            <a:r>
              <a:rPr lang="en-US" sz="1400" dirty="0" err="1"/>
              <a:t>ReceiverDetermination</a:t>
            </a:r>
            <a:r>
              <a:rPr lang="en-US" sz="1400" dirty="0"/>
              <a:t>’ inbound interface under namespace http://sap.com/xi/XI/System of BASIS software component</a:t>
            </a:r>
            <a:endParaRPr lang="en-US" sz="1400" dirty="0"/>
          </a:p>
        </p:txBody>
      </p:sp>
    </p:spTree>
    <p:extLst>
      <p:ext uri="{BB962C8B-B14F-4D97-AF65-F5344CB8AC3E}">
        <p14:creationId xmlns:p14="http://schemas.microsoft.com/office/powerpoint/2010/main" val="3400968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5" name="TextBox 4"/>
          <p:cNvSpPr txBox="1"/>
          <p:nvPr/>
        </p:nvSpPr>
        <p:spPr>
          <a:xfrm>
            <a:off x="1143000" y="914123"/>
            <a:ext cx="4953000" cy="646331"/>
          </a:xfrm>
          <a:prstGeom prst="rect">
            <a:avLst/>
          </a:prstGeom>
          <a:noFill/>
        </p:spPr>
        <p:txBody>
          <a:bodyPr wrap="square" rtlCol="0">
            <a:spAutoFit/>
          </a:bodyPr>
          <a:lstStyle/>
          <a:p>
            <a:r>
              <a:rPr lang="en-US" b="1" dirty="0"/>
              <a:t>Steps in Integration Directory (ID).</a:t>
            </a:r>
          </a:p>
          <a:p>
            <a:endParaRPr lang="en-US" dirty="0"/>
          </a:p>
        </p:txBody>
      </p:sp>
      <p:sp>
        <p:nvSpPr>
          <p:cNvPr id="6" name="TextBox 5"/>
          <p:cNvSpPr txBox="1"/>
          <p:nvPr/>
        </p:nvSpPr>
        <p:spPr>
          <a:xfrm>
            <a:off x="1447800" y="1375789"/>
            <a:ext cx="5715000" cy="369332"/>
          </a:xfrm>
          <a:prstGeom prst="rect">
            <a:avLst/>
          </a:prstGeom>
          <a:noFill/>
        </p:spPr>
        <p:txBody>
          <a:bodyPr wrap="square" rtlCol="0">
            <a:spAutoFit/>
          </a:bodyPr>
          <a:lstStyle/>
          <a:p>
            <a:r>
              <a:rPr lang="en-US" dirty="0"/>
              <a:t>Step 6: Configure Inbound Processing</a:t>
            </a:r>
            <a:r>
              <a:rPr lang="en-US" dirty="0" smtClean="0"/>
              <a:t>.</a:t>
            </a:r>
            <a:endParaRPr lang="en-US" dirty="0"/>
          </a:p>
        </p:txBody>
      </p:sp>
      <p:pic>
        <p:nvPicPr>
          <p:cNvPr id="7" name="Picture 6"/>
          <p:cNvPicPr>
            <a:picLocks noChangeAspect="1"/>
          </p:cNvPicPr>
          <p:nvPr/>
        </p:nvPicPr>
        <p:blipFill>
          <a:blip r:embed="rId2"/>
          <a:stretch>
            <a:fillRect/>
          </a:stretch>
        </p:blipFill>
        <p:spPr>
          <a:xfrm>
            <a:off x="1752600" y="1745121"/>
            <a:ext cx="6381750" cy="4714875"/>
          </a:xfrm>
          <a:prstGeom prst="rect">
            <a:avLst/>
          </a:prstGeom>
        </p:spPr>
      </p:pic>
    </p:spTree>
    <p:extLst>
      <p:ext uri="{BB962C8B-B14F-4D97-AF65-F5344CB8AC3E}">
        <p14:creationId xmlns:p14="http://schemas.microsoft.com/office/powerpoint/2010/main" val="2440823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6" name="TextBox 5"/>
          <p:cNvSpPr txBox="1"/>
          <p:nvPr/>
        </p:nvSpPr>
        <p:spPr>
          <a:xfrm>
            <a:off x="1143000" y="1066800"/>
            <a:ext cx="7924800" cy="369332"/>
          </a:xfrm>
          <a:prstGeom prst="rect">
            <a:avLst/>
          </a:prstGeom>
          <a:noFill/>
        </p:spPr>
        <p:txBody>
          <a:bodyPr wrap="square" rtlCol="0">
            <a:spAutoFit/>
          </a:bodyPr>
          <a:lstStyle/>
          <a:p>
            <a:r>
              <a:rPr lang="en-US" dirty="0"/>
              <a:t>Step 7: Configure Extended Receiver Determination.</a:t>
            </a:r>
          </a:p>
        </p:txBody>
      </p:sp>
      <p:pic>
        <p:nvPicPr>
          <p:cNvPr id="2" name="Picture 1"/>
          <p:cNvPicPr>
            <a:picLocks noChangeAspect="1"/>
          </p:cNvPicPr>
          <p:nvPr/>
        </p:nvPicPr>
        <p:blipFill>
          <a:blip r:embed="rId2"/>
          <a:stretch>
            <a:fillRect/>
          </a:stretch>
        </p:blipFill>
        <p:spPr>
          <a:xfrm>
            <a:off x="1295400" y="1752600"/>
            <a:ext cx="6362700" cy="2343150"/>
          </a:xfrm>
          <a:prstGeom prst="rect">
            <a:avLst/>
          </a:prstGeom>
        </p:spPr>
      </p:pic>
      <p:sp>
        <p:nvSpPr>
          <p:cNvPr id="3" name="TextBox 2"/>
          <p:cNvSpPr txBox="1"/>
          <p:nvPr/>
        </p:nvSpPr>
        <p:spPr>
          <a:xfrm>
            <a:off x="1295400" y="4800600"/>
            <a:ext cx="7772400" cy="830997"/>
          </a:xfrm>
          <a:prstGeom prst="rect">
            <a:avLst/>
          </a:prstGeom>
          <a:noFill/>
        </p:spPr>
        <p:txBody>
          <a:bodyPr wrap="square" rtlCol="0">
            <a:spAutoFit/>
          </a:bodyPr>
          <a:lstStyle/>
          <a:p>
            <a:r>
              <a:rPr lang="en-US" sz="1600" dirty="0"/>
              <a:t>Check the option Extended in Type of Receiver Determination, then assign the Receiver Determination Operation Mapping we created in step no 5. Finally, list the possible receivers.</a:t>
            </a:r>
            <a:endParaRPr lang="en-US" sz="1600" dirty="0"/>
          </a:p>
        </p:txBody>
      </p:sp>
    </p:spTree>
    <p:extLst>
      <p:ext uri="{BB962C8B-B14F-4D97-AF65-F5344CB8AC3E}">
        <p14:creationId xmlns:p14="http://schemas.microsoft.com/office/powerpoint/2010/main" val="143431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6" name="TextBox 5"/>
          <p:cNvSpPr txBox="1"/>
          <p:nvPr/>
        </p:nvSpPr>
        <p:spPr>
          <a:xfrm>
            <a:off x="1143000" y="1066800"/>
            <a:ext cx="7924800" cy="646331"/>
          </a:xfrm>
          <a:prstGeom prst="rect">
            <a:avLst/>
          </a:prstGeom>
          <a:noFill/>
        </p:spPr>
        <p:txBody>
          <a:bodyPr wrap="square" rtlCol="0">
            <a:spAutoFit/>
          </a:bodyPr>
          <a:lstStyle/>
          <a:p>
            <a:r>
              <a:rPr lang="en-US" dirty="0"/>
              <a:t>Step 8: Set receiver Interfaces and Operation Mappings.</a:t>
            </a:r>
          </a:p>
          <a:p>
            <a:endParaRPr lang="en-US" dirty="0"/>
          </a:p>
        </p:txBody>
      </p:sp>
      <p:pic>
        <p:nvPicPr>
          <p:cNvPr id="5" name="Picture 4"/>
          <p:cNvPicPr>
            <a:picLocks noChangeAspect="1"/>
          </p:cNvPicPr>
          <p:nvPr/>
        </p:nvPicPr>
        <p:blipFill>
          <a:blip r:embed="rId2"/>
          <a:stretch>
            <a:fillRect/>
          </a:stretch>
        </p:blipFill>
        <p:spPr>
          <a:xfrm>
            <a:off x="1447800" y="1524000"/>
            <a:ext cx="6362700" cy="3258235"/>
          </a:xfrm>
          <a:prstGeom prst="rect">
            <a:avLst/>
          </a:prstGeom>
        </p:spPr>
      </p:pic>
      <p:sp>
        <p:nvSpPr>
          <p:cNvPr id="7" name="TextBox 6"/>
          <p:cNvSpPr txBox="1"/>
          <p:nvPr/>
        </p:nvSpPr>
        <p:spPr>
          <a:xfrm>
            <a:off x="1143000" y="4953000"/>
            <a:ext cx="8305800" cy="1077218"/>
          </a:xfrm>
          <a:prstGeom prst="rect">
            <a:avLst/>
          </a:prstGeom>
          <a:noFill/>
        </p:spPr>
        <p:txBody>
          <a:bodyPr wrap="square" rtlCol="0">
            <a:spAutoFit/>
          </a:bodyPr>
          <a:lstStyle/>
          <a:p>
            <a:r>
              <a:rPr lang="en-US" sz="1600" dirty="0"/>
              <a:t>Configure Receiver Interfaces and Operation Mappings for each receiver. Since I am not transforming the input XML file in this example, I have used Dummy Interfaces. But if you are required to transform the message to different formats, create operation mappings and message mappings accordingly.</a:t>
            </a:r>
            <a:endParaRPr lang="en-US" sz="1600" dirty="0"/>
          </a:p>
        </p:txBody>
      </p:sp>
    </p:spTree>
    <p:extLst>
      <p:ext uri="{BB962C8B-B14F-4D97-AF65-F5344CB8AC3E}">
        <p14:creationId xmlns:p14="http://schemas.microsoft.com/office/powerpoint/2010/main" val="3959792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6" name="TextBox 5"/>
          <p:cNvSpPr txBox="1"/>
          <p:nvPr/>
        </p:nvSpPr>
        <p:spPr>
          <a:xfrm>
            <a:off x="1143000" y="910131"/>
            <a:ext cx="7924800" cy="646331"/>
          </a:xfrm>
          <a:prstGeom prst="rect">
            <a:avLst/>
          </a:prstGeom>
          <a:noFill/>
        </p:spPr>
        <p:txBody>
          <a:bodyPr wrap="square" rtlCol="0">
            <a:spAutoFit/>
          </a:bodyPr>
          <a:lstStyle/>
          <a:p>
            <a:r>
              <a:rPr lang="en-US" dirty="0"/>
              <a:t>Step 9: Configure Outbound Communication Channels.</a:t>
            </a:r>
          </a:p>
          <a:p>
            <a:endParaRPr lang="en-US" dirty="0"/>
          </a:p>
        </p:txBody>
      </p:sp>
      <p:pic>
        <p:nvPicPr>
          <p:cNvPr id="2" name="Picture 1"/>
          <p:cNvPicPr>
            <a:picLocks noChangeAspect="1"/>
          </p:cNvPicPr>
          <p:nvPr/>
        </p:nvPicPr>
        <p:blipFill>
          <a:blip r:embed="rId2"/>
          <a:stretch>
            <a:fillRect/>
          </a:stretch>
        </p:blipFill>
        <p:spPr>
          <a:xfrm>
            <a:off x="1212111" y="1371600"/>
            <a:ext cx="6372225" cy="2353501"/>
          </a:xfrm>
          <a:prstGeom prst="rect">
            <a:avLst/>
          </a:prstGeom>
        </p:spPr>
      </p:pic>
      <p:pic>
        <p:nvPicPr>
          <p:cNvPr id="3" name="Picture 2"/>
          <p:cNvPicPr>
            <a:picLocks noChangeAspect="1"/>
          </p:cNvPicPr>
          <p:nvPr/>
        </p:nvPicPr>
        <p:blipFill>
          <a:blip r:embed="rId3"/>
          <a:stretch>
            <a:fillRect/>
          </a:stretch>
        </p:blipFill>
        <p:spPr>
          <a:xfrm>
            <a:off x="1219199" y="3962400"/>
            <a:ext cx="6372225" cy="2438400"/>
          </a:xfrm>
          <a:prstGeom prst="rect">
            <a:avLst/>
          </a:prstGeom>
        </p:spPr>
      </p:pic>
    </p:spTree>
    <p:extLst>
      <p:ext uri="{BB962C8B-B14F-4D97-AF65-F5344CB8AC3E}">
        <p14:creationId xmlns:p14="http://schemas.microsoft.com/office/powerpoint/2010/main" val="20016952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6" name="TextBox 5"/>
          <p:cNvSpPr txBox="1"/>
          <p:nvPr/>
        </p:nvSpPr>
        <p:spPr>
          <a:xfrm>
            <a:off x="1143000" y="910131"/>
            <a:ext cx="7924800" cy="646331"/>
          </a:xfrm>
          <a:prstGeom prst="rect">
            <a:avLst/>
          </a:prstGeom>
          <a:noFill/>
        </p:spPr>
        <p:txBody>
          <a:bodyPr wrap="square" rtlCol="0">
            <a:spAutoFit/>
          </a:bodyPr>
          <a:lstStyle/>
          <a:p>
            <a:r>
              <a:rPr lang="en-US" dirty="0"/>
              <a:t>Test Integration Configuration Scenario</a:t>
            </a:r>
          </a:p>
          <a:p>
            <a:endParaRPr lang="en-US" dirty="0"/>
          </a:p>
        </p:txBody>
      </p:sp>
      <p:sp>
        <p:nvSpPr>
          <p:cNvPr id="5" name="TextBox 4"/>
          <p:cNvSpPr txBox="1"/>
          <p:nvPr/>
        </p:nvSpPr>
        <p:spPr>
          <a:xfrm>
            <a:off x="1371600" y="1676400"/>
            <a:ext cx="3352800" cy="307777"/>
          </a:xfrm>
          <a:prstGeom prst="rect">
            <a:avLst/>
          </a:prstGeom>
          <a:noFill/>
        </p:spPr>
        <p:txBody>
          <a:bodyPr wrap="square" rtlCol="0">
            <a:spAutoFit/>
          </a:bodyPr>
          <a:lstStyle/>
          <a:p>
            <a:r>
              <a:rPr lang="en-US" sz="1400" dirty="0"/>
              <a:t>When total is less than 10.</a:t>
            </a:r>
            <a:endParaRPr lang="en-US" sz="1400" dirty="0"/>
          </a:p>
        </p:txBody>
      </p:sp>
      <p:pic>
        <p:nvPicPr>
          <p:cNvPr id="7" name="Picture 6"/>
          <p:cNvPicPr>
            <a:picLocks noChangeAspect="1"/>
          </p:cNvPicPr>
          <p:nvPr/>
        </p:nvPicPr>
        <p:blipFill>
          <a:blip r:embed="rId2"/>
          <a:stretch>
            <a:fillRect/>
          </a:stretch>
        </p:blipFill>
        <p:spPr>
          <a:xfrm>
            <a:off x="1350335" y="2429378"/>
            <a:ext cx="6391275" cy="847221"/>
          </a:xfrm>
          <a:prstGeom prst="rect">
            <a:avLst/>
          </a:prstGeom>
        </p:spPr>
      </p:pic>
      <p:pic>
        <p:nvPicPr>
          <p:cNvPr id="8" name="Picture 7"/>
          <p:cNvPicPr>
            <a:picLocks noChangeAspect="1"/>
          </p:cNvPicPr>
          <p:nvPr/>
        </p:nvPicPr>
        <p:blipFill>
          <a:blip r:embed="rId3"/>
          <a:stretch>
            <a:fillRect/>
          </a:stretch>
        </p:blipFill>
        <p:spPr>
          <a:xfrm>
            <a:off x="1371600" y="4038600"/>
            <a:ext cx="6362700" cy="1238250"/>
          </a:xfrm>
          <a:prstGeom prst="rect">
            <a:avLst/>
          </a:prstGeom>
        </p:spPr>
      </p:pic>
    </p:spTree>
    <p:extLst>
      <p:ext uri="{BB962C8B-B14F-4D97-AF65-F5344CB8AC3E}">
        <p14:creationId xmlns:p14="http://schemas.microsoft.com/office/powerpoint/2010/main" val="3960660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Value Mapping</a:t>
            </a:r>
            <a:endParaRPr lang="en-GB" dirty="0"/>
          </a:p>
        </p:txBody>
      </p:sp>
      <p:sp>
        <p:nvSpPr>
          <p:cNvPr id="5" name="Text Placeholder 4"/>
          <p:cNvSpPr>
            <a:spLocks noGrp="1"/>
          </p:cNvSpPr>
          <p:nvPr>
            <p:ph type="body" sz="quarter" idx="10"/>
          </p:nvPr>
        </p:nvSpPr>
        <p:spPr>
          <a:xfrm>
            <a:off x="227348" y="4533900"/>
            <a:ext cx="9983452" cy="1257300"/>
          </a:xfrm>
        </p:spPr>
        <p:txBody>
          <a:bodyPr/>
          <a:lstStyle/>
          <a:p>
            <a:pPr lvl="1"/>
            <a:r>
              <a:rPr lang="en-US" dirty="0"/>
              <a:t>Click on the Display button. Value mapping table will be displayed. Click on Change button to edit the value mapping table. Specify the source and target values. You can as well specify a Group Name for each value pair</a:t>
            </a:r>
            <a:endParaRPr lang="en-GB" dirty="0"/>
          </a:p>
        </p:txBody>
      </p:sp>
      <p:pic>
        <p:nvPicPr>
          <p:cNvPr id="3" name="Picture 2"/>
          <p:cNvPicPr>
            <a:picLocks noChangeAspect="1"/>
          </p:cNvPicPr>
          <p:nvPr/>
        </p:nvPicPr>
        <p:blipFill>
          <a:blip r:embed="rId2"/>
          <a:stretch>
            <a:fillRect/>
          </a:stretch>
        </p:blipFill>
        <p:spPr>
          <a:xfrm>
            <a:off x="3276600" y="990600"/>
            <a:ext cx="3657600" cy="3429000"/>
          </a:xfrm>
          <a:prstGeom prst="rect">
            <a:avLst/>
          </a:prstGeom>
        </p:spPr>
      </p:pic>
    </p:spTree>
    <p:extLst>
      <p:ext uri="{BB962C8B-B14F-4D97-AF65-F5344CB8AC3E}">
        <p14:creationId xmlns:p14="http://schemas.microsoft.com/office/powerpoint/2010/main" val="3629773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7214"/>
            <a:ext cx="11125236" cy="1029586"/>
          </a:xfrm>
        </p:spPr>
        <p:txBody>
          <a:bodyPr/>
          <a:lstStyle/>
          <a:p>
            <a:r>
              <a:rPr lang="en-US" sz="3200" b="1" dirty="0"/>
              <a:t>Extended Receiver Determination</a:t>
            </a:r>
          </a:p>
        </p:txBody>
      </p:sp>
      <p:sp>
        <p:nvSpPr>
          <p:cNvPr id="6" name="TextBox 5"/>
          <p:cNvSpPr txBox="1"/>
          <p:nvPr/>
        </p:nvSpPr>
        <p:spPr>
          <a:xfrm>
            <a:off x="1143000" y="910131"/>
            <a:ext cx="7924800" cy="646331"/>
          </a:xfrm>
          <a:prstGeom prst="rect">
            <a:avLst/>
          </a:prstGeom>
          <a:noFill/>
        </p:spPr>
        <p:txBody>
          <a:bodyPr wrap="square" rtlCol="0">
            <a:spAutoFit/>
          </a:bodyPr>
          <a:lstStyle/>
          <a:p>
            <a:r>
              <a:rPr lang="en-US" dirty="0"/>
              <a:t>Test Integration Configuration Scenario</a:t>
            </a:r>
          </a:p>
          <a:p>
            <a:endParaRPr lang="en-US" dirty="0"/>
          </a:p>
        </p:txBody>
      </p:sp>
      <p:sp>
        <p:nvSpPr>
          <p:cNvPr id="5" name="TextBox 4"/>
          <p:cNvSpPr txBox="1"/>
          <p:nvPr/>
        </p:nvSpPr>
        <p:spPr>
          <a:xfrm>
            <a:off x="1371600" y="1676400"/>
            <a:ext cx="3048000" cy="307777"/>
          </a:xfrm>
          <a:prstGeom prst="rect">
            <a:avLst/>
          </a:prstGeom>
          <a:noFill/>
        </p:spPr>
        <p:txBody>
          <a:bodyPr wrap="square" rtlCol="0">
            <a:spAutoFit/>
          </a:bodyPr>
          <a:lstStyle/>
          <a:p>
            <a:r>
              <a:rPr lang="en-US" sz="1400" dirty="0"/>
              <a:t>When total is </a:t>
            </a:r>
            <a:r>
              <a:rPr lang="en-US" sz="1400" dirty="0" smtClean="0"/>
              <a:t>greater </a:t>
            </a:r>
            <a:r>
              <a:rPr lang="en-US" sz="1400" dirty="0"/>
              <a:t>than 10</a:t>
            </a:r>
            <a:endParaRPr lang="en-US" sz="1400" dirty="0"/>
          </a:p>
        </p:txBody>
      </p:sp>
      <p:pic>
        <p:nvPicPr>
          <p:cNvPr id="2" name="Picture 1"/>
          <p:cNvPicPr>
            <a:picLocks noChangeAspect="1"/>
          </p:cNvPicPr>
          <p:nvPr/>
        </p:nvPicPr>
        <p:blipFill>
          <a:blip r:embed="rId2"/>
          <a:stretch>
            <a:fillRect/>
          </a:stretch>
        </p:blipFill>
        <p:spPr>
          <a:xfrm>
            <a:off x="1399953" y="2230338"/>
            <a:ext cx="6391275" cy="781050"/>
          </a:xfrm>
          <a:prstGeom prst="rect">
            <a:avLst/>
          </a:prstGeom>
        </p:spPr>
      </p:pic>
      <p:pic>
        <p:nvPicPr>
          <p:cNvPr id="3" name="Picture 2"/>
          <p:cNvPicPr>
            <a:picLocks noChangeAspect="1"/>
          </p:cNvPicPr>
          <p:nvPr/>
        </p:nvPicPr>
        <p:blipFill>
          <a:blip r:embed="rId3"/>
          <a:stretch>
            <a:fillRect/>
          </a:stretch>
        </p:blipFill>
        <p:spPr>
          <a:xfrm>
            <a:off x="1428528" y="3711845"/>
            <a:ext cx="6362700" cy="1200150"/>
          </a:xfrm>
          <a:prstGeom prst="rect">
            <a:avLst/>
          </a:prstGeom>
        </p:spPr>
      </p:pic>
    </p:spTree>
    <p:extLst>
      <p:ext uri="{BB962C8B-B14F-4D97-AF65-F5344CB8AC3E}">
        <p14:creationId xmlns:p14="http://schemas.microsoft.com/office/powerpoint/2010/main" val="42028736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xmlns="" id="{D8851A46-C6AE-4E73-8B8D-CDC0CD9F32CF}"/>
              </a:ext>
            </a:extLst>
          </p:cNvPr>
          <p:cNvSpPr>
            <a:spLocks noGrp="1"/>
          </p:cNvSpPr>
          <p:nvPr>
            <p:ph type="body" sz="quarter" idx="11"/>
          </p:nvPr>
        </p:nvSpPr>
        <p:spPr>
          <a:xfrm>
            <a:off x="457200" y="2209800"/>
            <a:ext cx="5711492" cy="1902287"/>
          </a:xfrm>
        </p:spPr>
        <p:txBody>
          <a:bodyPr/>
          <a:lstStyle/>
          <a:p>
            <a:r>
              <a:rPr lang="en-US" sz="2400" dirty="0"/>
              <a:t>Dynamic receiver determination using Xpath</a:t>
            </a:r>
            <a:endParaRPr lang="en-US" sz="2400" dirty="0"/>
          </a:p>
        </p:txBody>
      </p:sp>
    </p:spTree>
    <p:extLst>
      <p:ext uri="{BB962C8B-B14F-4D97-AF65-F5344CB8AC3E}">
        <p14:creationId xmlns:p14="http://schemas.microsoft.com/office/powerpoint/2010/main" val="2966989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81000"/>
            <a:ext cx="11125236" cy="1029586"/>
          </a:xfrm>
        </p:spPr>
        <p:txBody>
          <a:bodyPr/>
          <a:lstStyle/>
          <a:p>
            <a:r>
              <a:rPr lang="en-US" sz="3200" dirty="0"/>
              <a:t>Dynamic receiver determination using Xpath</a:t>
            </a:r>
            <a:br>
              <a:rPr lang="en-US" sz="3200" dirty="0"/>
            </a:br>
            <a:endParaRPr lang="en-US" sz="3200" b="1" dirty="0"/>
          </a:p>
        </p:txBody>
      </p:sp>
      <p:sp>
        <p:nvSpPr>
          <p:cNvPr id="6" name="TextBox 5"/>
          <p:cNvSpPr txBox="1"/>
          <p:nvPr/>
        </p:nvSpPr>
        <p:spPr>
          <a:xfrm>
            <a:off x="1219200" y="1524000"/>
            <a:ext cx="792480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Xpath expressions in SAP PI/PO. When creating Xpath based (Content Based) Receiver Rules or Receiver Conditions in Integration </a:t>
            </a:r>
            <a:r>
              <a:rPr lang="en-US" dirty="0" smtClean="0"/>
              <a:t>Directory.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can do to the XPATH expressions that we use in the condition editor during Receiver Determination</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receiver determination various Xpath expressions used to find out the receiver.</a:t>
            </a:r>
          </a:p>
        </p:txBody>
      </p:sp>
    </p:spTree>
    <p:extLst>
      <p:ext uri="{BB962C8B-B14F-4D97-AF65-F5344CB8AC3E}">
        <p14:creationId xmlns:p14="http://schemas.microsoft.com/office/powerpoint/2010/main" val="1987836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81000"/>
            <a:ext cx="11125236" cy="1029586"/>
          </a:xfrm>
        </p:spPr>
        <p:txBody>
          <a:bodyPr/>
          <a:lstStyle/>
          <a:p>
            <a:r>
              <a:rPr lang="en-US" sz="3200" dirty="0"/>
              <a:t>Dynamic receiver determination using Xpath</a:t>
            </a:r>
            <a:br>
              <a:rPr lang="en-US" sz="3200" dirty="0"/>
            </a:br>
            <a:endParaRPr lang="en-US" sz="3200" b="1" dirty="0"/>
          </a:p>
        </p:txBody>
      </p:sp>
      <p:sp>
        <p:nvSpPr>
          <p:cNvPr id="2" name="TextBox 1"/>
          <p:cNvSpPr txBox="1"/>
          <p:nvPr/>
        </p:nvSpPr>
        <p:spPr>
          <a:xfrm>
            <a:off x="838200" y="1410586"/>
            <a:ext cx="3048000" cy="369332"/>
          </a:xfrm>
          <a:prstGeom prst="rect">
            <a:avLst/>
          </a:prstGeom>
          <a:noFill/>
        </p:spPr>
        <p:txBody>
          <a:bodyPr wrap="square" rtlCol="0">
            <a:spAutoFit/>
          </a:bodyPr>
          <a:lstStyle/>
          <a:p>
            <a:r>
              <a:rPr lang="en-US" b="1" dirty="0"/>
              <a:t>Source Structure:</a:t>
            </a:r>
            <a:endParaRPr lang="en-US" dirty="0"/>
          </a:p>
        </p:txBody>
      </p:sp>
      <p:pic>
        <p:nvPicPr>
          <p:cNvPr id="3" name="Picture 2"/>
          <p:cNvPicPr>
            <a:picLocks noChangeAspect="1"/>
          </p:cNvPicPr>
          <p:nvPr/>
        </p:nvPicPr>
        <p:blipFill>
          <a:blip r:embed="rId2"/>
          <a:stretch>
            <a:fillRect/>
          </a:stretch>
        </p:blipFill>
        <p:spPr>
          <a:xfrm>
            <a:off x="1828800" y="1987787"/>
            <a:ext cx="3810000" cy="1643434"/>
          </a:xfrm>
          <a:prstGeom prst="rect">
            <a:avLst/>
          </a:prstGeom>
        </p:spPr>
      </p:pic>
      <p:sp>
        <p:nvSpPr>
          <p:cNvPr id="5" name="TextBox 4"/>
          <p:cNvSpPr txBox="1"/>
          <p:nvPr/>
        </p:nvSpPr>
        <p:spPr>
          <a:xfrm>
            <a:off x="1219200" y="3924651"/>
            <a:ext cx="6172200" cy="369332"/>
          </a:xfrm>
          <a:prstGeom prst="rect">
            <a:avLst/>
          </a:prstGeom>
          <a:noFill/>
        </p:spPr>
        <p:txBody>
          <a:bodyPr wrap="square" rtlCol="0">
            <a:spAutoFit/>
          </a:bodyPr>
          <a:lstStyle/>
          <a:p>
            <a:r>
              <a:rPr lang="en-US" dirty="0" smtClean="0"/>
              <a:t> I </a:t>
            </a:r>
            <a:r>
              <a:rPr lang="en-US" dirty="0"/>
              <a:t>want to send the file according to the Name field</a:t>
            </a:r>
            <a:endParaRPr lang="en-US" dirty="0"/>
          </a:p>
        </p:txBody>
      </p:sp>
      <p:sp>
        <p:nvSpPr>
          <p:cNvPr id="7" name="TextBox 6"/>
          <p:cNvSpPr txBox="1"/>
          <p:nvPr/>
        </p:nvSpPr>
        <p:spPr>
          <a:xfrm>
            <a:off x="1295400" y="4580325"/>
            <a:ext cx="670560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If </a:t>
            </a:r>
            <a:r>
              <a:rPr lang="en-US" dirty="0"/>
              <a:t>I want to send the file according to the first 2 character of  Name .</a:t>
            </a:r>
          </a:p>
          <a:p>
            <a:pPr marL="285750" indent="-285750">
              <a:buFont typeface="Wingdings" panose="05000000000000000000" pitchFamily="2" charset="2"/>
              <a:buChar char="Ø"/>
            </a:pPr>
            <a:r>
              <a:rPr lang="en-US" dirty="0"/>
              <a:t>First we need to go to condition editor in the receiver determination</a:t>
            </a:r>
          </a:p>
          <a:p>
            <a:endParaRPr lang="en-US" dirty="0"/>
          </a:p>
        </p:txBody>
      </p:sp>
    </p:spTree>
    <p:extLst>
      <p:ext uri="{BB962C8B-B14F-4D97-AF65-F5344CB8AC3E}">
        <p14:creationId xmlns:p14="http://schemas.microsoft.com/office/powerpoint/2010/main" val="2113439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81000"/>
            <a:ext cx="11125236" cy="1029586"/>
          </a:xfrm>
        </p:spPr>
        <p:txBody>
          <a:bodyPr/>
          <a:lstStyle/>
          <a:p>
            <a:r>
              <a:rPr lang="en-US" sz="3200" dirty="0"/>
              <a:t>Dynamic receiver determination using Xpath</a:t>
            </a:r>
            <a:br>
              <a:rPr lang="en-US" sz="3200" dirty="0"/>
            </a:br>
            <a:endParaRPr lang="en-US" sz="3200" b="1" dirty="0"/>
          </a:p>
        </p:txBody>
      </p:sp>
      <p:sp>
        <p:nvSpPr>
          <p:cNvPr id="2" name="TextBox 1"/>
          <p:cNvSpPr txBox="1"/>
          <p:nvPr/>
        </p:nvSpPr>
        <p:spPr>
          <a:xfrm>
            <a:off x="838200" y="1410586"/>
            <a:ext cx="7772400" cy="923330"/>
          </a:xfrm>
          <a:prstGeom prst="rect">
            <a:avLst/>
          </a:prstGeom>
          <a:noFill/>
        </p:spPr>
        <p:txBody>
          <a:bodyPr wrap="square" rtlCol="0">
            <a:spAutoFit/>
          </a:bodyPr>
          <a:lstStyle/>
          <a:p>
            <a:r>
              <a:rPr lang="en-US" dirty="0"/>
              <a:t>Select the </a:t>
            </a:r>
            <a:r>
              <a:rPr lang="en-US" dirty="0" err="1"/>
              <a:t>xpath</a:t>
            </a:r>
            <a:r>
              <a:rPr lang="en-US" dirty="0"/>
              <a:t>. Edit it manually according to our requirement</a:t>
            </a:r>
            <a:r>
              <a:rPr lang="en-US" dirty="0" smtClean="0"/>
              <a:t>.</a:t>
            </a:r>
          </a:p>
          <a:p>
            <a:endParaRPr lang="en-US" dirty="0"/>
          </a:p>
          <a:p>
            <a:r>
              <a:rPr lang="en-US" dirty="0"/>
              <a:t>In the express editor select the Xpath condition</a:t>
            </a:r>
            <a:endParaRPr lang="en-US" dirty="0"/>
          </a:p>
        </p:txBody>
      </p:sp>
      <p:pic>
        <p:nvPicPr>
          <p:cNvPr id="3" name="Picture 2"/>
          <p:cNvPicPr>
            <a:picLocks noChangeAspect="1"/>
          </p:cNvPicPr>
          <p:nvPr/>
        </p:nvPicPr>
        <p:blipFill>
          <a:blip r:embed="rId2"/>
          <a:stretch>
            <a:fillRect/>
          </a:stretch>
        </p:blipFill>
        <p:spPr>
          <a:xfrm>
            <a:off x="1524000" y="2590800"/>
            <a:ext cx="6076950" cy="3028950"/>
          </a:xfrm>
          <a:prstGeom prst="rect">
            <a:avLst/>
          </a:prstGeom>
        </p:spPr>
      </p:pic>
    </p:spTree>
    <p:extLst>
      <p:ext uri="{BB962C8B-B14F-4D97-AF65-F5344CB8AC3E}">
        <p14:creationId xmlns:p14="http://schemas.microsoft.com/office/powerpoint/2010/main" val="20301183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81000"/>
            <a:ext cx="11125236" cy="1029586"/>
          </a:xfrm>
        </p:spPr>
        <p:txBody>
          <a:bodyPr/>
          <a:lstStyle/>
          <a:p>
            <a:r>
              <a:rPr lang="en-US" sz="3200" dirty="0"/>
              <a:t>Dynamic receiver determination using Xpath</a:t>
            </a:r>
            <a:br>
              <a:rPr lang="en-US" sz="3200" dirty="0"/>
            </a:br>
            <a:endParaRPr lang="en-US" sz="3200" b="1" dirty="0"/>
          </a:p>
        </p:txBody>
      </p:sp>
      <p:sp>
        <p:nvSpPr>
          <p:cNvPr id="2" name="TextBox 1"/>
          <p:cNvSpPr txBox="1"/>
          <p:nvPr/>
        </p:nvSpPr>
        <p:spPr>
          <a:xfrm>
            <a:off x="838200" y="1410586"/>
            <a:ext cx="9067800" cy="923330"/>
          </a:xfrm>
          <a:prstGeom prst="rect">
            <a:avLst/>
          </a:prstGeom>
          <a:noFill/>
        </p:spPr>
        <p:txBody>
          <a:bodyPr wrap="square" rtlCol="0">
            <a:spAutoFit/>
          </a:bodyPr>
          <a:lstStyle/>
          <a:p>
            <a:r>
              <a:rPr lang="en-US" dirty="0"/>
              <a:t>In the condition editor select the Contains Pattern (CP) .give the first 2 character what you needed. After that use * operator. CP will check the first 2 character  exactly equals to the value which we maintained.</a:t>
            </a:r>
            <a:endParaRPr lang="en-US" dirty="0"/>
          </a:p>
        </p:txBody>
      </p:sp>
      <p:pic>
        <p:nvPicPr>
          <p:cNvPr id="5" name="Picture 4"/>
          <p:cNvPicPr>
            <a:picLocks noChangeAspect="1"/>
          </p:cNvPicPr>
          <p:nvPr/>
        </p:nvPicPr>
        <p:blipFill>
          <a:blip r:embed="rId2"/>
          <a:stretch>
            <a:fillRect/>
          </a:stretch>
        </p:blipFill>
        <p:spPr>
          <a:xfrm>
            <a:off x="1066800" y="2853914"/>
            <a:ext cx="5029200" cy="1019175"/>
          </a:xfrm>
          <a:prstGeom prst="rect">
            <a:avLst/>
          </a:prstGeom>
        </p:spPr>
      </p:pic>
      <p:sp>
        <p:nvSpPr>
          <p:cNvPr id="6" name="TextBox 5"/>
          <p:cNvSpPr txBox="1"/>
          <p:nvPr/>
        </p:nvSpPr>
        <p:spPr>
          <a:xfrm>
            <a:off x="1066800" y="4343400"/>
            <a:ext cx="8686800" cy="646331"/>
          </a:xfrm>
          <a:prstGeom prst="rect">
            <a:avLst/>
          </a:prstGeom>
          <a:noFill/>
        </p:spPr>
        <p:txBody>
          <a:bodyPr wrap="square" rtlCol="0">
            <a:spAutoFit/>
          </a:bodyPr>
          <a:lstStyle/>
          <a:p>
            <a:r>
              <a:rPr lang="en-US" dirty="0"/>
              <a:t>Name </a:t>
            </a:r>
            <a:r>
              <a:rPr lang="en-US" dirty="0" smtClean="0"/>
              <a:t>is contains PR* exits </a:t>
            </a:r>
            <a:r>
              <a:rPr lang="en-US" dirty="0"/>
              <a:t>in the source file then the file will send to the receiver.</a:t>
            </a:r>
            <a:endParaRPr lang="en-US" dirty="0"/>
          </a:p>
        </p:txBody>
      </p:sp>
    </p:spTree>
    <p:extLst>
      <p:ext uri="{BB962C8B-B14F-4D97-AF65-F5344CB8AC3E}">
        <p14:creationId xmlns:p14="http://schemas.microsoft.com/office/powerpoint/2010/main" val="41312888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GB" dirty="0" smtClean="0"/>
              <a:t>Thank You</a:t>
            </a:r>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Value Mapping</a:t>
            </a:r>
            <a:endParaRPr lang="en-GB" dirty="0"/>
          </a:p>
        </p:txBody>
      </p:sp>
      <p:sp>
        <p:nvSpPr>
          <p:cNvPr id="5" name="Text Placeholder 4"/>
          <p:cNvSpPr>
            <a:spLocks noGrp="1"/>
          </p:cNvSpPr>
          <p:nvPr>
            <p:ph type="body" sz="quarter" idx="10"/>
          </p:nvPr>
        </p:nvSpPr>
        <p:spPr>
          <a:xfrm>
            <a:off x="227348" y="4533900"/>
            <a:ext cx="9983452" cy="1257300"/>
          </a:xfrm>
        </p:spPr>
        <p:txBody>
          <a:bodyPr>
            <a:normAutofit/>
          </a:bodyPr>
          <a:lstStyle/>
          <a:p>
            <a:pPr lvl="1"/>
            <a:r>
              <a:rPr lang="en-US" dirty="0"/>
              <a:t>Groups can be useful if you are maintaining values for more than two systems. For example, the figure above shows a sample value mapping table. A customer 5000006001 in system BS_ER1 refers to customer AF001 in system </a:t>
            </a:r>
            <a:r>
              <a:rPr lang="en-US" dirty="0" smtClean="0"/>
              <a:t>BS_CR1. </a:t>
            </a:r>
            <a:r>
              <a:rPr lang="en-US" dirty="0"/>
              <a:t>Thus these three values would have a common Group Name say CG1. Group names again are arbitrary string values. Save and activate your change list.</a:t>
            </a:r>
            <a:endParaRPr lang="en-GB" dirty="0"/>
          </a:p>
        </p:txBody>
      </p:sp>
      <p:pic>
        <p:nvPicPr>
          <p:cNvPr id="3" name="Picture 2"/>
          <p:cNvPicPr>
            <a:picLocks noChangeAspect="1"/>
          </p:cNvPicPr>
          <p:nvPr/>
        </p:nvPicPr>
        <p:blipFill>
          <a:blip r:embed="rId2"/>
          <a:stretch>
            <a:fillRect/>
          </a:stretch>
        </p:blipFill>
        <p:spPr>
          <a:xfrm>
            <a:off x="609600" y="1676400"/>
            <a:ext cx="8534400" cy="2286000"/>
          </a:xfrm>
          <a:prstGeom prst="rect">
            <a:avLst/>
          </a:prstGeom>
        </p:spPr>
      </p:pic>
    </p:spTree>
    <p:extLst>
      <p:ext uri="{BB962C8B-B14F-4D97-AF65-F5344CB8AC3E}">
        <p14:creationId xmlns:p14="http://schemas.microsoft.com/office/powerpoint/2010/main" val="1688867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Value Mapping</a:t>
            </a:r>
            <a:endParaRPr lang="en-GB" dirty="0"/>
          </a:p>
        </p:txBody>
      </p:sp>
      <p:sp>
        <p:nvSpPr>
          <p:cNvPr id="5" name="Text Placeholder 4"/>
          <p:cNvSpPr>
            <a:spLocks noGrp="1"/>
          </p:cNvSpPr>
          <p:nvPr>
            <p:ph type="body" sz="quarter" idx="10"/>
          </p:nvPr>
        </p:nvSpPr>
        <p:spPr>
          <a:xfrm>
            <a:off x="227349" y="1600200"/>
            <a:ext cx="9983452" cy="1524000"/>
          </a:xfrm>
        </p:spPr>
        <p:txBody>
          <a:bodyPr>
            <a:normAutofit/>
          </a:bodyPr>
          <a:lstStyle/>
          <a:p>
            <a:pPr lvl="1"/>
            <a:r>
              <a:rPr lang="en-US" dirty="0"/>
              <a:t>Now, go to Integration Repository and open the mapping program where you wish to use the above created value mapping. Use the standard function Conversions -&gt; Value mapping to map the desired field from source to target.</a:t>
            </a:r>
            <a:endParaRPr lang="en-GB" dirty="0"/>
          </a:p>
        </p:txBody>
      </p:sp>
      <p:pic>
        <p:nvPicPr>
          <p:cNvPr id="3" name="Picture 2"/>
          <p:cNvPicPr>
            <a:picLocks noChangeAspect="1"/>
          </p:cNvPicPr>
          <p:nvPr/>
        </p:nvPicPr>
        <p:blipFill>
          <a:blip r:embed="rId2"/>
          <a:stretch>
            <a:fillRect/>
          </a:stretch>
        </p:blipFill>
        <p:spPr>
          <a:xfrm>
            <a:off x="3505200" y="2514600"/>
            <a:ext cx="4724400" cy="3352800"/>
          </a:xfrm>
          <a:prstGeom prst="rect">
            <a:avLst/>
          </a:prstGeom>
        </p:spPr>
      </p:pic>
    </p:spTree>
    <p:extLst>
      <p:ext uri="{BB962C8B-B14F-4D97-AF65-F5344CB8AC3E}">
        <p14:creationId xmlns:p14="http://schemas.microsoft.com/office/powerpoint/2010/main" val="1832516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Value Mapping</a:t>
            </a:r>
            <a:endParaRPr lang="en-GB" dirty="0"/>
          </a:p>
        </p:txBody>
      </p:sp>
      <p:sp>
        <p:nvSpPr>
          <p:cNvPr id="5" name="Text Placeholder 4"/>
          <p:cNvSpPr>
            <a:spLocks noGrp="1"/>
          </p:cNvSpPr>
          <p:nvPr>
            <p:ph type="body" sz="quarter" idx="10"/>
          </p:nvPr>
        </p:nvSpPr>
        <p:spPr>
          <a:xfrm>
            <a:off x="227349" y="1219200"/>
            <a:ext cx="9983452" cy="457200"/>
          </a:xfrm>
        </p:spPr>
        <p:txBody>
          <a:bodyPr>
            <a:normAutofit/>
          </a:bodyPr>
          <a:lstStyle/>
          <a:p>
            <a:pPr lvl="1"/>
            <a:r>
              <a:rPr lang="en-US" dirty="0"/>
              <a:t>Double click to define function properties. A sample is shown below</a:t>
            </a:r>
            <a:endParaRPr lang="en-GB" dirty="0"/>
          </a:p>
        </p:txBody>
      </p:sp>
      <p:pic>
        <p:nvPicPr>
          <p:cNvPr id="2" name="Picture 1"/>
          <p:cNvPicPr>
            <a:picLocks noChangeAspect="1"/>
          </p:cNvPicPr>
          <p:nvPr/>
        </p:nvPicPr>
        <p:blipFill>
          <a:blip r:embed="rId2"/>
          <a:stretch>
            <a:fillRect/>
          </a:stretch>
        </p:blipFill>
        <p:spPr>
          <a:xfrm>
            <a:off x="685800" y="2133600"/>
            <a:ext cx="3276600" cy="3733800"/>
          </a:xfrm>
          <a:prstGeom prst="rect">
            <a:avLst/>
          </a:prstGeom>
        </p:spPr>
      </p:pic>
      <p:sp>
        <p:nvSpPr>
          <p:cNvPr id="6" name="Rectangle 5"/>
          <p:cNvSpPr/>
          <p:nvPr/>
        </p:nvSpPr>
        <p:spPr>
          <a:xfrm>
            <a:off x="5029200" y="2362200"/>
            <a:ext cx="6629400" cy="4062651"/>
          </a:xfrm>
          <a:prstGeom prst="rect">
            <a:avLst/>
          </a:prstGeom>
        </p:spPr>
        <p:txBody>
          <a:bodyPr wrap="square">
            <a:spAutoFit/>
          </a:bodyPr>
          <a:lstStyle/>
          <a:p>
            <a:pPr marL="285750" indent="-285750">
              <a:buFont typeface="Wingdings" panose="05000000000000000000" pitchFamily="2" charset="2"/>
              <a:buChar char="Ø"/>
            </a:pPr>
            <a:r>
              <a:rPr lang="en-US" sz="1600" dirty="0"/>
              <a:t>Since we have maintained value mapping in Integration Directory, under Value Mapping Context specify http://sap.com/xi/XI. </a:t>
            </a:r>
            <a:endParaRPr lang="en-US" sz="1600" dirty="0" smtClean="0"/>
          </a:p>
          <a:p>
            <a:endParaRPr lang="en-US" sz="1600" dirty="0" smtClean="0"/>
          </a:p>
          <a:p>
            <a:pPr marL="285750" indent="-285750">
              <a:buFont typeface="Wingdings" panose="05000000000000000000" pitchFamily="2" charset="2"/>
              <a:buChar char="Ø"/>
            </a:pPr>
            <a:r>
              <a:rPr lang="en-US" sz="1600" dirty="0" smtClean="0"/>
              <a:t>Under </a:t>
            </a:r>
            <a:r>
              <a:rPr lang="en-US" sz="1600" dirty="0"/>
              <a:t>Agency and Scheme, specify the Agency and Scheme values used in the Integration Directory. </a:t>
            </a:r>
            <a:endParaRPr lang="en-US" sz="1600" dirty="0" smtClean="0"/>
          </a:p>
          <a:p>
            <a:endParaRPr lang="en-US" sz="1600" dirty="0" smtClean="0"/>
          </a:p>
          <a:p>
            <a:pPr marL="285750" indent="-285750">
              <a:buFont typeface="Wingdings" panose="05000000000000000000" pitchFamily="2" charset="2"/>
              <a:buChar char="Ø"/>
            </a:pPr>
            <a:r>
              <a:rPr lang="en-US" sz="1600" dirty="0" smtClean="0"/>
              <a:t>If </a:t>
            </a:r>
            <a:r>
              <a:rPr lang="en-US" sz="1600" dirty="0"/>
              <a:t>you have used party or Business system/service names as Agency in ID, you can simply choose SenderParty or SenderService for sender and ReceiverParty or ReceiverService for receiver. </a:t>
            </a:r>
            <a:endParaRPr lang="en-US" sz="1600" dirty="0" smtClean="0"/>
          </a:p>
          <a:p>
            <a:endParaRPr lang="en-US" sz="1600" dirty="0" smtClean="0"/>
          </a:p>
          <a:p>
            <a:pPr marL="285750" indent="-285750">
              <a:buFont typeface="Wingdings" panose="05000000000000000000" pitchFamily="2" charset="2"/>
              <a:buChar char="Ø"/>
            </a:pPr>
            <a:r>
              <a:rPr lang="en-US" sz="1600" dirty="0" smtClean="0"/>
              <a:t>The </a:t>
            </a:r>
            <a:r>
              <a:rPr lang="en-US" sz="1600" dirty="0"/>
              <a:t>dropdown box already has these values to choose from. These values get replaced with actual Party/Business system/service names at runtime</a:t>
            </a:r>
            <a:endParaRPr lang="en-GB" sz="1600" dirty="0"/>
          </a:p>
          <a:p>
            <a:endParaRPr lang="en-US" dirty="0"/>
          </a:p>
        </p:txBody>
      </p:sp>
    </p:spTree>
    <p:extLst>
      <p:ext uri="{BB962C8B-B14F-4D97-AF65-F5344CB8AC3E}">
        <p14:creationId xmlns:p14="http://schemas.microsoft.com/office/powerpoint/2010/main" val="2590270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Value Mapping</a:t>
            </a:r>
            <a:endParaRPr lang="en-GB" dirty="0"/>
          </a:p>
        </p:txBody>
      </p:sp>
      <p:sp>
        <p:nvSpPr>
          <p:cNvPr id="5" name="Text Placeholder 4"/>
          <p:cNvSpPr>
            <a:spLocks noGrp="1"/>
          </p:cNvSpPr>
          <p:nvPr>
            <p:ph type="body" sz="quarter" idx="10"/>
          </p:nvPr>
        </p:nvSpPr>
        <p:spPr>
          <a:xfrm>
            <a:off x="1066800" y="4038600"/>
            <a:ext cx="8534400" cy="2209800"/>
          </a:xfrm>
        </p:spPr>
        <p:txBody>
          <a:bodyPr>
            <a:normAutofit/>
          </a:bodyPr>
          <a:lstStyle/>
          <a:p>
            <a:pPr lvl="1">
              <a:buFont typeface="Wingdings" panose="05000000000000000000" pitchFamily="2" charset="2"/>
              <a:buChar char="Ø"/>
            </a:pPr>
            <a:r>
              <a:rPr lang="en-US" sz="1600" dirty="0" smtClean="0"/>
              <a:t>When </a:t>
            </a:r>
            <a:r>
              <a:rPr lang="en-US" sz="1600" dirty="0"/>
              <a:t>you locally test the mapping in the IR, you will not be able to see the actual result since values are picked from ID at runtime. </a:t>
            </a:r>
            <a:endParaRPr lang="en-US" sz="1600" dirty="0" smtClean="0"/>
          </a:p>
          <a:p>
            <a:pPr marL="88900" lvl="1" indent="0">
              <a:buNone/>
            </a:pPr>
            <a:endParaRPr lang="en-US" sz="1600" dirty="0" smtClean="0"/>
          </a:p>
          <a:p>
            <a:pPr lvl="1">
              <a:buFont typeface="Wingdings" panose="05000000000000000000" pitchFamily="2" charset="2"/>
              <a:buChar char="Ø"/>
            </a:pPr>
            <a:r>
              <a:rPr lang="en-US" sz="1600" dirty="0" smtClean="0"/>
              <a:t>Only </a:t>
            </a:r>
            <a:r>
              <a:rPr lang="en-US" sz="1600" dirty="0"/>
              <a:t>when you execute the scenario, you will see the transformed values. </a:t>
            </a:r>
            <a:endParaRPr lang="en-US" sz="1600" dirty="0" smtClean="0"/>
          </a:p>
          <a:p>
            <a:pPr marL="88900" lvl="1" indent="0">
              <a:buNone/>
            </a:pPr>
            <a:endParaRPr lang="en-US" sz="1600" dirty="0" smtClean="0"/>
          </a:p>
          <a:p>
            <a:pPr lvl="1">
              <a:buFont typeface="Wingdings" panose="05000000000000000000" pitchFamily="2" charset="2"/>
              <a:buChar char="Ø"/>
            </a:pPr>
            <a:r>
              <a:rPr lang="en-US" sz="1600" dirty="0" smtClean="0"/>
              <a:t>The </a:t>
            </a:r>
            <a:r>
              <a:rPr lang="en-US" sz="1600" dirty="0"/>
              <a:t>image above shows source and target XML that has been transformed via Value Mapping</a:t>
            </a:r>
            <a:endParaRPr lang="en-GB" sz="1600" dirty="0"/>
          </a:p>
          <a:p>
            <a:pPr marL="88900" lvl="1" indent="0">
              <a:buNone/>
            </a:pPr>
            <a:endParaRPr lang="en-GB" dirty="0"/>
          </a:p>
        </p:txBody>
      </p:sp>
      <p:pic>
        <p:nvPicPr>
          <p:cNvPr id="3" name="Picture 2"/>
          <p:cNvPicPr>
            <a:picLocks noChangeAspect="1"/>
          </p:cNvPicPr>
          <p:nvPr/>
        </p:nvPicPr>
        <p:blipFill>
          <a:blip r:embed="rId2"/>
          <a:stretch>
            <a:fillRect/>
          </a:stretch>
        </p:blipFill>
        <p:spPr>
          <a:xfrm>
            <a:off x="1370974" y="1447800"/>
            <a:ext cx="6172826" cy="2133600"/>
          </a:xfrm>
          <a:prstGeom prst="rect">
            <a:avLst/>
          </a:prstGeom>
        </p:spPr>
      </p:pic>
    </p:spTree>
    <p:extLst>
      <p:ext uri="{BB962C8B-B14F-4D97-AF65-F5344CB8AC3E}">
        <p14:creationId xmlns:p14="http://schemas.microsoft.com/office/powerpoint/2010/main" val="1113506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5800" y="2514600"/>
            <a:ext cx="5486400" cy="1902287"/>
          </a:xfrm>
        </p:spPr>
        <p:txBody>
          <a:bodyPr/>
          <a:lstStyle/>
          <a:p>
            <a:r>
              <a:rPr lang="en-US" sz="3200" dirty="0"/>
              <a:t>Parameterized Mapping</a:t>
            </a:r>
          </a:p>
          <a:p>
            <a:endParaRPr lang="en-US" dirty="0"/>
          </a:p>
        </p:txBody>
      </p:sp>
    </p:spTree>
    <p:extLst>
      <p:ext uri="{BB962C8B-B14F-4D97-AF65-F5344CB8AC3E}">
        <p14:creationId xmlns:p14="http://schemas.microsoft.com/office/powerpoint/2010/main" val="40382598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A5ED73-CABA-4134-A55B-AD2DA39BF593}">
  <ds:schemaRefs>
    <ds:schemaRef ds:uri="http://schemas.microsoft.com/sharepoint/v3/contenttype/forms"/>
  </ds:schemaRefs>
</ds:datastoreItem>
</file>

<file path=customXml/itemProps2.xml><?xml version="1.0" encoding="utf-8"?>
<ds:datastoreItem xmlns:ds="http://schemas.openxmlformats.org/officeDocument/2006/customXml" ds:itemID="{7EA54849-2056-48B5-A080-1B8C4B0721E2}">
  <ds:schemaRefs>
    <ds:schemaRef ds:uri="http://purl.org/dc/terms/"/>
    <ds:schemaRef ds:uri="http://schemas.openxmlformats.org/package/2006/metadata/core-properties"/>
    <ds:schemaRef ds:uri="http://schemas.microsoft.com/office/2006/documentManagement/types"/>
    <ds:schemaRef ds:uri="e04b4b45-45c6-4ff8-ab7c-012ed1925f38"/>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7AE22C9-8486-4307-918F-B41581359FAA}"/>
</file>

<file path=docProps/app.xml><?xml version="1.0" encoding="utf-8"?>
<Properties xmlns="http://schemas.openxmlformats.org/officeDocument/2006/extended-properties" xmlns:vt="http://schemas.openxmlformats.org/officeDocument/2006/docPropsVTypes">
  <Template>ppt-template</Template>
  <TotalTime>567</TotalTime>
  <Words>1572</Words>
  <Application>Microsoft Office PowerPoint</Application>
  <PresentationFormat>Widescreen</PresentationFormat>
  <Paragraphs>155</Paragraphs>
  <Slides>47</Slides>
  <Notes>0</Notes>
  <HiddenSlides>0</HiddenSlides>
  <MMClips>0</MMClips>
  <ScaleCrop>false</ScaleCrop>
  <HeadingPairs>
    <vt:vector size="8" baseType="variant">
      <vt:variant>
        <vt:lpstr>Fonts Used</vt:lpstr>
      </vt:variant>
      <vt:variant>
        <vt:i4>3</vt:i4>
      </vt:variant>
      <vt:variant>
        <vt:lpstr>Theme</vt:lpstr>
      </vt:variant>
      <vt:variant>
        <vt:i4>4</vt:i4>
      </vt:variant>
      <vt:variant>
        <vt:lpstr>Embedded OLE Servers</vt:lpstr>
      </vt:variant>
      <vt:variant>
        <vt:i4>1</vt:i4>
      </vt:variant>
      <vt:variant>
        <vt:lpstr>Slide Titles</vt:lpstr>
      </vt:variant>
      <vt:variant>
        <vt:i4>47</vt:i4>
      </vt:variant>
    </vt:vector>
  </HeadingPairs>
  <TitlesOfParts>
    <vt:vector size="55" baseType="lpstr">
      <vt:lpstr>Arial</vt:lpstr>
      <vt:lpstr>Verdana</vt:lpstr>
      <vt:lpstr>Wingdings</vt:lpstr>
      <vt:lpstr>Capgemini Master</vt:lpstr>
      <vt:lpstr>Section break</vt:lpstr>
      <vt:lpstr>Cover options</vt:lpstr>
      <vt:lpstr>Final slides</vt:lpstr>
      <vt:lpstr>think-cell Slide</vt:lpstr>
      <vt:lpstr>PowerPoint Presentation</vt:lpstr>
      <vt:lpstr>Value Mapping</vt:lpstr>
      <vt:lpstr>Value Mapping</vt:lpstr>
      <vt:lpstr>Value Mapping</vt:lpstr>
      <vt:lpstr>Value Mapping</vt:lpstr>
      <vt:lpstr>Value Mapping</vt:lpstr>
      <vt:lpstr>Value Mapping</vt:lpstr>
      <vt:lpstr>Value Mapping</vt:lpstr>
      <vt:lpstr>PowerPoint Presentation</vt:lpstr>
      <vt:lpstr>Parameterized Mapping</vt:lpstr>
      <vt:lpstr>Parameterized Mapping</vt:lpstr>
      <vt:lpstr>Parameterized Mapping</vt:lpstr>
      <vt:lpstr>Parameterized Mapping</vt:lpstr>
      <vt:lpstr>Parameterized Mapping</vt:lpstr>
      <vt:lpstr>Parameterized Mapping</vt:lpstr>
      <vt:lpstr>Parameterized Mapping</vt:lpstr>
      <vt:lpstr>Parameterized Mapping</vt:lpstr>
      <vt:lpstr>Parameterized Mapping</vt:lpstr>
      <vt:lpstr>Parameterized Mapping</vt:lpstr>
      <vt:lpstr>Parameterized Mapping</vt:lpstr>
      <vt:lpstr>Parameterized Mapping</vt:lpstr>
      <vt:lpstr>Parameterized Mapping</vt:lpstr>
      <vt:lpstr>Parameterized Mapping</vt:lpstr>
      <vt:lpstr>Parameterized Mapping</vt:lpstr>
      <vt:lpstr>PowerPoint Presentation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Extended Receiver Determination</vt:lpstr>
      <vt:lpstr>PowerPoint Presentation</vt:lpstr>
      <vt:lpstr>Dynamic receiver determination using Xpath </vt:lpstr>
      <vt:lpstr>Dynamic receiver determination using Xpath </vt:lpstr>
      <vt:lpstr>Dynamic receiver determination using Xpath </vt:lpstr>
      <vt:lpstr>Dynamic receiver determination using Xpath </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K, Nagaraju</cp:lastModifiedBy>
  <cp:revision>39</cp:revision>
  <dcterms:created xsi:type="dcterms:W3CDTF">2019-06-24T10:07:26Z</dcterms:created>
  <dcterms:modified xsi:type="dcterms:W3CDTF">2019-08-29T16:36:13Z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