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858" r:id="rId6"/>
  </p:sldMasterIdLst>
  <p:notesMasterIdLst>
    <p:notesMasterId r:id="rId32"/>
  </p:notesMasterIdLst>
  <p:handoutMasterIdLst>
    <p:handoutMasterId r:id="rId33"/>
  </p:handoutMasterIdLst>
  <p:sldIdLst>
    <p:sldId id="427" r:id="rId7"/>
    <p:sldId id="264" r:id="rId8"/>
    <p:sldId id="265" r:id="rId9"/>
    <p:sldId id="426" r:id="rId10"/>
    <p:sldId id="266" r:id="rId11"/>
    <p:sldId id="267" r:id="rId12"/>
    <p:sldId id="428" r:id="rId13"/>
    <p:sldId id="429" r:id="rId14"/>
    <p:sldId id="430" r:id="rId15"/>
    <p:sldId id="431" r:id="rId16"/>
    <p:sldId id="432" r:id="rId17"/>
    <p:sldId id="434" r:id="rId18"/>
    <p:sldId id="435" r:id="rId19"/>
    <p:sldId id="436" r:id="rId20"/>
    <p:sldId id="437" r:id="rId21"/>
    <p:sldId id="438" r:id="rId22"/>
    <p:sldId id="433" r:id="rId23"/>
    <p:sldId id="439" r:id="rId24"/>
    <p:sldId id="440" r:id="rId25"/>
    <p:sldId id="441" r:id="rId26"/>
    <p:sldId id="442" r:id="rId27"/>
    <p:sldId id="444" r:id="rId28"/>
    <p:sldId id="445" r:id="rId29"/>
    <p:sldId id="273" r:id="rId30"/>
    <p:sldId id="274" r:id="rId31"/>
  </p:sldIdLst>
  <p:sldSz cx="12192000" cy="6858000"/>
  <p:notesSz cx="6858000" cy="9144000"/>
  <p:custDataLst>
    <p:tags r:id="rId34"/>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427"/>
            <p14:sldId id="264"/>
            <p14:sldId id="265"/>
            <p14:sldId id="426"/>
            <p14:sldId id="266"/>
            <p14:sldId id="267"/>
            <p14:sldId id="428"/>
            <p14:sldId id="429"/>
            <p14:sldId id="430"/>
            <p14:sldId id="431"/>
            <p14:sldId id="432"/>
            <p14:sldId id="434"/>
            <p14:sldId id="435"/>
            <p14:sldId id="436"/>
            <p14:sldId id="437"/>
            <p14:sldId id="438"/>
            <p14:sldId id="433"/>
            <p14:sldId id="439"/>
            <p14:sldId id="440"/>
            <p14:sldId id="441"/>
            <p14:sldId id="442"/>
            <p14:sldId id="444"/>
            <p14:sldId id="445"/>
            <p14:sldId id="273"/>
            <p14:sldId id="274"/>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63" autoAdjust="0"/>
    <p:restoredTop sz="95291" autoAdjust="0"/>
  </p:normalViewPr>
  <p:slideViewPr>
    <p:cSldViewPr>
      <p:cViewPr varScale="1">
        <p:scale>
          <a:sx n="81" d="100"/>
          <a:sy n="81" d="100"/>
        </p:scale>
        <p:origin x="60" y="68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233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gs" Target="tags/tag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29/08/2019</a:t>
            </a:fld>
            <a:endParaRPr lang="pt-PT" sz="9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29/08/2019</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5.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4.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3.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6.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re 2"/>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60"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710"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xmlns="" id="{8B5F77E1-A90A-4D54-B022-9C5E9B57DFA9}"/>
              </a:ext>
            </a:extLst>
          </p:cNvPr>
          <p:cNvGrpSpPr/>
          <p:nvPr userDrawn="1"/>
        </p:nvGrpSpPr>
        <p:grpSpPr>
          <a:xfrm>
            <a:off x="0" y="-55534"/>
            <a:ext cx="12216000" cy="5173384"/>
            <a:chOff x="0" y="-55534"/>
            <a:chExt cx="12216000" cy="5173384"/>
          </a:xfrm>
        </p:grpSpPr>
        <p:sp>
          <p:nvSpPr>
            <p:cNvPr id="13" name="Forme libre : forme 12">
              <a:extLst>
                <a:ext uri="{FF2B5EF4-FFF2-40B4-BE49-F238E27FC236}">
                  <a16:creationId xmlns:a16="http://schemas.microsoft.com/office/drawing/2014/main" xmlns=""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a16="http://schemas.microsoft.com/office/drawing/2014/main" xmlns=""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6612"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xmlns="" id="{5C674D03-4995-4743-8CE4-61CF32CFBDDE}"/>
              </a:ext>
            </a:extLst>
          </p:cNvPr>
          <p:cNvSpPr>
            <a:spLocks noGrp="1"/>
          </p:cNvSpPr>
          <p:nvPr userDrawn="1">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702334616"/>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xmlns=""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xmlns=""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xmlns=""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637"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5491220"/>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xmlns=""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xmlns=""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xmlns=""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xmlns=""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xmlns=""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2019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smtClean="0"/>
              <a:t>Click to edit Master title style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93"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301"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582"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86"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6.xml"/><Relationship Id="rId3" Type="http://schemas.openxmlformats.org/officeDocument/2006/relationships/slideLayout" Target="../slideLayouts/slideLayout11.xml"/><Relationship Id="rId7" Type="http://schemas.openxmlformats.org/officeDocument/2006/relationships/vmlDrawing" Target="../drawings/vmlDrawing5.v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image" Target="../media/image1.emf"/><Relationship Id="rId4" Type="http://schemas.openxmlformats.org/officeDocument/2006/relationships/slideLayout" Target="../slideLayouts/slideLayout12.xml"/><Relationship Id="rId9" Type="http://schemas.openxmlformats.org/officeDocument/2006/relationships/oleObject" Target="../embeddings/oleObject5.bin"/></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oleObject" Target="../embeddings/oleObject11.bin"/><Relationship Id="rId5" Type="http://schemas.openxmlformats.org/officeDocument/2006/relationships/tags" Target="../tags/tag12.xml"/><Relationship Id="rId4" Type="http://schemas.openxmlformats.org/officeDocument/2006/relationships/vmlDrawing" Target="../drawings/vmlDrawing1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87"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xmlns=""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xmlns=""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xmlns=""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xmlns=""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xmlns=""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xmlns=""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xmlns=""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xmlns=""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xmlns=""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xmlns=""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xmlns=""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xmlns=""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xmlns=""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xmlns=""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xmlns=""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xmlns=""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xmlns=""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xmlns=""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xmlns=""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xmlns=""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xmlns=""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21" r:id="rId7"/>
    <p:sldLayoutId id="2147483877"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66" name="think-cell Slide" r:id="rId9" imgW="270" imgH="270" progId="TCLayout.ActiveDocument.1">
                  <p:embed/>
                </p:oleObj>
              </mc:Choice>
              <mc:Fallback>
                <p:oleObj name="think-cell Slide" r:id="rId9" imgW="270" imgH="270" progId="TCLayout.ActiveDocument.1">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xmlns=""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xmlns=""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xmlns=""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xmlns=""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xmlns=""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xmlns=""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80" r:id="rId4"/>
    <p:sldLayoutId id="2147483881"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82"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 xmlns:a16="http://schemas.microsoft.com/office/drawing/2014/main" id="{61B8B409-591E-4F4C-BDA2-E292A2B3E02A}"/>
              </a:ext>
            </a:extLst>
          </p:cNvPr>
          <p:cNvSpPr>
            <a:spLocks noGrp="1"/>
          </p:cNvSpPr>
          <p:nvPr>
            <p:ph type="body" sz="quarter" idx="11"/>
          </p:nvPr>
        </p:nvSpPr>
        <p:spPr/>
        <p:txBody>
          <a:bodyPr/>
          <a:lstStyle/>
          <a:p>
            <a:r>
              <a:rPr lang="en-US" dirty="0"/>
              <a:t>Proxy &amp; Framework</a:t>
            </a:r>
          </a:p>
        </p:txBody>
      </p:sp>
      <p:sp>
        <p:nvSpPr>
          <p:cNvPr id="3" name="Sous-titre 2">
            <a:extLst>
              <a:ext uri="{FF2B5EF4-FFF2-40B4-BE49-F238E27FC236}">
                <a16:creationId xmlns="" xmlns:a16="http://schemas.microsoft.com/office/drawing/2014/main" id="{B479E337-09CA-4F50-9067-64D4BC4D4C45}"/>
              </a:ext>
            </a:extLst>
          </p:cNvPr>
          <p:cNvSpPr>
            <a:spLocks noGrp="1"/>
          </p:cNvSpPr>
          <p:nvPr>
            <p:ph type="subTitle" idx="1"/>
          </p:nvPr>
        </p:nvSpPr>
        <p:spPr>
          <a:xfrm>
            <a:off x="7162800" y="4599973"/>
            <a:ext cx="4114799" cy="682984"/>
          </a:xfrm>
        </p:spPr>
        <p:txBody>
          <a:bodyPr/>
          <a:lstStyle/>
          <a:p>
            <a:r>
              <a:rPr lang="en-US" dirty="0"/>
              <a:t>Bangalore, </a:t>
            </a:r>
            <a:r>
              <a:rPr lang="en-US" dirty="0" smtClean="0"/>
              <a:t>28/08/2019</a:t>
            </a:r>
            <a:r>
              <a:rPr lang="en-US" dirty="0"/>
              <a:t>, Prudhvi Kumar</a:t>
            </a:r>
          </a:p>
        </p:txBody>
      </p:sp>
    </p:spTree>
    <p:extLst>
      <p:ext uri="{BB962C8B-B14F-4D97-AF65-F5344CB8AC3E}">
        <p14:creationId xmlns:p14="http://schemas.microsoft.com/office/powerpoint/2010/main" val="1501645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8" y="76200"/>
            <a:ext cx="11125236" cy="838200"/>
          </a:xfrm>
        </p:spPr>
        <p:txBody>
          <a:bodyPr/>
          <a:lstStyle/>
          <a:p>
            <a:r>
              <a:rPr lang="en-US" dirty="0"/>
              <a:t/>
            </a:r>
            <a:br>
              <a:rPr lang="en-US" dirty="0"/>
            </a:br>
            <a:endParaRPr lang="en-GB" dirty="0"/>
          </a:p>
        </p:txBody>
      </p:sp>
      <p:sp>
        <p:nvSpPr>
          <p:cNvPr id="2" name="Rectangle 1"/>
          <p:cNvSpPr/>
          <p:nvPr/>
        </p:nvSpPr>
        <p:spPr>
          <a:xfrm>
            <a:off x="227348" y="762000"/>
            <a:ext cx="9450052" cy="2031325"/>
          </a:xfrm>
          <a:prstGeom prst="rect">
            <a:avLst/>
          </a:prstGeom>
        </p:spPr>
        <p:txBody>
          <a:bodyPr wrap="square">
            <a:spAutoFit/>
          </a:bodyPr>
          <a:lstStyle/>
          <a:p>
            <a:pPr marL="285750" indent="-285750">
              <a:buFont typeface="Arial" panose="020B0604020202020204" pitchFamily="34" charset="0"/>
              <a:buChar char="•"/>
            </a:pPr>
            <a:r>
              <a:rPr lang="en-IN" dirty="0"/>
              <a:t>Same program ID should be given in the configuration of communication channel</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Create a communication channel in ID with RFC adapter and of type sender</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See the below screenshot for the sender RFC adapter configuration.</a:t>
            </a:r>
          </a:p>
          <a:p>
            <a:endParaRPr lang="en-IN" b="0" i="0" dirty="0">
              <a:solidFill>
                <a:srgbClr val="333333"/>
              </a:solidFill>
              <a:effectLst/>
              <a:latin typeface="SAPRegular"/>
            </a:endParaRPr>
          </a:p>
        </p:txBody>
      </p:sp>
      <p:pic>
        <p:nvPicPr>
          <p:cNvPr id="82946" name="Picture 2" descr="/wp-content/uploads/2013/03/3_19253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895600"/>
            <a:ext cx="8001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584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8" y="76200"/>
            <a:ext cx="11125236" cy="838200"/>
          </a:xfrm>
        </p:spPr>
        <p:txBody>
          <a:bodyPr/>
          <a:lstStyle/>
          <a:p>
            <a:r>
              <a:rPr lang="en-US" dirty="0"/>
              <a:t>RFC Receiver Adapter</a:t>
            </a:r>
            <a:br>
              <a:rPr lang="en-US" dirty="0"/>
            </a:br>
            <a:endParaRPr lang="en-GB" dirty="0"/>
          </a:p>
        </p:txBody>
      </p:sp>
      <p:sp>
        <p:nvSpPr>
          <p:cNvPr id="2" name="Rectangle 1"/>
          <p:cNvSpPr/>
          <p:nvPr/>
        </p:nvSpPr>
        <p:spPr>
          <a:xfrm>
            <a:off x="227348" y="762000"/>
            <a:ext cx="9450052" cy="2031325"/>
          </a:xfrm>
          <a:prstGeom prst="rect">
            <a:avLst/>
          </a:prstGeom>
        </p:spPr>
        <p:txBody>
          <a:bodyPr wrap="square">
            <a:spAutoFit/>
          </a:bodyPr>
          <a:lstStyle/>
          <a:p>
            <a:pPr marL="285750" indent="-285750">
              <a:buFont typeface="Arial" panose="020B0604020202020204" pitchFamily="34" charset="0"/>
              <a:buChar char="•"/>
            </a:pPr>
            <a:r>
              <a:rPr lang="en-IN" dirty="0"/>
              <a:t>Create a communication channel in ID with RFC adapter and of type receiver</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Specify the RFC Client parameters like the Application server details, logon credentials and activate the channel</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See the below screenshot.</a:t>
            </a:r>
          </a:p>
          <a:p>
            <a:pPr>
              <a:buFont typeface="Arial" panose="020B0604020202020204" pitchFamily="34" charset="0"/>
              <a:buChar char="•"/>
            </a:pPr>
            <a:endParaRPr lang="en-IN" b="0" i="0" dirty="0">
              <a:solidFill>
                <a:srgbClr val="333333"/>
              </a:solidFill>
              <a:effectLst/>
              <a:latin typeface="SAPRegular"/>
            </a:endParaRPr>
          </a:p>
        </p:txBody>
      </p:sp>
      <p:pic>
        <p:nvPicPr>
          <p:cNvPr id="83970" name="Picture 2" descr="/wp-content/uploads/2013/03/4_19254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52700"/>
            <a:ext cx="8001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827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8" y="76200"/>
            <a:ext cx="11125236" cy="838200"/>
          </a:xfrm>
        </p:spPr>
        <p:txBody>
          <a:bodyPr/>
          <a:lstStyle/>
          <a:p>
            <a:r>
              <a:rPr lang="en-US" dirty="0" smtClean="0"/>
              <a:t>SOAP Adapter</a:t>
            </a:r>
            <a:r>
              <a:rPr lang="en-US" dirty="0"/>
              <a:t/>
            </a:r>
            <a:br>
              <a:rPr lang="en-US" dirty="0"/>
            </a:br>
            <a:endParaRPr lang="en-GB" dirty="0"/>
          </a:p>
        </p:txBody>
      </p:sp>
      <p:sp>
        <p:nvSpPr>
          <p:cNvPr id="3" name="Rectangle 2"/>
          <p:cNvSpPr/>
          <p:nvPr/>
        </p:nvSpPr>
        <p:spPr>
          <a:xfrm>
            <a:off x="256656" y="762000"/>
            <a:ext cx="11401944" cy="5355312"/>
          </a:xfrm>
          <a:prstGeom prst="rect">
            <a:avLst/>
          </a:prstGeom>
        </p:spPr>
        <p:txBody>
          <a:bodyPr wrap="square">
            <a:spAutoFit/>
          </a:bodyPr>
          <a:lstStyle/>
          <a:p>
            <a:pPr marL="285750" indent="-285750">
              <a:buFont typeface="Wingdings" panose="05000000000000000000" pitchFamily="2" charset="2"/>
              <a:buChar char="§"/>
            </a:pPr>
            <a:r>
              <a:rPr lang="en-IN" dirty="0"/>
              <a:t>The SOAP adapter enables you to exchange SOAP messages between remote clients or Web service servers and the Integration Server</a:t>
            </a:r>
            <a:r>
              <a:rPr lang="en-IN" dirty="0" smtClean="0"/>
              <a:t>.</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The receiver SOAP adapter also allows you to send SOAP messages using the SMTP protocol</a:t>
            </a:r>
            <a:r>
              <a:rPr lang="en-IN" dirty="0" smtClean="0"/>
              <a:t>.</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You can specify security settings to be used to sign/verify the SOAP body. In addition, you can specify the standard to be used for signing/verifying the SOAP message</a:t>
            </a:r>
            <a:r>
              <a:rPr lang="en-IN" dirty="0" smtClean="0"/>
              <a:t>.</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smtClean="0"/>
          </a:p>
          <a:p>
            <a:pPr marL="285750" indent="-285750">
              <a:buFont typeface="Wingdings" panose="05000000000000000000" pitchFamily="2" charset="2"/>
              <a:buChar char="§"/>
            </a:pPr>
            <a:endParaRPr lang="en-IN" dirty="0" smtClean="0"/>
          </a:p>
          <a:p>
            <a:r>
              <a:rPr lang="en-IN" dirty="0" smtClean="0"/>
              <a:t>Procedure:</a:t>
            </a:r>
          </a:p>
          <a:p>
            <a:endParaRPr lang="en-IN" dirty="0"/>
          </a:p>
          <a:p>
            <a:pPr marL="285750" indent="-285750">
              <a:buFont typeface="Wingdings" panose="05000000000000000000" pitchFamily="2" charset="2"/>
              <a:buChar char="§"/>
            </a:pPr>
            <a:r>
              <a:rPr lang="en-IN" dirty="0"/>
              <a:t>Create a communication channel in the Integration Directory</a:t>
            </a:r>
            <a:r>
              <a:rPr lang="en-IN" dirty="0" smtClean="0"/>
              <a:t>.</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To configure the adapter, choose the Parameters tab page</a:t>
            </a:r>
            <a:r>
              <a:rPr lang="en-IN" dirty="0" smtClean="0"/>
              <a:t>.</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Select SOAP as the Adapter Type</a:t>
            </a:r>
            <a:endParaRPr lang="en-IN" dirty="0" smtClean="0"/>
          </a:p>
          <a:p>
            <a:pPr marL="285750" indent="-285750">
              <a:buFont typeface="Wingdings" panose="05000000000000000000" pitchFamily="2" charset="2"/>
              <a:buChar char="§"/>
            </a:pPr>
            <a:endParaRPr lang="en-IN" dirty="0" smtClean="0"/>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2159093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8" y="76200"/>
            <a:ext cx="11125236" cy="838200"/>
          </a:xfrm>
        </p:spPr>
        <p:txBody>
          <a:bodyPr/>
          <a:lstStyle/>
          <a:p>
            <a:r>
              <a:rPr lang="en-US" dirty="0"/>
              <a:t>Sender SOAP Adapter</a:t>
            </a:r>
            <a:br>
              <a:rPr lang="en-US" dirty="0"/>
            </a:br>
            <a:endParaRPr lang="en-GB" dirty="0"/>
          </a:p>
        </p:txBody>
      </p:sp>
      <p:sp>
        <p:nvSpPr>
          <p:cNvPr id="2" name="Rectangle 1"/>
          <p:cNvSpPr/>
          <p:nvPr/>
        </p:nvSpPr>
        <p:spPr>
          <a:xfrm>
            <a:off x="227347" y="762000"/>
            <a:ext cx="10745453" cy="4801314"/>
          </a:xfrm>
          <a:prstGeom prst="rect">
            <a:avLst/>
          </a:prstGeom>
        </p:spPr>
        <p:txBody>
          <a:bodyPr wrap="square">
            <a:spAutoFit/>
          </a:bodyPr>
          <a:lstStyle/>
          <a:p>
            <a:r>
              <a:rPr lang="en-IN" dirty="0"/>
              <a:t>Configure the sender SOAP adapter to send content from remote clients or Web service servers to the Integration Server/Partner Connectivity Kit (PCK</a:t>
            </a:r>
            <a:r>
              <a:rPr lang="en-IN" dirty="0" smtClean="0"/>
              <a:t>).</a:t>
            </a:r>
          </a:p>
          <a:p>
            <a:endParaRPr lang="en-IN" dirty="0"/>
          </a:p>
          <a:p>
            <a:r>
              <a:rPr lang="en-IN" dirty="0" smtClean="0"/>
              <a:t>Procedure: </a:t>
            </a:r>
          </a:p>
          <a:p>
            <a:endParaRPr lang="en-IN" dirty="0"/>
          </a:p>
          <a:p>
            <a:pPr marL="285750" indent="-285750">
              <a:buFont typeface="Wingdings" panose="05000000000000000000" pitchFamily="2" charset="2"/>
              <a:buChar char="§"/>
            </a:pPr>
            <a:r>
              <a:rPr lang="en-IN" dirty="0"/>
              <a:t>Select the Transport Protocol as HTTP .</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If you want to send information from a remote client or a Web service server to the Integration Server/PCK, then select the Message Protocol as SOAP 1.1 . If you want to send an XI message from a legacy system or AAE through the SOAP Adapter, then select the Message Protocol as XI 3.0 .</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Select the Adapter Engine on the Integration Server, or select a non-centrally installed Adapter Engine.</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This selection is not available in the PCK.</a:t>
            </a:r>
          </a:p>
          <a:p>
            <a:endParaRPr lang="en-IN" dirty="0"/>
          </a:p>
        </p:txBody>
      </p:sp>
    </p:spTree>
    <p:extLst>
      <p:ext uri="{BB962C8B-B14F-4D97-AF65-F5344CB8AC3E}">
        <p14:creationId xmlns:p14="http://schemas.microsoft.com/office/powerpoint/2010/main" val="410503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8" y="76200"/>
            <a:ext cx="11125236" cy="838200"/>
          </a:xfrm>
        </p:spPr>
        <p:txBody>
          <a:bodyPr/>
          <a:lstStyle/>
          <a:p>
            <a:r>
              <a:rPr lang="en-US" dirty="0"/>
              <a:t>Sender SOAP Adapter</a:t>
            </a:r>
            <a:br>
              <a:rPr lang="en-US" dirty="0"/>
            </a:br>
            <a:endParaRPr lang="en-GB"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386" y="685801"/>
            <a:ext cx="10722726" cy="4919966"/>
          </a:xfrm>
          <a:prstGeom prst="rect">
            <a:avLst/>
          </a:prstGeom>
        </p:spPr>
      </p:pic>
    </p:spTree>
    <p:extLst>
      <p:ext uri="{BB962C8B-B14F-4D97-AF65-F5344CB8AC3E}">
        <p14:creationId xmlns:p14="http://schemas.microsoft.com/office/powerpoint/2010/main" val="2454101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8" y="76200"/>
            <a:ext cx="11125236" cy="838200"/>
          </a:xfrm>
        </p:spPr>
        <p:txBody>
          <a:bodyPr/>
          <a:lstStyle/>
          <a:p>
            <a:r>
              <a:rPr lang="en-US" dirty="0" smtClean="0"/>
              <a:t>Receiver </a:t>
            </a:r>
            <a:r>
              <a:rPr lang="en-US" dirty="0"/>
              <a:t>SOAP Adapter</a:t>
            </a:r>
            <a:br>
              <a:rPr lang="en-US" dirty="0"/>
            </a:br>
            <a:endParaRPr lang="en-GB" dirty="0"/>
          </a:p>
        </p:txBody>
      </p:sp>
      <p:sp>
        <p:nvSpPr>
          <p:cNvPr id="2" name="Rectangle 1"/>
          <p:cNvSpPr/>
          <p:nvPr/>
        </p:nvSpPr>
        <p:spPr>
          <a:xfrm>
            <a:off x="227348" y="609601"/>
            <a:ext cx="11659852" cy="5909310"/>
          </a:xfrm>
          <a:prstGeom prst="rect">
            <a:avLst/>
          </a:prstGeom>
        </p:spPr>
        <p:txBody>
          <a:bodyPr wrap="square">
            <a:spAutoFit/>
          </a:bodyPr>
          <a:lstStyle/>
          <a:p>
            <a:r>
              <a:rPr lang="en-IN" dirty="0"/>
              <a:t>You configure a receiver SOAP adapter to send information from the Integration Server/PCK to remote clients or Web service servers</a:t>
            </a:r>
            <a:r>
              <a:rPr lang="en-IN" dirty="0" smtClean="0"/>
              <a:t>.</a:t>
            </a:r>
          </a:p>
          <a:p>
            <a:endParaRPr lang="en-IN" dirty="0"/>
          </a:p>
          <a:p>
            <a:r>
              <a:rPr lang="en-IN" dirty="0" smtClean="0"/>
              <a:t>Procedure: </a:t>
            </a:r>
            <a:endParaRPr lang="en-IN" dirty="0"/>
          </a:p>
          <a:p>
            <a:pPr marL="285750" indent="-285750">
              <a:buFont typeface="Wingdings" panose="05000000000000000000" pitchFamily="2" charset="2"/>
              <a:buChar char="§"/>
            </a:pPr>
            <a:r>
              <a:rPr lang="en-IN" dirty="0" smtClean="0"/>
              <a:t>Select </a:t>
            </a:r>
            <a:r>
              <a:rPr lang="en-IN" dirty="0"/>
              <a:t>the Transport Protocol :</a:t>
            </a:r>
          </a:p>
          <a:p>
            <a:pPr marL="285750" indent="-285750">
              <a:buFont typeface="Wingdings" panose="05000000000000000000" pitchFamily="2" charset="2"/>
              <a:buChar char="§"/>
            </a:pPr>
            <a:endParaRPr lang="en-IN" dirty="0"/>
          </a:p>
          <a:p>
            <a:pPr marL="742950" lvl="1" indent="-285750">
              <a:buFont typeface="Wingdings" panose="05000000000000000000" pitchFamily="2" charset="2"/>
              <a:buChar char="Ø"/>
            </a:pPr>
            <a:r>
              <a:rPr lang="en-IN" dirty="0"/>
              <a:t>HTTP (including HTTPS</a:t>
            </a:r>
            <a:r>
              <a:rPr lang="en-IN" dirty="0" smtClean="0"/>
              <a:t>)</a:t>
            </a:r>
            <a:endParaRPr lang="en-IN" dirty="0"/>
          </a:p>
          <a:p>
            <a:pPr marL="742950" lvl="1" indent="-285750">
              <a:buFont typeface="Wingdings" panose="05000000000000000000" pitchFamily="2" charset="2"/>
              <a:buChar char="Ø"/>
            </a:pPr>
            <a:r>
              <a:rPr lang="en-IN" dirty="0"/>
              <a:t>SMTP (including SMTPS)</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The adapter uses this transport protocol to send SOAP messages as e-mails.</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If you want to send information from Integration Server/PCK to remote clients or Web servers, select the Message Protocol as SOAP 1.1 . If you want to send an XI message to a legacy system or AAE, then select the Message Protocol as XI 3.0 .</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Using the XI 3.0 message protocol, you can, for example, configure the communication between the Advanced Adapter Engine and ABAP proxies generated in back-end systems. Note that there are restrictions when this option is used. For more information, see SAP note 1247043.</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Select the Adapter Engine on the Integration Server, or select a non-centrally installed Adapter Engine</a:t>
            </a:r>
            <a:r>
              <a:rPr lang="en-IN" dirty="0" smtClean="0"/>
              <a:t>.</a:t>
            </a:r>
            <a:endParaRPr lang="en-IN" dirty="0"/>
          </a:p>
        </p:txBody>
      </p:sp>
    </p:spTree>
    <p:extLst>
      <p:ext uri="{BB962C8B-B14F-4D97-AF65-F5344CB8AC3E}">
        <p14:creationId xmlns:p14="http://schemas.microsoft.com/office/powerpoint/2010/main" val="193637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8" y="76200"/>
            <a:ext cx="11125236" cy="838200"/>
          </a:xfrm>
        </p:spPr>
        <p:txBody>
          <a:bodyPr/>
          <a:lstStyle/>
          <a:p>
            <a:r>
              <a:rPr lang="en-US" dirty="0" smtClean="0"/>
              <a:t>Receiver </a:t>
            </a:r>
            <a:r>
              <a:rPr lang="en-US" dirty="0"/>
              <a:t>SOAP Adapter</a:t>
            </a:r>
            <a:br>
              <a:rPr lang="en-US" dirty="0"/>
            </a:br>
            <a:endParaRPr lang="en-GB"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48" y="838200"/>
            <a:ext cx="10288869" cy="5288567"/>
          </a:xfrm>
          <a:prstGeom prst="rect">
            <a:avLst/>
          </a:prstGeom>
        </p:spPr>
      </p:pic>
    </p:spTree>
    <p:extLst>
      <p:ext uri="{BB962C8B-B14F-4D97-AF65-F5344CB8AC3E}">
        <p14:creationId xmlns:p14="http://schemas.microsoft.com/office/powerpoint/2010/main" val="2796046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8" y="76200"/>
            <a:ext cx="11125236" cy="838200"/>
          </a:xfrm>
        </p:spPr>
        <p:txBody>
          <a:bodyPr/>
          <a:lstStyle/>
          <a:p>
            <a:r>
              <a:rPr lang="en-US" dirty="0" smtClean="0"/>
              <a:t>IDOC Adapter</a:t>
            </a:r>
            <a:r>
              <a:rPr lang="en-US" dirty="0"/>
              <a:t/>
            </a:r>
            <a:br>
              <a:rPr lang="en-US" dirty="0"/>
            </a:br>
            <a:endParaRPr lang="en-GB" dirty="0"/>
          </a:p>
        </p:txBody>
      </p:sp>
      <p:sp>
        <p:nvSpPr>
          <p:cNvPr id="3" name="Rectangle 2"/>
          <p:cNvSpPr/>
          <p:nvPr/>
        </p:nvSpPr>
        <p:spPr>
          <a:xfrm>
            <a:off x="256656" y="762000"/>
            <a:ext cx="11401944" cy="2585323"/>
          </a:xfrm>
          <a:prstGeom prst="rect">
            <a:avLst/>
          </a:prstGeom>
        </p:spPr>
        <p:txBody>
          <a:bodyPr wrap="square">
            <a:spAutoFit/>
          </a:bodyPr>
          <a:lstStyle/>
          <a:p>
            <a:pPr marL="285750" indent="-285750">
              <a:buFont typeface="Wingdings" panose="05000000000000000000" pitchFamily="2" charset="2"/>
              <a:buChar char="§"/>
            </a:pPr>
            <a:r>
              <a:rPr lang="en-IN" dirty="0"/>
              <a:t>The </a:t>
            </a:r>
            <a:r>
              <a:rPr lang="en-IN" dirty="0" err="1"/>
              <a:t>IDoc</a:t>
            </a:r>
            <a:r>
              <a:rPr lang="en-IN" dirty="0"/>
              <a:t> adapter can also call external </a:t>
            </a:r>
            <a:r>
              <a:rPr lang="en-IN" dirty="0" smtClean="0"/>
              <a:t>subsystems.</a:t>
            </a:r>
          </a:p>
          <a:p>
            <a:pPr marL="285750" indent="-285750">
              <a:buFont typeface="Wingdings" panose="05000000000000000000" pitchFamily="2" charset="2"/>
              <a:buChar char="§"/>
            </a:pPr>
            <a:endParaRPr lang="en-IN" dirty="0" smtClean="0"/>
          </a:p>
          <a:p>
            <a:pPr marL="285750" indent="-285750">
              <a:buFont typeface="Wingdings" panose="05000000000000000000" pitchFamily="2" charset="2"/>
              <a:buChar char="§"/>
            </a:pPr>
            <a:r>
              <a:rPr lang="en-IN" dirty="0" smtClean="0"/>
              <a:t>The </a:t>
            </a:r>
            <a:r>
              <a:rPr lang="en-IN" dirty="0"/>
              <a:t>SAP PI </a:t>
            </a:r>
            <a:r>
              <a:rPr lang="en-IN" dirty="0" err="1"/>
              <a:t>IDoc</a:t>
            </a:r>
            <a:r>
              <a:rPr lang="en-IN" dirty="0"/>
              <a:t> adapter is part of the Integration Server. </a:t>
            </a:r>
            <a:endParaRPr lang="en-IN" dirty="0" smtClean="0"/>
          </a:p>
          <a:p>
            <a:pPr marL="285750" indent="-285750">
              <a:buFont typeface="Wingdings" panose="05000000000000000000" pitchFamily="2" charset="2"/>
              <a:buChar char="§"/>
            </a:pPr>
            <a:endParaRPr lang="en-IN" dirty="0" smtClean="0"/>
          </a:p>
          <a:p>
            <a:pPr marL="285750" indent="-285750">
              <a:buFont typeface="Wingdings" panose="05000000000000000000" pitchFamily="2" charset="2"/>
              <a:buChar char="§"/>
            </a:pPr>
            <a:r>
              <a:rPr lang="en-IN" dirty="0" smtClean="0"/>
              <a:t>This </a:t>
            </a:r>
            <a:r>
              <a:rPr lang="en-IN" dirty="0"/>
              <a:t>adapter connects SAP components to the SAP Exchange Infrastructure by using </a:t>
            </a:r>
            <a:r>
              <a:rPr lang="en-IN" dirty="0" err="1"/>
              <a:t>IDoc</a:t>
            </a:r>
            <a:r>
              <a:rPr lang="en-IN" dirty="0"/>
              <a:t> communication. </a:t>
            </a:r>
            <a:endParaRPr lang="en-IN" dirty="0" smtClean="0"/>
          </a:p>
          <a:p>
            <a:pPr marL="285750" indent="-285750">
              <a:buFont typeface="Wingdings" panose="05000000000000000000" pitchFamily="2" charset="2"/>
              <a:buChar char="§"/>
            </a:pPr>
            <a:endParaRPr lang="en-IN" dirty="0" smtClean="0"/>
          </a:p>
          <a:p>
            <a:pPr marL="285750" indent="-285750">
              <a:buFont typeface="Wingdings" panose="05000000000000000000" pitchFamily="2" charset="2"/>
              <a:buChar char="§"/>
            </a:pPr>
            <a:r>
              <a:rPr lang="en-IN" dirty="0" smtClean="0"/>
              <a:t>The </a:t>
            </a:r>
            <a:r>
              <a:rPr lang="en-IN" dirty="0"/>
              <a:t>adapter translates XML and HTTP-based documents into </a:t>
            </a:r>
            <a:r>
              <a:rPr lang="en-IN" dirty="0" err="1"/>
              <a:t>IDocs</a:t>
            </a:r>
            <a:r>
              <a:rPr lang="en-IN" dirty="0"/>
              <a:t>, and then back into their original format.</a:t>
            </a:r>
          </a:p>
        </p:txBody>
      </p:sp>
    </p:spTree>
    <p:extLst>
      <p:ext uri="{BB962C8B-B14F-4D97-AF65-F5344CB8AC3E}">
        <p14:creationId xmlns:p14="http://schemas.microsoft.com/office/powerpoint/2010/main" val="1724774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8" y="76200"/>
            <a:ext cx="11125236" cy="838200"/>
          </a:xfrm>
        </p:spPr>
        <p:txBody>
          <a:bodyPr/>
          <a:lstStyle/>
          <a:p>
            <a:r>
              <a:rPr lang="en-IN" dirty="0"/>
              <a:t>Configuring the Sender </a:t>
            </a:r>
            <a:r>
              <a:rPr lang="en-IN" dirty="0" err="1"/>
              <a:t>IDoc</a:t>
            </a:r>
            <a:r>
              <a:rPr lang="en-IN" dirty="0"/>
              <a:t> Adapter</a:t>
            </a:r>
            <a:r>
              <a:rPr lang="en-US" dirty="0"/>
              <a:t/>
            </a:r>
            <a:br>
              <a:rPr lang="en-US" dirty="0"/>
            </a:br>
            <a:endParaRPr lang="en-GB" dirty="0"/>
          </a:p>
        </p:txBody>
      </p:sp>
      <p:sp>
        <p:nvSpPr>
          <p:cNvPr id="3" name="Rectangle 2"/>
          <p:cNvSpPr/>
          <p:nvPr/>
        </p:nvSpPr>
        <p:spPr>
          <a:xfrm>
            <a:off x="256656" y="762000"/>
            <a:ext cx="11401944" cy="923330"/>
          </a:xfrm>
          <a:prstGeom prst="rect">
            <a:avLst/>
          </a:prstGeom>
        </p:spPr>
        <p:txBody>
          <a:bodyPr wrap="square">
            <a:spAutoFit/>
          </a:bodyPr>
          <a:lstStyle/>
          <a:p>
            <a:r>
              <a:rPr lang="en-IN" dirty="0" smtClean="0"/>
              <a:t>configure the sender </a:t>
            </a:r>
            <a:r>
              <a:rPr lang="en-IN" dirty="0" err="1" smtClean="0"/>
              <a:t>IDoc</a:t>
            </a:r>
            <a:r>
              <a:rPr lang="en-IN" dirty="0" smtClean="0"/>
              <a:t> Adapter to be able to process </a:t>
            </a:r>
            <a:r>
              <a:rPr lang="en-IN" dirty="0" err="1" smtClean="0"/>
              <a:t>IDoc</a:t>
            </a:r>
            <a:r>
              <a:rPr lang="en-IN" dirty="0" smtClean="0"/>
              <a:t> packages that come into the inbound channel of the Integration Server further using the Integration Engine.</a:t>
            </a:r>
          </a:p>
          <a:p>
            <a:pPr marL="285750" indent="-285750">
              <a:buFont typeface="Wingdings" panose="05000000000000000000" pitchFamily="2" charset="2"/>
              <a:buChar char="§"/>
            </a:pPr>
            <a:endParaRPr lang="en-IN" dirty="0"/>
          </a:p>
        </p:txBody>
      </p:sp>
      <p:sp>
        <p:nvSpPr>
          <p:cNvPr id="2" name="Rectangle 1"/>
          <p:cNvSpPr/>
          <p:nvPr/>
        </p:nvSpPr>
        <p:spPr>
          <a:xfrm>
            <a:off x="533400" y="1600200"/>
            <a:ext cx="10439400" cy="4524315"/>
          </a:xfrm>
          <a:prstGeom prst="rect">
            <a:avLst/>
          </a:prstGeom>
        </p:spPr>
        <p:txBody>
          <a:bodyPr wrap="square">
            <a:spAutoFit/>
          </a:bodyPr>
          <a:lstStyle/>
          <a:p>
            <a:r>
              <a:rPr lang="en-IN" dirty="0" smtClean="0"/>
              <a:t>Procedure :</a:t>
            </a:r>
          </a:p>
          <a:p>
            <a:endParaRPr lang="en-IN" dirty="0"/>
          </a:p>
          <a:p>
            <a:pPr marL="285750" indent="-285750">
              <a:buFont typeface="Wingdings" panose="05000000000000000000" pitchFamily="2" charset="2"/>
              <a:buChar char="§"/>
            </a:pPr>
            <a:r>
              <a:rPr lang="en-IN" dirty="0"/>
              <a:t>The transport protocol is </a:t>
            </a:r>
            <a:r>
              <a:rPr lang="en-IN" dirty="0" err="1"/>
              <a:t>IDoc</a:t>
            </a:r>
            <a:r>
              <a:rPr lang="en-IN" dirty="0"/>
              <a:t> </a:t>
            </a:r>
            <a:r>
              <a:rPr lang="en-IN" dirty="0" smtClean="0"/>
              <a:t>.</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The message protocol is </a:t>
            </a:r>
            <a:r>
              <a:rPr lang="en-IN" dirty="0" err="1"/>
              <a:t>IDoc</a:t>
            </a:r>
            <a:r>
              <a:rPr lang="en-IN" dirty="0"/>
              <a:t> </a:t>
            </a:r>
            <a:r>
              <a:rPr lang="en-IN" dirty="0" smtClean="0"/>
              <a:t>.</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The Adapter Engine is the Integration Server </a:t>
            </a:r>
            <a:r>
              <a:rPr lang="en-IN" dirty="0" smtClean="0"/>
              <a:t>.</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To be sure that only those fields that relate to the release are transferred from each </a:t>
            </a:r>
            <a:r>
              <a:rPr lang="en-IN" dirty="0" err="1"/>
              <a:t>segement</a:t>
            </a:r>
            <a:r>
              <a:rPr lang="en-IN" dirty="0"/>
              <a:t>, enter the release under segment version</a:t>
            </a:r>
            <a:r>
              <a:rPr lang="en-IN" dirty="0" smtClean="0"/>
              <a:t>.</a:t>
            </a:r>
          </a:p>
          <a:p>
            <a:endParaRPr lang="en-IN" dirty="0"/>
          </a:p>
          <a:p>
            <a:pPr marL="285750" indent="-285750">
              <a:buFont typeface="Wingdings" panose="05000000000000000000" pitchFamily="2" charset="2"/>
              <a:buChar char="§"/>
            </a:pPr>
            <a:r>
              <a:rPr lang="en-IN" dirty="0"/>
              <a:t>If you also want to forward </a:t>
            </a:r>
            <a:r>
              <a:rPr lang="en-IN" dirty="0" err="1"/>
              <a:t>IDoc</a:t>
            </a:r>
            <a:r>
              <a:rPr lang="en-IN" dirty="0"/>
              <a:t> packages using the </a:t>
            </a:r>
            <a:r>
              <a:rPr lang="en-IN" dirty="0" err="1"/>
              <a:t>IDoc</a:t>
            </a:r>
            <a:r>
              <a:rPr lang="en-IN" dirty="0"/>
              <a:t> Adapter, choose </a:t>
            </a:r>
            <a:r>
              <a:rPr lang="en-IN" dirty="0" err="1"/>
              <a:t>IDoc</a:t>
            </a:r>
            <a:r>
              <a:rPr lang="en-IN" dirty="0"/>
              <a:t> Packaging </a:t>
            </a:r>
            <a:r>
              <a:rPr lang="en-IN" dirty="0" smtClean="0"/>
              <a:t>.</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Under </a:t>
            </a:r>
            <a:r>
              <a:rPr lang="en-IN" dirty="0" err="1"/>
              <a:t>IDoc</a:t>
            </a:r>
            <a:r>
              <a:rPr lang="en-IN" dirty="0"/>
              <a:t> Package Size specify the maximum for how many </a:t>
            </a:r>
            <a:r>
              <a:rPr lang="en-IN" dirty="0" err="1"/>
              <a:t>IDocs</a:t>
            </a:r>
            <a:r>
              <a:rPr lang="en-IN" dirty="0"/>
              <a:t> can be put into an </a:t>
            </a:r>
            <a:r>
              <a:rPr lang="en-IN" dirty="0" err="1"/>
              <a:t>IDoc</a:t>
            </a:r>
            <a:r>
              <a:rPr lang="en-IN" dirty="0"/>
              <a:t> XML.</a:t>
            </a:r>
          </a:p>
        </p:txBody>
      </p:sp>
    </p:spTree>
    <p:extLst>
      <p:ext uri="{BB962C8B-B14F-4D97-AF65-F5344CB8AC3E}">
        <p14:creationId xmlns:p14="http://schemas.microsoft.com/office/powerpoint/2010/main" val="1099421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8" y="76200"/>
            <a:ext cx="11125236" cy="838200"/>
          </a:xfrm>
        </p:spPr>
        <p:txBody>
          <a:bodyPr/>
          <a:lstStyle/>
          <a:p>
            <a:r>
              <a:rPr lang="en-IN" dirty="0"/>
              <a:t>Configuring the Sender </a:t>
            </a:r>
            <a:r>
              <a:rPr lang="en-IN" dirty="0" err="1"/>
              <a:t>IDoc</a:t>
            </a:r>
            <a:r>
              <a:rPr lang="en-IN" dirty="0"/>
              <a:t> Adapter</a:t>
            </a:r>
            <a:r>
              <a:rPr lang="en-US" dirty="0"/>
              <a:t/>
            </a:r>
            <a:br>
              <a:rPr lang="en-US" dirty="0"/>
            </a:br>
            <a:endParaRPr lang="en-GB"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48" y="685800"/>
            <a:ext cx="8982573" cy="5138031"/>
          </a:xfrm>
          <a:prstGeom prst="rect">
            <a:avLst/>
          </a:prstGeom>
        </p:spPr>
      </p:pic>
    </p:spTree>
    <p:extLst>
      <p:ext uri="{BB962C8B-B14F-4D97-AF65-F5344CB8AC3E}">
        <p14:creationId xmlns:p14="http://schemas.microsoft.com/office/powerpoint/2010/main" val="3782669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8" y="76200"/>
            <a:ext cx="11125236" cy="1143000"/>
          </a:xfrm>
        </p:spPr>
        <p:txBody>
          <a:bodyPr/>
          <a:lstStyle/>
          <a:p>
            <a:r>
              <a:rPr lang="en-US" dirty="0" smtClean="0"/>
              <a:t>Proxies</a:t>
            </a:r>
            <a:r>
              <a:rPr lang="en-US" dirty="0"/>
              <a:t/>
            </a:r>
            <a:br>
              <a:rPr lang="en-US" dirty="0"/>
            </a:br>
            <a:endParaRPr lang="en-GB" dirty="0"/>
          </a:p>
        </p:txBody>
      </p:sp>
      <p:sp>
        <p:nvSpPr>
          <p:cNvPr id="5" name="Text Placeholder 4"/>
          <p:cNvSpPr>
            <a:spLocks noGrp="1"/>
          </p:cNvSpPr>
          <p:nvPr>
            <p:ph type="body" sz="quarter" idx="10"/>
          </p:nvPr>
        </p:nvSpPr>
        <p:spPr>
          <a:xfrm>
            <a:off x="227348" y="1447800"/>
            <a:ext cx="11700000" cy="4343399"/>
          </a:xfrm>
        </p:spPr>
        <p:txBody>
          <a:bodyPr>
            <a:normAutofit/>
          </a:bodyPr>
          <a:lstStyle/>
          <a:p>
            <a:pPr marL="342900" indent="-342900">
              <a:lnSpc>
                <a:spcPct val="110000"/>
              </a:lnSpc>
              <a:buFont typeface="Arial" panose="020B0604020202020204" pitchFamily="34" charset="0"/>
              <a:buChar char="•"/>
              <a:defRPr/>
            </a:pPr>
            <a:r>
              <a:rPr lang="en-IN" dirty="0"/>
              <a:t>Proxy objects implement message interfaces from Integration Repository. Proxies are executable interfaces, which converts non-language-specific interface descriptions into WSDL. i.e., you use proxies to implement the actual message exchange that is described in the Integration Builder. </a:t>
            </a:r>
          </a:p>
          <a:p>
            <a:pPr marL="342900" indent="-342900">
              <a:lnSpc>
                <a:spcPct val="110000"/>
              </a:lnSpc>
              <a:buFont typeface="Arial" panose="020B0604020202020204" pitchFamily="34" charset="0"/>
              <a:buChar char="•"/>
              <a:defRPr/>
            </a:pPr>
            <a:endParaRPr lang="en-IN" dirty="0"/>
          </a:p>
          <a:p>
            <a:pPr marL="342900" indent="-342900">
              <a:lnSpc>
                <a:spcPct val="110000"/>
              </a:lnSpc>
              <a:buFont typeface="Arial" panose="020B0604020202020204" pitchFamily="34" charset="0"/>
              <a:buChar char="•"/>
              <a:defRPr/>
            </a:pPr>
            <a:r>
              <a:rPr lang="en-IN" dirty="0"/>
              <a:t>Types of Proxy objects: You can use message interfaces to create the following proxy objects</a:t>
            </a:r>
            <a:r>
              <a:rPr lang="en-IN" dirty="0" smtClean="0"/>
              <a:t>:</a:t>
            </a:r>
          </a:p>
          <a:p>
            <a:pPr marL="609600" lvl="1" indent="-342900">
              <a:lnSpc>
                <a:spcPct val="110000"/>
              </a:lnSpc>
              <a:buFont typeface="Wingdings" panose="05000000000000000000" pitchFamily="2" charset="2"/>
              <a:buChar char="Ø"/>
              <a:defRPr/>
            </a:pPr>
            <a:r>
              <a:rPr lang="en-IN" dirty="0"/>
              <a:t>ABAP Proxy objects</a:t>
            </a:r>
          </a:p>
          <a:p>
            <a:pPr marL="609600" lvl="1" indent="-342900">
              <a:lnSpc>
                <a:spcPct val="110000"/>
              </a:lnSpc>
              <a:buFont typeface="Wingdings" panose="05000000000000000000" pitchFamily="2" charset="2"/>
              <a:buChar char="Ø"/>
              <a:defRPr/>
            </a:pPr>
            <a:r>
              <a:rPr lang="en-IN" dirty="0"/>
              <a:t>JAVA Proxy objects</a:t>
            </a:r>
          </a:p>
          <a:p>
            <a:pPr marL="342900" indent="-342900">
              <a:lnSpc>
                <a:spcPct val="110000"/>
              </a:lnSpc>
              <a:buFont typeface="Arial" panose="020B0604020202020204" pitchFamily="34" charset="0"/>
              <a:buChar char="•"/>
              <a:defRPr/>
            </a:pPr>
            <a:endParaRPr lang="en-IN" dirty="0"/>
          </a:p>
          <a:p>
            <a:pPr>
              <a:lnSpc>
                <a:spcPct val="150000"/>
              </a:lnSpc>
              <a:defRPr/>
            </a:pPr>
            <a:endParaRPr lang="en-US" dirty="0"/>
          </a:p>
          <a:p>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0"/>
            <a:ext cx="10819184" cy="1447800"/>
          </a:xfrm>
        </p:spPr>
        <p:txBody>
          <a:bodyPr/>
          <a:lstStyle/>
          <a:p>
            <a:r>
              <a:rPr lang="en-IN" dirty="0"/>
              <a:t>Configuring the Receiver IDoc Adapter</a:t>
            </a:r>
            <a:br>
              <a:rPr lang="en-IN" dirty="0"/>
            </a:br>
            <a:r>
              <a:rPr lang="en-US" dirty="0"/>
              <a:t/>
            </a:r>
            <a:br>
              <a:rPr lang="en-US" dirty="0"/>
            </a:br>
            <a:endParaRPr lang="en-GB" dirty="0"/>
          </a:p>
        </p:txBody>
      </p:sp>
      <p:sp>
        <p:nvSpPr>
          <p:cNvPr id="5" name="Rectangle 4"/>
          <p:cNvSpPr/>
          <p:nvPr/>
        </p:nvSpPr>
        <p:spPr>
          <a:xfrm>
            <a:off x="533400" y="914400"/>
            <a:ext cx="10515600" cy="5355312"/>
          </a:xfrm>
          <a:prstGeom prst="rect">
            <a:avLst/>
          </a:prstGeom>
        </p:spPr>
        <p:txBody>
          <a:bodyPr wrap="square">
            <a:spAutoFit/>
          </a:bodyPr>
          <a:lstStyle/>
          <a:p>
            <a:r>
              <a:rPr lang="en-IN" dirty="0" smtClean="0"/>
              <a:t>Procedure:</a:t>
            </a:r>
            <a:endParaRPr lang="en-IN" dirty="0"/>
          </a:p>
          <a:p>
            <a:pPr marL="285750" indent="-285750">
              <a:buFont typeface="Wingdings" panose="05000000000000000000" pitchFamily="2" charset="2"/>
              <a:buChar char="§"/>
            </a:pPr>
            <a:r>
              <a:rPr lang="en-IN" dirty="0"/>
              <a:t>The transport protocol is </a:t>
            </a:r>
            <a:r>
              <a:rPr lang="en-IN" dirty="0" err="1"/>
              <a:t>IDoc</a:t>
            </a:r>
            <a:r>
              <a:rPr lang="en-IN" dirty="0" smtClean="0"/>
              <a:t>.</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The message protocol is </a:t>
            </a:r>
            <a:r>
              <a:rPr lang="en-IN" dirty="0" err="1"/>
              <a:t>IDoc</a:t>
            </a:r>
            <a:r>
              <a:rPr lang="en-IN" dirty="0" smtClean="0"/>
              <a:t>.</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The Adapter Engine is the Integration Server</a:t>
            </a:r>
            <a:r>
              <a:rPr lang="en-IN" dirty="0" smtClean="0"/>
              <a:t>.</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Under RFC Destination, enter the RFC destination of the receiver system</a:t>
            </a:r>
            <a:r>
              <a:rPr lang="en-IN" dirty="0" smtClean="0"/>
              <a:t>.</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Under Segment Version, specify which segments of the </a:t>
            </a:r>
            <a:r>
              <a:rPr lang="en-IN" dirty="0" err="1"/>
              <a:t>IDoc</a:t>
            </a:r>
            <a:r>
              <a:rPr lang="en-IN" dirty="0"/>
              <a:t> type are to be sent to the receiver system</a:t>
            </a:r>
            <a:r>
              <a:rPr lang="en-IN" dirty="0" smtClean="0"/>
              <a:t>.</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Under Interface Version, specify which function module must be called in the receiver system to transfer the data in the relevant format</a:t>
            </a:r>
            <a:r>
              <a:rPr lang="en-IN" dirty="0" smtClean="0"/>
              <a:t>. Function </a:t>
            </a:r>
            <a:r>
              <a:rPr lang="en-IN" dirty="0"/>
              <a:t>module calls for the interface versions are placed in the </a:t>
            </a:r>
            <a:r>
              <a:rPr lang="en-IN" dirty="0" err="1"/>
              <a:t>tRFC</a:t>
            </a:r>
            <a:r>
              <a:rPr lang="en-IN" dirty="0"/>
              <a:t> queue</a:t>
            </a:r>
            <a:r>
              <a:rPr lang="en-IN" dirty="0" smtClean="0"/>
              <a:t>.</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Enter the port that the </a:t>
            </a:r>
            <a:r>
              <a:rPr lang="en-IN" dirty="0" err="1"/>
              <a:t>IDoc</a:t>
            </a:r>
            <a:r>
              <a:rPr lang="en-IN" dirty="0"/>
              <a:t> adapter uses to receive the </a:t>
            </a:r>
            <a:r>
              <a:rPr lang="en-IN" dirty="0" err="1"/>
              <a:t>IDoc</a:t>
            </a:r>
            <a:r>
              <a:rPr lang="en-IN" dirty="0"/>
              <a:t> metadata</a:t>
            </a:r>
            <a:r>
              <a:rPr lang="en-IN" dirty="0" smtClean="0"/>
              <a:t>. The </a:t>
            </a:r>
            <a:r>
              <a:rPr lang="en-IN" dirty="0"/>
              <a:t>port definition uses an RFC destination to receive the </a:t>
            </a:r>
            <a:r>
              <a:rPr lang="en-IN" dirty="0" err="1"/>
              <a:t>IDoc</a:t>
            </a:r>
            <a:r>
              <a:rPr lang="en-IN" dirty="0"/>
              <a:t> structure by RFC</a:t>
            </a:r>
            <a:r>
              <a:rPr lang="en-IN" dirty="0" smtClean="0"/>
              <a:t>.</a:t>
            </a: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1585753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04800" y="152400"/>
            <a:ext cx="11125200" cy="6096000"/>
          </a:xfrm>
        </p:spPr>
        <p:txBody>
          <a:bodyPr>
            <a:normAutofit fontScale="92500" lnSpcReduction="10000"/>
          </a:bodyPr>
          <a:lstStyle/>
          <a:p>
            <a:pPr marL="285750" indent="-285750">
              <a:buFont typeface="Wingdings" panose="05000000000000000000" pitchFamily="2" charset="2"/>
              <a:buChar char="§"/>
            </a:pPr>
            <a:r>
              <a:rPr lang="en-IN" sz="2100" dirty="0"/>
              <a:t>Under SAP Release, specify the current release of the receiver system</a:t>
            </a:r>
            <a:r>
              <a:rPr lang="en-IN" sz="2100" dirty="0" smtClean="0"/>
              <a:t>. To </a:t>
            </a:r>
            <a:r>
              <a:rPr lang="en-IN" sz="2100" dirty="0"/>
              <a:t>convert the data from </a:t>
            </a:r>
            <a:r>
              <a:rPr lang="en-IN" sz="2100" dirty="0" err="1"/>
              <a:t>IDoc</a:t>
            </a:r>
            <a:r>
              <a:rPr lang="en-IN" sz="2100" dirty="0"/>
              <a:t> XML to </a:t>
            </a:r>
            <a:r>
              <a:rPr lang="en-IN" sz="2100" dirty="0" err="1"/>
              <a:t>IDoc</a:t>
            </a:r>
            <a:r>
              <a:rPr lang="en-IN" sz="2100" dirty="0"/>
              <a:t> format, the receiver </a:t>
            </a:r>
            <a:r>
              <a:rPr lang="en-IN" sz="2100" dirty="0" err="1"/>
              <a:t>IDoc</a:t>
            </a:r>
            <a:r>
              <a:rPr lang="en-IN" sz="2100" dirty="0"/>
              <a:t> adapter requires the </a:t>
            </a:r>
            <a:r>
              <a:rPr lang="en-IN" sz="2100" dirty="0" err="1"/>
              <a:t>IDoc</a:t>
            </a:r>
            <a:r>
              <a:rPr lang="en-IN" sz="2100" dirty="0"/>
              <a:t> metadata. If the </a:t>
            </a:r>
            <a:r>
              <a:rPr lang="en-IN" sz="2100" dirty="0" err="1"/>
              <a:t>IDoc</a:t>
            </a:r>
            <a:r>
              <a:rPr lang="en-IN" sz="2100" dirty="0"/>
              <a:t> metadata is not available, it will be loaded from the receiver system</a:t>
            </a:r>
            <a:r>
              <a:rPr lang="en-IN" sz="2100" dirty="0" smtClean="0"/>
              <a:t>.</a:t>
            </a:r>
          </a:p>
          <a:p>
            <a:pPr marL="285750" indent="-285750">
              <a:buFont typeface="Wingdings" panose="05000000000000000000" pitchFamily="2" charset="2"/>
              <a:buChar char="§"/>
            </a:pPr>
            <a:endParaRPr lang="en-IN" sz="2100" dirty="0"/>
          </a:p>
          <a:p>
            <a:pPr marL="285750" indent="-285750">
              <a:buFont typeface="Wingdings" panose="05000000000000000000" pitchFamily="2" charset="2"/>
              <a:buChar char="§"/>
            </a:pPr>
            <a:r>
              <a:rPr lang="en-IN" sz="2100" dirty="0"/>
              <a:t>If function module IDOC_INBOUND_IN_QUEUE is to be used, choose Queue Processing</a:t>
            </a:r>
            <a:r>
              <a:rPr lang="en-IN" sz="2100" dirty="0" smtClean="0"/>
              <a:t>.</a:t>
            </a:r>
          </a:p>
          <a:p>
            <a:pPr marL="285750" indent="-285750">
              <a:buFont typeface="Wingdings" panose="05000000000000000000" pitchFamily="2" charset="2"/>
              <a:buChar char="§"/>
            </a:pPr>
            <a:endParaRPr lang="en-IN" sz="2100" dirty="0"/>
          </a:p>
          <a:p>
            <a:pPr marL="285750" indent="-285750">
              <a:buFont typeface="Wingdings" panose="05000000000000000000" pitchFamily="2" charset="2"/>
              <a:buChar char="§"/>
            </a:pPr>
            <a:r>
              <a:rPr lang="en-IN" sz="2100" dirty="0"/>
              <a:t>If the original partner from the </a:t>
            </a:r>
            <a:r>
              <a:rPr lang="en-IN" sz="2100" dirty="0" err="1"/>
              <a:t>IDoc</a:t>
            </a:r>
            <a:r>
              <a:rPr lang="en-IN" sz="2100" dirty="0"/>
              <a:t> request message is to be used for acknowledgments, choose Restore Original Parties for Acknowledgments</a:t>
            </a:r>
            <a:r>
              <a:rPr lang="en-IN" sz="2100" dirty="0" smtClean="0"/>
              <a:t>. This </a:t>
            </a:r>
            <a:r>
              <a:rPr lang="en-IN" sz="2100" dirty="0"/>
              <a:t>means you no longer have to maintain the alternative identifiers (for party conversion) in the Integration Directory</a:t>
            </a:r>
            <a:r>
              <a:rPr lang="en-IN" sz="2100" dirty="0" smtClean="0"/>
              <a:t>.</a:t>
            </a:r>
          </a:p>
          <a:p>
            <a:pPr marL="285750" indent="-285750">
              <a:buFont typeface="Wingdings" panose="05000000000000000000" pitchFamily="2" charset="2"/>
              <a:buChar char="§"/>
            </a:pPr>
            <a:endParaRPr lang="en-IN" sz="2100" dirty="0" smtClean="0"/>
          </a:p>
          <a:p>
            <a:pPr marL="342900" indent="-342900">
              <a:buFont typeface="Wingdings" panose="05000000000000000000" pitchFamily="2" charset="2"/>
              <a:buChar char="§"/>
            </a:pPr>
            <a:r>
              <a:rPr lang="en-IN" sz="2100" dirty="0"/>
              <a:t>To reassign the communication party to the </a:t>
            </a:r>
            <a:r>
              <a:rPr lang="en-IN" sz="2100" dirty="0" err="1"/>
              <a:t>IDoc</a:t>
            </a:r>
            <a:r>
              <a:rPr lang="en-IN" sz="2100" dirty="0"/>
              <a:t> partner, choose Apply Control Record Values from Payload</a:t>
            </a:r>
            <a:r>
              <a:rPr lang="en-IN" sz="2100" dirty="0" smtClean="0"/>
              <a:t>. This </a:t>
            </a:r>
            <a:r>
              <a:rPr lang="en-IN" sz="2100" dirty="0"/>
              <a:t>is only possible for systems that are not logical systems</a:t>
            </a:r>
            <a:r>
              <a:rPr lang="en-IN" sz="2100" dirty="0" smtClean="0"/>
              <a:t>. If </a:t>
            </a:r>
            <a:r>
              <a:rPr lang="en-IN" sz="2100" dirty="0"/>
              <a:t>you do not set the indicator, all combinations of communication parties and communication components are handled as communication components without party</a:t>
            </a:r>
            <a:r>
              <a:rPr lang="en-IN" sz="2100" dirty="0" smtClean="0"/>
              <a:t>.</a:t>
            </a:r>
          </a:p>
          <a:p>
            <a:pPr marL="342900" indent="-342900">
              <a:buFont typeface="Wingdings" panose="05000000000000000000" pitchFamily="2" charset="2"/>
              <a:buChar char="§"/>
            </a:pPr>
            <a:endParaRPr lang="en-IN" sz="2100" dirty="0" smtClean="0"/>
          </a:p>
          <a:p>
            <a:pPr marL="342900" indent="-342900">
              <a:buFont typeface="Wingdings" panose="05000000000000000000" pitchFamily="2" charset="2"/>
              <a:buChar char="§"/>
            </a:pPr>
            <a:r>
              <a:rPr lang="en-IN" sz="2100" dirty="0"/>
              <a:t>If the </a:t>
            </a:r>
            <a:r>
              <a:rPr lang="en-IN" sz="2100" dirty="0" err="1"/>
              <a:t>IDoc</a:t>
            </a:r>
            <a:r>
              <a:rPr lang="en-IN" sz="2100" dirty="0"/>
              <a:t> XML structure contains a control record during outbound processing on the Integration Server, it is rejected and created again by the </a:t>
            </a:r>
            <a:r>
              <a:rPr lang="en-IN" sz="2100" dirty="0" err="1"/>
              <a:t>IDoc</a:t>
            </a:r>
            <a:r>
              <a:rPr lang="en-IN" sz="2100" dirty="0"/>
              <a:t> adapter</a:t>
            </a:r>
            <a:r>
              <a:rPr lang="en-IN" sz="2100" dirty="0" smtClean="0"/>
              <a:t>. If </a:t>
            </a:r>
            <a:r>
              <a:rPr lang="en-IN" sz="2100" dirty="0"/>
              <a:t>you want to include additional values in the control record, set the indicator and provide an appropriate mapping for the values.</a:t>
            </a:r>
          </a:p>
          <a:p>
            <a:pPr marL="342900" indent="-342900">
              <a:buFont typeface="Wingdings" panose="05000000000000000000" pitchFamily="2" charset="2"/>
              <a:buChar char="§"/>
            </a:pPr>
            <a:endParaRPr lang="en-IN" sz="2400" dirty="0"/>
          </a:p>
          <a:p>
            <a:pPr marL="342900" indent="-342900">
              <a:buFont typeface="Wingdings" panose="05000000000000000000" pitchFamily="2" charset="2"/>
              <a:buChar char="§"/>
            </a:pPr>
            <a:endParaRPr lang="en-IN" dirty="0" smtClean="0"/>
          </a:p>
          <a:p>
            <a:pPr marL="342900" indent="-342900">
              <a:buFont typeface="Wingdings" panose="05000000000000000000" pitchFamily="2" charset="2"/>
              <a:buChar char="§"/>
            </a:pPr>
            <a:endParaRPr lang="en-IN" dirty="0"/>
          </a:p>
          <a:p>
            <a:endParaRPr lang="en-IN" dirty="0"/>
          </a:p>
          <a:p>
            <a:endParaRPr lang="en-IN" dirty="0"/>
          </a:p>
        </p:txBody>
      </p:sp>
    </p:spTree>
    <p:extLst>
      <p:ext uri="{BB962C8B-B14F-4D97-AF65-F5344CB8AC3E}">
        <p14:creationId xmlns:p14="http://schemas.microsoft.com/office/powerpoint/2010/main" val="2197409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04800" y="1"/>
            <a:ext cx="11622548" cy="6281552"/>
          </a:xfrm>
        </p:spPr>
        <p:txBody>
          <a:bodyPr>
            <a:normAutofit/>
          </a:bodyPr>
          <a:lstStyle/>
          <a:p>
            <a:endParaRPr lang="en-IN" dirty="0" smtClean="0"/>
          </a:p>
          <a:p>
            <a:pPr marL="342900" indent="-342900">
              <a:buFont typeface="Wingdings" panose="05000000000000000000" pitchFamily="2" charset="2"/>
              <a:buChar char="§"/>
            </a:pPr>
            <a:r>
              <a:rPr lang="en-IN" sz="1800" dirty="0"/>
              <a:t>If you want to take the sender of the message from the payload and not from the configuration information in the Integration Directory, choose Take Sender from Payload. If you do not set the indicator, the information is taken from the configuration in the Integration Directory.</a:t>
            </a:r>
          </a:p>
          <a:p>
            <a:pPr marL="342900" indent="-342900">
              <a:buFont typeface="Wingdings" panose="05000000000000000000" pitchFamily="2" charset="2"/>
              <a:buChar char="§"/>
            </a:pPr>
            <a:endParaRPr lang="en-IN" sz="1800" dirty="0" smtClean="0"/>
          </a:p>
          <a:p>
            <a:pPr marL="342900" indent="-342900">
              <a:buFont typeface="Wingdings" panose="05000000000000000000" pitchFamily="2" charset="2"/>
              <a:buChar char="§"/>
            </a:pPr>
            <a:r>
              <a:rPr lang="en-IN" sz="1800" dirty="0" smtClean="0"/>
              <a:t>If </a:t>
            </a:r>
            <a:r>
              <a:rPr lang="en-IN" sz="1800" dirty="0"/>
              <a:t>you want to take the receiver of the message from the payload and not from the configuration information in the Integration Directory, choose Take Receiver from Payload</a:t>
            </a:r>
            <a:r>
              <a:rPr lang="en-IN" sz="1800" dirty="0" smtClean="0"/>
              <a:t>. If </a:t>
            </a:r>
            <a:r>
              <a:rPr lang="en-IN" sz="1800" dirty="0"/>
              <a:t>you do not set the indicator, the information is taken from the configuration in the Integration </a:t>
            </a:r>
            <a:r>
              <a:rPr lang="en-IN" sz="1800" dirty="0" err="1"/>
              <a:t>Directory.If</a:t>
            </a:r>
            <a:r>
              <a:rPr lang="en-IN" sz="1800" dirty="0"/>
              <a:t> you set both of the above indicators, you do not require a heading mapping and do not need to set the alternative </a:t>
            </a:r>
            <a:r>
              <a:rPr lang="en-IN" sz="1800" dirty="0" err="1"/>
              <a:t>identifiers.However</a:t>
            </a:r>
            <a:r>
              <a:rPr lang="en-IN" sz="1800" dirty="0"/>
              <a:t>, you must ensure that the SNDPRN, SNDPRT, RCVPRN, and RCVPRT fields are set in the </a:t>
            </a:r>
            <a:r>
              <a:rPr lang="en-IN" sz="1800" dirty="0" err="1"/>
              <a:t>IDoc</a:t>
            </a:r>
            <a:r>
              <a:rPr lang="en-IN" sz="1800" dirty="0"/>
              <a:t> control record.</a:t>
            </a:r>
          </a:p>
          <a:p>
            <a:endParaRPr lang="en-IN" dirty="0"/>
          </a:p>
        </p:txBody>
      </p:sp>
    </p:spTree>
    <p:extLst>
      <p:ext uri="{BB962C8B-B14F-4D97-AF65-F5344CB8AC3E}">
        <p14:creationId xmlns:p14="http://schemas.microsoft.com/office/powerpoint/2010/main" val="2403453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04800" y="1"/>
            <a:ext cx="11622548" cy="6281552"/>
          </a:xfrm>
        </p:spPr>
        <p:txBody>
          <a:bodyPr>
            <a:normAutofit/>
          </a:bodyPr>
          <a:lstStyle/>
          <a:p>
            <a:endParaRPr lang="en-IN" dirty="0" smtClean="0"/>
          </a:p>
          <a:p>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179" y="533400"/>
            <a:ext cx="10039170" cy="5134287"/>
          </a:xfrm>
          <a:prstGeom prst="rect">
            <a:avLst/>
          </a:prstGeom>
        </p:spPr>
      </p:pic>
    </p:spTree>
    <p:extLst>
      <p:ext uri="{BB962C8B-B14F-4D97-AF65-F5344CB8AC3E}">
        <p14:creationId xmlns:p14="http://schemas.microsoft.com/office/powerpoint/2010/main" val="1692246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228600"/>
            <a:ext cx="11125236" cy="762000"/>
          </a:xfrm>
        </p:spPr>
        <p:txBody>
          <a:bodyPr/>
          <a:lstStyle/>
          <a:p>
            <a:r>
              <a:rPr lang="en-US" dirty="0"/>
              <a:t/>
            </a:r>
            <a:br>
              <a:rPr lang="en-US" dirty="0"/>
            </a:br>
            <a:endParaRPr lang="en-GB" dirty="0"/>
          </a:p>
        </p:txBody>
      </p:sp>
      <p:sp>
        <p:nvSpPr>
          <p:cNvPr id="3" name="Rectangle 2"/>
          <p:cNvSpPr/>
          <p:nvPr/>
        </p:nvSpPr>
        <p:spPr>
          <a:xfrm>
            <a:off x="227349" y="457200"/>
            <a:ext cx="11050251" cy="923330"/>
          </a:xfrm>
          <a:prstGeom prst="rect">
            <a:avLst/>
          </a:prstGeom>
        </p:spPr>
        <p:txBody>
          <a:bodyPr wrap="square">
            <a:spAutoFit/>
          </a:bodyPr>
          <a:lstStyle/>
          <a:p>
            <a:r>
              <a:rPr lang="en-IN" dirty="0"/>
              <a:t>During the process of ABAP proxy generation, it gets WSDL (Web Service Description Language) description of message interfaces from the Integration Repository by using HTTP communication.</a:t>
            </a:r>
          </a:p>
        </p:txBody>
      </p:sp>
      <p:pic>
        <p:nvPicPr>
          <p:cNvPr id="76802" name="Picture 2" descr="http://saptechnical.com/Tutorials/XI/ABAPProxy/page1.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9130"/>
            <a:ext cx="10074080" cy="45630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228600"/>
            <a:ext cx="11125236" cy="876300"/>
          </a:xfrm>
        </p:spPr>
        <p:txBody>
          <a:bodyPr/>
          <a:lstStyle/>
          <a:p>
            <a:r>
              <a:rPr lang="en-US" sz="3200" dirty="0"/>
              <a:t>Proxy </a:t>
            </a:r>
            <a:r>
              <a:rPr lang="en-US" sz="3200" dirty="0" smtClean="0"/>
              <a:t>Generation</a:t>
            </a:r>
            <a:r>
              <a:rPr lang="en-US" dirty="0"/>
              <a:t/>
            </a:r>
            <a:br>
              <a:rPr lang="en-US" dirty="0"/>
            </a:br>
            <a:endParaRPr lang="en-GB" dirty="0"/>
          </a:p>
        </p:txBody>
      </p:sp>
      <p:sp>
        <p:nvSpPr>
          <p:cNvPr id="2" name="Rectangle 1"/>
          <p:cNvSpPr/>
          <p:nvPr/>
        </p:nvSpPr>
        <p:spPr>
          <a:xfrm>
            <a:off x="227349" y="1104900"/>
            <a:ext cx="9831051" cy="3139321"/>
          </a:xfrm>
          <a:prstGeom prst="rect">
            <a:avLst/>
          </a:prstGeom>
        </p:spPr>
        <p:txBody>
          <a:bodyPr wrap="square">
            <a:spAutoFit/>
          </a:bodyPr>
          <a:lstStyle/>
          <a:p>
            <a:r>
              <a:rPr lang="en-IN" dirty="0"/>
              <a:t>As part of SAP Web AS 6.40</a:t>
            </a:r>
          </a:p>
          <a:p>
            <a:endParaRPr lang="en-IN" dirty="0"/>
          </a:p>
          <a:p>
            <a:pPr marL="285750" indent="-285750">
              <a:buFont typeface="Wingdings" panose="05000000000000000000" pitchFamily="2" charset="2"/>
              <a:buChar char="§"/>
            </a:pPr>
            <a:r>
              <a:rPr lang="en-IN" dirty="0"/>
              <a:t>ABAP proxy generation enables you to generate proxies to communicate by using the Web service infrastructure and by using SAP Exchange </a:t>
            </a:r>
            <a:r>
              <a:rPr lang="en-IN" dirty="0" smtClean="0"/>
              <a:t>Infrastructure</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ABAP proxies that were generated from message interfaces in the Integration Repository (IR) can be used in both infrastructures</a:t>
            </a:r>
            <a:r>
              <a:rPr lang="en-IN" dirty="0" smtClean="0"/>
              <a:t>.</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This means that if none of the Integration Server services are available for a proxy-to-proxy communication scenario in ABAP, you can use a point-to-point connection using the Web service infrastructure instead.</a:t>
            </a:r>
          </a:p>
        </p:txBody>
      </p:sp>
    </p:spTree>
    <p:extLst>
      <p:ext uri="{BB962C8B-B14F-4D97-AF65-F5344CB8AC3E}">
        <p14:creationId xmlns:p14="http://schemas.microsoft.com/office/powerpoint/2010/main" val="3845813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813413" y="1905000"/>
            <a:ext cx="5400000" cy="4076234"/>
          </a:xfrm>
        </p:spPr>
        <p:txBody>
          <a:bodyPr/>
          <a:lstStyle/>
          <a:p>
            <a:pPr lvl="1">
              <a:buNone/>
            </a:pPr>
            <a:endParaRPr lang="en-US" dirty="0"/>
          </a:p>
          <a:p>
            <a:endParaRPr lang="en-GB" dirty="0"/>
          </a:p>
        </p:txBody>
      </p:sp>
      <p:pic>
        <p:nvPicPr>
          <p:cNvPr id="77826" name="Picture 2" descr="http://saptechnical.com/Tutorials/XI/ABAPProxy/page1.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16298"/>
            <a:ext cx="11139435" cy="60321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152399"/>
            <a:ext cx="11050252" cy="1791167"/>
          </a:xfrm>
        </p:spPr>
        <p:txBody>
          <a:bodyPr/>
          <a:lstStyle/>
          <a:p>
            <a:r>
              <a:rPr lang="en-IN" sz="3200" dirty="0"/>
              <a:t>The prerequisites to configure ABAP Proxy include: (landscape dependent) </a:t>
            </a:r>
            <a:r>
              <a:rPr lang="en-US" dirty="0"/>
              <a:t/>
            </a:r>
            <a:br>
              <a:rPr lang="en-US" dirty="0"/>
            </a:br>
            <a:endParaRPr lang="en-GB" dirty="0"/>
          </a:p>
        </p:txBody>
      </p:sp>
      <p:sp>
        <p:nvSpPr>
          <p:cNvPr id="2" name="Rectangle 1"/>
          <p:cNvSpPr/>
          <p:nvPr/>
        </p:nvSpPr>
        <p:spPr>
          <a:xfrm>
            <a:off x="227348" y="1176619"/>
            <a:ext cx="8840451" cy="923330"/>
          </a:xfrm>
          <a:prstGeom prst="rect">
            <a:avLst/>
          </a:prstGeom>
        </p:spPr>
        <p:txBody>
          <a:bodyPr wrap="square">
            <a:spAutoFit/>
          </a:bodyPr>
          <a:lstStyle/>
          <a:p>
            <a:pPr>
              <a:defRPr/>
            </a:pPr>
            <a:endParaRPr lang="en-US" dirty="0"/>
          </a:p>
          <a:p>
            <a:pPr>
              <a:defRPr/>
            </a:pPr>
            <a:endParaRPr lang="en-US" dirty="0"/>
          </a:p>
          <a:p>
            <a:pPr>
              <a:defRPr/>
            </a:pPr>
            <a:endParaRPr lang="en-US" dirty="0"/>
          </a:p>
        </p:txBody>
      </p:sp>
      <p:sp>
        <p:nvSpPr>
          <p:cNvPr id="7" name="Rectangle 6"/>
          <p:cNvSpPr/>
          <p:nvPr/>
        </p:nvSpPr>
        <p:spPr>
          <a:xfrm>
            <a:off x="304800" y="1524001"/>
            <a:ext cx="9601200" cy="2308324"/>
          </a:xfrm>
          <a:prstGeom prst="rect">
            <a:avLst/>
          </a:prstGeom>
        </p:spPr>
        <p:txBody>
          <a:bodyPr wrap="square">
            <a:spAutoFit/>
          </a:bodyPr>
          <a:lstStyle/>
          <a:p>
            <a:pPr marL="285750" indent="-285750">
              <a:buFont typeface="Wingdings" panose="05000000000000000000" pitchFamily="2" charset="2"/>
              <a:buChar char="§"/>
            </a:pPr>
            <a:r>
              <a:rPr lang="en-IN" dirty="0"/>
              <a:t>The business systems should be based on SAP Web AS 6.20 and SAP Web AS 6.20 kernel patch level above </a:t>
            </a:r>
            <a:r>
              <a:rPr lang="en-IN" dirty="0" smtClean="0"/>
              <a:t>1253</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You have installed the XI Add-On in each of these business systems as described in the Installation Guide SAP Exchange Infrastructure </a:t>
            </a:r>
            <a:r>
              <a:rPr lang="en-IN" dirty="0" smtClean="0"/>
              <a:t>3.0</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The business systems and your central Integration Server are maintained in the System Landscape Directory (SLD).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8" y="76200"/>
            <a:ext cx="11125236" cy="838200"/>
          </a:xfrm>
        </p:spPr>
        <p:txBody>
          <a:bodyPr/>
          <a:lstStyle/>
          <a:p>
            <a:r>
              <a:rPr lang="en-US" dirty="0" smtClean="0"/>
              <a:t>RFC Adapter</a:t>
            </a:r>
            <a:r>
              <a:rPr lang="en-US" dirty="0"/>
              <a:t/>
            </a:r>
            <a:br>
              <a:rPr lang="en-US" dirty="0"/>
            </a:br>
            <a:endParaRPr lang="en-GB" dirty="0"/>
          </a:p>
        </p:txBody>
      </p:sp>
      <p:sp>
        <p:nvSpPr>
          <p:cNvPr id="3" name="Rectangle 2"/>
          <p:cNvSpPr/>
          <p:nvPr/>
        </p:nvSpPr>
        <p:spPr>
          <a:xfrm>
            <a:off x="227348" y="762001"/>
            <a:ext cx="11355052" cy="5909310"/>
          </a:xfrm>
          <a:prstGeom prst="rect">
            <a:avLst/>
          </a:prstGeom>
        </p:spPr>
        <p:txBody>
          <a:bodyPr wrap="square">
            <a:spAutoFit/>
          </a:bodyPr>
          <a:lstStyle/>
          <a:p>
            <a:pPr marL="285750" indent="-285750">
              <a:buFont typeface="Wingdings" panose="05000000000000000000" pitchFamily="2" charset="2"/>
              <a:buChar char="§"/>
            </a:pPr>
            <a:r>
              <a:rPr lang="en-IN" dirty="0"/>
              <a:t>The RFC adapter enables you to use the functions of the Integration Engine or PCK in existing SAP system landscapes. </a:t>
            </a:r>
            <a:endParaRPr lang="en-IN" dirty="0" smtClean="0"/>
          </a:p>
          <a:p>
            <a:pPr marL="285750" indent="-285750">
              <a:buFont typeface="Wingdings" panose="05000000000000000000" pitchFamily="2" charset="2"/>
              <a:buChar char="§"/>
            </a:pPr>
            <a:endParaRPr lang="en-IN" dirty="0" smtClean="0"/>
          </a:p>
          <a:p>
            <a:pPr marL="285750" indent="-285750">
              <a:buFont typeface="Wingdings" panose="05000000000000000000" pitchFamily="2" charset="2"/>
              <a:buChar char="§"/>
            </a:pPr>
            <a:r>
              <a:rPr lang="en-IN" dirty="0" smtClean="0"/>
              <a:t>The </a:t>
            </a:r>
            <a:r>
              <a:rPr lang="en-IN" dirty="0"/>
              <a:t>adapter is used by SAP systems to connect to the Integration Engine or the PCK by using the RFC interface</a:t>
            </a:r>
            <a:r>
              <a:rPr lang="en-IN" dirty="0" smtClean="0"/>
              <a:t>.</a:t>
            </a:r>
          </a:p>
          <a:p>
            <a:pPr marL="285750" indent="-285750">
              <a:buFont typeface="Wingdings" panose="05000000000000000000" pitchFamily="2" charset="2"/>
              <a:buChar char="§"/>
            </a:pPr>
            <a:endParaRPr lang="en-IN" dirty="0" smtClean="0"/>
          </a:p>
          <a:p>
            <a:pPr marL="285750" indent="-285750">
              <a:buFont typeface="Wingdings" panose="05000000000000000000" pitchFamily="2" charset="2"/>
              <a:buChar char="§"/>
            </a:pPr>
            <a:r>
              <a:rPr lang="en-IN" dirty="0"/>
              <a:t>The adapter uses the SAP Java Connector (</a:t>
            </a:r>
            <a:r>
              <a:rPr lang="en-IN" dirty="0" smtClean="0"/>
              <a:t>JCO), </a:t>
            </a:r>
            <a:r>
              <a:rPr lang="en-IN" dirty="0"/>
              <a:t>making use of its ability to manage metadata. </a:t>
            </a:r>
            <a:r>
              <a:rPr lang="en-IN" dirty="0" smtClean="0"/>
              <a:t>This </a:t>
            </a:r>
            <a:r>
              <a:rPr lang="en-IN" dirty="0"/>
              <a:t>in turn enables you to map RFC data generically to RFC XML and the other way around</a:t>
            </a:r>
            <a:r>
              <a:rPr lang="en-IN" dirty="0" smtClean="0"/>
              <a:t>.</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smtClean="0"/>
              <a:t>RFC </a:t>
            </a:r>
            <a:r>
              <a:rPr lang="en-IN" dirty="0"/>
              <a:t>Adapter converts the incoming RFC calls to XML and in turn XML messages to outgoing RFC calls in case if the destination system is SAP</a:t>
            </a:r>
            <a:r>
              <a:rPr lang="en-IN" dirty="0" smtClean="0"/>
              <a:t>.</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RFC Adapter is installed on the J2EE Adapter Engine and can be monitored via Adapter Monitoring and Communication Channel Monitoring in the Runtime Workbench</a:t>
            </a:r>
            <a:r>
              <a:rPr lang="en-IN" dirty="0" smtClean="0"/>
              <a:t>.</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We can have both synch (</a:t>
            </a:r>
            <a:r>
              <a:rPr lang="en-IN" dirty="0" err="1"/>
              <a:t>sRFC</a:t>
            </a:r>
            <a:r>
              <a:rPr lang="en-IN" dirty="0"/>
              <a:t>) and </a:t>
            </a:r>
            <a:r>
              <a:rPr lang="en-IN" dirty="0" err="1"/>
              <a:t>asynch</a:t>
            </a:r>
            <a:r>
              <a:rPr lang="en-IN" dirty="0"/>
              <a:t> (</a:t>
            </a:r>
            <a:r>
              <a:rPr lang="en-IN" dirty="0" err="1"/>
              <a:t>tRFC</a:t>
            </a:r>
            <a:r>
              <a:rPr lang="en-IN" dirty="0"/>
              <a:t>) communication with SAP </a:t>
            </a:r>
            <a:r>
              <a:rPr lang="en-IN" dirty="0" smtClean="0"/>
              <a:t>systems</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err="1"/>
              <a:t>sRFC</a:t>
            </a:r>
            <a:r>
              <a:rPr lang="en-IN" dirty="0"/>
              <a:t> uses Best Effort and </a:t>
            </a:r>
            <a:r>
              <a:rPr lang="en-IN" dirty="0" err="1"/>
              <a:t>tRFC</a:t>
            </a:r>
            <a:r>
              <a:rPr lang="en-IN" dirty="0"/>
              <a:t> uses Exactly Once Quality of services.</a:t>
            </a:r>
          </a:p>
          <a:p>
            <a:pPr marL="285750" indent="-285750">
              <a:buFont typeface="Wingdings" panose="05000000000000000000" pitchFamily="2" charset="2"/>
              <a:buChar char="§"/>
            </a:pPr>
            <a:endParaRPr lang="en-IN" dirty="0" smtClean="0"/>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799530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8" y="76200"/>
            <a:ext cx="11125236" cy="838200"/>
          </a:xfrm>
        </p:spPr>
        <p:txBody>
          <a:bodyPr/>
          <a:lstStyle/>
          <a:p>
            <a:r>
              <a:rPr lang="en-US" dirty="0"/>
              <a:t>When can we use RFC Adapter</a:t>
            </a:r>
            <a:br>
              <a:rPr lang="en-US" dirty="0"/>
            </a:br>
            <a:endParaRPr lang="en-GB" dirty="0"/>
          </a:p>
        </p:txBody>
      </p:sp>
      <p:pic>
        <p:nvPicPr>
          <p:cNvPr id="80900" name="Picture 4" descr="/wp-content/uploads/2013/03/1_19252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0454"/>
            <a:ext cx="7924800" cy="5030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326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8" y="76200"/>
            <a:ext cx="11125236" cy="838200"/>
          </a:xfrm>
        </p:spPr>
        <p:txBody>
          <a:bodyPr/>
          <a:lstStyle/>
          <a:p>
            <a:r>
              <a:rPr lang="en-IN" dirty="0" smtClean="0"/>
              <a:t>RFC </a:t>
            </a:r>
            <a:r>
              <a:rPr lang="en-IN" dirty="0"/>
              <a:t>Sender Adapter</a:t>
            </a:r>
            <a:r>
              <a:rPr lang="en-US" dirty="0"/>
              <a:t/>
            </a:r>
            <a:br>
              <a:rPr lang="en-US" dirty="0"/>
            </a:br>
            <a:endParaRPr lang="en-GB" dirty="0"/>
          </a:p>
        </p:txBody>
      </p:sp>
      <p:sp>
        <p:nvSpPr>
          <p:cNvPr id="2" name="Rectangle 1"/>
          <p:cNvSpPr/>
          <p:nvPr/>
        </p:nvSpPr>
        <p:spPr>
          <a:xfrm>
            <a:off x="227348" y="762000"/>
            <a:ext cx="9450052" cy="2308324"/>
          </a:xfrm>
          <a:prstGeom prst="rect">
            <a:avLst/>
          </a:prstGeom>
        </p:spPr>
        <p:txBody>
          <a:bodyPr wrap="square">
            <a:spAutoFit/>
          </a:bodyPr>
          <a:lstStyle/>
          <a:p>
            <a:pPr>
              <a:buFont typeface="Arial" panose="020B0604020202020204" pitchFamily="34" charset="0"/>
              <a:buChar char="•"/>
            </a:pPr>
            <a:r>
              <a:rPr lang="en-IN" dirty="0">
                <a:solidFill>
                  <a:srgbClr val="333333"/>
                </a:solidFill>
                <a:latin typeface="SAPRegular"/>
              </a:rPr>
              <a:t>Before configuring the sender RFC Adapter, first you need to create an RFC connection in SAP system</a:t>
            </a:r>
            <a:r>
              <a:rPr lang="en-IN" dirty="0" smtClean="0">
                <a:solidFill>
                  <a:srgbClr val="333333"/>
                </a:solidFill>
                <a:latin typeface="SAPRegular"/>
              </a:rPr>
              <a:t>.</a:t>
            </a:r>
          </a:p>
          <a:p>
            <a:pPr>
              <a:buFont typeface="Arial" panose="020B0604020202020204" pitchFamily="34" charset="0"/>
              <a:buChar char="•"/>
            </a:pPr>
            <a:endParaRPr lang="en-IN" dirty="0">
              <a:solidFill>
                <a:srgbClr val="333333"/>
              </a:solidFill>
              <a:latin typeface="SAPRegular"/>
            </a:endParaRPr>
          </a:p>
          <a:p>
            <a:pPr>
              <a:buFont typeface="Arial" panose="020B0604020202020204" pitchFamily="34" charset="0"/>
              <a:buChar char="•"/>
            </a:pPr>
            <a:r>
              <a:rPr lang="en-IN" dirty="0">
                <a:solidFill>
                  <a:srgbClr val="333333"/>
                </a:solidFill>
                <a:latin typeface="SAPRegular"/>
              </a:rPr>
              <a:t>Go to SAP system and open </a:t>
            </a:r>
            <a:r>
              <a:rPr lang="en-IN" dirty="0" smtClean="0">
                <a:solidFill>
                  <a:srgbClr val="333333"/>
                </a:solidFill>
                <a:latin typeface="SAPRegular"/>
              </a:rPr>
              <a:t>T-code</a:t>
            </a:r>
            <a:r>
              <a:rPr lang="en-IN" dirty="0">
                <a:solidFill>
                  <a:srgbClr val="333333"/>
                </a:solidFill>
                <a:latin typeface="SAPRegular"/>
              </a:rPr>
              <a:t> </a:t>
            </a:r>
            <a:r>
              <a:rPr lang="en-IN" dirty="0">
                <a:solidFill>
                  <a:srgbClr val="E36C0A"/>
                </a:solidFill>
                <a:latin typeface="SAPMedium"/>
              </a:rPr>
              <a:t>SM59 </a:t>
            </a:r>
            <a:r>
              <a:rPr lang="en-IN" dirty="0">
                <a:solidFill>
                  <a:srgbClr val="333333"/>
                </a:solidFill>
                <a:latin typeface="SAPRegular"/>
              </a:rPr>
              <a:t>and create a new RFC connection of type TCP/IP</a:t>
            </a:r>
            <a:r>
              <a:rPr lang="en-IN" dirty="0" smtClean="0">
                <a:solidFill>
                  <a:srgbClr val="333333"/>
                </a:solidFill>
                <a:latin typeface="SAPRegular"/>
              </a:rPr>
              <a:t>.</a:t>
            </a:r>
          </a:p>
          <a:p>
            <a:pPr>
              <a:buFont typeface="Arial" panose="020B0604020202020204" pitchFamily="34" charset="0"/>
              <a:buChar char="•"/>
            </a:pPr>
            <a:endParaRPr lang="en-IN" dirty="0">
              <a:solidFill>
                <a:srgbClr val="333333"/>
              </a:solidFill>
              <a:latin typeface="SAPRegular"/>
            </a:endParaRPr>
          </a:p>
          <a:p>
            <a:pPr>
              <a:buFont typeface="Arial" panose="020B0604020202020204" pitchFamily="34" charset="0"/>
              <a:buChar char="•"/>
            </a:pPr>
            <a:r>
              <a:rPr lang="en-IN" dirty="0">
                <a:solidFill>
                  <a:srgbClr val="333333"/>
                </a:solidFill>
                <a:latin typeface="SAPRegular"/>
              </a:rPr>
              <a:t>Now go to </a:t>
            </a:r>
            <a:r>
              <a:rPr lang="en-IN" i="1" dirty="0">
                <a:solidFill>
                  <a:srgbClr val="333333"/>
                </a:solidFill>
                <a:latin typeface="SAPMedium"/>
              </a:rPr>
              <a:t>Technical settings</a:t>
            </a:r>
            <a:r>
              <a:rPr lang="en-IN" i="1" dirty="0">
                <a:solidFill>
                  <a:srgbClr val="333333"/>
                </a:solidFill>
                <a:latin typeface="SAPRegular"/>
              </a:rPr>
              <a:t> </a:t>
            </a:r>
            <a:r>
              <a:rPr lang="en-IN" dirty="0">
                <a:solidFill>
                  <a:srgbClr val="333333"/>
                </a:solidFill>
                <a:latin typeface="SAPRegular"/>
              </a:rPr>
              <a:t>tab and select </a:t>
            </a:r>
            <a:r>
              <a:rPr lang="en-IN" i="1" dirty="0">
                <a:solidFill>
                  <a:srgbClr val="333333"/>
                </a:solidFill>
                <a:latin typeface="SAPMedium"/>
              </a:rPr>
              <a:t>Start of an Application server </a:t>
            </a:r>
            <a:r>
              <a:rPr lang="en-IN" dirty="0">
                <a:solidFill>
                  <a:srgbClr val="333333"/>
                </a:solidFill>
                <a:latin typeface="SAPRegular"/>
              </a:rPr>
              <a:t>and in the Program, enter name to the Program ID you use</a:t>
            </a:r>
            <a:r>
              <a:rPr lang="en-IN" dirty="0" smtClean="0">
                <a:solidFill>
                  <a:srgbClr val="333333"/>
                </a:solidFill>
                <a:latin typeface="SAPRegular"/>
              </a:rPr>
              <a:t>.</a:t>
            </a:r>
            <a:endParaRPr lang="en-IN" b="0" i="0" dirty="0">
              <a:solidFill>
                <a:srgbClr val="333333"/>
              </a:solidFill>
              <a:effectLst/>
              <a:latin typeface="SAPRegular"/>
            </a:endParaRPr>
          </a:p>
        </p:txBody>
      </p:sp>
      <p:pic>
        <p:nvPicPr>
          <p:cNvPr id="81922" name="Picture 2" descr="/wp-content/uploads/2013/03/2_1925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48" y="3070324"/>
            <a:ext cx="6917868" cy="3142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186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060534E-5BA4-45FA-8695-388762625F30}"/>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37EC2C4F-EFB4-403A-BA6B-23A6F535480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A5ED73-CABA-4134-A55B-AD2DA39BF593}">
  <ds:schemaRefs>
    <ds:schemaRef ds:uri="http://schemas.microsoft.com/sharepoint/v3/contenttype/forms"/>
  </ds:schemaRefs>
</ds:datastoreItem>
</file>

<file path=customXml/itemProps2.xml><?xml version="1.0" encoding="utf-8"?>
<ds:datastoreItem xmlns:ds="http://schemas.openxmlformats.org/officeDocument/2006/customXml" ds:itemID="{7EA54849-2056-48B5-A080-1B8C4B0721E2}">
  <ds:schemaRefs>
    <ds:schemaRef ds:uri="http://schemas.microsoft.com/office/2006/documentManagement/types"/>
    <ds:schemaRef ds:uri="e04b4b45-45c6-4ff8-ab7c-012ed1925f38"/>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C9C3F7E2-CF6B-4CE9-8558-8435068789D9}"/>
</file>

<file path=docProps/app.xml><?xml version="1.0" encoding="utf-8"?>
<Properties xmlns="http://schemas.openxmlformats.org/officeDocument/2006/extended-properties" xmlns:vt="http://schemas.openxmlformats.org/officeDocument/2006/docPropsVTypes">
  <Template>ppt-template</Template>
  <TotalTime>762</TotalTime>
  <Words>1595</Words>
  <Application>Microsoft Office PowerPoint</Application>
  <PresentationFormat>Widescreen</PresentationFormat>
  <Paragraphs>160</Paragraphs>
  <Slides>25</Slides>
  <Notes>0</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25</vt:i4>
      </vt:variant>
    </vt:vector>
  </HeadingPairs>
  <TitlesOfParts>
    <vt:vector size="34" baseType="lpstr">
      <vt:lpstr>Arial</vt:lpstr>
      <vt:lpstr>SAPMedium</vt:lpstr>
      <vt:lpstr>SAPRegular</vt:lpstr>
      <vt:lpstr>Verdana</vt:lpstr>
      <vt:lpstr>Wingdings</vt:lpstr>
      <vt:lpstr>Capgemini Master</vt:lpstr>
      <vt:lpstr>Cover options</vt:lpstr>
      <vt:lpstr>Final slides</vt:lpstr>
      <vt:lpstr>think-cell Slide</vt:lpstr>
      <vt:lpstr>PowerPoint Presentation</vt:lpstr>
      <vt:lpstr>Proxies </vt:lpstr>
      <vt:lpstr> </vt:lpstr>
      <vt:lpstr>Proxy Generation </vt:lpstr>
      <vt:lpstr>PowerPoint Presentation</vt:lpstr>
      <vt:lpstr>The prerequisites to configure ABAP Proxy include: (landscape dependent)  </vt:lpstr>
      <vt:lpstr>RFC Adapter </vt:lpstr>
      <vt:lpstr>When can we use RFC Adapter </vt:lpstr>
      <vt:lpstr>RFC Sender Adapter </vt:lpstr>
      <vt:lpstr> </vt:lpstr>
      <vt:lpstr>RFC Receiver Adapter </vt:lpstr>
      <vt:lpstr>SOAP Adapter </vt:lpstr>
      <vt:lpstr>Sender SOAP Adapter </vt:lpstr>
      <vt:lpstr>Sender SOAP Adapter </vt:lpstr>
      <vt:lpstr>Receiver SOAP Adapter </vt:lpstr>
      <vt:lpstr>Receiver SOAP Adapter </vt:lpstr>
      <vt:lpstr>IDOC Adapter </vt:lpstr>
      <vt:lpstr>Configuring the Sender IDoc Adapter </vt:lpstr>
      <vt:lpstr>Configuring the Sender IDoc Adapter </vt:lpstr>
      <vt:lpstr>Configuring the Receiver IDoc Adapter  </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Chandiran, Suriya</dc:creator>
  <cp:lastModifiedBy>Kumar M, Prudvi</cp:lastModifiedBy>
  <cp:revision>49</cp:revision>
  <dcterms:created xsi:type="dcterms:W3CDTF">2019-06-24T10:07:26Z</dcterms:created>
  <dcterms:modified xsi:type="dcterms:W3CDTF">2019-08-29T09:30:16Z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