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34"/>
  </p:notesMasterIdLst>
  <p:handoutMasterIdLst>
    <p:handoutMasterId r:id="rId35"/>
  </p:handoutMasterIdLst>
  <p:sldIdLst>
    <p:sldId id="256" r:id="rId7"/>
    <p:sldId id="347" r:id="rId8"/>
    <p:sldId id="351" r:id="rId9"/>
    <p:sldId id="292" r:id="rId10"/>
    <p:sldId id="352" r:id="rId11"/>
    <p:sldId id="353"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273" r:id="rId33"/>
  </p:sldIdLst>
  <p:sldSz cx="12192000" cy="6858000"/>
  <p:notesSz cx="6858000" cy="9144000"/>
  <p:custDataLst>
    <p:tags r:id="rId3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937" autoAdjust="0"/>
  </p:normalViewPr>
  <p:slideViewPr>
    <p:cSldViewPr>
      <p:cViewPr varScale="1">
        <p:scale>
          <a:sx n="70" d="100"/>
          <a:sy n="70" d="100"/>
        </p:scale>
        <p:origin x="6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05/02/2021</a:t>
            </a:fld>
            <a:endParaRPr lang="pt-PT" sz="10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05/02/2021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728083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27</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91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9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94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6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82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53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90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xmlns=""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tags" Target="../tags/tag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420"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98"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014"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4.png"/><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4774258" cy="774847"/>
          </a:xfrm>
        </p:spPr>
        <p:txBody>
          <a:bodyPr/>
          <a:lstStyle/>
          <a:p>
            <a:r>
              <a:rPr lang="en-GB" dirty="0" smtClean="0"/>
              <a:t>Monitoring</a:t>
            </a:r>
            <a:endParaRPr lang="en-GB" dirty="0"/>
          </a:p>
        </p:txBody>
      </p:sp>
      <p:sp>
        <p:nvSpPr>
          <p:cNvPr id="3" name="Subtitle 2"/>
          <p:cNvSpPr>
            <a:spLocks noGrp="1"/>
          </p:cNvSpPr>
          <p:nvPr>
            <p:ph type="subTitle" idx="1"/>
          </p:nvPr>
        </p:nvSpPr>
        <p:spPr/>
        <p:txBody>
          <a:bodyPr/>
          <a:lstStyle/>
          <a:p>
            <a:r>
              <a:rPr lang="en-US" smtClean="0"/>
              <a:t>Bengaluru, </a:t>
            </a:r>
            <a:r>
              <a:rPr lang="en-US" dirty="0" smtClean="0"/>
              <a:t>Feb</a:t>
            </a:r>
            <a:r>
              <a:rPr lang="en-US" dirty="0" smtClean="0"/>
              <a:t>-2021, Saurav Anand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Rectangle 2"/>
          <p:cNvSpPr/>
          <p:nvPr/>
        </p:nvSpPr>
        <p:spPr>
          <a:xfrm>
            <a:off x="264000" y="981000"/>
            <a:ext cx="10656000" cy="1477328"/>
          </a:xfrm>
          <a:prstGeom prst="rect">
            <a:avLst/>
          </a:prstGeom>
        </p:spPr>
        <p:txBody>
          <a:bodyPr wrap="square">
            <a:spAutoFit/>
          </a:bodyPr>
          <a:lstStyle/>
          <a:p>
            <a:pPr fontAlgn="base">
              <a:buFont typeface="Arial" charset="0"/>
              <a:buChar char="•"/>
            </a:pPr>
            <a:r>
              <a:rPr lang="en-US" dirty="0"/>
              <a:t> Set the time option to cover the last hour for the production system and last day for other systems and access the information by pressing display.</a:t>
            </a:r>
          </a:p>
          <a:p>
            <a:pPr fontAlgn="base">
              <a:buFont typeface="Arial" charset="0"/>
              <a:buChar char="•"/>
            </a:pPr>
            <a:r>
              <a:rPr lang="en-US" dirty="0"/>
              <a:t> Analyze any errors or cancelled with errors and attempt to fix any problems.</a:t>
            </a:r>
          </a:p>
          <a:p>
            <a:pPr fontAlgn="base">
              <a:buFont typeface="Arial" charset="0"/>
              <a:buChar char="•"/>
            </a:pPr>
            <a:r>
              <a:rPr lang="en-US" dirty="0"/>
              <a:t> Run the monitor regularly in the production system.  The transaction should be run once a day in the development and testing systems (It vary according to project requirements).</a:t>
            </a:r>
          </a:p>
        </p:txBody>
      </p:sp>
      <p:pic>
        <p:nvPicPr>
          <p:cNvPr id="4" name="Picture 3"/>
          <p:cNvPicPr>
            <a:picLocks noChangeAspect="1"/>
          </p:cNvPicPr>
          <p:nvPr/>
        </p:nvPicPr>
        <p:blipFill rotWithShape="1">
          <a:blip r:embed="rId2"/>
          <a:srcRect l="-110" t="172" r="36250" b="55297"/>
          <a:stretch/>
        </p:blipFill>
        <p:spPr>
          <a:xfrm>
            <a:off x="552000" y="2781000"/>
            <a:ext cx="7785847" cy="3052482"/>
          </a:xfrm>
          <a:prstGeom prst="rect">
            <a:avLst/>
          </a:prstGeom>
        </p:spPr>
      </p:pic>
    </p:spTree>
    <p:extLst>
      <p:ext uri="{BB962C8B-B14F-4D97-AF65-F5344CB8AC3E}">
        <p14:creationId xmlns:p14="http://schemas.microsoft.com/office/powerpoint/2010/main" val="3490455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336000" y="837000"/>
            <a:ext cx="10800000" cy="3416320"/>
          </a:xfrm>
          <a:prstGeom prst="rect">
            <a:avLst/>
          </a:prstGeom>
          <a:noFill/>
          <a:ln w="9525">
            <a:noFill/>
            <a:miter lim="800000"/>
            <a:headEnd/>
            <a:tailEnd/>
          </a:ln>
        </p:spPr>
        <p:txBody>
          <a:bodyPr wrap="square">
            <a:spAutoFit/>
          </a:bodyPr>
          <a:lstStyle/>
          <a:p>
            <a:pPr fontAlgn="base"/>
            <a:r>
              <a:rPr lang="en-US" b="0" dirty="0">
                <a:latin typeface="Times New Roman" pitchFamily="18" charset="0"/>
                <a:cs typeface="Times New Roman" pitchFamily="18" charset="0"/>
              </a:rPr>
              <a:t>The Adapter Engine’s Messaging System (MS) receives the message, processes it and forwards it to the receiver. While the MS processes the message, it passes several statuses</a:t>
            </a:r>
            <a:r>
              <a:rPr lang="en-US" b="0" dirty="0" smtClean="0">
                <a:latin typeface="Times New Roman" pitchFamily="18" charset="0"/>
                <a:cs typeface="Times New Roman" pitchFamily="18" charset="0"/>
              </a:rPr>
              <a:t>:</a:t>
            </a:r>
          </a:p>
          <a:p>
            <a:pPr fontAlgn="base"/>
            <a:endParaRPr lang="en-US" b="0" dirty="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a:t>
            </a:r>
            <a:r>
              <a:rPr lang="en-US" dirty="0">
                <a:latin typeface="Times New Roman" pitchFamily="18" charset="0"/>
                <a:cs typeface="Times New Roman" pitchFamily="18" charset="0"/>
              </a:rPr>
              <a:t> TO_BE_DELIVERED:</a:t>
            </a:r>
            <a:r>
              <a:rPr lang="en-US" b="0" dirty="0">
                <a:latin typeface="Times New Roman" pitchFamily="18" charset="0"/>
                <a:cs typeface="Times New Roman" pitchFamily="18" charset="0"/>
              </a:rPr>
              <a:t>  The state of message when it is initially handed over to the  Messaging System.</a:t>
            </a:r>
          </a:p>
          <a:p>
            <a:pPr fontAlgn="base"/>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DELIVERING:</a:t>
            </a:r>
            <a:r>
              <a:rPr lang="en-US" b="0" dirty="0">
                <a:latin typeface="Times New Roman" pitchFamily="18" charset="0"/>
                <a:cs typeface="Times New Roman" pitchFamily="18" charset="0"/>
              </a:rPr>
              <a:t>  The state of message when it has popped out of the MS queuing system and is in the process of being transmitted across the wire or  delivered to an application.</a:t>
            </a:r>
          </a:p>
          <a:p>
            <a:pPr fontAlgn="base"/>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DELIVERED:</a:t>
            </a:r>
            <a:r>
              <a:rPr lang="en-US" b="0" dirty="0">
                <a:latin typeface="Times New Roman" pitchFamily="18" charset="0"/>
                <a:cs typeface="Times New Roman" pitchFamily="18" charset="0"/>
              </a:rPr>
              <a:t> The state of message when it has successfully reached its intended recipient.</a:t>
            </a:r>
          </a:p>
          <a:p>
            <a:pPr fontAlgn="base"/>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SYSTEM ERROR:</a:t>
            </a:r>
            <a:r>
              <a:rPr lang="en-US" b="0" dirty="0">
                <a:latin typeface="Times New Roman" pitchFamily="18" charset="0"/>
                <a:cs typeface="Times New Roman" pitchFamily="18" charset="0"/>
              </a:rPr>
              <a:t> The state of issues with the messages that are flowing through the PI side that can be stuck for several reasons.</a:t>
            </a:r>
          </a:p>
          <a:p>
            <a:pPr fontAlgn="base"/>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HOLDING:</a:t>
            </a:r>
            <a:r>
              <a:rPr lang="en-US" b="0" dirty="0">
                <a:latin typeface="Times New Roman" pitchFamily="18" charset="0"/>
                <a:cs typeface="Times New Roman" pitchFamily="18" charset="0"/>
              </a:rPr>
              <a:t> The state of an EOIO message that cannot be delivered until its     predecessors have been delivered.</a:t>
            </a:r>
          </a:p>
          <a:p>
            <a:pPr fontAlgn="base"/>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WAITING:</a:t>
            </a:r>
            <a:r>
              <a:rPr lang="en-US" b="0" dirty="0">
                <a:latin typeface="Times New Roman" pitchFamily="18" charset="0"/>
                <a:cs typeface="Times New Roman" pitchFamily="18" charset="0"/>
              </a:rPr>
              <a:t> The state of a message that has been attempted to be sent at least   once, failed, and is currently waiting for another attempt.</a:t>
            </a:r>
          </a:p>
        </p:txBody>
      </p:sp>
    </p:spTree>
    <p:extLst>
      <p:ext uri="{BB962C8B-B14F-4D97-AF65-F5344CB8AC3E}">
        <p14:creationId xmlns:p14="http://schemas.microsoft.com/office/powerpoint/2010/main" val="4009726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00" y="693000"/>
            <a:ext cx="8734425" cy="533400"/>
          </a:xfrm>
        </p:spPr>
        <p:txBody>
          <a:bodyPr/>
          <a:lstStyle/>
          <a:p>
            <a:pPr>
              <a:defRPr/>
            </a:pPr>
            <a:r>
              <a:rPr lang="en-US" sz="2800" dirty="0" smtClean="0">
                <a:cs typeface="Times New Roman" pitchFamily="18" charset="0"/>
              </a:rPr>
              <a:t>Communication </a:t>
            </a:r>
            <a:r>
              <a:rPr lang="en-US" sz="2800" dirty="0">
                <a:cs typeface="Times New Roman" pitchFamily="18" charset="0"/>
              </a:rPr>
              <a:t>Channel Monitor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0" dirty="0" smtClean="0">
                <a:latin typeface="Times New Roman" pitchFamily="18" charset="0"/>
                <a:cs typeface="Times New Roman" pitchFamily="18" charset="0"/>
              </a:rPr>
              <a:t/>
            </a:r>
            <a:br>
              <a:rPr lang="en-US" b="0" dirty="0" smtClean="0">
                <a:latin typeface="Times New Roman" pitchFamily="18" charset="0"/>
                <a:cs typeface="Times New Roman" pitchFamily="18" charset="0"/>
              </a:rPr>
            </a:br>
            <a:r>
              <a:rPr lang="en-US" b="0" dirty="0" smtClean="0">
                <a:latin typeface="Times New Roman" pitchFamily="18" charset="0"/>
                <a:cs typeface="Times New Roman" pitchFamily="18" charset="0"/>
              </a:rPr>
              <a:t> </a:t>
            </a:r>
            <a:endParaRPr lang="en-US" b="0" dirty="0">
              <a:latin typeface="Times New Roman" pitchFamily="18" charset="0"/>
              <a:cs typeface="Times New Roman" pitchFamily="18" charset="0"/>
            </a:endParaRPr>
          </a:p>
        </p:txBody>
      </p:sp>
      <p:sp>
        <p:nvSpPr>
          <p:cNvPr id="14339" name="Rectangle 2"/>
          <p:cNvSpPr>
            <a:spLocks noChangeArrowheads="1"/>
          </p:cNvSpPr>
          <p:nvPr/>
        </p:nvSpPr>
        <p:spPr bwMode="auto">
          <a:xfrm>
            <a:off x="480000" y="837000"/>
            <a:ext cx="10368000" cy="923330"/>
          </a:xfrm>
          <a:prstGeom prst="rect">
            <a:avLst/>
          </a:prstGeom>
          <a:noFill/>
          <a:ln w="9525">
            <a:noFill/>
            <a:miter lim="800000"/>
            <a:headEnd/>
            <a:tailEnd/>
          </a:ln>
        </p:spPr>
        <p:txBody>
          <a:bodyPr wrap="square">
            <a:spAutoFit/>
          </a:bodyPr>
          <a:lstStyle/>
          <a:p>
            <a:pPr fontAlgn="base"/>
            <a:r>
              <a:rPr lang="en-US" dirty="0">
                <a:latin typeface="Times New Roman" pitchFamily="18" charset="0"/>
                <a:cs typeface="Times New Roman" pitchFamily="18" charset="0"/>
              </a:rPr>
              <a:t>Display the status of the communication channels and the corresponding adapters to get detailed and up-to-date runtime information about individual communication channels. Communication Channel Monitor could be accessed in one of the following ways</a:t>
            </a:r>
          </a:p>
        </p:txBody>
      </p:sp>
      <p:sp>
        <p:nvSpPr>
          <p:cNvPr id="4" name="Rectangle 3"/>
          <p:cNvSpPr/>
          <p:nvPr/>
        </p:nvSpPr>
        <p:spPr>
          <a:xfrm>
            <a:off x="264000" y="1773000"/>
            <a:ext cx="10296000" cy="1477328"/>
          </a:xfrm>
          <a:prstGeom prst="rect">
            <a:avLst/>
          </a:prstGeom>
        </p:spPr>
        <p:txBody>
          <a:bodyPr wrap="square">
            <a:spAutoFit/>
          </a:bodyPr>
          <a:lstStyle/>
          <a:p>
            <a:pPr marL="342900" indent="-342900">
              <a:buFont typeface="+mj-lt"/>
              <a:buAutoNum type="arabicPeriod"/>
              <a:defRPr/>
            </a:pPr>
            <a:r>
              <a:rPr lang="en-US" dirty="0">
                <a:latin typeface="Times New Roman" pitchFamily="18" charset="0"/>
                <a:cs typeface="Times New Roman" pitchFamily="18" charset="0"/>
              </a:rPr>
              <a:t>Open a browser and go http://&lt;host&gt;:&lt;port&gt;/pimon to access the Process Integration tools. Then choose Monitoring &gt;&gt; Adapter Engine &gt;&gt; Communication Channel Monitor.</a:t>
            </a:r>
          </a:p>
          <a:p>
            <a:pPr marL="342900" indent="-342900" fontAlgn="base">
              <a:buFont typeface="+mj-lt"/>
              <a:buAutoNum type="arabicPeriod"/>
              <a:defRPr/>
            </a:pPr>
            <a:r>
              <a:rPr lang="en-US" dirty="0">
                <a:latin typeface="Times New Roman" pitchFamily="18" charset="0"/>
                <a:cs typeface="Times New Roman" pitchFamily="18" charset="0"/>
              </a:rPr>
              <a:t>Click on the Communication Channel Monitor.</a:t>
            </a:r>
          </a:p>
          <a:p>
            <a:pPr marL="342900" indent="-342900" fontAlgn="base">
              <a:buFont typeface="+mj-lt"/>
              <a:buAutoNum type="arabicPeriod"/>
              <a:defRPr/>
            </a:pPr>
            <a:r>
              <a:rPr lang="en-US" dirty="0">
                <a:latin typeface="Times New Roman" pitchFamily="18" charset="0"/>
                <a:cs typeface="Times New Roman" pitchFamily="18" charset="0"/>
              </a:rPr>
              <a:t>The components of the PI system should be analyzed regular basis in the production system.  The transaction should be run once a day in the development and testing systems</a:t>
            </a:r>
            <a:r>
              <a:rPr lang="en-US" dirty="0" smtClean="0"/>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p>
        </p:txBody>
      </p:sp>
      <p:pic>
        <p:nvPicPr>
          <p:cNvPr id="3" name="Picture 2"/>
          <p:cNvPicPr>
            <a:picLocks noChangeAspect="1"/>
          </p:cNvPicPr>
          <p:nvPr/>
        </p:nvPicPr>
        <p:blipFill rotWithShape="1">
          <a:blip r:embed="rId2"/>
          <a:srcRect l="142" t="671" r="-142" b="21447"/>
          <a:stretch/>
        </p:blipFill>
        <p:spPr>
          <a:xfrm>
            <a:off x="624000" y="3357000"/>
            <a:ext cx="9448800" cy="3123106"/>
          </a:xfrm>
          <a:prstGeom prst="rect">
            <a:avLst/>
          </a:prstGeom>
        </p:spPr>
      </p:pic>
    </p:spTree>
    <p:extLst>
      <p:ext uri="{BB962C8B-B14F-4D97-AF65-F5344CB8AC3E}">
        <p14:creationId xmlns:p14="http://schemas.microsoft.com/office/powerpoint/2010/main" val="2393345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405000"/>
            <a:ext cx="8734425" cy="533400"/>
          </a:xfrm>
        </p:spPr>
        <p:txBody>
          <a:bodyPr/>
          <a:lstStyle/>
          <a:p>
            <a:pPr>
              <a:defRPr/>
            </a:pPr>
            <a:r>
              <a:rPr lang="en-US" dirty="0" smtClean="0">
                <a:cs typeface="Times New Roman" pitchFamily="18" charset="0"/>
              </a:rPr>
              <a:t>Performance Monitor</a:t>
            </a:r>
            <a:endParaRPr lang="en-US" dirty="0">
              <a:cs typeface="Times New Roman" pitchFamily="18" charset="0"/>
            </a:endParaRPr>
          </a:p>
        </p:txBody>
      </p:sp>
      <p:sp>
        <p:nvSpPr>
          <p:cNvPr id="3" name="Rectangle 2"/>
          <p:cNvSpPr/>
          <p:nvPr/>
        </p:nvSpPr>
        <p:spPr>
          <a:xfrm>
            <a:off x="480000" y="1053000"/>
            <a:ext cx="10656000" cy="1754326"/>
          </a:xfrm>
          <a:prstGeom prst="rect">
            <a:avLst/>
          </a:prstGeom>
        </p:spPr>
        <p:txBody>
          <a:bodyPr wrap="square">
            <a:spAutoFit/>
          </a:bodyPr>
          <a:lstStyle/>
          <a:p>
            <a:pPr fontAlgn="base">
              <a:defRPr/>
            </a:pPr>
            <a:r>
              <a:rPr lang="en-US" dirty="0">
                <a:latin typeface="Times New Roman" pitchFamily="18" charset="0"/>
                <a:cs typeface="Times New Roman" pitchFamily="18" charset="0"/>
              </a:rPr>
              <a:t>Monitor the performance of message processing on the Advanced Adapter Engine by inspecting the amount of processed data over various periods of time and the message processing time at individual adapter modules.</a:t>
            </a:r>
          </a:p>
          <a:p>
            <a:pPr fontAlgn="base">
              <a:defRPr/>
            </a:pPr>
            <a:r>
              <a:rPr lang="en-US" dirty="0">
                <a:latin typeface="Times New Roman" pitchFamily="18" charset="0"/>
                <a:cs typeface="Times New Roman" pitchFamily="18" charset="0"/>
              </a:rPr>
              <a:t>Performance Monitor could be accessed in one of the following ways:</a:t>
            </a:r>
          </a:p>
          <a:p>
            <a:pPr marL="342900" indent="-342900" fontAlgn="base">
              <a:buFont typeface="+mj-lt"/>
              <a:buAutoNum type="arabicPeriod"/>
              <a:defRPr/>
            </a:pPr>
            <a:r>
              <a:rPr lang="en-US" dirty="0">
                <a:latin typeface="Times New Roman" pitchFamily="18" charset="0"/>
                <a:cs typeface="Times New Roman" pitchFamily="18" charset="0"/>
              </a:rPr>
              <a:t>Open a browser and go to http://&lt;host&gt;:&lt;port&gt;/pimon to access the Process Integration tools. Then choose Monitoring &gt;&gt; Adapter Engine &gt;&gt; Performance Monitor.</a:t>
            </a:r>
          </a:p>
          <a:p>
            <a:pPr marL="342900" indent="-342900" fontAlgn="base">
              <a:buFont typeface="+mj-lt"/>
              <a:buAutoNum type="arabicPeriod"/>
              <a:defRPr/>
            </a:pPr>
            <a:r>
              <a:rPr lang="en-US" dirty="0">
                <a:latin typeface="Times New Roman" pitchFamily="18" charset="0"/>
                <a:cs typeface="Times New Roman" pitchFamily="18" charset="0"/>
              </a:rPr>
              <a:t>Click on the Performance </a:t>
            </a:r>
            <a:r>
              <a:rPr lang="en-US" dirty="0" smtClean="0">
                <a:latin typeface="Times New Roman" pitchFamily="18" charset="0"/>
                <a:cs typeface="Times New Roman" pitchFamily="18" charset="0"/>
              </a:rPr>
              <a:t>Monitor</a:t>
            </a:r>
            <a:r>
              <a:rPr lang="en-US" dirty="0"/>
              <a:t> </a:t>
            </a:r>
          </a:p>
        </p:txBody>
      </p:sp>
      <p:pic>
        <p:nvPicPr>
          <p:cNvPr id="4" name="Picture 3"/>
          <p:cNvPicPr>
            <a:picLocks noChangeAspect="1"/>
          </p:cNvPicPr>
          <p:nvPr/>
        </p:nvPicPr>
        <p:blipFill rotWithShape="1">
          <a:blip r:embed="rId2"/>
          <a:srcRect t="3449"/>
          <a:stretch/>
        </p:blipFill>
        <p:spPr>
          <a:xfrm>
            <a:off x="336000" y="3025588"/>
            <a:ext cx="11496000" cy="2815802"/>
          </a:xfrm>
          <a:prstGeom prst="rect">
            <a:avLst/>
          </a:prstGeom>
        </p:spPr>
      </p:pic>
    </p:spTree>
    <p:extLst>
      <p:ext uri="{BB962C8B-B14F-4D97-AF65-F5344CB8AC3E}">
        <p14:creationId xmlns:p14="http://schemas.microsoft.com/office/powerpoint/2010/main" val="243630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00" y="549000"/>
            <a:ext cx="8839200" cy="533400"/>
          </a:xfrm>
        </p:spPr>
        <p:txBody>
          <a:bodyPr/>
          <a:lstStyle/>
          <a:p>
            <a:pPr>
              <a:defRPr/>
            </a:pPr>
            <a:r>
              <a:rPr lang="en-US" dirty="0" smtClean="0">
                <a:cs typeface="Times New Roman" pitchFamily="18" charset="0"/>
              </a:rPr>
              <a:t>Java Proxy Run Time Monitor</a:t>
            </a:r>
            <a:r>
              <a:rPr lang="en-US" b="0" dirty="0" smtClean="0"/>
              <a:t/>
            </a:r>
            <a:br>
              <a:rPr lang="en-US" b="0" dirty="0" smtClean="0"/>
            </a:br>
            <a:endParaRPr lang="en-US" dirty="0"/>
          </a:p>
        </p:txBody>
      </p:sp>
      <p:sp>
        <p:nvSpPr>
          <p:cNvPr id="3" name="Rectangle 2"/>
          <p:cNvSpPr/>
          <p:nvPr/>
        </p:nvSpPr>
        <p:spPr>
          <a:xfrm>
            <a:off x="552000" y="990600"/>
            <a:ext cx="10296000" cy="1477328"/>
          </a:xfrm>
          <a:prstGeom prst="rect">
            <a:avLst/>
          </a:prstGeom>
        </p:spPr>
        <p:txBody>
          <a:bodyPr wrap="square">
            <a:spAutoFit/>
          </a:bodyPr>
          <a:lstStyle/>
          <a:p>
            <a:pPr>
              <a:defRPr/>
            </a:pPr>
            <a:r>
              <a:rPr lang="en-US" dirty="0">
                <a:latin typeface="Times New Roman" pitchFamily="18" charset="0"/>
                <a:cs typeface="Times New Roman" pitchFamily="18" charset="0"/>
              </a:rPr>
              <a:t>Monitor  the overall status of the Java Proxy Run time.</a:t>
            </a:r>
          </a:p>
          <a:p>
            <a:pPr>
              <a:defRPr/>
            </a:pPr>
            <a:r>
              <a:rPr lang="en-US" dirty="0">
                <a:latin typeface="Times New Roman" pitchFamily="18" charset="0"/>
                <a:cs typeface="Times New Roman" pitchFamily="18" charset="0"/>
              </a:rPr>
              <a:t>Java Proxy Run Time Monitor could be accessed in one of the following ways:</a:t>
            </a:r>
          </a:p>
          <a:p>
            <a:pPr marL="342900" indent="-342900">
              <a:buFont typeface="+mj-lt"/>
              <a:buAutoNum type="arabicPeriod"/>
              <a:defRPr/>
            </a:pPr>
            <a:r>
              <a:rPr lang="en-US" dirty="0">
                <a:latin typeface="Times New Roman" pitchFamily="18" charset="0"/>
                <a:cs typeface="Times New Roman" pitchFamily="18" charset="0"/>
              </a:rPr>
              <a:t>Open a browser and go to http://&lt;host&gt;:&lt;port&gt;/pimon to access the Process Integration tools. Then choose Monitoring &gt;&gt; Adapter Engine &gt;&gt; Java Proxy Run time Monitor.</a:t>
            </a:r>
          </a:p>
          <a:p>
            <a:pPr marL="342900" indent="-342900">
              <a:buFont typeface="+mj-lt"/>
              <a:buAutoNum type="arabicPeriod"/>
              <a:defRPr/>
            </a:pPr>
            <a:r>
              <a:rPr lang="en-US" dirty="0">
                <a:latin typeface="Times New Roman" pitchFamily="18" charset="0"/>
                <a:cs typeface="Times New Roman" pitchFamily="18" charset="0"/>
              </a:rPr>
              <a:t>Click on the Java Proxy Run time Monitor</a:t>
            </a:r>
          </a:p>
        </p:txBody>
      </p:sp>
      <p:pic>
        <p:nvPicPr>
          <p:cNvPr id="4" name="Picture 3"/>
          <p:cNvPicPr>
            <a:picLocks noChangeAspect="1"/>
          </p:cNvPicPr>
          <p:nvPr/>
        </p:nvPicPr>
        <p:blipFill>
          <a:blip r:embed="rId2"/>
          <a:stretch>
            <a:fillRect/>
          </a:stretch>
        </p:blipFill>
        <p:spPr>
          <a:xfrm>
            <a:off x="0" y="2997000"/>
            <a:ext cx="12192000" cy="1297021"/>
          </a:xfrm>
          <a:prstGeom prst="rect">
            <a:avLst/>
          </a:prstGeom>
        </p:spPr>
      </p:pic>
    </p:spTree>
    <p:extLst>
      <p:ext uri="{BB962C8B-B14F-4D97-AF65-F5344CB8AC3E}">
        <p14:creationId xmlns:p14="http://schemas.microsoft.com/office/powerpoint/2010/main" val="179941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00" y="333000"/>
            <a:ext cx="8734425" cy="533400"/>
          </a:xfrm>
        </p:spPr>
        <p:txBody>
          <a:bodyPr/>
          <a:lstStyle/>
          <a:p>
            <a:pPr>
              <a:defRPr/>
            </a:pPr>
            <a:r>
              <a:rPr lang="en-US" dirty="0" smtClean="0">
                <a:cs typeface="Times New Roman" pitchFamily="18" charset="0"/>
              </a:rPr>
              <a:t>Cache Monitor</a:t>
            </a:r>
            <a:endParaRPr lang="en-US" dirty="0">
              <a:cs typeface="Times New Roman" pitchFamily="18" charset="0"/>
            </a:endParaRPr>
          </a:p>
        </p:txBody>
      </p:sp>
      <p:sp>
        <p:nvSpPr>
          <p:cNvPr id="3" name="Rectangle 2"/>
          <p:cNvSpPr/>
          <p:nvPr/>
        </p:nvSpPr>
        <p:spPr>
          <a:xfrm>
            <a:off x="336000" y="1125000"/>
            <a:ext cx="10656000" cy="1754326"/>
          </a:xfrm>
          <a:prstGeom prst="rect">
            <a:avLst/>
          </a:prstGeom>
        </p:spPr>
        <p:txBody>
          <a:bodyPr wrap="square">
            <a:spAutoFit/>
          </a:bodyPr>
          <a:lstStyle/>
          <a:p>
            <a:pPr>
              <a:defRPr/>
            </a:pPr>
            <a:r>
              <a:rPr lang="en-US" dirty="0">
                <a:latin typeface="Times New Roman" pitchFamily="18" charset="0"/>
                <a:cs typeface="Times New Roman" pitchFamily="18" charset="0"/>
              </a:rPr>
              <a:t> Monitor cache objects in the SAP Net Weaver Process Integration run time caches of the Adapter Engine.</a:t>
            </a:r>
          </a:p>
          <a:p>
            <a:pPr>
              <a:defRPr/>
            </a:pPr>
            <a:r>
              <a:rPr lang="en-US" dirty="0">
                <a:latin typeface="Times New Roman" pitchFamily="18" charset="0"/>
                <a:cs typeface="Times New Roman" pitchFamily="18" charset="0"/>
              </a:rPr>
              <a:t>Cache Monitor could be accessed in one of the following ways:</a:t>
            </a:r>
          </a:p>
          <a:p>
            <a:pPr marL="342900" indent="-342900">
              <a:buFont typeface="+mj-lt"/>
              <a:buAutoNum type="arabicPeriod"/>
              <a:defRPr/>
            </a:pPr>
            <a:r>
              <a:rPr lang="en-US" dirty="0">
                <a:latin typeface="Times New Roman" pitchFamily="18" charset="0"/>
                <a:cs typeface="Times New Roman" pitchFamily="18" charset="0"/>
              </a:rPr>
              <a:t> Open a browser and go to http://&lt;host&gt;:&lt;port&gt;/pimon to access the Process Integration tools. Then choose Monitoring &gt;&gt; Adapter Engine &gt;&gt; Cache Monitor.</a:t>
            </a:r>
          </a:p>
          <a:p>
            <a:pPr marL="342900" indent="-342900">
              <a:buFont typeface="+mj-lt"/>
              <a:buAutoNum type="arabicPeriod"/>
              <a:defRPr/>
            </a:pPr>
            <a:r>
              <a:rPr lang="en-US" dirty="0">
                <a:latin typeface="Times New Roman" pitchFamily="18" charset="0"/>
                <a:cs typeface="Times New Roman" pitchFamily="18" charset="0"/>
              </a:rPr>
              <a:t>Click on the Cache Monitor</a:t>
            </a:r>
          </a:p>
          <a:p>
            <a:pPr>
              <a:defRPr/>
            </a:pPr>
            <a:r>
              <a:rPr lang="en-US" dirty="0"/>
              <a:t> </a:t>
            </a:r>
          </a:p>
        </p:txBody>
      </p:sp>
    </p:spTree>
    <p:extLst>
      <p:ext uri="{BB962C8B-B14F-4D97-AF65-F5344CB8AC3E}">
        <p14:creationId xmlns:p14="http://schemas.microsoft.com/office/powerpoint/2010/main" val="3006019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Times New Roman" pitchFamily="18" charset="0"/>
                <a:cs typeface="Times New Roman" pitchFamily="18" charset="0"/>
              </a:rPr>
              <a:t> </a:t>
            </a:r>
            <a:r>
              <a:rPr lang="en-US" dirty="0" smtClean="0">
                <a:cs typeface="Times New Roman" pitchFamily="18" charset="0"/>
              </a:rPr>
              <a:t>Engine Status</a:t>
            </a:r>
            <a:endParaRPr lang="en-US" dirty="0">
              <a:cs typeface="Times New Roman" pitchFamily="18" charset="0"/>
            </a:endParaRPr>
          </a:p>
        </p:txBody>
      </p:sp>
      <p:sp>
        <p:nvSpPr>
          <p:cNvPr id="3" name="Rectangle 2"/>
          <p:cNvSpPr/>
          <p:nvPr/>
        </p:nvSpPr>
        <p:spPr>
          <a:xfrm>
            <a:off x="408000" y="1066801"/>
            <a:ext cx="10440000" cy="1754326"/>
          </a:xfrm>
          <a:prstGeom prst="rect">
            <a:avLst/>
          </a:prstGeom>
        </p:spPr>
        <p:txBody>
          <a:bodyPr wrap="square">
            <a:spAutoFit/>
          </a:bodyPr>
          <a:lstStyle/>
          <a:p>
            <a:pPr>
              <a:defRPr/>
            </a:pPr>
            <a:r>
              <a:rPr lang="en-US" dirty="0">
                <a:latin typeface="Times New Roman" pitchFamily="18" charset="0"/>
                <a:cs typeface="Times New Roman" pitchFamily="18" charset="0"/>
              </a:rPr>
              <a:t>Retrieve information about the messaging system of an Advanced Adapter Engine including data about message status, database locks, queues, backlogs, event handlers.</a:t>
            </a:r>
          </a:p>
          <a:p>
            <a:pPr>
              <a:defRPr/>
            </a:pPr>
            <a:r>
              <a:rPr lang="en-US" dirty="0">
                <a:latin typeface="Times New Roman" pitchFamily="18" charset="0"/>
                <a:cs typeface="Times New Roman" pitchFamily="18" charset="0"/>
              </a:rPr>
              <a:t>Engine Status could be accessed in one of the following ways:</a:t>
            </a:r>
          </a:p>
          <a:p>
            <a:pPr marL="342900" indent="-342900">
              <a:buFont typeface="+mj-lt"/>
              <a:buAutoNum type="arabicPeriod"/>
              <a:defRPr/>
            </a:pPr>
            <a:r>
              <a:rPr lang="en-US" dirty="0">
                <a:latin typeface="Times New Roman" pitchFamily="18" charset="0"/>
                <a:cs typeface="Times New Roman" pitchFamily="18" charset="0"/>
              </a:rPr>
              <a:t>Open a browser and go to http://&lt;host&gt;:&lt;port&gt;/pimon to access the Process Integration tools. Then choose Monitoring &gt;&gt; Adapter Engine &gt;&gt; Engine Status.</a:t>
            </a:r>
          </a:p>
          <a:p>
            <a:pPr marL="342900" indent="-342900">
              <a:buFont typeface="+mj-lt"/>
              <a:buAutoNum type="arabicPeriod"/>
              <a:defRPr/>
            </a:pPr>
            <a:r>
              <a:rPr lang="en-US" dirty="0">
                <a:latin typeface="Times New Roman" pitchFamily="18" charset="0"/>
                <a:cs typeface="Times New Roman" pitchFamily="18" charset="0"/>
              </a:rPr>
              <a:t>Click </a:t>
            </a:r>
            <a:r>
              <a:rPr lang="en-US" dirty="0" smtClean="0">
                <a:latin typeface="Times New Roman" pitchFamily="18" charset="0"/>
                <a:cs typeface="Times New Roman" pitchFamily="18" charset="0"/>
              </a:rPr>
              <a:t>on </a:t>
            </a:r>
            <a:r>
              <a:rPr lang="en-US" dirty="0">
                <a:latin typeface="Times New Roman" pitchFamily="18" charset="0"/>
                <a:cs typeface="Times New Roman" pitchFamily="18" charset="0"/>
              </a:rPr>
              <a:t>Engine Status</a:t>
            </a:r>
          </a:p>
        </p:txBody>
      </p:sp>
      <p:pic>
        <p:nvPicPr>
          <p:cNvPr id="4" name="Picture 3"/>
          <p:cNvPicPr>
            <a:picLocks noChangeAspect="1"/>
          </p:cNvPicPr>
          <p:nvPr/>
        </p:nvPicPr>
        <p:blipFill>
          <a:blip r:embed="rId2"/>
          <a:stretch>
            <a:fillRect/>
          </a:stretch>
        </p:blipFill>
        <p:spPr>
          <a:xfrm>
            <a:off x="768000" y="2997000"/>
            <a:ext cx="9677400" cy="3133725"/>
          </a:xfrm>
          <a:prstGeom prst="rect">
            <a:avLst/>
          </a:prstGeom>
        </p:spPr>
      </p:pic>
    </p:spTree>
    <p:extLst>
      <p:ext uri="{BB962C8B-B14F-4D97-AF65-F5344CB8AC3E}">
        <p14:creationId xmlns:p14="http://schemas.microsoft.com/office/powerpoint/2010/main" val="1627425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cs typeface="Times New Roman" pitchFamily="18" charset="0"/>
              </a:rPr>
              <a:t>IDOC Monitor</a:t>
            </a:r>
            <a:endParaRPr lang="en-US" dirty="0">
              <a:cs typeface="Times New Roman" pitchFamily="18" charset="0"/>
            </a:endParaRPr>
          </a:p>
        </p:txBody>
      </p:sp>
      <p:sp>
        <p:nvSpPr>
          <p:cNvPr id="3" name="Rectangle 2"/>
          <p:cNvSpPr/>
          <p:nvPr/>
        </p:nvSpPr>
        <p:spPr>
          <a:xfrm>
            <a:off x="408000" y="990601"/>
            <a:ext cx="9955200" cy="2078399"/>
          </a:xfrm>
          <a:prstGeom prst="rect">
            <a:avLst/>
          </a:prstGeom>
        </p:spPr>
        <p:txBody>
          <a:bodyPr wrap="square">
            <a:spAutoFit/>
          </a:bodyPr>
          <a:lstStyle/>
          <a:p>
            <a:pPr fontAlgn="base">
              <a:defRPr/>
            </a:pPr>
            <a:r>
              <a:rPr lang="en-US" dirty="0"/>
              <a:t>Monitor </a:t>
            </a:r>
            <a:r>
              <a:rPr lang="en-US" dirty="0" err="1"/>
              <a:t>IDoc</a:t>
            </a:r>
            <a:r>
              <a:rPr lang="en-US" dirty="0"/>
              <a:t> message traffic and meta data processed on the Advanced Adapter Engine.</a:t>
            </a:r>
          </a:p>
          <a:p>
            <a:pPr fontAlgn="base">
              <a:defRPr/>
            </a:pPr>
            <a:r>
              <a:rPr lang="en-US" dirty="0"/>
              <a:t> IDOC Monitor could be accessed in one of the following ways:</a:t>
            </a:r>
          </a:p>
          <a:p>
            <a:pPr marL="342900" indent="-342900" fontAlgn="base">
              <a:buFont typeface="+mj-lt"/>
              <a:buAutoNum type="arabicPeriod"/>
              <a:defRPr/>
            </a:pPr>
            <a:r>
              <a:rPr lang="en-US" dirty="0"/>
              <a:t>Open a browser and go to http://&lt;host&gt;:&lt;port&gt;/pimon to access the Process Integration tools. Then choose Monitoring &gt;&gt; Adapter Engine &gt;&gt; IDOC Monitor</a:t>
            </a:r>
          </a:p>
          <a:p>
            <a:pPr marL="342900" indent="-342900" fontAlgn="base">
              <a:buFont typeface="+mj-lt"/>
              <a:buAutoNum type="arabicPeriod"/>
              <a:defRPr/>
            </a:pPr>
            <a:r>
              <a:rPr lang="en-US" dirty="0"/>
              <a:t>Click on </a:t>
            </a:r>
            <a:r>
              <a:rPr lang="en-US" dirty="0" smtClean="0"/>
              <a:t>IDOC </a:t>
            </a:r>
            <a:r>
              <a:rPr lang="en-US" dirty="0"/>
              <a:t>Monitor</a:t>
            </a:r>
          </a:p>
          <a:p>
            <a:pPr fontAlgn="base">
              <a:defRPr/>
            </a:pPr>
            <a:r>
              <a:rPr lang="en-US" dirty="0"/>
              <a:t> </a:t>
            </a:r>
          </a:p>
        </p:txBody>
      </p:sp>
      <p:pic>
        <p:nvPicPr>
          <p:cNvPr id="21508" name="Picture 2" descr="File7.jpg"/>
          <p:cNvPicPr>
            <a:picLocks noChangeAspect="1" noChangeArrowheads="1"/>
          </p:cNvPicPr>
          <p:nvPr/>
        </p:nvPicPr>
        <p:blipFill>
          <a:blip r:embed="rId2" cstate="print"/>
          <a:srcRect/>
          <a:stretch>
            <a:fillRect/>
          </a:stretch>
        </p:blipFill>
        <p:spPr bwMode="auto">
          <a:xfrm>
            <a:off x="2280000" y="2781000"/>
            <a:ext cx="6680200" cy="3810000"/>
          </a:xfrm>
          <a:prstGeom prst="rect">
            <a:avLst/>
          </a:prstGeom>
          <a:noFill/>
          <a:ln w="9525">
            <a:noFill/>
            <a:miter lim="800000"/>
            <a:headEnd/>
            <a:tailEnd/>
          </a:ln>
        </p:spPr>
      </p:pic>
    </p:spTree>
    <p:extLst>
      <p:ext uri="{BB962C8B-B14F-4D97-AF65-F5344CB8AC3E}">
        <p14:creationId xmlns:p14="http://schemas.microsoft.com/office/powerpoint/2010/main" val="3487321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477000"/>
            <a:ext cx="8734425" cy="533400"/>
          </a:xfrm>
        </p:spPr>
        <p:txBody>
          <a:bodyPr/>
          <a:lstStyle/>
          <a:p>
            <a:pPr>
              <a:defRPr/>
            </a:pPr>
            <a:r>
              <a:rPr lang="en-US" dirty="0" smtClean="0">
                <a:cs typeface="Times New Roman" pitchFamily="18" charset="0"/>
              </a:rPr>
              <a:t>Procedure</a:t>
            </a:r>
            <a:r>
              <a:rPr lang="en-US" b="0" dirty="0" smtClean="0"/>
              <a:t/>
            </a:r>
            <a:br>
              <a:rPr lang="en-US" b="0" dirty="0" smtClean="0"/>
            </a:br>
            <a:endParaRPr lang="en-US" dirty="0"/>
          </a:p>
        </p:txBody>
      </p:sp>
      <p:sp>
        <p:nvSpPr>
          <p:cNvPr id="22531" name="Rectangle 2"/>
          <p:cNvSpPr>
            <a:spLocks noChangeArrowheads="1"/>
          </p:cNvSpPr>
          <p:nvPr/>
        </p:nvSpPr>
        <p:spPr bwMode="auto">
          <a:xfrm>
            <a:off x="408000" y="990600"/>
            <a:ext cx="9879000" cy="2585323"/>
          </a:xfrm>
          <a:prstGeom prst="rect">
            <a:avLst/>
          </a:prstGeom>
          <a:noFill/>
          <a:ln w="9525">
            <a:noFill/>
            <a:miter lim="800000"/>
            <a:headEnd/>
            <a:tailEnd/>
          </a:ln>
        </p:spPr>
        <p:txBody>
          <a:bodyPr wrap="square">
            <a:spAutoFit/>
          </a:bodyPr>
          <a:lstStyle/>
          <a:p>
            <a:pPr fontAlgn="base"/>
            <a:r>
              <a:rPr lang="en-US" dirty="0"/>
              <a:t> </a:t>
            </a:r>
          </a:p>
          <a:p>
            <a:pPr fontAlgn="base">
              <a:buFont typeface="Arial" charset="0"/>
              <a:buChar char="•"/>
            </a:pPr>
            <a:r>
              <a:rPr lang="en-US" dirty="0"/>
              <a:t>  Choose the Message Monitor  tab.</a:t>
            </a:r>
          </a:p>
          <a:p>
            <a:pPr fontAlgn="base">
              <a:buFont typeface="Arial" charset="0"/>
              <a:buChar char="•"/>
            </a:pPr>
            <a:r>
              <a:rPr lang="en-US" dirty="0"/>
              <a:t>  Choose one of the following search modes:</a:t>
            </a:r>
          </a:p>
          <a:p>
            <a:pPr fontAlgn="base"/>
            <a:r>
              <a:rPr lang="en-US" dirty="0"/>
              <a:t>        &gt;&gt; To perform a quick search, simply select one of the options in the Show drop-down menu.</a:t>
            </a:r>
          </a:p>
          <a:p>
            <a:pPr fontAlgn="base"/>
            <a:r>
              <a:rPr lang="en-US" dirty="0"/>
              <a:t>        &gt;&gt; In basic search mode, you can enter the number of the </a:t>
            </a:r>
            <a:r>
              <a:rPr lang="en-US" dirty="0" err="1"/>
              <a:t>IDoc</a:t>
            </a:r>
            <a:r>
              <a:rPr lang="en-US" dirty="0"/>
              <a:t> message in the Find field, and specify the message direction and the time period.</a:t>
            </a:r>
          </a:p>
          <a:p>
            <a:pPr fontAlgn="base"/>
            <a:r>
              <a:rPr lang="en-US" dirty="0"/>
              <a:t>        &gt;&gt; In advanced search mode, you can enter parameters of the </a:t>
            </a:r>
            <a:r>
              <a:rPr lang="en-US" dirty="0" err="1"/>
              <a:t>IDoc</a:t>
            </a:r>
            <a:r>
              <a:rPr lang="en-US" dirty="0"/>
              <a:t> or XI message as well as the start and end of the search period.</a:t>
            </a:r>
          </a:p>
        </p:txBody>
      </p:sp>
    </p:spTree>
    <p:extLst>
      <p:ext uri="{BB962C8B-B14F-4D97-AF65-F5344CB8AC3E}">
        <p14:creationId xmlns:p14="http://schemas.microsoft.com/office/powerpoint/2010/main" val="3844489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00" y="333000"/>
            <a:ext cx="8734425" cy="533400"/>
          </a:xfrm>
        </p:spPr>
        <p:txBody>
          <a:bodyPr/>
          <a:lstStyle/>
          <a:p>
            <a:pPr>
              <a:defRPr/>
            </a:pPr>
            <a:r>
              <a:rPr lang="en-US" dirty="0" smtClean="0">
                <a:cs typeface="Times New Roman" pitchFamily="18" charset="0"/>
              </a:rPr>
              <a:t>CPA Cache History</a:t>
            </a:r>
            <a:endParaRPr lang="en-US" dirty="0">
              <a:cs typeface="Times New Roman" pitchFamily="18" charset="0"/>
            </a:endParaRPr>
          </a:p>
        </p:txBody>
      </p:sp>
      <p:sp>
        <p:nvSpPr>
          <p:cNvPr id="3" name="Rectangle 2"/>
          <p:cNvSpPr/>
          <p:nvPr/>
        </p:nvSpPr>
        <p:spPr>
          <a:xfrm>
            <a:off x="480000" y="1143000"/>
            <a:ext cx="9654600" cy="1200329"/>
          </a:xfrm>
          <a:prstGeom prst="rect">
            <a:avLst/>
          </a:prstGeom>
        </p:spPr>
        <p:txBody>
          <a:bodyPr wrap="square">
            <a:spAutoFit/>
          </a:bodyPr>
          <a:lstStyle/>
          <a:p>
            <a:pPr>
              <a:defRPr/>
            </a:pPr>
            <a:r>
              <a:rPr lang="en-US" dirty="0">
                <a:latin typeface="Times New Roman" pitchFamily="18" charset="0"/>
                <a:cs typeface="Times New Roman" pitchFamily="18" charset="0"/>
              </a:rPr>
              <a:t>CPA Cache History could be accessed in one of the following ways:</a:t>
            </a:r>
          </a:p>
          <a:p>
            <a:pPr marL="342900" indent="-342900">
              <a:buFont typeface="+mj-lt"/>
              <a:buAutoNum type="arabicPeriod"/>
              <a:defRPr/>
            </a:pPr>
            <a:r>
              <a:rPr lang="en-US" dirty="0">
                <a:latin typeface="Times New Roman" pitchFamily="18" charset="0"/>
                <a:cs typeface="Times New Roman" pitchFamily="18" charset="0"/>
              </a:rPr>
              <a:t>Open a browser and go to http://&lt;host&gt;:&lt;port&gt;/pimon to access the Process Integration tools. Then choose Monitoring &gt;&gt; Adapter Engine &gt;&gt; Channel Independent Log</a:t>
            </a:r>
          </a:p>
          <a:p>
            <a:pPr marL="342900" indent="-342900">
              <a:buFont typeface="+mj-lt"/>
              <a:buAutoNum type="arabicPeriod"/>
              <a:defRPr/>
            </a:pPr>
            <a:r>
              <a:rPr lang="en-US" dirty="0">
                <a:latin typeface="Times New Roman" pitchFamily="18" charset="0"/>
                <a:cs typeface="Times New Roman" pitchFamily="18" charset="0"/>
              </a:rPr>
              <a:t>Click on the CPA </a:t>
            </a:r>
            <a:r>
              <a:rPr lang="en-US" dirty="0" smtClean="0">
                <a:latin typeface="Times New Roman" pitchFamily="18" charset="0"/>
                <a:cs typeface="Times New Roman" pitchFamily="18" charset="0"/>
              </a:rPr>
              <a:t>cache history.</a:t>
            </a:r>
            <a:endParaRPr lang="en-US" dirty="0">
              <a:latin typeface="Times New Roman" pitchFamily="18" charset="0"/>
              <a:cs typeface="Times New Roman" pitchFamily="18" charset="0"/>
            </a:endParaRPr>
          </a:p>
        </p:txBody>
      </p:sp>
      <p:pic>
        <p:nvPicPr>
          <p:cNvPr id="23556" name="Picture 2" descr="Cache History.jpg"/>
          <p:cNvPicPr>
            <a:picLocks noChangeAspect="1" noChangeArrowheads="1"/>
          </p:cNvPicPr>
          <p:nvPr/>
        </p:nvPicPr>
        <p:blipFill>
          <a:blip r:embed="rId2" cstate="print"/>
          <a:srcRect/>
          <a:stretch>
            <a:fillRect/>
          </a:stretch>
        </p:blipFill>
        <p:spPr bwMode="auto">
          <a:xfrm>
            <a:off x="2208000" y="2493000"/>
            <a:ext cx="6629400" cy="3617913"/>
          </a:xfrm>
          <a:prstGeom prst="rect">
            <a:avLst/>
          </a:prstGeom>
          <a:noFill/>
          <a:ln w="9525">
            <a:noFill/>
            <a:miter lim="800000"/>
            <a:headEnd/>
            <a:tailEnd/>
          </a:ln>
        </p:spPr>
      </p:pic>
    </p:spTree>
    <p:extLst>
      <p:ext uri="{BB962C8B-B14F-4D97-AF65-F5344CB8AC3E}">
        <p14:creationId xmlns:p14="http://schemas.microsoft.com/office/powerpoint/2010/main" val="2989569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4" name="Text Placeholder 3"/>
          <p:cNvSpPr>
            <a:spLocks noGrp="1"/>
          </p:cNvSpPr>
          <p:nvPr>
            <p:ph type="body" sz="quarter" idx="11"/>
          </p:nvPr>
        </p:nvSpPr>
        <p:spPr>
          <a:xfrm>
            <a:off x="7824000" y="1341000"/>
            <a:ext cx="3708401" cy="72000"/>
          </a:xfrm>
        </p:spPr>
        <p:txBody>
          <a:bodyPr/>
          <a:lstStyle/>
          <a:p>
            <a:r>
              <a:rPr lang="en-US" sz="1400" b="1" dirty="0">
                <a:solidFill>
                  <a:srgbClr val="2B0A3D"/>
                </a:solidFill>
              </a:rPr>
              <a:t>Format of PI Message </a:t>
            </a:r>
            <a:endParaRPr lang="en-US" sz="1400" b="1" dirty="0" smtClean="0">
              <a:solidFill>
                <a:srgbClr val="2B0A3D"/>
              </a:solidFill>
            </a:endParaRPr>
          </a:p>
          <a:p>
            <a:endParaRPr lang="en-US" sz="1400" b="1" dirty="0">
              <a:solidFill>
                <a:srgbClr val="2B0A3D"/>
              </a:solidFill>
            </a:endParaRPr>
          </a:p>
          <a:p>
            <a:endParaRPr lang="en-US" sz="1400" b="1" dirty="0">
              <a:solidFill>
                <a:srgbClr val="2B0A3D"/>
              </a:solidFill>
            </a:endParaRPr>
          </a:p>
        </p:txBody>
      </p:sp>
      <p:grpSp>
        <p:nvGrpSpPr>
          <p:cNvPr id="13" name="Group 12">
            <a:extLst>
              <a:ext uri="{FF2B5EF4-FFF2-40B4-BE49-F238E27FC236}">
                <a16:creationId xmlns:a16="http://schemas.microsoft.com/office/drawing/2014/main" xmlns="" id="{4355C12A-73CF-432A-BF98-DD896761F988}"/>
              </a:ext>
            </a:extLst>
          </p:cNvPr>
          <p:cNvGrpSpPr/>
          <p:nvPr/>
        </p:nvGrpSpPr>
        <p:grpSpPr>
          <a:xfrm>
            <a:off x="6939640" y="805123"/>
            <a:ext cx="634560" cy="599554"/>
            <a:chOff x="6230532" y="1335315"/>
            <a:chExt cx="1204015" cy="1137596"/>
          </a:xfrm>
        </p:grpSpPr>
        <p:sp>
          <p:nvSpPr>
            <p:cNvPr id="14" name="Oval 20">
              <a:extLst>
                <a:ext uri="{FF2B5EF4-FFF2-40B4-BE49-F238E27FC236}">
                  <a16:creationId xmlns:a16="http://schemas.microsoft.com/office/drawing/2014/main" xmlns=""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xmlns=""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xmlns="" id="{37CE2E9A-D16D-4728-93E9-77D9F10FF84D}"/>
              </a:ext>
            </a:extLst>
          </p:cNvPr>
          <p:cNvGrpSpPr/>
          <p:nvPr/>
        </p:nvGrpSpPr>
        <p:grpSpPr>
          <a:xfrm>
            <a:off x="6939641" y="1488473"/>
            <a:ext cx="634560" cy="599554"/>
            <a:chOff x="6230534" y="1335315"/>
            <a:chExt cx="1204015" cy="1137595"/>
          </a:xfrm>
        </p:grpSpPr>
        <p:sp>
          <p:nvSpPr>
            <p:cNvPr id="17"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1" name="Group 10">
            <a:extLst>
              <a:ext uri="{FF2B5EF4-FFF2-40B4-BE49-F238E27FC236}">
                <a16:creationId xmlns:a16="http://schemas.microsoft.com/office/drawing/2014/main" xmlns="" id="{37CE2E9A-D16D-4728-93E9-77D9F10FF84D}"/>
              </a:ext>
            </a:extLst>
          </p:cNvPr>
          <p:cNvGrpSpPr/>
          <p:nvPr/>
        </p:nvGrpSpPr>
        <p:grpSpPr>
          <a:xfrm>
            <a:off x="6960000" y="2205000"/>
            <a:ext cx="634560" cy="599554"/>
            <a:chOff x="6230534" y="1335315"/>
            <a:chExt cx="1204015" cy="1137595"/>
          </a:xfrm>
        </p:grpSpPr>
        <p:sp>
          <p:nvSpPr>
            <p:cNvPr id="12"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9"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20" name="Group 19">
            <a:extLst>
              <a:ext uri="{FF2B5EF4-FFF2-40B4-BE49-F238E27FC236}">
                <a16:creationId xmlns:a16="http://schemas.microsoft.com/office/drawing/2014/main" xmlns="" id="{37CE2E9A-D16D-4728-93E9-77D9F10FF84D}"/>
              </a:ext>
            </a:extLst>
          </p:cNvPr>
          <p:cNvGrpSpPr/>
          <p:nvPr/>
        </p:nvGrpSpPr>
        <p:grpSpPr>
          <a:xfrm>
            <a:off x="6960000" y="4509000"/>
            <a:ext cx="634560" cy="599554"/>
            <a:chOff x="6230534" y="1335315"/>
            <a:chExt cx="1204015" cy="1137595"/>
          </a:xfrm>
        </p:grpSpPr>
        <p:sp>
          <p:nvSpPr>
            <p:cNvPr id="21"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2"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6</a:t>
              </a:r>
              <a:endParaRPr lang="pt-PT" sz="1400" b="1" dirty="0">
                <a:solidFill>
                  <a:srgbClr val="2C004B"/>
                </a:solidFill>
              </a:endParaRPr>
            </a:p>
          </p:txBody>
        </p:sp>
      </p:grpSp>
      <p:grpSp>
        <p:nvGrpSpPr>
          <p:cNvPr id="23" name="Group 22">
            <a:extLst>
              <a:ext uri="{FF2B5EF4-FFF2-40B4-BE49-F238E27FC236}">
                <a16:creationId xmlns:a16="http://schemas.microsoft.com/office/drawing/2014/main" xmlns="" id="{37CE2E9A-D16D-4728-93E9-77D9F10FF84D}"/>
              </a:ext>
            </a:extLst>
          </p:cNvPr>
          <p:cNvGrpSpPr/>
          <p:nvPr/>
        </p:nvGrpSpPr>
        <p:grpSpPr>
          <a:xfrm>
            <a:off x="6960000" y="3717000"/>
            <a:ext cx="634560" cy="599554"/>
            <a:chOff x="6230534" y="1335315"/>
            <a:chExt cx="1204015" cy="1137595"/>
          </a:xfrm>
        </p:grpSpPr>
        <p:sp>
          <p:nvSpPr>
            <p:cNvPr id="24"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5"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26" name="Group 25">
            <a:extLst>
              <a:ext uri="{FF2B5EF4-FFF2-40B4-BE49-F238E27FC236}">
                <a16:creationId xmlns:a16="http://schemas.microsoft.com/office/drawing/2014/main" xmlns="" id="{37CE2E9A-D16D-4728-93E9-77D9F10FF84D}"/>
              </a:ext>
            </a:extLst>
          </p:cNvPr>
          <p:cNvGrpSpPr/>
          <p:nvPr/>
        </p:nvGrpSpPr>
        <p:grpSpPr>
          <a:xfrm>
            <a:off x="6960000" y="2997000"/>
            <a:ext cx="634560" cy="599554"/>
            <a:chOff x="6230534" y="1335315"/>
            <a:chExt cx="1204015" cy="1137595"/>
          </a:xfrm>
        </p:grpSpPr>
        <p:sp>
          <p:nvSpPr>
            <p:cNvPr id="27"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8" name="Text Placeholder 14">
              <a:extLst>
                <a:ext uri="{FF2B5EF4-FFF2-40B4-BE49-F238E27FC236}">
                  <a16:creationId xmlns:a16="http://schemas.microsoft.com/office/drawing/2014/main" xmlns="" id="{C4550218-B999-4F1E-AB75-81E61E844865}"/>
                </a:ext>
              </a:extLst>
            </p:cNvPr>
            <p:cNvSpPr txBox="1">
              <a:spLocks/>
            </p:cNvSpPr>
            <p:nvPr/>
          </p:nvSpPr>
          <p:spPr>
            <a:xfrm>
              <a:off x="6367147" y="1608541"/>
              <a:ext cx="887568" cy="55044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sp>
        <p:nvSpPr>
          <p:cNvPr id="6" name="TextBox 5"/>
          <p:cNvSpPr txBox="1"/>
          <p:nvPr/>
        </p:nvSpPr>
        <p:spPr>
          <a:xfrm>
            <a:off x="7752000" y="1629000"/>
            <a:ext cx="4338182" cy="307777"/>
          </a:xfrm>
          <a:prstGeom prst="rect">
            <a:avLst/>
          </a:prstGeom>
          <a:noFill/>
        </p:spPr>
        <p:txBody>
          <a:bodyPr wrap="square" rtlCol="0">
            <a:spAutoFit/>
          </a:bodyPr>
          <a:lstStyle/>
          <a:p>
            <a:pPr fontAlgn="base">
              <a:spcBef>
                <a:spcPts val="1000"/>
              </a:spcBef>
              <a:spcAft>
                <a:spcPts val="1400"/>
              </a:spcAft>
              <a:defRPr/>
            </a:pPr>
            <a:r>
              <a:rPr lang="en-US" sz="1400" b="1" dirty="0">
                <a:solidFill>
                  <a:srgbClr val="2B0A3D"/>
                </a:solidFill>
                <a:latin typeface="+mj-lt"/>
              </a:rPr>
              <a:t>Message </a:t>
            </a:r>
            <a:r>
              <a:rPr lang="en-US" sz="1400" b="1" dirty="0" smtClean="0">
                <a:solidFill>
                  <a:srgbClr val="2B0A3D"/>
                </a:solidFill>
                <a:latin typeface="+mj-lt"/>
              </a:rPr>
              <a:t>Monitor</a:t>
            </a:r>
            <a:endParaRPr lang="en-US" sz="1400" b="1" dirty="0">
              <a:solidFill>
                <a:srgbClr val="2B0A3D"/>
              </a:solidFill>
              <a:latin typeface="+mj-lt"/>
            </a:endParaRPr>
          </a:p>
        </p:txBody>
      </p:sp>
      <p:sp>
        <p:nvSpPr>
          <p:cNvPr id="7" name="TextBox 6"/>
          <p:cNvSpPr txBox="1"/>
          <p:nvPr/>
        </p:nvSpPr>
        <p:spPr>
          <a:xfrm>
            <a:off x="7752000" y="2349000"/>
            <a:ext cx="3470822" cy="307777"/>
          </a:xfrm>
          <a:prstGeom prst="rect">
            <a:avLst/>
          </a:prstGeom>
          <a:noFill/>
        </p:spPr>
        <p:txBody>
          <a:bodyPr wrap="none" rtlCol="0">
            <a:spAutoFit/>
          </a:bodyPr>
          <a:lstStyle/>
          <a:p>
            <a:pPr fontAlgn="base">
              <a:spcBef>
                <a:spcPts val="1000"/>
              </a:spcBef>
              <a:spcAft>
                <a:spcPts val="1400"/>
              </a:spcAft>
              <a:defRPr/>
            </a:pPr>
            <a:r>
              <a:rPr lang="en-US" sz="1400" b="1" dirty="0">
                <a:solidFill>
                  <a:srgbClr val="2B0A3D"/>
                </a:solidFill>
                <a:latin typeface="+mj-lt"/>
              </a:rPr>
              <a:t>Communication Channel </a:t>
            </a:r>
            <a:r>
              <a:rPr lang="en-US" sz="1400" b="1" dirty="0" smtClean="0">
                <a:solidFill>
                  <a:srgbClr val="2B0A3D"/>
                </a:solidFill>
                <a:latin typeface="+mj-lt"/>
              </a:rPr>
              <a:t>Monitor</a:t>
            </a:r>
            <a:endParaRPr lang="en-US" sz="1400" b="1" dirty="0">
              <a:solidFill>
                <a:srgbClr val="2B0A3D"/>
              </a:solidFill>
              <a:latin typeface="+mj-lt"/>
            </a:endParaRPr>
          </a:p>
        </p:txBody>
      </p:sp>
      <p:sp>
        <p:nvSpPr>
          <p:cNvPr id="29" name="TextBox 28"/>
          <p:cNvSpPr txBox="1"/>
          <p:nvPr/>
        </p:nvSpPr>
        <p:spPr>
          <a:xfrm>
            <a:off x="7752000" y="3141000"/>
            <a:ext cx="2315057" cy="307777"/>
          </a:xfrm>
          <a:prstGeom prst="rect">
            <a:avLst/>
          </a:prstGeom>
          <a:noFill/>
        </p:spPr>
        <p:txBody>
          <a:bodyPr wrap="none" rtlCol="0">
            <a:spAutoFit/>
          </a:bodyPr>
          <a:lstStyle/>
          <a:p>
            <a:pPr fontAlgn="base">
              <a:spcBef>
                <a:spcPts val="1000"/>
              </a:spcBef>
              <a:spcAft>
                <a:spcPts val="1400"/>
              </a:spcAft>
              <a:defRPr/>
            </a:pPr>
            <a:r>
              <a:rPr lang="en-US" sz="1400" b="1" smtClean="0">
                <a:solidFill>
                  <a:srgbClr val="2B0A3D"/>
                </a:solidFill>
                <a:latin typeface="+mj-lt"/>
              </a:rPr>
              <a:t>Performance Monitor</a:t>
            </a:r>
            <a:endParaRPr lang="en-US" sz="1400" b="1" dirty="0">
              <a:solidFill>
                <a:srgbClr val="2B0A3D"/>
              </a:solidFill>
              <a:latin typeface="+mj-lt"/>
            </a:endParaRPr>
          </a:p>
        </p:txBody>
      </p:sp>
      <p:sp>
        <p:nvSpPr>
          <p:cNvPr id="30" name="TextBox 29"/>
          <p:cNvSpPr txBox="1"/>
          <p:nvPr/>
        </p:nvSpPr>
        <p:spPr>
          <a:xfrm>
            <a:off x="7752000" y="3789000"/>
            <a:ext cx="3033203" cy="307777"/>
          </a:xfrm>
          <a:prstGeom prst="rect">
            <a:avLst/>
          </a:prstGeom>
          <a:noFill/>
        </p:spPr>
        <p:txBody>
          <a:bodyPr wrap="none" rtlCol="0">
            <a:spAutoFit/>
          </a:bodyPr>
          <a:lstStyle/>
          <a:p>
            <a:pPr fontAlgn="base">
              <a:spcBef>
                <a:spcPts val="1000"/>
              </a:spcBef>
              <a:spcAft>
                <a:spcPts val="1400"/>
              </a:spcAft>
              <a:defRPr/>
            </a:pPr>
            <a:r>
              <a:rPr lang="en-US" sz="1400" b="1" dirty="0" smtClean="0">
                <a:solidFill>
                  <a:srgbClr val="2B0A3D"/>
                </a:solidFill>
                <a:latin typeface="+mj-lt"/>
              </a:rPr>
              <a:t>Java Proxy Runtime Monitor</a:t>
            </a:r>
            <a:endParaRPr lang="en-US" sz="1400" b="1" dirty="0">
              <a:solidFill>
                <a:srgbClr val="2B0A3D"/>
              </a:solidFill>
              <a:latin typeface="+mj-lt"/>
            </a:endParaRPr>
          </a:p>
        </p:txBody>
      </p:sp>
      <p:sp>
        <p:nvSpPr>
          <p:cNvPr id="31" name="TextBox 30"/>
          <p:cNvSpPr txBox="1"/>
          <p:nvPr/>
        </p:nvSpPr>
        <p:spPr>
          <a:xfrm>
            <a:off x="7752000" y="4581000"/>
            <a:ext cx="1625766" cy="307777"/>
          </a:xfrm>
          <a:prstGeom prst="rect">
            <a:avLst/>
          </a:prstGeom>
          <a:noFill/>
        </p:spPr>
        <p:txBody>
          <a:bodyPr wrap="none" rtlCol="0">
            <a:spAutoFit/>
          </a:bodyPr>
          <a:lstStyle/>
          <a:p>
            <a:pPr fontAlgn="base">
              <a:spcBef>
                <a:spcPts val="1000"/>
              </a:spcBef>
              <a:spcAft>
                <a:spcPts val="1400"/>
              </a:spcAft>
              <a:defRPr/>
            </a:pPr>
            <a:r>
              <a:rPr lang="en-US" sz="1400" b="1" dirty="0" smtClean="0">
                <a:solidFill>
                  <a:srgbClr val="2B0A3D"/>
                </a:solidFill>
                <a:latin typeface="+mj-lt"/>
              </a:rPr>
              <a:t>Cache Monitor</a:t>
            </a:r>
            <a:endParaRPr lang="en-US" sz="1400" b="1" dirty="0">
              <a:solidFill>
                <a:srgbClr val="2B0A3D"/>
              </a:solidFill>
              <a:latin typeface="+mj-lt"/>
            </a:endParaRPr>
          </a:p>
        </p:txBody>
      </p:sp>
      <p:grpSp>
        <p:nvGrpSpPr>
          <p:cNvPr id="32" name="Group 31">
            <a:extLst>
              <a:ext uri="{FF2B5EF4-FFF2-40B4-BE49-F238E27FC236}">
                <a16:creationId xmlns:a16="http://schemas.microsoft.com/office/drawing/2014/main" xmlns="" id="{37CE2E9A-D16D-4728-93E9-77D9F10FF84D}"/>
              </a:ext>
            </a:extLst>
          </p:cNvPr>
          <p:cNvGrpSpPr/>
          <p:nvPr/>
        </p:nvGrpSpPr>
        <p:grpSpPr>
          <a:xfrm>
            <a:off x="6960000" y="5301000"/>
            <a:ext cx="634560" cy="599554"/>
            <a:chOff x="6230534" y="1335315"/>
            <a:chExt cx="1204015" cy="1137595"/>
          </a:xfrm>
        </p:grpSpPr>
        <p:sp>
          <p:nvSpPr>
            <p:cNvPr id="33"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4"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sp>
        <p:nvSpPr>
          <p:cNvPr id="35" name="TextBox 34"/>
          <p:cNvSpPr txBox="1"/>
          <p:nvPr/>
        </p:nvSpPr>
        <p:spPr>
          <a:xfrm>
            <a:off x="7752000" y="5373000"/>
            <a:ext cx="1576072" cy="307777"/>
          </a:xfrm>
          <a:prstGeom prst="rect">
            <a:avLst/>
          </a:prstGeom>
          <a:noFill/>
        </p:spPr>
        <p:txBody>
          <a:bodyPr wrap="none" rtlCol="0">
            <a:spAutoFit/>
          </a:bodyPr>
          <a:lstStyle/>
          <a:p>
            <a:pPr fontAlgn="base">
              <a:spcBef>
                <a:spcPts val="1000"/>
              </a:spcBef>
              <a:spcAft>
                <a:spcPts val="1400"/>
              </a:spcAft>
              <a:defRPr/>
            </a:pPr>
            <a:r>
              <a:rPr lang="en-US" sz="1400" b="1" dirty="0" smtClean="0">
                <a:solidFill>
                  <a:srgbClr val="2B0A3D"/>
                </a:solidFill>
                <a:latin typeface="+mj-lt"/>
              </a:rPr>
              <a:t>Engine Status</a:t>
            </a:r>
            <a:endParaRPr lang="en-US" sz="1400" b="1" dirty="0">
              <a:solidFill>
                <a:srgbClr val="2B0A3D"/>
              </a:solidFill>
              <a:latin typeface="+mj-lt"/>
            </a:endParaRPr>
          </a:p>
        </p:txBody>
      </p:sp>
    </p:spTree>
    <p:extLst>
      <p:ext uri="{BB962C8B-B14F-4D97-AF65-F5344CB8AC3E}">
        <p14:creationId xmlns:p14="http://schemas.microsoft.com/office/powerpoint/2010/main" val="2287508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00" y="477000"/>
            <a:ext cx="8734425" cy="533400"/>
          </a:xfrm>
        </p:spPr>
        <p:txBody>
          <a:bodyPr/>
          <a:lstStyle/>
          <a:p>
            <a:pPr>
              <a:defRPr/>
            </a:pPr>
            <a:r>
              <a:rPr lang="en-US" dirty="0" smtClean="0">
                <a:cs typeface="Times New Roman" pitchFamily="18" charset="0"/>
              </a:rPr>
              <a:t>Channel Independent Log</a:t>
            </a:r>
            <a:endParaRPr lang="en-US" dirty="0">
              <a:cs typeface="Times New Roman" pitchFamily="18" charset="0"/>
            </a:endParaRPr>
          </a:p>
        </p:txBody>
      </p:sp>
      <p:sp>
        <p:nvSpPr>
          <p:cNvPr id="3" name="Rectangle 2"/>
          <p:cNvSpPr/>
          <p:nvPr/>
        </p:nvSpPr>
        <p:spPr>
          <a:xfrm>
            <a:off x="624000" y="1447801"/>
            <a:ext cx="9815400" cy="1754326"/>
          </a:xfrm>
          <a:prstGeom prst="rect">
            <a:avLst/>
          </a:prstGeom>
        </p:spPr>
        <p:txBody>
          <a:bodyPr wrap="square">
            <a:spAutoFit/>
          </a:bodyPr>
          <a:lstStyle/>
          <a:p>
            <a:pPr>
              <a:defRPr/>
            </a:pPr>
            <a:r>
              <a:rPr lang="en-US" dirty="0">
                <a:latin typeface="Times New Roman" pitchFamily="18" charset="0"/>
                <a:cs typeface="Times New Roman" pitchFamily="18" charset="0"/>
              </a:rPr>
              <a:t>Display processing steps of adapters that cannot be assigned to a particular communication channel. Select an adapter to display information about all entries for processing for this adapter.</a:t>
            </a:r>
          </a:p>
          <a:p>
            <a:pPr>
              <a:defRPr/>
            </a:pPr>
            <a:r>
              <a:rPr lang="en-US" dirty="0">
                <a:latin typeface="Times New Roman" pitchFamily="18" charset="0"/>
                <a:cs typeface="Times New Roman" pitchFamily="18" charset="0"/>
              </a:rPr>
              <a:t>Channel Independent Log could be accessed in one of the following ways:</a:t>
            </a:r>
          </a:p>
          <a:p>
            <a:pPr marL="342900" indent="-342900">
              <a:buFont typeface="+mj-lt"/>
              <a:buAutoNum type="arabicPeriod"/>
              <a:defRPr/>
            </a:pPr>
            <a:r>
              <a:rPr lang="en-US" dirty="0">
                <a:latin typeface="Times New Roman" pitchFamily="18" charset="0"/>
                <a:cs typeface="Times New Roman" pitchFamily="18" charset="0"/>
              </a:rPr>
              <a:t>Open a browser and go to http://&lt;host&gt;:&lt;port&gt;/pimon to access the Process Integration tools.   Then choose Monitoring &gt;&gt; Adapter Engine &gt;&gt; Channel Independent Log</a:t>
            </a:r>
          </a:p>
          <a:p>
            <a:pPr marL="342900" indent="-342900">
              <a:buFont typeface="+mj-lt"/>
              <a:buAutoNum type="arabicPeriod"/>
              <a:defRPr/>
            </a:pPr>
            <a:r>
              <a:rPr lang="en-US" dirty="0">
                <a:latin typeface="Times New Roman" pitchFamily="18" charset="0"/>
                <a:cs typeface="Times New Roman" pitchFamily="18" charset="0"/>
              </a:rPr>
              <a:t>Click on the Channel Independent Log</a:t>
            </a:r>
          </a:p>
        </p:txBody>
      </p:sp>
    </p:spTree>
    <p:extLst>
      <p:ext uri="{BB962C8B-B14F-4D97-AF65-F5344CB8AC3E}">
        <p14:creationId xmlns:p14="http://schemas.microsoft.com/office/powerpoint/2010/main" val="73135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405000"/>
            <a:ext cx="8734425" cy="533400"/>
          </a:xfrm>
        </p:spPr>
        <p:txBody>
          <a:bodyPr/>
          <a:lstStyle/>
          <a:p>
            <a:pPr>
              <a:defRPr/>
            </a:pPr>
            <a:r>
              <a:rPr lang="en-US" dirty="0" smtClean="0">
                <a:cs typeface="Times New Roman" pitchFamily="18" charset="0"/>
              </a:rPr>
              <a:t>Component based alerts</a:t>
            </a:r>
            <a:endParaRPr lang="en-US" dirty="0">
              <a:cs typeface="Times New Roman" pitchFamily="18" charset="0"/>
            </a:endParaRPr>
          </a:p>
        </p:txBody>
      </p:sp>
      <p:sp>
        <p:nvSpPr>
          <p:cNvPr id="25603" name="Rectangle 4"/>
          <p:cNvSpPr>
            <a:spLocks noChangeArrowheads="1"/>
          </p:cNvSpPr>
          <p:nvPr/>
        </p:nvSpPr>
        <p:spPr bwMode="auto">
          <a:xfrm>
            <a:off x="552000" y="1197000"/>
            <a:ext cx="9811200" cy="2308324"/>
          </a:xfrm>
          <a:prstGeom prst="rect">
            <a:avLst/>
          </a:prstGeom>
          <a:noFill/>
          <a:ln w="9525">
            <a:noFill/>
            <a:miter lim="800000"/>
            <a:headEnd/>
            <a:tailEnd/>
          </a:ln>
        </p:spPr>
        <p:txBody>
          <a:bodyPr wrap="square">
            <a:spAutoFit/>
          </a:bodyPr>
          <a:lstStyle/>
          <a:p>
            <a:pPr fontAlgn="base"/>
            <a:r>
              <a:rPr lang="en-US" dirty="0"/>
              <a:t>Component-Based Message Alerting (CBMA) is the new way of sending alerts on SAP PI (either single or double stack) without the use of any additional components. CBMA is made of three </a:t>
            </a:r>
            <a:r>
              <a:rPr lang="en-US" dirty="0" err="1"/>
              <a:t>componets</a:t>
            </a:r>
            <a:r>
              <a:rPr lang="en-US" dirty="0"/>
              <a:t>:</a:t>
            </a:r>
          </a:p>
          <a:p>
            <a:pPr fontAlgn="base"/>
            <a:r>
              <a:rPr lang="en-US" dirty="0"/>
              <a:t>a) Central configuration for creating alerts - alerts can be created in Integration Directory or in Netweaver Administrator</a:t>
            </a:r>
          </a:p>
          <a:p>
            <a:pPr fontAlgn="base"/>
            <a:r>
              <a:rPr lang="en-US" dirty="0"/>
              <a:t>b) Alert Engine - which is supposed to evaluate rules and create alerts</a:t>
            </a:r>
          </a:p>
          <a:p>
            <a:pPr fontAlgn="base"/>
            <a:r>
              <a:rPr lang="en-US" dirty="0"/>
              <a:t>c) Alert receivers (consumers) - components which can receive alerts from the Alert Engine</a:t>
            </a:r>
          </a:p>
        </p:txBody>
      </p:sp>
    </p:spTree>
    <p:extLst>
      <p:ext uri="{BB962C8B-B14F-4D97-AF65-F5344CB8AC3E}">
        <p14:creationId xmlns:p14="http://schemas.microsoft.com/office/powerpoint/2010/main" val="4222602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Steps….</a:t>
            </a:r>
            <a:endParaRPr lang="en-US" dirty="0"/>
          </a:p>
        </p:txBody>
      </p:sp>
      <p:sp>
        <p:nvSpPr>
          <p:cNvPr id="26627" name="Rectangle 2"/>
          <p:cNvSpPr>
            <a:spLocks noChangeArrowheads="1"/>
          </p:cNvSpPr>
          <p:nvPr/>
        </p:nvSpPr>
        <p:spPr bwMode="auto">
          <a:xfrm>
            <a:off x="408000" y="1053000"/>
            <a:ext cx="5515421" cy="369332"/>
          </a:xfrm>
          <a:prstGeom prst="rect">
            <a:avLst/>
          </a:prstGeom>
          <a:noFill/>
          <a:ln w="9525">
            <a:noFill/>
            <a:miter lim="800000"/>
            <a:headEnd/>
            <a:tailEnd/>
          </a:ln>
        </p:spPr>
        <p:txBody>
          <a:bodyPr wrap="none">
            <a:spAutoFit/>
          </a:bodyPr>
          <a:lstStyle/>
          <a:p>
            <a:r>
              <a:rPr lang="en-US"/>
              <a:t>Step 1 - Create alerts in Integration Directory</a:t>
            </a:r>
          </a:p>
        </p:txBody>
      </p:sp>
      <p:pic>
        <p:nvPicPr>
          <p:cNvPr id="26628" name="Picture 2" descr="content_0.png"/>
          <p:cNvPicPr>
            <a:picLocks noChangeAspect="1" noChangeArrowheads="1"/>
          </p:cNvPicPr>
          <p:nvPr/>
        </p:nvPicPr>
        <p:blipFill>
          <a:blip r:embed="rId2" cstate="print"/>
          <a:srcRect/>
          <a:stretch>
            <a:fillRect/>
          </a:stretch>
        </p:blipFill>
        <p:spPr bwMode="auto">
          <a:xfrm>
            <a:off x="3504000" y="2205000"/>
            <a:ext cx="4552950" cy="2914650"/>
          </a:xfrm>
          <a:prstGeom prst="rect">
            <a:avLst/>
          </a:prstGeom>
          <a:noFill/>
          <a:ln w="9525">
            <a:noFill/>
            <a:miter lim="800000"/>
            <a:headEnd/>
            <a:tailEnd/>
          </a:ln>
        </p:spPr>
      </p:pic>
      <p:sp>
        <p:nvSpPr>
          <p:cNvPr id="26629" name="Rectangle 4"/>
          <p:cNvSpPr>
            <a:spLocks noChangeArrowheads="1"/>
          </p:cNvSpPr>
          <p:nvPr/>
        </p:nvSpPr>
        <p:spPr bwMode="auto">
          <a:xfrm>
            <a:off x="552000" y="1600201"/>
            <a:ext cx="9658800" cy="646331"/>
          </a:xfrm>
          <a:prstGeom prst="rect">
            <a:avLst/>
          </a:prstGeom>
          <a:noFill/>
          <a:ln w="9525">
            <a:noFill/>
            <a:miter lim="800000"/>
            <a:headEnd/>
            <a:tailEnd/>
          </a:ln>
        </p:spPr>
        <p:txBody>
          <a:bodyPr wrap="square">
            <a:spAutoFit/>
          </a:bodyPr>
          <a:lstStyle/>
          <a:p>
            <a:r>
              <a:rPr lang="en-US" dirty="0">
                <a:cs typeface="Times New Roman" pitchFamily="18" charset="0"/>
              </a:rPr>
              <a:t>We need to specify a new alert rule and assign PI objects to that rule as shown in Figure below</a:t>
            </a:r>
          </a:p>
        </p:txBody>
      </p:sp>
      <p:sp>
        <p:nvSpPr>
          <p:cNvPr id="26630" name="Rectangle 5"/>
          <p:cNvSpPr>
            <a:spLocks noChangeArrowheads="1"/>
          </p:cNvSpPr>
          <p:nvPr/>
        </p:nvSpPr>
        <p:spPr bwMode="auto">
          <a:xfrm>
            <a:off x="696000" y="5410201"/>
            <a:ext cx="9133800" cy="646331"/>
          </a:xfrm>
          <a:prstGeom prst="rect">
            <a:avLst/>
          </a:prstGeom>
          <a:noFill/>
          <a:ln w="9525">
            <a:noFill/>
            <a:miter lim="800000"/>
            <a:headEnd/>
            <a:tailEnd/>
          </a:ln>
        </p:spPr>
        <p:txBody>
          <a:bodyPr wrap="square">
            <a:spAutoFit/>
          </a:bodyPr>
          <a:lstStyle/>
          <a:p>
            <a:r>
              <a:rPr lang="en-US" dirty="0">
                <a:cs typeface="Times New Roman" pitchFamily="18" charset="0"/>
              </a:rPr>
              <a:t>Specify alert severity, if the alert rule is enabled (or disabled) and if the payload should be included in the alert message.</a:t>
            </a:r>
          </a:p>
        </p:txBody>
      </p:sp>
    </p:spTree>
    <p:extLst>
      <p:ext uri="{BB962C8B-B14F-4D97-AF65-F5344CB8AC3E}">
        <p14:creationId xmlns:p14="http://schemas.microsoft.com/office/powerpoint/2010/main" val="2338318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24000" y="533401"/>
            <a:ext cx="9358200" cy="1200329"/>
          </a:xfrm>
          <a:prstGeom prst="rect">
            <a:avLst/>
          </a:prstGeom>
          <a:noFill/>
          <a:ln w="9525">
            <a:noFill/>
            <a:miter lim="800000"/>
            <a:headEnd/>
            <a:tailEnd/>
          </a:ln>
        </p:spPr>
        <p:txBody>
          <a:bodyPr wrap="square">
            <a:spAutoFit/>
          </a:bodyPr>
          <a:lstStyle/>
          <a:p>
            <a:pPr fontAlgn="base"/>
            <a:r>
              <a:rPr lang="en-US"/>
              <a:t>Step 2  -  Specify which types of alerts should be included in the alert rule like for example all alerts from a single adapter type (file or jdbc), etc. You also need to specify an alert receiver (consumer), which in this case will be an e-mail service. </a:t>
            </a:r>
          </a:p>
        </p:txBody>
      </p:sp>
      <p:pic>
        <p:nvPicPr>
          <p:cNvPr id="27651" name="Picture 2" descr="content_1.png"/>
          <p:cNvPicPr>
            <a:picLocks noChangeAspect="1" noChangeArrowheads="1"/>
          </p:cNvPicPr>
          <p:nvPr/>
        </p:nvPicPr>
        <p:blipFill>
          <a:blip r:embed="rId2" cstate="print"/>
          <a:srcRect/>
          <a:stretch>
            <a:fillRect/>
          </a:stretch>
        </p:blipFill>
        <p:spPr bwMode="auto">
          <a:xfrm>
            <a:off x="2362200" y="1905000"/>
            <a:ext cx="6553200" cy="3810000"/>
          </a:xfrm>
          <a:prstGeom prst="rect">
            <a:avLst/>
          </a:prstGeom>
          <a:noFill/>
          <a:ln w="9525">
            <a:noFill/>
            <a:miter lim="800000"/>
            <a:headEnd/>
            <a:tailEnd/>
          </a:ln>
        </p:spPr>
      </p:pic>
    </p:spTree>
    <p:extLst>
      <p:ext uri="{BB962C8B-B14F-4D97-AF65-F5344CB8AC3E}">
        <p14:creationId xmlns:p14="http://schemas.microsoft.com/office/powerpoint/2010/main" val="2963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80000" y="609600"/>
            <a:ext cx="9883200" cy="923330"/>
          </a:xfrm>
          <a:prstGeom prst="rect">
            <a:avLst/>
          </a:prstGeom>
          <a:noFill/>
          <a:ln w="9525">
            <a:noFill/>
            <a:miter lim="800000"/>
            <a:headEnd/>
            <a:tailEnd/>
          </a:ln>
        </p:spPr>
        <p:txBody>
          <a:bodyPr wrap="square">
            <a:spAutoFit/>
          </a:bodyPr>
          <a:lstStyle/>
          <a:p>
            <a:pPr fontAlgn="base"/>
            <a:r>
              <a:rPr lang="en-US" dirty="0"/>
              <a:t>Step 3  -  Configure alert consumer for e-mail notifications. There is a new </a:t>
            </a:r>
            <a:r>
              <a:rPr lang="en-US" dirty="0" err="1"/>
              <a:t>JavaMail</a:t>
            </a:r>
            <a:r>
              <a:rPr lang="en-US" dirty="0"/>
              <a:t> Client Service which needs to be configured on the in order to be able to consume alert messages on the JAVA stack</a:t>
            </a:r>
          </a:p>
        </p:txBody>
      </p:sp>
      <p:pic>
        <p:nvPicPr>
          <p:cNvPr id="28675" name="Picture 2" descr="component_based_alerts_5.png"/>
          <p:cNvPicPr>
            <a:picLocks noChangeAspect="1" noChangeArrowheads="1"/>
          </p:cNvPicPr>
          <p:nvPr/>
        </p:nvPicPr>
        <p:blipFill>
          <a:blip r:embed="rId2" cstate="print"/>
          <a:srcRect/>
          <a:stretch>
            <a:fillRect/>
          </a:stretch>
        </p:blipFill>
        <p:spPr bwMode="auto">
          <a:xfrm>
            <a:off x="3200400" y="2057400"/>
            <a:ext cx="4876800" cy="3105150"/>
          </a:xfrm>
          <a:prstGeom prst="rect">
            <a:avLst/>
          </a:prstGeom>
          <a:noFill/>
          <a:ln w="9525">
            <a:noFill/>
            <a:miter lim="800000"/>
            <a:headEnd/>
            <a:tailEnd/>
          </a:ln>
        </p:spPr>
      </p:pic>
    </p:spTree>
    <p:extLst>
      <p:ext uri="{BB962C8B-B14F-4D97-AF65-F5344CB8AC3E}">
        <p14:creationId xmlns:p14="http://schemas.microsoft.com/office/powerpoint/2010/main" val="1134348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52000" y="381001"/>
            <a:ext cx="9887400" cy="1200329"/>
          </a:xfrm>
          <a:prstGeom prst="rect">
            <a:avLst/>
          </a:prstGeom>
          <a:noFill/>
          <a:ln w="9525">
            <a:noFill/>
            <a:miter lim="800000"/>
            <a:headEnd/>
            <a:tailEnd/>
          </a:ln>
        </p:spPr>
        <p:txBody>
          <a:bodyPr wrap="square">
            <a:spAutoFit/>
          </a:bodyPr>
          <a:lstStyle/>
          <a:p>
            <a:pPr fontAlgn="base"/>
            <a:r>
              <a:rPr lang="en-US" dirty="0"/>
              <a:t>Step 4  - The last thing we need to do is to schedule a job that will be running and creating alert notifications from the generated alerts.</a:t>
            </a:r>
          </a:p>
          <a:p>
            <a:pPr fontAlgn="base"/>
            <a:r>
              <a:rPr lang="en-US" dirty="0"/>
              <a:t>Open SAP Netweaver admin: </a:t>
            </a:r>
            <a:r>
              <a:rPr lang="en-US" i="1" dirty="0"/>
              <a:t>Operations -&gt; Jobs -&gt; Java Scheduler -&gt; Job Definitions</a:t>
            </a:r>
            <a:endParaRPr lang="en-US" dirty="0"/>
          </a:p>
        </p:txBody>
      </p:sp>
      <p:pic>
        <p:nvPicPr>
          <p:cNvPr id="29699" name="Picture 2" descr="component_based_alerts_2.png"/>
          <p:cNvPicPr>
            <a:picLocks noChangeAspect="1" noChangeArrowheads="1"/>
          </p:cNvPicPr>
          <p:nvPr/>
        </p:nvPicPr>
        <p:blipFill>
          <a:blip r:embed="rId2" cstate="print"/>
          <a:srcRect/>
          <a:stretch>
            <a:fillRect/>
          </a:stretch>
        </p:blipFill>
        <p:spPr bwMode="auto">
          <a:xfrm>
            <a:off x="1905001" y="1828800"/>
            <a:ext cx="3095625" cy="2419350"/>
          </a:xfrm>
          <a:prstGeom prst="rect">
            <a:avLst/>
          </a:prstGeom>
          <a:noFill/>
          <a:ln w="9525">
            <a:noFill/>
            <a:miter lim="800000"/>
            <a:headEnd/>
            <a:tailEnd/>
          </a:ln>
        </p:spPr>
      </p:pic>
      <p:pic>
        <p:nvPicPr>
          <p:cNvPr id="29700" name="Picture 4" descr="component_based_alerts_3.png"/>
          <p:cNvPicPr>
            <a:picLocks noChangeAspect="1" noChangeArrowheads="1"/>
          </p:cNvPicPr>
          <p:nvPr/>
        </p:nvPicPr>
        <p:blipFill>
          <a:blip r:embed="rId3" cstate="print"/>
          <a:srcRect/>
          <a:stretch>
            <a:fillRect/>
          </a:stretch>
        </p:blipFill>
        <p:spPr bwMode="auto">
          <a:xfrm>
            <a:off x="6477001" y="1828800"/>
            <a:ext cx="2924175" cy="2209800"/>
          </a:xfrm>
          <a:prstGeom prst="rect">
            <a:avLst/>
          </a:prstGeom>
          <a:noFill/>
          <a:ln w="9525">
            <a:noFill/>
            <a:miter lim="800000"/>
            <a:headEnd/>
            <a:tailEnd/>
          </a:ln>
        </p:spPr>
      </p:pic>
      <p:pic>
        <p:nvPicPr>
          <p:cNvPr id="29701" name="Picture 6" descr="component_based_alerts_4.png"/>
          <p:cNvPicPr>
            <a:picLocks noChangeAspect="1" noChangeArrowheads="1"/>
          </p:cNvPicPr>
          <p:nvPr/>
        </p:nvPicPr>
        <p:blipFill>
          <a:blip r:embed="rId4" cstate="print"/>
          <a:srcRect/>
          <a:stretch>
            <a:fillRect/>
          </a:stretch>
        </p:blipFill>
        <p:spPr bwMode="auto">
          <a:xfrm>
            <a:off x="6553201" y="5067300"/>
            <a:ext cx="3476625" cy="1790700"/>
          </a:xfrm>
          <a:prstGeom prst="rect">
            <a:avLst/>
          </a:prstGeom>
          <a:noFill/>
          <a:ln w="9525">
            <a:noFill/>
            <a:miter lim="800000"/>
            <a:headEnd/>
            <a:tailEnd/>
          </a:ln>
        </p:spPr>
      </p:pic>
      <p:cxnSp>
        <p:nvCxnSpPr>
          <p:cNvPr id="29702" name="Straight Arrow Connector 7"/>
          <p:cNvCxnSpPr>
            <a:cxnSpLocks noChangeShapeType="1"/>
          </p:cNvCxnSpPr>
          <p:nvPr/>
        </p:nvCxnSpPr>
        <p:spPr bwMode="auto">
          <a:xfrm>
            <a:off x="5181600" y="2971800"/>
            <a:ext cx="914400" cy="0"/>
          </a:xfrm>
          <a:prstGeom prst="straightConnector1">
            <a:avLst/>
          </a:prstGeom>
          <a:noFill/>
          <a:ln w="12700" algn="ctr">
            <a:noFill/>
            <a:round/>
            <a:headEnd/>
            <a:tailEnd type="arrow" w="med" len="med"/>
          </a:ln>
        </p:spPr>
      </p:cxnSp>
      <p:sp>
        <p:nvSpPr>
          <p:cNvPr id="29703" name="Right Arrow 9"/>
          <p:cNvSpPr>
            <a:spLocks noChangeArrowheads="1"/>
          </p:cNvSpPr>
          <p:nvPr/>
        </p:nvSpPr>
        <p:spPr bwMode="auto">
          <a:xfrm>
            <a:off x="5181600" y="3124201"/>
            <a:ext cx="977900" cy="733663"/>
          </a:xfrm>
          <a:prstGeom prst="rightArrow">
            <a:avLst>
              <a:gd name="adj1" fmla="val 50000"/>
              <a:gd name="adj2" fmla="val 49995"/>
            </a:avLst>
          </a:prstGeom>
          <a:noFill/>
          <a:ln w="12700" algn="ctr">
            <a:noFill/>
            <a:round/>
            <a:headEnd/>
            <a:tailEnd/>
          </a:ln>
        </p:spPr>
        <p:txBody>
          <a:bodyPr>
            <a:spAutoFit/>
          </a:bodyPr>
          <a:lstStyle/>
          <a:p>
            <a:endParaRPr lang="en-US"/>
          </a:p>
        </p:txBody>
      </p:sp>
      <p:pic>
        <p:nvPicPr>
          <p:cNvPr id="29704" name="Picture 8" descr="https://encrypted-tbn3.gstatic.com/images?q=tbn:ANd9GcTmM0Xkm7MNg7MqiiM9bcy0hPDlxnNnDnZUKR24rMiFU-G_ze5Bmg"/>
          <p:cNvPicPr>
            <a:picLocks noChangeAspect="1" noChangeArrowheads="1"/>
          </p:cNvPicPr>
          <p:nvPr/>
        </p:nvPicPr>
        <p:blipFill>
          <a:blip r:embed="rId5" cstate="print"/>
          <a:srcRect/>
          <a:stretch>
            <a:fillRect/>
          </a:stretch>
        </p:blipFill>
        <p:spPr bwMode="auto">
          <a:xfrm>
            <a:off x="5181600" y="2667001"/>
            <a:ext cx="990600" cy="847725"/>
          </a:xfrm>
          <a:prstGeom prst="rect">
            <a:avLst/>
          </a:prstGeom>
          <a:noFill/>
          <a:ln w="9525">
            <a:noFill/>
            <a:miter lim="800000"/>
            <a:headEnd/>
            <a:tailEnd/>
          </a:ln>
        </p:spPr>
      </p:pic>
      <p:pic>
        <p:nvPicPr>
          <p:cNvPr id="29705" name="Picture 11" descr="D:\Users\mopathak\Downloads\images.png"/>
          <p:cNvPicPr>
            <a:picLocks noChangeAspect="1" noChangeArrowheads="1"/>
          </p:cNvPicPr>
          <p:nvPr/>
        </p:nvPicPr>
        <p:blipFill>
          <a:blip r:embed="rId6" cstate="print"/>
          <a:srcRect/>
          <a:stretch>
            <a:fillRect/>
          </a:stretch>
        </p:blipFill>
        <p:spPr bwMode="auto">
          <a:xfrm>
            <a:off x="7772401" y="4114800"/>
            <a:ext cx="919163" cy="762000"/>
          </a:xfrm>
          <a:prstGeom prst="rect">
            <a:avLst/>
          </a:prstGeom>
          <a:noFill/>
          <a:ln w="9525">
            <a:noFill/>
            <a:miter lim="800000"/>
            <a:headEnd/>
            <a:tailEnd/>
          </a:ln>
        </p:spPr>
      </p:pic>
    </p:spTree>
    <p:extLst>
      <p:ext uri="{BB962C8B-B14F-4D97-AF65-F5344CB8AC3E}">
        <p14:creationId xmlns:p14="http://schemas.microsoft.com/office/powerpoint/2010/main" val="2519290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Mechanism</a:t>
            </a:r>
            <a:endParaRPr lang="en-US" dirty="0"/>
          </a:p>
        </p:txBody>
      </p:sp>
      <p:sp>
        <p:nvSpPr>
          <p:cNvPr id="3" name="Rectangle 2"/>
          <p:cNvSpPr>
            <a:spLocks noChangeArrowheads="1"/>
          </p:cNvSpPr>
          <p:nvPr/>
        </p:nvSpPr>
        <p:spPr bwMode="auto">
          <a:xfrm>
            <a:off x="227349" y="1104900"/>
            <a:ext cx="9883200" cy="1477328"/>
          </a:xfrm>
          <a:prstGeom prst="rect">
            <a:avLst/>
          </a:prstGeom>
          <a:noFill/>
          <a:ln w="9525">
            <a:noFill/>
            <a:miter lim="800000"/>
            <a:headEnd/>
            <a:tailEnd/>
          </a:ln>
        </p:spPr>
        <p:txBody>
          <a:bodyPr wrap="square">
            <a:spAutoFit/>
          </a:bodyPr>
          <a:lstStyle/>
          <a:p>
            <a:pPr fontAlgn="base"/>
            <a:r>
              <a:rPr lang="en-US" dirty="0" smtClean="0"/>
              <a:t>You </a:t>
            </a:r>
            <a:r>
              <a:rPr lang="en-US" dirty="0"/>
              <a:t>use this procedure to transport PI objects (systems, parties, integration flows, referenced channels, and value mapping groups) or integration flows with their referenced entities (parties, systems, and referenced channels used in the integration flow) from a development to a test environment or from a test to a production </a:t>
            </a:r>
            <a:r>
              <a:rPr lang="en-US" dirty="0" smtClean="0"/>
              <a:t>environment.</a:t>
            </a:r>
            <a:endParaRPr lang="en-US" dirty="0"/>
          </a:p>
        </p:txBody>
      </p:sp>
      <p:sp>
        <p:nvSpPr>
          <p:cNvPr id="4" name="Rectangle 3"/>
          <p:cNvSpPr>
            <a:spLocks noChangeArrowheads="1"/>
          </p:cNvSpPr>
          <p:nvPr/>
        </p:nvSpPr>
        <p:spPr bwMode="auto">
          <a:xfrm>
            <a:off x="227349" y="3141000"/>
            <a:ext cx="9883200" cy="3046988"/>
          </a:xfrm>
          <a:prstGeom prst="rect">
            <a:avLst/>
          </a:prstGeom>
          <a:noFill/>
          <a:ln w="9525">
            <a:noFill/>
            <a:miter lim="800000"/>
            <a:headEnd/>
            <a:tailEnd/>
          </a:ln>
        </p:spPr>
        <p:txBody>
          <a:bodyPr wrap="square">
            <a:spAutoFit/>
          </a:bodyPr>
          <a:lstStyle/>
          <a:p>
            <a:pPr fontAlgn="base"/>
            <a:r>
              <a:rPr lang="en-US" sz="3000" dirty="0">
                <a:solidFill>
                  <a:schemeClr val="accent1"/>
                </a:solidFill>
                <a:latin typeface="+mj-lt"/>
                <a:ea typeface="+mj-ea"/>
                <a:cs typeface="+mj-cs"/>
              </a:rPr>
              <a:t>Types of Transport Mechanism</a:t>
            </a:r>
          </a:p>
          <a:p>
            <a:pPr fontAlgn="base"/>
            <a:endParaRPr lang="en-US" dirty="0" smtClean="0"/>
          </a:p>
          <a:p>
            <a:pPr marL="342900" indent="-342900" fontAlgn="base">
              <a:buFont typeface="+mj-lt"/>
              <a:buAutoNum type="alphaLcParenR"/>
            </a:pPr>
            <a:r>
              <a:rPr lang="en-US" b="1" dirty="0">
                <a:solidFill>
                  <a:schemeClr val="accent1"/>
                </a:solidFill>
                <a:latin typeface="+mj-lt"/>
                <a:ea typeface="+mj-ea"/>
                <a:cs typeface="+mj-cs"/>
              </a:rPr>
              <a:t>File transport (.</a:t>
            </a:r>
            <a:r>
              <a:rPr lang="en-US" b="1" dirty="0" err="1">
                <a:solidFill>
                  <a:schemeClr val="accent1"/>
                </a:solidFill>
                <a:latin typeface="+mj-lt"/>
                <a:ea typeface="+mj-ea"/>
                <a:cs typeface="+mj-cs"/>
              </a:rPr>
              <a:t>tpz</a:t>
            </a:r>
            <a:r>
              <a:rPr lang="en-US" b="1" dirty="0">
                <a:solidFill>
                  <a:schemeClr val="accent1"/>
                </a:solidFill>
                <a:latin typeface="+mj-lt"/>
                <a:ea typeface="+mj-ea"/>
                <a:cs typeface="+mj-cs"/>
              </a:rPr>
              <a:t> file): </a:t>
            </a:r>
            <a:r>
              <a:rPr lang="en-US" dirty="0" smtClean="0"/>
              <a:t>The </a:t>
            </a:r>
            <a:r>
              <a:rPr lang="en-US" dirty="0"/>
              <a:t>File transport type allows you to export the objects from a source system to a locally stored .</a:t>
            </a:r>
            <a:r>
              <a:rPr lang="en-US" dirty="0" err="1"/>
              <a:t>tpz</a:t>
            </a:r>
            <a:r>
              <a:rPr lang="en-US" dirty="0"/>
              <a:t> file and import the file into a target system.</a:t>
            </a:r>
            <a:endParaRPr lang="en-US" dirty="0" smtClean="0"/>
          </a:p>
          <a:p>
            <a:pPr marL="342900" indent="-342900" fontAlgn="base">
              <a:buFont typeface="+mj-lt"/>
              <a:buAutoNum type="alphaLcParenR"/>
            </a:pPr>
            <a:endParaRPr lang="en-US" dirty="0" smtClean="0"/>
          </a:p>
          <a:p>
            <a:pPr marL="342900" indent="-342900" fontAlgn="base">
              <a:buFont typeface="+mj-lt"/>
              <a:buAutoNum type="alphaLcParenR"/>
            </a:pPr>
            <a:r>
              <a:rPr lang="en-US" b="1" dirty="0">
                <a:solidFill>
                  <a:schemeClr val="accent1"/>
                </a:solidFill>
                <a:latin typeface="+mj-lt"/>
                <a:ea typeface="+mj-ea"/>
                <a:cs typeface="+mj-cs"/>
              </a:rPr>
              <a:t>CTS+ : </a:t>
            </a:r>
            <a:r>
              <a:rPr lang="en-US" dirty="0"/>
              <a:t>If you want to export objects from a source system and easily import them to multiple target systems in a landscape, you can choose the CTS+ transport type.</a:t>
            </a:r>
          </a:p>
          <a:p>
            <a:pPr marL="342900" indent="-342900" fontAlgn="base">
              <a:buFont typeface="+mj-lt"/>
              <a:buAutoNum type="alphaLcParenR"/>
            </a:pPr>
            <a:endParaRPr lang="en-US" dirty="0"/>
          </a:p>
        </p:txBody>
      </p:sp>
    </p:spTree>
    <p:extLst>
      <p:ext uri="{BB962C8B-B14F-4D97-AF65-F5344CB8AC3E}">
        <p14:creationId xmlns:p14="http://schemas.microsoft.com/office/powerpoint/2010/main" val="3738628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Continued</a:t>
            </a:r>
            <a:endParaRPr lang="en-GB" dirty="0"/>
          </a:p>
        </p:txBody>
      </p:sp>
      <p:sp>
        <p:nvSpPr>
          <p:cNvPr id="4" name="Text Placeholder 3"/>
          <p:cNvSpPr>
            <a:spLocks noGrp="1"/>
          </p:cNvSpPr>
          <p:nvPr>
            <p:ph type="body" sz="quarter" idx="11"/>
          </p:nvPr>
        </p:nvSpPr>
        <p:spPr>
          <a:xfrm>
            <a:off x="7824000" y="1197000"/>
            <a:ext cx="3708401" cy="72000"/>
          </a:xfrm>
        </p:spPr>
        <p:txBody>
          <a:bodyPr/>
          <a:lstStyle/>
          <a:p>
            <a:r>
              <a:rPr lang="en-US" sz="1400" b="1" dirty="0" err="1" smtClean="0">
                <a:solidFill>
                  <a:srgbClr val="2B0A3D"/>
                </a:solidFill>
              </a:rPr>
              <a:t>Idoc</a:t>
            </a:r>
            <a:r>
              <a:rPr lang="en-US" sz="1400" b="1" dirty="0" smtClean="0">
                <a:solidFill>
                  <a:srgbClr val="2B0A3D"/>
                </a:solidFill>
              </a:rPr>
              <a:t> Monitor</a:t>
            </a:r>
            <a:endParaRPr lang="en-US" sz="1400" b="1" dirty="0">
              <a:solidFill>
                <a:srgbClr val="2B0A3D"/>
              </a:solidFill>
            </a:endParaRPr>
          </a:p>
          <a:p>
            <a:endParaRPr lang="en-US" sz="1400" b="1" dirty="0">
              <a:solidFill>
                <a:srgbClr val="2B0A3D"/>
              </a:solidFill>
            </a:endParaRPr>
          </a:p>
        </p:txBody>
      </p:sp>
      <p:grpSp>
        <p:nvGrpSpPr>
          <p:cNvPr id="13" name="Group 12">
            <a:extLst>
              <a:ext uri="{FF2B5EF4-FFF2-40B4-BE49-F238E27FC236}">
                <a16:creationId xmlns:a16="http://schemas.microsoft.com/office/drawing/2014/main" xmlns="" id="{4355C12A-73CF-432A-BF98-DD896761F988}"/>
              </a:ext>
            </a:extLst>
          </p:cNvPr>
          <p:cNvGrpSpPr/>
          <p:nvPr/>
        </p:nvGrpSpPr>
        <p:grpSpPr>
          <a:xfrm>
            <a:off x="6939640" y="805123"/>
            <a:ext cx="634560" cy="599554"/>
            <a:chOff x="6230532" y="1335315"/>
            <a:chExt cx="1204015" cy="1137596"/>
          </a:xfrm>
        </p:grpSpPr>
        <p:sp>
          <p:nvSpPr>
            <p:cNvPr id="14" name="Oval 20">
              <a:extLst>
                <a:ext uri="{FF2B5EF4-FFF2-40B4-BE49-F238E27FC236}">
                  <a16:creationId xmlns:a16="http://schemas.microsoft.com/office/drawing/2014/main" xmlns=""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xmlns=""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8</a:t>
              </a:r>
            </a:p>
          </p:txBody>
        </p:sp>
      </p:grpSp>
      <p:grpSp>
        <p:nvGrpSpPr>
          <p:cNvPr id="16" name="Group 15">
            <a:extLst>
              <a:ext uri="{FF2B5EF4-FFF2-40B4-BE49-F238E27FC236}">
                <a16:creationId xmlns:a16="http://schemas.microsoft.com/office/drawing/2014/main" xmlns="" id="{37CE2E9A-D16D-4728-93E9-77D9F10FF84D}"/>
              </a:ext>
            </a:extLst>
          </p:cNvPr>
          <p:cNvGrpSpPr/>
          <p:nvPr/>
        </p:nvGrpSpPr>
        <p:grpSpPr>
          <a:xfrm>
            <a:off x="6939641" y="1488473"/>
            <a:ext cx="634560" cy="599554"/>
            <a:chOff x="6230534" y="1335315"/>
            <a:chExt cx="1204015" cy="1137595"/>
          </a:xfrm>
        </p:grpSpPr>
        <p:sp>
          <p:nvSpPr>
            <p:cNvPr id="17"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9</a:t>
              </a:r>
            </a:p>
          </p:txBody>
        </p:sp>
      </p:grpSp>
      <p:grpSp>
        <p:nvGrpSpPr>
          <p:cNvPr id="11" name="Group 10">
            <a:extLst>
              <a:ext uri="{FF2B5EF4-FFF2-40B4-BE49-F238E27FC236}">
                <a16:creationId xmlns:a16="http://schemas.microsoft.com/office/drawing/2014/main" xmlns="" id="{37CE2E9A-D16D-4728-93E9-77D9F10FF84D}"/>
              </a:ext>
            </a:extLst>
          </p:cNvPr>
          <p:cNvGrpSpPr/>
          <p:nvPr/>
        </p:nvGrpSpPr>
        <p:grpSpPr>
          <a:xfrm>
            <a:off x="6960000" y="2205000"/>
            <a:ext cx="634560" cy="599554"/>
            <a:chOff x="6230534" y="1335315"/>
            <a:chExt cx="1204015" cy="1137595"/>
          </a:xfrm>
        </p:grpSpPr>
        <p:sp>
          <p:nvSpPr>
            <p:cNvPr id="12"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9"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10</a:t>
              </a:r>
              <a:endParaRPr lang="pt-PT" sz="1400" b="1" dirty="0">
                <a:solidFill>
                  <a:srgbClr val="2C004B"/>
                </a:solidFill>
              </a:endParaRPr>
            </a:p>
          </p:txBody>
        </p:sp>
      </p:grpSp>
      <p:grpSp>
        <p:nvGrpSpPr>
          <p:cNvPr id="26" name="Group 25">
            <a:extLst>
              <a:ext uri="{FF2B5EF4-FFF2-40B4-BE49-F238E27FC236}">
                <a16:creationId xmlns:a16="http://schemas.microsoft.com/office/drawing/2014/main" xmlns="" id="{37CE2E9A-D16D-4728-93E9-77D9F10FF84D}"/>
              </a:ext>
            </a:extLst>
          </p:cNvPr>
          <p:cNvGrpSpPr/>
          <p:nvPr/>
        </p:nvGrpSpPr>
        <p:grpSpPr>
          <a:xfrm>
            <a:off x="6960000" y="2997000"/>
            <a:ext cx="634560" cy="599554"/>
            <a:chOff x="6230534" y="1335315"/>
            <a:chExt cx="1204015" cy="1137595"/>
          </a:xfrm>
        </p:grpSpPr>
        <p:sp>
          <p:nvSpPr>
            <p:cNvPr id="27"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8" name="Text Placeholder 14">
              <a:extLst>
                <a:ext uri="{FF2B5EF4-FFF2-40B4-BE49-F238E27FC236}">
                  <a16:creationId xmlns:a16="http://schemas.microsoft.com/office/drawing/2014/main" xmlns="" id="{C4550218-B999-4F1E-AB75-81E61E844865}"/>
                </a:ext>
              </a:extLst>
            </p:cNvPr>
            <p:cNvSpPr txBox="1">
              <a:spLocks/>
            </p:cNvSpPr>
            <p:nvPr/>
          </p:nvSpPr>
          <p:spPr>
            <a:xfrm>
              <a:off x="6367147" y="1608541"/>
              <a:ext cx="887568" cy="55044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11</a:t>
              </a:r>
            </a:p>
          </p:txBody>
        </p:sp>
      </p:grpSp>
      <p:sp>
        <p:nvSpPr>
          <p:cNvPr id="6" name="TextBox 5"/>
          <p:cNvSpPr txBox="1"/>
          <p:nvPr/>
        </p:nvSpPr>
        <p:spPr>
          <a:xfrm>
            <a:off x="7752000" y="1629000"/>
            <a:ext cx="4338182" cy="307777"/>
          </a:xfrm>
          <a:prstGeom prst="rect">
            <a:avLst/>
          </a:prstGeom>
          <a:noFill/>
        </p:spPr>
        <p:txBody>
          <a:bodyPr wrap="square" rtlCol="0">
            <a:spAutoFit/>
          </a:bodyPr>
          <a:lstStyle/>
          <a:p>
            <a:pPr fontAlgn="base">
              <a:spcBef>
                <a:spcPts val="1000"/>
              </a:spcBef>
              <a:spcAft>
                <a:spcPts val="1400"/>
              </a:spcAft>
              <a:defRPr/>
            </a:pPr>
            <a:r>
              <a:rPr lang="en-US" sz="1400" b="1" dirty="0" smtClean="0">
                <a:solidFill>
                  <a:srgbClr val="2B0A3D"/>
                </a:solidFill>
                <a:latin typeface="+mj-lt"/>
              </a:rPr>
              <a:t>CPA Cache Monitor</a:t>
            </a:r>
            <a:endParaRPr lang="en-US" sz="1400" b="1" dirty="0">
              <a:solidFill>
                <a:srgbClr val="2B0A3D"/>
              </a:solidFill>
              <a:latin typeface="+mj-lt"/>
            </a:endParaRPr>
          </a:p>
        </p:txBody>
      </p:sp>
      <p:sp>
        <p:nvSpPr>
          <p:cNvPr id="7" name="TextBox 6"/>
          <p:cNvSpPr txBox="1"/>
          <p:nvPr/>
        </p:nvSpPr>
        <p:spPr>
          <a:xfrm>
            <a:off x="7752000" y="2349000"/>
            <a:ext cx="2884123" cy="307777"/>
          </a:xfrm>
          <a:prstGeom prst="rect">
            <a:avLst/>
          </a:prstGeom>
          <a:noFill/>
        </p:spPr>
        <p:txBody>
          <a:bodyPr wrap="none" rtlCol="0">
            <a:spAutoFit/>
          </a:bodyPr>
          <a:lstStyle/>
          <a:p>
            <a:pPr fontAlgn="base">
              <a:spcBef>
                <a:spcPts val="1000"/>
              </a:spcBef>
              <a:spcAft>
                <a:spcPts val="1400"/>
              </a:spcAft>
              <a:defRPr/>
            </a:pPr>
            <a:r>
              <a:rPr lang="en-US" sz="1400" b="1" dirty="0" smtClean="0">
                <a:solidFill>
                  <a:srgbClr val="2B0A3D"/>
                </a:solidFill>
                <a:latin typeface="+mj-lt"/>
              </a:rPr>
              <a:t>Channel Independent Logs</a:t>
            </a:r>
            <a:endParaRPr lang="en-US" sz="1400" b="1" dirty="0">
              <a:solidFill>
                <a:srgbClr val="2B0A3D"/>
              </a:solidFill>
              <a:latin typeface="+mj-lt"/>
            </a:endParaRPr>
          </a:p>
        </p:txBody>
      </p:sp>
      <p:sp>
        <p:nvSpPr>
          <p:cNvPr id="29" name="TextBox 28"/>
          <p:cNvSpPr txBox="1"/>
          <p:nvPr/>
        </p:nvSpPr>
        <p:spPr>
          <a:xfrm>
            <a:off x="7752000" y="3141000"/>
            <a:ext cx="2658100" cy="307777"/>
          </a:xfrm>
          <a:prstGeom prst="rect">
            <a:avLst/>
          </a:prstGeom>
          <a:noFill/>
        </p:spPr>
        <p:txBody>
          <a:bodyPr wrap="none" rtlCol="0">
            <a:spAutoFit/>
          </a:bodyPr>
          <a:lstStyle/>
          <a:p>
            <a:pPr fontAlgn="base">
              <a:spcBef>
                <a:spcPts val="1000"/>
              </a:spcBef>
              <a:spcAft>
                <a:spcPts val="1400"/>
              </a:spcAft>
              <a:defRPr/>
            </a:pPr>
            <a:r>
              <a:rPr lang="en-US" sz="1400" b="1" dirty="0" smtClean="0">
                <a:solidFill>
                  <a:srgbClr val="2B0A3D"/>
                </a:solidFill>
                <a:latin typeface="+mj-lt"/>
              </a:rPr>
              <a:t>Component Based Alerts</a:t>
            </a:r>
            <a:endParaRPr lang="en-US" sz="1400" b="1" dirty="0">
              <a:solidFill>
                <a:srgbClr val="2B0A3D"/>
              </a:solidFill>
              <a:latin typeface="+mj-lt"/>
            </a:endParaRPr>
          </a:p>
        </p:txBody>
      </p:sp>
      <p:grpSp>
        <p:nvGrpSpPr>
          <p:cNvPr id="20" name="Group 19">
            <a:extLst>
              <a:ext uri="{FF2B5EF4-FFF2-40B4-BE49-F238E27FC236}">
                <a16:creationId xmlns:a16="http://schemas.microsoft.com/office/drawing/2014/main" xmlns="" id="{37CE2E9A-D16D-4728-93E9-77D9F10FF84D}"/>
              </a:ext>
            </a:extLst>
          </p:cNvPr>
          <p:cNvGrpSpPr/>
          <p:nvPr/>
        </p:nvGrpSpPr>
        <p:grpSpPr>
          <a:xfrm>
            <a:off x="6948610" y="3789000"/>
            <a:ext cx="634560" cy="599554"/>
            <a:chOff x="6230534" y="1335315"/>
            <a:chExt cx="1204015" cy="1137595"/>
          </a:xfrm>
        </p:grpSpPr>
        <p:sp>
          <p:nvSpPr>
            <p:cNvPr id="21"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2" name="Text Placeholder 14">
              <a:extLst>
                <a:ext uri="{FF2B5EF4-FFF2-40B4-BE49-F238E27FC236}">
                  <a16:creationId xmlns:a16="http://schemas.microsoft.com/office/drawing/2014/main" xmlns="" id="{C4550218-B999-4F1E-AB75-81E61E844865}"/>
                </a:ext>
              </a:extLst>
            </p:cNvPr>
            <p:cNvSpPr txBox="1">
              <a:spLocks/>
            </p:cNvSpPr>
            <p:nvPr/>
          </p:nvSpPr>
          <p:spPr>
            <a:xfrm>
              <a:off x="6367147" y="1608541"/>
              <a:ext cx="887568" cy="55044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12</a:t>
              </a:r>
            </a:p>
          </p:txBody>
        </p:sp>
      </p:grpSp>
      <p:sp>
        <p:nvSpPr>
          <p:cNvPr id="23" name="TextBox 22"/>
          <p:cNvSpPr txBox="1"/>
          <p:nvPr/>
        </p:nvSpPr>
        <p:spPr>
          <a:xfrm>
            <a:off x="7752000" y="3900003"/>
            <a:ext cx="2359941" cy="307777"/>
          </a:xfrm>
          <a:prstGeom prst="rect">
            <a:avLst/>
          </a:prstGeom>
          <a:noFill/>
        </p:spPr>
        <p:txBody>
          <a:bodyPr wrap="none" rtlCol="0">
            <a:spAutoFit/>
          </a:bodyPr>
          <a:lstStyle/>
          <a:p>
            <a:pPr fontAlgn="base">
              <a:spcBef>
                <a:spcPts val="1000"/>
              </a:spcBef>
              <a:spcAft>
                <a:spcPts val="1400"/>
              </a:spcAft>
              <a:defRPr/>
            </a:pPr>
            <a:r>
              <a:rPr lang="en-US" sz="1400" b="1" dirty="0" smtClean="0">
                <a:solidFill>
                  <a:srgbClr val="2B0A3D"/>
                </a:solidFill>
                <a:latin typeface="+mj-lt"/>
              </a:rPr>
              <a:t>Transport Mechanism</a:t>
            </a:r>
            <a:endParaRPr lang="en-US" sz="1400" b="1" dirty="0">
              <a:solidFill>
                <a:srgbClr val="2B0A3D"/>
              </a:solidFill>
              <a:latin typeface="+mj-lt"/>
            </a:endParaRPr>
          </a:p>
        </p:txBody>
      </p:sp>
    </p:spTree>
    <p:extLst>
      <p:ext uri="{BB962C8B-B14F-4D97-AF65-F5344CB8AC3E}">
        <p14:creationId xmlns:p14="http://schemas.microsoft.com/office/powerpoint/2010/main" val="588608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333000"/>
            <a:ext cx="8734425" cy="5334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3400" dirty="0" smtClean="0">
                <a:latin typeface="Times New Roman" pitchFamily="18" charset="0"/>
                <a:cs typeface="Times New Roman" pitchFamily="18" charset="0"/>
              </a:rPr>
              <a:t>   </a:t>
            </a:r>
            <a:r>
              <a:rPr lang="en-US" sz="3400" dirty="0" smtClean="0">
                <a:cs typeface="Times New Roman" pitchFamily="18" charset="0"/>
              </a:rPr>
              <a:t>Format of PI Message</a:t>
            </a:r>
          </a:p>
        </p:txBody>
      </p:sp>
      <p:graphicFrame>
        <p:nvGraphicFramePr>
          <p:cNvPr id="6" name="Object 3"/>
          <p:cNvGraphicFramePr>
            <a:graphicFrameLocks noChangeAspect="1"/>
          </p:cNvGraphicFramePr>
          <p:nvPr/>
        </p:nvGraphicFramePr>
        <p:xfrm>
          <a:off x="762000" y="2209800"/>
          <a:ext cx="7386638" cy="3140075"/>
        </p:xfrm>
        <a:graphic>
          <a:graphicData uri="http://schemas.openxmlformats.org/presentationml/2006/ole">
            <mc:AlternateContent xmlns:mc="http://schemas.openxmlformats.org/markup-compatibility/2006">
              <mc:Choice xmlns:v="urn:schemas-microsoft-com:vml" Requires="v">
                <p:oleObj spid="_x0000_s69650" name="Photo Editor Photo" r:id="rId4" imgW="7744906" imgH="4105848" progId="MSPhotoEd.3">
                  <p:embed/>
                </p:oleObj>
              </mc:Choice>
              <mc:Fallback>
                <p:oleObj name="Photo Editor Photo" r:id="rId4" imgW="7744906" imgH="4105848"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09800"/>
                        <a:ext cx="7386638" cy="31400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p:cNvSpPr>
            <a:spLocks noChangeArrowheads="1"/>
          </p:cNvSpPr>
          <p:nvPr/>
        </p:nvSpPr>
        <p:spPr bwMode="auto">
          <a:xfrm>
            <a:off x="768000" y="1701000"/>
            <a:ext cx="6019800" cy="381000"/>
          </a:xfrm>
          <a:prstGeom prst="rect">
            <a:avLst/>
          </a:prstGeom>
          <a:noFill/>
          <a:ln w="12700">
            <a:noFill/>
            <a:miter lim="800000"/>
            <a:headEnd/>
            <a:tailEnd/>
          </a:ln>
        </p:spPr>
        <p:txBody>
          <a:bodyPr lIns="0" tIns="0" rIns="0" bIns="0"/>
          <a:lstStyle/>
          <a:p>
            <a:pPr fontAlgn="base">
              <a:lnSpc>
                <a:spcPct val="100000"/>
              </a:lnSpc>
              <a:spcAft>
                <a:spcPct val="0"/>
              </a:spcAft>
            </a:pPr>
            <a:r>
              <a:rPr lang="en-US" sz="2000" dirty="0">
                <a:solidFill>
                  <a:schemeClr val="tx2"/>
                </a:solidFill>
                <a:latin typeface="Times New Roman" pitchFamily="18" charset="0"/>
                <a:cs typeface="Times New Roman" pitchFamily="18" charset="0"/>
              </a:rPr>
              <a:t>Example of basic SOAP document over HTTP</a:t>
            </a:r>
          </a:p>
        </p:txBody>
      </p:sp>
    </p:spTree>
    <p:extLst>
      <p:ext uri="{BB962C8B-B14F-4D97-AF65-F5344CB8AC3E}">
        <p14:creationId xmlns:p14="http://schemas.microsoft.com/office/powerpoint/2010/main" val="4002008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552000" y="405000"/>
            <a:ext cx="8734425" cy="533400"/>
          </a:xfrm>
        </p:spPr>
        <p:txBody>
          <a:bodyPr/>
          <a:lstStyle/>
          <a:p>
            <a:pPr eaLnBrk="1" hangingPunct="1"/>
            <a:r>
              <a:rPr lang="en-US" sz="2800" dirty="0">
                <a:cs typeface="Times New Roman" pitchFamily="18" charset="0"/>
              </a:rPr>
              <a:t>PI Message format: SOAP with attachments</a:t>
            </a:r>
          </a:p>
        </p:txBody>
      </p:sp>
      <p:graphicFrame>
        <p:nvGraphicFramePr>
          <p:cNvPr id="2050" name="Object 3"/>
          <p:cNvGraphicFramePr>
            <a:graphicFrameLocks noGrp="1" noChangeAspect="1"/>
          </p:cNvGraphicFramePr>
          <p:nvPr>
            <p:ph idx="4294967295"/>
          </p:nvPr>
        </p:nvGraphicFramePr>
        <p:xfrm>
          <a:off x="3276600" y="1600200"/>
          <a:ext cx="5341938" cy="3981450"/>
        </p:xfrm>
        <a:graphic>
          <a:graphicData uri="http://schemas.openxmlformats.org/presentationml/2006/ole">
            <mc:AlternateContent xmlns:mc="http://schemas.openxmlformats.org/markup-compatibility/2006">
              <mc:Choice xmlns:v="urn:schemas-microsoft-com:vml" Requires="v">
                <p:oleObj spid="_x0000_s70672" name="Photo Editor Photo" r:id="rId3" imgW="5687219" imgH="5285714" progId="MSPhotoEd.3">
                  <p:embed/>
                </p:oleObj>
              </mc:Choice>
              <mc:Fallback>
                <p:oleObj name="Photo Editor Photo" r:id="rId3" imgW="5687219" imgH="528571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00200"/>
                        <a:ext cx="5341938" cy="39814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06655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z="2800" dirty="0">
                <a:cs typeface="Times New Roman" pitchFamily="18" charset="0"/>
              </a:rPr>
              <a:t>Viewing SOAP message parts within PI</a:t>
            </a:r>
          </a:p>
        </p:txBody>
      </p:sp>
      <p:pic>
        <p:nvPicPr>
          <p:cNvPr id="8" name="Picture 7"/>
          <p:cNvPicPr>
            <a:picLocks noChangeAspect="1"/>
          </p:cNvPicPr>
          <p:nvPr/>
        </p:nvPicPr>
        <p:blipFill>
          <a:blip r:embed="rId2"/>
          <a:stretch>
            <a:fillRect/>
          </a:stretch>
        </p:blipFill>
        <p:spPr>
          <a:xfrm>
            <a:off x="552000" y="1269000"/>
            <a:ext cx="10668713" cy="4031642"/>
          </a:xfrm>
          <a:prstGeom prst="rect">
            <a:avLst/>
          </a:prstGeom>
        </p:spPr>
      </p:pic>
    </p:spTree>
    <p:extLst>
      <p:ext uri="{BB962C8B-B14F-4D97-AF65-F5344CB8AC3E}">
        <p14:creationId xmlns:p14="http://schemas.microsoft.com/office/powerpoint/2010/main" val="427762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261000"/>
            <a:ext cx="11125236" cy="1104900"/>
          </a:xfrm>
        </p:spPr>
        <p:txBody>
          <a:bodyPr/>
          <a:lstStyle/>
          <a:p>
            <a:pPr>
              <a:defRPr/>
            </a:pPr>
            <a:r>
              <a:rPr lang="en-US" dirty="0" smtClean="0">
                <a:cs typeface="Times New Roman" pitchFamily="18" charset="0"/>
              </a:rPr>
              <a:t>Message Monitor</a:t>
            </a:r>
            <a:r>
              <a:rPr lang="en-US" dirty="0" smtClean="0"/>
              <a:t/>
            </a:r>
            <a:br>
              <a:rPr lang="en-US" dirty="0" smtClean="0"/>
            </a:br>
            <a:endParaRPr lang="en-US" dirty="0"/>
          </a:p>
        </p:txBody>
      </p:sp>
      <p:sp>
        <p:nvSpPr>
          <p:cNvPr id="8195" name="Rectangle 2"/>
          <p:cNvSpPr>
            <a:spLocks noChangeArrowheads="1"/>
          </p:cNvSpPr>
          <p:nvPr/>
        </p:nvSpPr>
        <p:spPr bwMode="auto">
          <a:xfrm>
            <a:off x="336000" y="1143001"/>
            <a:ext cx="9722400" cy="923330"/>
          </a:xfrm>
          <a:prstGeom prst="rect">
            <a:avLst/>
          </a:prstGeom>
          <a:noFill/>
          <a:ln w="9525">
            <a:noFill/>
            <a:miter lim="800000"/>
            <a:headEnd/>
            <a:tailEnd/>
          </a:ln>
        </p:spPr>
        <p:txBody>
          <a:bodyPr wrap="square">
            <a:spAutoFit/>
          </a:bodyPr>
          <a:lstStyle/>
          <a:p>
            <a:pPr>
              <a:buFont typeface="Arial" charset="0"/>
              <a:buChar char="•"/>
            </a:pPr>
            <a:r>
              <a:rPr lang="en-US" dirty="0">
                <a:latin typeface="Times New Roman" pitchFamily="18" charset="0"/>
                <a:cs typeface="Times New Roman" pitchFamily="18" charset="0"/>
              </a:rPr>
              <a:t> Display message processing including aggregated and detailed information about  status of messages, identify errors in message processing and perform problem isolation. Manage individual messages by, for example, resending individual message versions.</a:t>
            </a:r>
          </a:p>
        </p:txBody>
      </p:sp>
      <p:sp>
        <p:nvSpPr>
          <p:cNvPr id="8196" name="Rectangle 3"/>
          <p:cNvSpPr>
            <a:spLocks noChangeArrowheads="1"/>
          </p:cNvSpPr>
          <p:nvPr/>
        </p:nvSpPr>
        <p:spPr bwMode="auto">
          <a:xfrm>
            <a:off x="336000" y="2061000"/>
            <a:ext cx="9269400" cy="1477328"/>
          </a:xfrm>
          <a:prstGeom prst="rect">
            <a:avLst/>
          </a:prstGeom>
          <a:noFill/>
          <a:ln w="9525">
            <a:noFill/>
            <a:miter lim="800000"/>
            <a:headEnd/>
            <a:tailEnd/>
          </a:ln>
        </p:spPr>
        <p:txBody>
          <a:bodyPr wrap="square">
            <a:spAutoFit/>
          </a:bodyPr>
          <a:lstStyle/>
          <a:p>
            <a:pPr fontAlgn="base">
              <a:buFont typeface="Arial" charset="0"/>
              <a:buChar char="•"/>
            </a:pPr>
            <a:r>
              <a:rPr lang="en-US" dirty="0">
                <a:latin typeface="Times New Roman" pitchFamily="18" charset="0"/>
                <a:cs typeface="Times New Roman" pitchFamily="18" charset="0"/>
              </a:rPr>
              <a:t> Open a browser and go to http://&lt;host&gt;:&lt;port&gt;/pimon  to access the Process   Integration tools. Then choose Monitoring &gt;&gt; Adapter Engine &gt;&gt; Message Monitor.</a:t>
            </a:r>
          </a:p>
          <a:p>
            <a:pPr fontAlgn="base">
              <a:buFont typeface="Arial" charset="0"/>
              <a:buChar char="•"/>
            </a:pPr>
            <a:r>
              <a:rPr lang="en-US" dirty="0">
                <a:latin typeface="Times New Roman" pitchFamily="18" charset="0"/>
                <a:cs typeface="Times New Roman" pitchFamily="18" charset="0"/>
              </a:rPr>
              <a:t> Click on the Message Monitor</a:t>
            </a:r>
          </a:p>
          <a:p>
            <a:pPr fontAlgn="base">
              <a:buFont typeface="Arial" charset="0"/>
              <a:buChar char="•"/>
            </a:pPr>
            <a:r>
              <a:rPr lang="en-US" dirty="0">
                <a:latin typeface="Times New Roman" pitchFamily="18" charset="0"/>
                <a:cs typeface="Times New Roman" pitchFamily="18" charset="0"/>
              </a:rPr>
              <a:t> In the message monitor, you can access the message overview or search for persisted or archived messages as described below</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552000" y="3645000"/>
            <a:ext cx="6372225" cy="2152650"/>
          </a:xfrm>
          <a:prstGeom prst="rect">
            <a:avLst/>
          </a:prstGeom>
        </p:spPr>
      </p:pic>
    </p:spTree>
    <p:extLst>
      <p:ext uri="{BB962C8B-B14F-4D97-AF65-F5344CB8AC3E}">
        <p14:creationId xmlns:p14="http://schemas.microsoft.com/office/powerpoint/2010/main" val="1042975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0000" y="1845000"/>
            <a:ext cx="11818216" cy="2974063"/>
          </a:xfrm>
          <a:prstGeom prst="rect">
            <a:avLst/>
          </a:prstGeom>
        </p:spPr>
      </p:pic>
    </p:spTree>
    <p:extLst>
      <p:ext uri="{BB962C8B-B14F-4D97-AF65-F5344CB8AC3E}">
        <p14:creationId xmlns:p14="http://schemas.microsoft.com/office/powerpoint/2010/main" val="3100005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cs typeface="Times New Roman" pitchFamily="18" charset="0"/>
              </a:rPr>
              <a:t>Message Status Overview</a:t>
            </a:r>
            <a:endParaRPr lang="en-US" dirty="0"/>
          </a:p>
        </p:txBody>
      </p:sp>
      <p:sp>
        <p:nvSpPr>
          <p:cNvPr id="3" name="Rectangle 2"/>
          <p:cNvSpPr/>
          <p:nvPr/>
        </p:nvSpPr>
        <p:spPr>
          <a:xfrm>
            <a:off x="192000" y="505123"/>
            <a:ext cx="8952000" cy="5078313"/>
          </a:xfrm>
          <a:prstGeom prst="rect">
            <a:avLst/>
          </a:prstGeom>
        </p:spPr>
        <p:txBody>
          <a:bodyPr wrap="square">
            <a:spAutoFit/>
          </a:bodyPr>
          <a:lstStyle/>
          <a:p>
            <a:r>
              <a:rPr lang="en-US" dirty="0"/>
              <a:t/>
            </a:r>
            <a:br>
              <a:rPr lang="en-US" dirty="0"/>
            </a:br>
            <a:r>
              <a:rPr lang="en-US" dirty="0"/>
              <a:t> </a:t>
            </a:r>
            <a:br>
              <a:rPr lang="en-US" dirty="0"/>
            </a:br>
            <a:r>
              <a:rPr lang="en-US" dirty="0"/>
              <a:t/>
            </a:r>
            <a:br>
              <a:rPr lang="en-US" dirty="0"/>
            </a:br>
            <a:r>
              <a:rPr lang="en-US" dirty="0"/>
              <a:t/>
            </a:r>
            <a:br>
              <a:rPr lang="en-US" dirty="0"/>
            </a:br>
            <a:r>
              <a:rPr lang="en-US" dirty="0">
                <a:latin typeface="Times New Roman" pitchFamily="18" charset="0"/>
                <a:cs typeface="Times New Roman" pitchFamily="18" charset="0"/>
              </a:rPr>
              <a:t>Message Status Overview will allow you to get a quick overview of the entire message flows sorted by interfaces and status.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Overview of Messages and their Statuses shows: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1. Error</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2. Scheduled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3. Success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4. Cancelled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Run the transaction for each component is the PI system every hour in the production system.  The transaction should be run once a day in the development and testing systems. (It vary depends upon the project requirements)</a:t>
            </a:r>
            <a:r>
              <a:rPr lang="en-US" dirty="0"/>
              <a:t/>
            </a:r>
            <a:br>
              <a:rPr lang="en-US" dirty="0"/>
            </a:br>
            <a:r>
              <a:rPr lang="en-US" dirty="0"/>
              <a:t> </a:t>
            </a:r>
          </a:p>
        </p:txBody>
      </p:sp>
    </p:spTree>
    <p:extLst>
      <p:ext uri="{BB962C8B-B14F-4D97-AF65-F5344CB8AC3E}">
        <p14:creationId xmlns:p14="http://schemas.microsoft.com/office/powerpoint/2010/main" val="33033774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35517446-20c8-4dbf-81a7-e8d1b5f96f52">
      <UserInfo>
        <DisplayName>Dabir, Harshal</DisplayName>
        <AccountId>59</AccountId>
        <AccountType/>
      </UserInfo>
      <UserInfo>
        <DisplayName>Satyanarayan, Lakshmi</DisplayName>
        <AccountId>24</AccountId>
        <AccountType/>
      </UserInfo>
    </SharedWithUsers>
  </documentManagement>
</p:properties>
</file>

<file path=customXml/itemProps1.xml><?xml version="1.0" encoding="utf-8"?>
<ds:datastoreItem xmlns:ds="http://schemas.openxmlformats.org/officeDocument/2006/customXml" ds:itemID="{036C924E-F25F-4414-BA25-56544F9DFE4A}">
  <ds:schemaRefs>
    <ds:schemaRef ds:uri="http://schemas.microsoft.com/sharepoint/v3/contenttype/forms"/>
  </ds:schemaRefs>
</ds:datastoreItem>
</file>

<file path=customXml/itemProps2.xml><?xml version="1.0" encoding="utf-8"?>
<ds:datastoreItem xmlns:ds="http://schemas.openxmlformats.org/officeDocument/2006/customXml" ds:itemID="{9F52667A-C02E-4FFD-885F-4330DC223C56}"/>
</file>

<file path=customXml/itemProps3.xml><?xml version="1.0" encoding="utf-8"?>
<ds:datastoreItem xmlns:ds="http://schemas.openxmlformats.org/officeDocument/2006/customXml" ds:itemID="{A009A763-14ED-4999-B2B8-4C90332DF60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3394</TotalTime>
  <Words>1076</Words>
  <Application>Microsoft Office PowerPoint</Application>
  <PresentationFormat>Widescreen</PresentationFormat>
  <Paragraphs>124</Paragraphs>
  <Slides>27</Slides>
  <Notes>5</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2</vt:i4>
      </vt:variant>
      <vt:variant>
        <vt:lpstr>Slide Titles</vt:lpstr>
      </vt:variant>
      <vt:variant>
        <vt:i4>27</vt:i4>
      </vt:variant>
    </vt:vector>
  </HeadingPairs>
  <TitlesOfParts>
    <vt:vector size="36" baseType="lpstr">
      <vt:lpstr>Arial</vt:lpstr>
      <vt:lpstr>Times New Roman</vt:lpstr>
      <vt:lpstr>Verdana</vt:lpstr>
      <vt:lpstr>Wingdings</vt:lpstr>
      <vt:lpstr>Capgemini Master</vt:lpstr>
      <vt:lpstr>Title Slide</vt:lpstr>
      <vt:lpstr>Final slides</vt:lpstr>
      <vt:lpstr>think-cell Slide</vt:lpstr>
      <vt:lpstr>Photo Editor Photo</vt:lpstr>
      <vt:lpstr>Monitoring</vt:lpstr>
      <vt:lpstr>Table of contents</vt:lpstr>
      <vt:lpstr>Continued</vt:lpstr>
      <vt:lpstr>PowerPoint Presentation</vt:lpstr>
      <vt:lpstr>PI Message format: SOAP with attachments</vt:lpstr>
      <vt:lpstr>Viewing SOAP message parts within PI</vt:lpstr>
      <vt:lpstr>Message Monitor </vt:lpstr>
      <vt:lpstr>PowerPoint Presentation</vt:lpstr>
      <vt:lpstr>Message Status Overview</vt:lpstr>
      <vt:lpstr>Database</vt:lpstr>
      <vt:lpstr>PowerPoint Presentation</vt:lpstr>
      <vt:lpstr>Communication Channel Monitor   </vt:lpstr>
      <vt:lpstr>Performance Monitor</vt:lpstr>
      <vt:lpstr>Java Proxy Run Time Monitor </vt:lpstr>
      <vt:lpstr>Cache Monitor</vt:lpstr>
      <vt:lpstr> Engine Status</vt:lpstr>
      <vt:lpstr>  IDOC Monitor</vt:lpstr>
      <vt:lpstr>Procedure </vt:lpstr>
      <vt:lpstr>CPA Cache History</vt:lpstr>
      <vt:lpstr>Channel Independent Log</vt:lpstr>
      <vt:lpstr>Component based alerts</vt:lpstr>
      <vt:lpstr>Steps….</vt:lpstr>
      <vt:lpstr>PowerPoint Presentation</vt:lpstr>
      <vt:lpstr>PowerPoint Presentation</vt:lpstr>
      <vt:lpstr>PowerPoint Presentation</vt:lpstr>
      <vt:lpstr>Transport Mechanism</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dc:title>
  <dc:creator>Capgemini</dc:creator>
  <cp:lastModifiedBy>Anand, Saurav</cp:lastModifiedBy>
  <cp:revision>232</cp:revision>
  <dcterms:created xsi:type="dcterms:W3CDTF">2017-11-02T14:01:05Z</dcterms:created>
  <dcterms:modified xsi:type="dcterms:W3CDTF">2021-02-05T06:19:36Z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