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38" r:id="rId5"/>
    <p:sldMasterId id="2147483858" r:id="rId6"/>
  </p:sldMasterIdLst>
  <p:notesMasterIdLst>
    <p:notesMasterId r:id="rId21"/>
  </p:notesMasterIdLst>
  <p:handoutMasterIdLst>
    <p:handoutMasterId r:id="rId22"/>
  </p:handoutMasterIdLst>
  <p:sldIdLst>
    <p:sldId id="256" r:id="rId7"/>
    <p:sldId id="347" r:id="rId8"/>
    <p:sldId id="292" r:id="rId9"/>
    <p:sldId id="349" r:id="rId10"/>
    <p:sldId id="356" r:id="rId11"/>
    <p:sldId id="357" r:id="rId12"/>
    <p:sldId id="358" r:id="rId13"/>
    <p:sldId id="348" r:id="rId14"/>
    <p:sldId id="350" r:id="rId15"/>
    <p:sldId id="351" r:id="rId16"/>
    <p:sldId id="352" r:id="rId17"/>
    <p:sldId id="353" r:id="rId18"/>
    <p:sldId id="354" r:id="rId19"/>
    <p:sldId id="273" r:id="rId20"/>
  </p:sldIdLst>
  <p:sldSz cx="12192000" cy="6858000"/>
  <p:notesSz cx="6858000" cy="9144000"/>
  <p:custDataLst>
    <p:tags r:id="rId23"/>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D5ED"/>
    <a:srgbClr val="80B8D6"/>
    <a:srgbClr val="FF7E83"/>
    <a:srgbClr val="FF6327"/>
    <a:srgbClr val="01D1D0"/>
    <a:srgbClr val="E6E7E7"/>
    <a:srgbClr val="0070AD"/>
    <a:srgbClr val="7F7F7F"/>
    <a:srgbClr val="6D64CC"/>
    <a:srgbClr val="7E39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2937" autoAdjust="0"/>
  </p:normalViewPr>
  <p:slideViewPr>
    <p:cSldViewPr>
      <p:cViewPr varScale="1">
        <p:scale>
          <a:sx n="71" d="100"/>
          <a:sy n="71" d="100"/>
        </p:scale>
        <p:origin x="732"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9188"/>
    </p:cViewPr>
  </p:sorterViewPr>
  <p:notesViewPr>
    <p:cSldViewPr>
      <p:cViewPr varScale="1">
        <p:scale>
          <a:sx n="79" d="100"/>
          <a:sy n="79" d="100"/>
        </p:scale>
        <p:origin x="2352" y="76"/>
      </p:cViewPr>
      <p:guideLst/>
    </p:cSldViewPr>
  </p:notes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1000" dirty="0"/>
          </a:p>
        </p:txBody>
      </p:sp>
      <p:sp>
        <p:nvSpPr>
          <p:cNvPr id="3" name="Date Placeholder 2">
            <a:extLst>
              <a:ext uri="{FF2B5EF4-FFF2-40B4-BE49-F238E27FC236}">
                <a16:creationId xmlns=""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1000" smtClean="0"/>
              <a:pPr/>
              <a:t>30/08/2019</a:t>
            </a:fld>
            <a:endParaRPr lang="pt-PT" sz="1000"/>
          </a:p>
        </p:txBody>
      </p:sp>
      <p:sp>
        <p:nvSpPr>
          <p:cNvPr id="4" name="Footer Placeholder 3">
            <a:extLst>
              <a:ext uri="{FF2B5EF4-FFF2-40B4-BE49-F238E27FC236}">
                <a16:creationId xmlns=""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1000" dirty="0"/>
          </a:p>
        </p:txBody>
      </p:sp>
      <p:sp>
        <p:nvSpPr>
          <p:cNvPr id="5" name="Slide Number Placeholder 4">
            <a:extLst>
              <a:ext uri="{FF2B5EF4-FFF2-40B4-BE49-F238E27FC236}">
                <a16:creationId xmlns=""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1000" smtClean="0"/>
              <a:pPr/>
              <a:t>‹#›</a:t>
            </a:fld>
            <a:endParaRPr lang="pt-PT" sz="10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0835B8F7-DAC4-4931-8AED-4356A8B2FD64}" type="datetimeFigureOut">
              <a:rPr lang="pt-BR" smtClean="0"/>
              <a:pPr/>
              <a:t>30/08/2019</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 </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C0696B5C-12A0-4042-B4D0-BD3B9A4F58C6}" type="slidenum">
              <a:rPr lang="pt-BR" smtClean="0"/>
              <a:pPr/>
              <a:t>‹#›</a:t>
            </a:fld>
            <a:endParaRPr lang="pt-BR" dirty="0"/>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None/>
      <a:defRPr sz="1000" kern="1200" baseline="0">
        <a:solidFill>
          <a:schemeClr val="tx1"/>
        </a:solidFill>
        <a:latin typeface="+mn-lt"/>
        <a:ea typeface="+mn-ea"/>
        <a:cs typeface="+mn-cs"/>
      </a:defRPr>
    </a:lvl1pPr>
    <a:lvl2pPr marL="4572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2pPr>
    <a:lvl3pPr marL="9144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3pPr>
    <a:lvl4pPr marL="13716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122222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10</a:t>
            </a:fld>
            <a:endParaRPr lang="pt-BR"/>
          </a:p>
        </p:txBody>
      </p:sp>
    </p:spTree>
    <p:extLst>
      <p:ext uri="{BB962C8B-B14F-4D97-AF65-F5344CB8AC3E}">
        <p14:creationId xmlns:p14="http://schemas.microsoft.com/office/powerpoint/2010/main" val="424620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11</a:t>
            </a:fld>
            <a:endParaRPr lang="pt-BR"/>
          </a:p>
        </p:txBody>
      </p:sp>
    </p:spTree>
    <p:extLst>
      <p:ext uri="{BB962C8B-B14F-4D97-AF65-F5344CB8AC3E}">
        <p14:creationId xmlns:p14="http://schemas.microsoft.com/office/powerpoint/2010/main" val="897417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12</a:t>
            </a:fld>
            <a:endParaRPr lang="pt-BR"/>
          </a:p>
        </p:txBody>
      </p:sp>
    </p:spTree>
    <p:extLst>
      <p:ext uri="{BB962C8B-B14F-4D97-AF65-F5344CB8AC3E}">
        <p14:creationId xmlns:p14="http://schemas.microsoft.com/office/powerpoint/2010/main" val="245663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13</a:t>
            </a:fld>
            <a:endParaRPr lang="pt-BR"/>
          </a:p>
        </p:txBody>
      </p:sp>
    </p:spTree>
    <p:extLst>
      <p:ext uri="{BB962C8B-B14F-4D97-AF65-F5344CB8AC3E}">
        <p14:creationId xmlns:p14="http://schemas.microsoft.com/office/powerpoint/2010/main" val="2663342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14</a:t>
            </a:fld>
            <a:endParaRPr lang="pt-BR" dirty="0"/>
          </a:p>
        </p:txBody>
      </p:sp>
    </p:spTree>
    <p:extLst>
      <p:ext uri="{BB962C8B-B14F-4D97-AF65-F5344CB8AC3E}">
        <p14:creationId xmlns:p14="http://schemas.microsoft.com/office/powerpoint/2010/main" val="3504984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a:t>
            </a:fld>
            <a:endParaRPr lang="pt-BR" dirty="0"/>
          </a:p>
        </p:txBody>
      </p:sp>
    </p:spTree>
    <p:extLst>
      <p:ext uri="{BB962C8B-B14F-4D97-AF65-F5344CB8AC3E}">
        <p14:creationId xmlns:p14="http://schemas.microsoft.com/office/powerpoint/2010/main" val="1481059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3</a:t>
            </a:fld>
            <a:endParaRPr lang="pt-BR"/>
          </a:p>
        </p:txBody>
      </p:sp>
    </p:spTree>
    <p:extLst>
      <p:ext uri="{BB962C8B-B14F-4D97-AF65-F5344CB8AC3E}">
        <p14:creationId xmlns:p14="http://schemas.microsoft.com/office/powerpoint/2010/main" val="3201673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4</a:t>
            </a:fld>
            <a:endParaRPr lang="pt-BR"/>
          </a:p>
        </p:txBody>
      </p:sp>
    </p:spTree>
    <p:extLst>
      <p:ext uri="{BB962C8B-B14F-4D97-AF65-F5344CB8AC3E}">
        <p14:creationId xmlns:p14="http://schemas.microsoft.com/office/powerpoint/2010/main" val="2266219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5</a:t>
            </a:fld>
            <a:endParaRPr lang="pt-BR"/>
          </a:p>
        </p:txBody>
      </p:sp>
    </p:spTree>
    <p:extLst>
      <p:ext uri="{BB962C8B-B14F-4D97-AF65-F5344CB8AC3E}">
        <p14:creationId xmlns:p14="http://schemas.microsoft.com/office/powerpoint/2010/main" val="3873069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6</a:t>
            </a:fld>
            <a:endParaRPr lang="pt-BR"/>
          </a:p>
        </p:txBody>
      </p:sp>
    </p:spTree>
    <p:extLst>
      <p:ext uri="{BB962C8B-B14F-4D97-AF65-F5344CB8AC3E}">
        <p14:creationId xmlns:p14="http://schemas.microsoft.com/office/powerpoint/2010/main" val="3075313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7</a:t>
            </a:fld>
            <a:endParaRPr lang="pt-BR"/>
          </a:p>
        </p:txBody>
      </p:sp>
    </p:spTree>
    <p:extLst>
      <p:ext uri="{BB962C8B-B14F-4D97-AF65-F5344CB8AC3E}">
        <p14:creationId xmlns:p14="http://schemas.microsoft.com/office/powerpoint/2010/main" val="3386248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8</a:t>
            </a:fld>
            <a:endParaRPr lang="pt-BR"/>
          </a:p>
        </p:txBody>
      </p:sp>
    </p:spTree>
    <p:extLst>
      <p:ext uri="{BB962C8B-B14F-4D97-AF65-F5344CB8AC3E}">
        <p14:creationId xmlns:p14="http://schemas.microsoft.com/office/powerpoint/2010/main" val="4051384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9</a:t>
            </a:fld>
            <a:endParaRPr lang="pt-BR"/>
          </a:p>
        </p:txBody>
      </p:sp>
    </p:spTree>
    <p:extLst>
      <p:ext uri="{BB962C8B-B14F-4D97-AF65-F5344CB8AC3E}">
        <p14:creationId xmlns:p14="http://schemas.microsoft.com/office/powerpoint/2010/main" val="681066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1.png"/><Relationship Id="rId18" Type="http://schemas.openxmlformats.org/officeDocument/2006/relationships/hyperlink" Target="http://www.facebook.com/capgemini" TargetMode="External"/><Relationship Id="rId3" Type="http://schemas.openxmlformats.org/officeDocument/2006/relationships/tags" Target="../tags/tag14.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9.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3.xml"/><Relationship Id="rId16" Type="http://schemas.openxmlformats.org/officeDocument/2006/relationships/image" Target="../media/image12.png"/><Relationship Id="rId20" Type="http://schemas.microsoft.com/office/2007/relationships/hdphoto" Target="../media/hdphoto5.wdp"/><Relationship Id="rId1" Type="http://schemas.openxmlformats.org/officeDocument/2006/relationships/tags" Target="../tags/tag12.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23" Type="http://schemas.openxmlformats.org/officeDocument/2006/relationships/hyperlink" Target="http://www.capgemini.com/" TargetMode="External"/><Relationship Id="rId10" Type="http://schemas.openxmlformats.org/officeDocument/2006/relationships/image" Target="../media/image10.png"/><Relationship Id="rId19" Type="http://schemas.openxmlformats.org/officeDocument/2006/relationships/image" Target="../media/image13.png"/><Relationship Id="rId4" Type="http://schemas.openxmlformats.org/officeDocument/2006/relationships/tags" Target="../tags/tag15.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about/how-we-work/rightshore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svg"/><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907"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980"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931"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3" pos="316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954"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mod="1">
    <p:ext uri="{DCECCB84-F9BA-43D5-87BE-67443E8EF086}">
      <p15:sldGuideLst xmlns:p15="http://schemas.microsoft.com/office/powerpoint/2012/main">
        <p15:guide id="2" orient="horz" pos="93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p>
        </p:txBody>
      </p:sp>
    </p:spTree>
    <p:extLst>
      <p:ext uri="{BB962C8B-B14F-4D97-AF65-F5344CB8AC3E}">
        <p14:creationId xmlns:p14="http://schemas.microsoft.com/office/powerpoint/2010/main" val="3671831822"/>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message 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67">
            <a:hlinkClick r:id="rId22"/>
          </p:cNvPr>
          <p:cNvSpPr/>
          <p:nvPr userDrawn="1"/>
        </p:nvSpPr>
        <p:spPr>
          <a:xfrm>
            <a:off x="4625340" y="2375213"/>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a:hlinkClick r:id="rId23"/>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dirty="0"/>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814"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521"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Profile 1">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8897"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Graphic 11">
            <a:extLst>
              <a:ext uri="{FF2B5EF4-FFF2-40B4-BE49-F238E27FC236}">
                <a16:creationId xmlns="" xmlns:a16="http://schemas.microsoft.com/office/drawing/2014/main" id="{10113F8D-52D8-4246-B9BC-1A6D3EF8C72C}"/>
              </a:ext>
            </a:extLst>
          </p:cNvPr>
          <p:cNvPicPr>
            <a:picLocks noChangeAspect="1"/>
          </p:cNvPicPr>
          <p:nvPr userDrawn="1"/>
        </p:nvPicPr>
        <p:blipFill>
          <a:blip r:embed="rId6" cstate="print">
            <a:extLst>
              <a:ext uri="{96DAC541-7B7A-43D3-8B79-37D633B846F1}">
                <asvg:svgBlip xmlns="" xmlns:asvg="http://schemas.microsoft.com/office/drawing/2016/SVG/main" r:embed="rId7"/>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11" name="Title 1"/>
          <p:cNvSpPr>
            <a:spLocks noGrp="1"/>
          </p:cNvSpPr>
          <p:nvPr>
            <p:ph type="title"/>
          </p:nvPr>
        </p:nvSpPr>
        <p:spPr>
          <a:xfrm>
            <a:off x="227349" y="0"/>
            <a:ext cx="11125236" cy="1104900"/>
          </a:xfrm>
          <a:prstGeom prst="rect">
            <a:avLst/>
          </a:prstGeom>
        </p:spPr>
        <p:txBody>
          <a:bodyPr/>
          <a:lstStyle/>
          <a:p>
            <a:r>
              <a:rPr lang="fr-FR"/>
              <a:t>Modifiez le style du titre</a:t>
            </a:r>
            <a:endParaRPr lang="en-GB"/>
          </a:p>
        </p:txBody>
      </p:sp>
      <p:sp>
        <p:nvSpPr>
          <p:cNvPr id="12" name="Text Placeholder 7">
            <a:extLst>
              <a:ext uri="{FF2B5EF4-FFF2-40B4-BE49-F238E27FC236}">
                <a16:creationId xmlns="" xmlns:a16="http://schemas.microsoft.com/office/drawing/2014/main" id="{3E908611-FBB7-4987-BE0F-F09EAF1FFC80}"/>
              </a:ext>
            </a:extLst>
          </p:cNvPr>
          <p:cNvSpPr>
            <a:spLocks noGrp="1"/>
          </p:cNvSpPr>
          <p:nvPr>
            <p:ph type="body" sz="quarter" idx="11" hasCustomPrompt="1"/>
          </p:nvPr>
        </p:nvSpPr>
        <p:spPr>
          <a:xfrm>
            <a:off x="7899399" y="12267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3" name="Text Placeholder 7">
            <a:extLst>
              <a:ext uri="{FF2B5EF4-FFF2-40B4-BE49-F238E27FC236}">
                <a16:creationId xmlns="" xmlns:a16="http://schemas.microsoft.com/office/drawing/2014/main" id="{306025B9-0362-4974-8920-7C764289CBA0}"/>
              </a:ext>
            </a:extLst>
          </p:cNvPr>
          <p:cNvSpPr>
            <a:spLocks noGrp="1"/>
          </p:cNvSpPr>
          <p:nvPr>
            <p:ph type="body" sz="quarter" idx="12" hasCustomPrompt="1"/>
          </p:nvPr>
        </p:nvSpPr>
        <p:spPr>
          <a:xfrm>
            <a:off x="7899399" y="1912986"/>
            <a:ext cx="3708401"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4" name="Text Placeholder 7">
            <a:extLst>
              <a:ext uri="{FF2B5EF4-FFF2-40B4-BE49-F238E27FC236}">
                <a16:creationId xmlns="" xmlns:a16="http://schemas.microsoft.com/office/drawing/2014/main" id="{257644F2-F28D-4087-B791-1E7F26C4AD1C}"/>
              </a:ext>
            </a:extLst>
          </p:cNvPr>
          <p:cNvSpPr>
            <a:spLocks noGrp="1"/>
          </p:cNvSpPr>
          <p:nvPr>
            <p:ph type="body" sz="quarter" idx="13" hasCustomPrompt="1"/>
          </p:nvPr>
        </p:nvSpPr>
        <p:spPr>
          <a:xfrm>
            <a:off x="7899399" y="25934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5" name="Text Placeholder 7">
            <a:extLst>
              <a:ext uri="{FF2B5EF4-FFF2-40B4-BE49-F238E27FC236}">
                <a16:creationId xmlns="" xmlns:a16="http://schemas.microsoft.com/office/drawing/2014/main" id="{25F62A33-F672-4099-9B72-9B2267F22ACF}"/>
              </a:ext>
            </a:extLst>
          </p:cNvPr>
          <p:cNvSpPr>
            <a:spLocks noGrp="1"/>
          </p:cNvSpPr>
          <p:nvPr>
            <p:ph type="body" sz="quarter" idx="14" hasCustomPrompt="1"/>
          </p:nvPr>
        </p:nvSpPr>
        <p:spPr>
          <a:xfrm>
            <a:off x="7899399" y="327678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6" name="Text Placeholder 7">
            <a:extLst>
              <a:ext uri="{FF2B5EF4-FFF2-40B4-BE49-F238E27FC236}">
                <a16:creationId xmlns="" xmlns:a16="http://schemas.microsoft.com/office/drawing/2014/main" id="{72FF6EE1-C46D-4DEB-A508-49B5101CF26E}"/>
              </a:ext>
            </a:extLst>
          </p:cNvPr>
          <p:cNvSpPr>
            <a:spLocks noGrp="1"/>
          </p:cNvSpPr>
          <p:nvPr>
            <p:ph type="body" sz="quarter" idx="15" hasCustomPrompt="1"/>
          </p:nvPr>
        </p:nvSpPr>
        <p:spPr>
          <a:xfrm>
            <a:off x="7899399" y="39601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7" name="Text Placeholder 7">
            <a:extLst>
              <a:ext uri="{FF2B5EF4-FFF2-40B4-BE49-F238E27FC236}">
                <a16:creationId xmlns="" xmlns:a16="http://schemas.microsoft.com/office/drawing/2014/main" id="{931D06D9-EA9B-42A0-81EE-D669D6CA5F33}"/>
              </a:ext>
            </a:extLst>
          </p:cNvPr>
          <p:cNvSpPr>
            <a:spLocks noGrp="1"/>
          </p:cNvSpPr>
          <p:nvPr>
            <p:ph type="body" sz="quarter" idx="16" hasCustomPrompt="1"/>
          </p:nvPr>
        </p:nvSpPr>
        <p:spPr>
          <a:xfrm>
            <a:off x="7899399" y="464788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8" name="Text Placeholder 7">
            <a:extLst>
              <a:ext uri="{FF2B5EF4-FFF2-40B4-BE49-F238E27FC236}">
                <a16:creationId xmlns="" xmlns:a16="http://schemas.microsoft.com/office/drawing/2014/main" id="{EFEA829A-6217-4965-B7BD-6BC37F7849AB}"/>
              </a:ext>
            </a:extLst>
          </p:cNvPr>
          <p:cNvSpPr>
            <a:spLocks noGrp="1"/>
          </p:cNvSpPr>
          <p:nvPr>
            <p:ph type="body" sz="quarter" idx="17" hasCustomPrompt="1"/>
          </p:nvPr>
        </p:nvSpPr>
        <p:spPr>
          <a:xfrm>
            <a:off x="7899399" y="53268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9" name="Text Placeholder 7">
            <a:extLst>
              <a:ext uri="{FF2B5EF4-FFF2-40B4-BE49-F238E27FC236}">
                <a16:creationId xmlns="" xmlns:a16="http://schemas.microsoft.com/office/drawing/2014/main" id="{E05DDB93-91CA-4BAF-9D63-E4134B435D8F}"/>
              </a:ext>
            </a:extLst>
          </p:cNvPr>
          <p:cNvSpPr>
            <a:spLocks noGrp="1"/>
          </p:cNvSpPr>
          <p:nvPr>
            <p:ph type="body" sz="quarter" idx="18" hasCustomPrompt="1"/>
          </p:nvPr>
        </p:nvSpPr>
        <p:spPr>
          <a:xfrm>
            <a:off x="7899399" y="600837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0" name="Picture Placeholder 47">
            <a:extLst>
              <a:ext uri="{FF2B5EF4-FFF2-40B4-BE49-F238E27FC236}">
                <a16:creationId xmlns="" xmlns:a16="http://schemas.microsoft.com/office/drawing/2014/main"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r>
              <a:rPr lang="fr-FR"/>
              <a:t>Cliquez sur l'icône pour ajouter une image</a:t>
            </a:r>
            <a:endParaRPr lang="pt-PT"/>
          </a:p>
        </p:txBody>
      </p:sp>
    </p:spTree>
    <p:extLst>
      <p:ext uri="{BB962C8B-B14F-4D97-AF65-F5344CB8AC3E}">
        <p14:creationId xmlns:p14="http://schemas.microsoft.com/office/powerpoint/2010/main" val="216048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22585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12.xml"/><Relationship Id="rId7" Type="http://schemas.openxmlformats.org/officeDocument/2006/relationships/tags" Target="../tags/tag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vmlDrawing" Target="../drawings/vmlDrawing5.vml"/><Relationship Id="rId5"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oleObject" Target="../embeddings/oleObject10.bin"/><Relationship Id="rId5" Type="http://schemas.openxmlformats.org/officeDocument/2006/relationships/tags" Target="../tags/tag11.xml"/><Relationship Id="rId4" Type="http://schemas.openxmlformats.org/officeDocument/2006/relationships/vmlDrawing" Target="../drawings/vmlDrawing10.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408" name="think-cell Slide" r:id="rId13" imgW="270" imgH="270" progId="TCLayout.ActiveDocument.1">
                  <p:embed/>
                </p:oleObj>
              </mc:Choice>
              <mc:Fallback>
                <p:oleObj name="think-cell Slide" r:id="rId13" imgW="270" imgH="270" progId="TCLayout.ActiveDocument.1">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 id="2147483914" r:id="rId8"/>
    <p:sldLayoutId id="2147483930" r:id="rId9"/>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886"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guide id="3"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002"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7988" y="1358153"/>
            <a:ext cx="4774258" cy="774847"/>
          </a:xfrm>
        </p:spPr>
        <p:txBody>
          <a:bodyPr/>
          <a:lstStyle/>
          <a:p>
            <a:r>
              <a:rPr lang="en-GB" dirty="0" smtClean="0"/>
              <a:t>Java and XSLT Mapping</a:t>
            </a:r>
            <a:endParaRPr lang="en-GB" dirty="0"/>
          </a:p>
        </p:txBody>
      </p:sp>
      <p:sp>
        <p:nvSpPr>
          <p:cNvPr id="3" name="Subtitle 2"/>
          <p:cNvSpPr>
            <a:spLocks noGrp="1"/>
          </p:cNvSpPr>
          <p:nvPr>
            <p:ph type="subTitle" idx="1"/>
          </p:nvPr>
        </p:nvSpPr>
        <p:spPr/>
        <p:txBody>
          <a:bodyPr/>
          <a:lstStyle/>
          <a:p>
            <a:r>
              <a:rPr lang="en-US" dirty="0" smtClean="0"/>
              <a:t>Mumbai, Aug-2019</a:t>
            </a:r>
            <a:r>
              <a:rPr lang="en-US" dirty="0"/>
              <a:t>, </a:t>
            </a:r>
            <a:r>
              <a:rPr lang="en-US" dirty="0" smtClean="0"/>
              <a:t>Nikhil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8000" y="333000"/>
            <a:ext cx="10224000" cy="1754326"/>
          </a:xfrm>
          <a:prstGeom prst="rect">
            <a:avLst/>
          </a:prstGeom>
          <a:noFill/>
        </p:spPr>
        <p:txBody>
          <a:bodyPr wrap="square" rtlCol="0">
            <a:spAutoFit/>
          </a:bodyPr>
          <a:lstStyle/>
          <a:p>
            <a:r>
              <a:rPr lang="en-US" dirty="0" smtClean="0"/>
              <a:t>Demonstration:</a:t>
            </a:r>
          </a:p>
          <a:p>
            <a:endParaRPr lang="en-US" dirty="0"/>
          </a:p>
          <a:p>
            <a:r>
              <a:rPr lang="en-US" dirty="0"/>
              <a:t>Source XML Structure</a:t>
            </a:r>
          </a:p>
          <a:p>
            <a:endParaRPr lang="en-US" dirty="0" smtClean="0"/>
          </a:p>
          <a:p>
            <a:endParaRPr lang="en-US" dirty="0" smtClean="0"/>
          </a:p>
          <a:p>
            <a:endParaRPr lang="en-US" dirty="0"/>
          </a:p>
        </p:txBody>
      </p:sp>
      <p:pic>
        <p:nvPicPr>
          <p:cNvPr id="3" name="Picture 2"/>
          <p:cNvPicPr>
            <a:picLocks noChangeAspect="1"/>
          </p:cNvPicPr>
          <p:nvPr/>
        </p:nvPicPr>
        <p:blipFill>
          <a:blip r:embed="rId3"/>
          <a:stretch>
            <a:fillRect/>
          </a:stretch>
        </p:blipFill>
        <p:spPr>
          <a:xfrm>
            <a:off x="480000" y="1413000"/>
            <a:ext cx="6543225" cy="2837515"/>
          </a:xfrm>
          <a:prstGeom prst="rect">
            <a:avLst/>
          </a:prstGeom>
        </p:spPr>
      </p:pic>
    </p:spTree>
    <p:extLst>
      <p:ext uri="{BB962C8B-B14F-4D97-AF65-F5344CB8AC3E}">
        <p14:creationId xmlns:p14="http://schemas.microsoft.com/office/powerpoint/2010/main" val="2645359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8000" y="333000"/>
            <a:ext cx="10224000" cy="923330"/>
          </a:xfrm>
          <a:prstGeom prst="rect">
            <a:avLst/>
          </a:prstGeom>
          <a:noFill/>
        </p:spPr>
        <p:txBody>
          <a:bodyPr wrap="square" rtlCol="0">
            <a:spAutoFit/>
          </a:bodyPr>
          <a:lstStyle/>
          <a:p>
            <a:r>
              <a:rPr lang="en-US" dirty="0" smtClean="0"/>
              <a:t>Demonstration:</a:t>
            </a:r>
          </a:p>
          <a:p>
            <a:endParaRPr lang="en-US" dirty="0"/>
          </a:p>
          <a:p>
            <a:r>
              <a:rPr lang="en-US" dirty="0" smtClean="0"/>
              <a:t>Target </a:t>
            </a:r>
            <a:r>
              <a:rPr lang="en-US" dirty="0"/>
              <a:t>XML </a:t>
            </a:r>
            <a:r>
              <a:rPr lang="en-US" dirty="0" smtClean="0"/>
              <a:t>Structure</a:t>
            </a:r>
            <a:endParaRPr lang="en-US" dirty="0"/>
          </a:p>
        </p:txBody>
      </p:sp>
      <p:pic>
        <p:nvPicPr>
          <p:cNvPr id="70658" name="Picture 2" descr="xslt mapp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000" y="1700999"/>
            <a:ext cx="6912000" cy="3506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898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8000" y="333000"/>
            <a:ext cx="10224000" cy="369332"/>
          </a:xfrm>
          <a:prstGeom prst="rect">
            <a:avLst/>
          </a:prstGeom>
          <a:noFill/>
        </p:spPr>
        <p:txBody>
          <a:bodyPr wrap="square" rtlCol="0">
            <a:spAutoFit/>
          </a:bodyPr>
          <a:lstStyle/>
          <a:p>
            <a:r>
              <a:rPr lang="en-US" dirty="0" smtClean="0"/>
              <a:t>Let us understand the XSLT Mapping to perform the desired functionality.</a:t>
            </a:r>
            <a:endParaRPr lang="en-US" dirty="0"/>
          </a:p>
        </p:txBody>
      </p:sp>
      <p:pic>
        <p:nvPicPr>
          <p:cNvPr id="71682" name="Picture 2" descr="xslt mapp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000" y="1053000"/>
            <a:ext cx="5876925" cy="4667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197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8000" y="333000"/>
            <a:ext cx="10224000" cy="5909310"/>
          </a:xfrm>
          <a:prstGeom prst="rect">
            <a:avLst/>
          </a:prstGeom>
          <a:noFill/>
        </p:spPr>
        <p:txBody>
          <a:bodyPr wrap="square" rtlCol="0">
            <a:spAutoFit/>
          </a:bodyPr>
          <a:lstStyle/>
          <a:p>
            <a:r>
              <a:rPr lang="en-US" dirty="0"/>
              <a:t>&lt;</a:t>
            </a:r>
            <a:r>
              <a:rPr lang="en-US" dirty="0" err="1"/>
              <a:t>xsl:stylesheet</a:t>
            </a:r>
            <a:r>
              <a:rPr lang="en-US" dirty="0"/>
              <a:t>&gt; tag indicates that this is an XSL document</a:t>
            </a:r>
          </a:p>
          <a:p>
            <a:endParaRPr lang="en-US" dirty="0" smtClean="0"/>
          </a:p>
          <a:p>
            <a:r>
              <a:rPr lang="en-US" dirty="0" smtClean="0"/>
              <a:t>&lt;</a:t>
            </a:r>
            <a:r>
              <a:rPr lang="en-US" dirty="0" err="1"/>
              <a:t>xsl:template</a:t>
            </a:r>
            <a:r>
              <a:rPr lang="en-US" dirty="0"/>
              <a:t>&gt; tag is used to match “/” i.e. entire source document. So the rules within &lt;</a:t>
            </a:r>
            <a:r>
              <a:rPr lang="en-US" dirty="0" err="1"/>
              <a:t>xsl:template</a:t>
            </a:r>
            <a:r>
              <a:rPr lang="en-US" dirty="0"/>
              <a:t>&gt; and &lt;/</a:t>
            </a:r>
            <a:r>
              <a:rPr lang="en-US" dirty="0" err="1"/>
              <a:t>xsl:template</a:t>
            </a:r>
            <a:r>
              <a:rPr lang="en-US" dirty="0"/>
              <a:t>&gt; will be used produce the target XML.</a:t>
            </a:r>
          </a:p>
          <a:p>
            <a:r>
              <a:rPr lang="en-US" dirty="0"/>
              <a:t>We store the current PO Number in a variable called </a:t>
            </a:r>
            <a:r>
              <a:rPr lang="en-US" dirty="0" err="1"/>
              <a:t>currentPONumber</a:t>
            </a:r>
            <a:r>
              <a:rPr lang="en-US" dirty="0"/>
              <a:t> using </a:t>
            </a:r>
            <a:endParaRPr lang="en-US" dirty="0" smtClean="0"/>
          </a:p>
          <a:p>
            <a:endParaRPr lang="en-US" dirty="0" smtClean="0"/>
          </a:p>
          <a:p>
            <a:r>
              <a:rPr lang="en-US" dirty="0" smtClean="0"/>
              <a:t>&lt;</a:t>
            </a:r>
            <a:r>
              <a:rPr lang="en-US" dirty="0" err="1"/>
              <a:t>xsl:variable</a:t>
            </a:r>
            <a:r>
              <a:rPr lang="en-US" dirty="0"/>
              <a:t>&gt; tag. &lt;</a:t>
            </a:r>
            <a:r>
              <a:rPr lang="en-US" dirty="0" err="1"/>
              <a:t>xsl:for-each</a:t>
            </a:r>
            <a:r>
              <a:rPr lang="en-US" dirty="0"/>
              <a:t>&gt; checks whether the current and previous PO numbers differ. Only if the numbers differ, the elements will be produced at the output. Thus, the Header data will be produced at the output only once for each PO number.</a:t>
            </a:r>
          </a:p>
          <a:p>
            <a:endParaRPr lang="en-US" dirty="0" smtClean="0"/>
          </a:p>
          <a:p>
            <a:r>
              <a:rPr lang="en-US" dirty="0" smtClean="0"/>
              <a:t>We </a:t>
            </a:r>
            <a:r>
              <a:rPr lang="en-US" dirty="0"/>
              <a:t>have another &lt;</a:t>
            </a:r>
            <a:r>
              <a:rPr lang="en-US" dirty="0" err="1"/>
              <a:t>xsl:for-each</a:t>
            </a:r>
            <a:r>
              <a:rPr lang="en-US" dirty="0"/>
              <a:t>&gt; loop within the existing &lt;</a:t>
            </a:r>
            <a:r>
              <a:rPr lang="en-US" dirty="0" err="1"/>
              <a:t>xsl:for-each</a:t>
            </a:r>
            <a:r>
              <a:rPr lang="en-US" dirty="0"/>
              <a:t>&gt;. This is used to produce item level fields at the output. The &lt;</a:t>
            </a:r>
            <a:r>
              <a:rPr lang="en-US" dirty="0" err="1"/>
              <a:t>xsl:for-each</a:t>
            </a:r>
            <a:r>
              <a:rPr lang="en-US" dirty="0"/>
              <a:t>&gt; tag compares the PO number with the PO number stored in the variable </a:t>
            </a:r>
            <a:r>
              <a:rPr lang="en-US" dirty="0" err="1"/>
              <a:t>currentPONumber</a:t>
            </a:r>
            <a:r>
              <a:rPr lang="en-US" dirty="0"/>
              <a:t>. Only if the values match, the underlying elements will be produced at the output. Thus, item level details will be produced under the current PO row node only if they belong to the current PO.</a:t>
            </a:r>
          </a:p>
          <a:p>
            <a:endParaRPr lang="en-US" dirty="0" smtClean="0"/>
          </a:p>
          <a:p>
            <a:r>
              <a:rPr lang="en-US" dirty="0" smtClean="0"/>
              <a:t>&lt;</a:t>
            </a:r>
            <a:r>
              <a:rPr lang="en-US" dirty="0" err="1"/>
              <a:t>xsl:value-of</a:t>
            </a:r>
            <a:r>
              <a:rPr lang="en-US" dirty="0"/>
              <a:t>&gt; tags are used to move individual XML field values to the target structure.</a:t>
            </a:r>
          </a:p>
          <a:p>
            <a:endParaRPr lang="en-US" dirty="0"/>
          </a:p>
        </p:txBody>
      </p:sp>
    </p:spTree>
    <p:extLst>
      <p:ext uri="{BB962C8B-B14F-4D97-AF65-F5344CB8AC3E}">
        <p14:creationId xmlns:p14="http://schemas.microsoft.com/office/powerpoint/2010/main" val="843229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PT" dirty="0"/>
              <a:t>Table of contents</a:t>
            </a:r>
            <a:endParaRPr lang="en-GB" dirty="0"/>
          </a:p>
        </p:txBody>
      </p:sp>
      <p:sp>
        <p:nvSpPr>
          <p:cNvPr id="4" name="Text Placeholder 3"/>
          <p:cNvSpPr>
            <a:spLocks noGrp="1"/>
          </p:cNvSpPr>
          <p:nvPr>
            <p:ph type="body" sz="quarter" idx="11"/>
          </p:nvPr>
        </p:nvSpPr>
        <p:spPr>
          <a:xfrm>
            <a:off x="7752000" y="827176"/>
            <a:ext cx="3708401" cy="555448"/>
          </a:xfrm>
        </p:spPr>
        <p:txBody>
          <a:bodyPr/>
          <a:lstStyle/>
          <a:p>
            <a:r>
              <a:rPr lang="pt-PT" sz="1400" b="1" dirty="0" smtClean="0">
                <a:solidFill>
                  <a:srgbClr val="2B0A3D"/>
                </a:solidFill>
              </a:rPr>
              <a:t>Java Mapping</a:t>
            </a:r>
            <a:endParaRPr lang="pt-PT" sz="1400" b="1" dirty="0">
              <a:solidFill>
                <a:srgbClr val="2B0A3D"/>
              </a:solidFill>
            </a:endParaRPr>
          </a:p>
        </p:txBody>
      </p:sp>
      <p:sp>
        <p:nvSpPr>
          <p:cNvPr id="5" name="Text Placeholder 4"/>
          <p:cNvSpPr>
            <a:spLocks noGrp="1"/>
          </p:cNvSpPr>
          <p:nvPr>
            <p:ph type="body" sz="quarter" idx="12"/>
          </p:nvPr>
        </p:nvSpPr>
        <p:spPr>
          <a:xfrm>
            <a:off x="7751999" y="1429356"/>
            <a:ext cx="3708401" cy="555448"/>
          </a:xfrm>
        </p:spPr>
        <p:txBody>
          <a:bodyPr/>
          <a:lstStyle/>
          <a:p>
            <a:r>
              <a:rPr lang="pt-PT" sz="1400" b="1" dirty="0" smtClean="0">
                <a:solidFill>
                  <a:srgbClr val="2B0A3D"/>
                </a:solidFill>
              </a:rPr>
              <a:t>XSLT Mapping</a:t>
            </a:r>
            <a:endParaRPr lang="pt-PT" sz="1400" b="1" dirty="0">
              <a:solidFill>
                <a:srgbClr val="2B0A3D"/>
              </a:solidFill>
            </a:endParaRPr>
          </a:p>
        </p:txBody>
      </p:sp>
      <p:grpSp>
        <p:nvGrpSpPr>
          <p:cNvPr id="13" name="Group 12">
            <a:extLst>
              <a:ext uri="{FF2B5EF4-FFF2-40B4-BE49-F238E27FC236}">
                <a16:creationId xmlns="" xmlns:a16="http://schemas.microsoft.com/office/drawing/2014/main" id="{4355C12A-73CF-432A-BF98-DD896761F988}"/>
              </a:ext>
            </a:extLst>
          </p:cNvPr>
          <p:cNvGrpSpPr/>
          <p:nvPr/>
        </p:nvGrpSpPr>
        <p:grpSpPr>
          <a:xfrm>
            <a:off x="6939640" y="805123"/>
            <a:ext cx="634560" cy="599554"/>
            <a:chOff x="6230532" y="1335315"/>
            <a:chExt cx="1204015" cy="1137596"/>
          </a:xfrm>
        </p:grpSpPr>
        <p:sp>
          <p:nvSpPr>
            <p:cNvPr id="14" name="Oval 20">
              <a:extLst>
                <a:ext uri="{FF2B5EF4-FFF2-40B4-BE49-F238E27FC236}">
                  <a16:creationId xmlns="" xmlns:a16="http://schemas.microsoft.com/office/drawing/2014/main" id="{06AC0EE6-AF4D-4FFC-ADD2-B9AE896BF230}"/>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15" name="Text Placeholder 14">
              <a:extLst>
                <a:ext uri="{FF2B5EF4-FFF2-40B4-BE49-F238E27FC236}">
                  <a16:creationId xmlns="" xmlns:a16="http://schemas.microsoft.com/office/drawing/2014/main" id="{D60C1C9E-EE4C-4D47-992A-F334F34763F0}"/>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1</a:t>
              </a:r>
            </a:p>
          </p:txBody>
        </p:sp>
      </p:grpSp>
      <p:grpSp>
        <p:nvGrpSpPr>
          <p:cNvPr id="16" name="Group 15">
            <a:extLst>
              <a:ext uri="{FF2B5EF4-FFF2-40B4-BE49-F238E27FC236}">
                <a16:creationId xmlns="" xmlns:a16="http://schemas.microsoft.com/office/drawing/2014/main" id="{37CE2E9A-D16D-4728-93E9-77D9F10FF84D}"/>
              </a:ext>
            </a:extLst>
          </p:cNvPr>
          <p:cNvGrpSpPr/>
          <p:nvPr/>
        </p:nvGrpSpPr>
        <p:grpSpPr>
          <a:xfrm>
            <a:off x="6939641" y="1488473"/>
            <a:ext cx="634560" cy="599554"/>
            <a:chOff x="6230534" y="1335315"/>
            <a:chExt cx="1204015" cy="1137595"/>
          </a:xfrm>
        </p:grpSpPr>
        <p:sp>
          <p:nvSpPr>
            <p:cNvPr id="17" name="Oval 20">
              <a:extLst>
                <a:ext uri="{FF2B5EF4-FFF2-40B4-BE49-F238E27FC236}">
                  <a16:creationId xmlns="" xmlns:a16="http://schemas.microsoft.com/office/drawing/2014/main" id="{1F4C00B1-EB37-4D8D-B087-B71901408CA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18" name="Text Placeholder 14">
              <a:extLst>
                <a:ext uri="{FF2B5EF4-FFF2-40B4-BE49-F238E27FC236}">
                  <a16:creationId xmlns="" xmlns:a16="http://schemas.microsoft.com/office/drawing/2014/main" id="{C4550218-B999-4F1E-AB75-81E61E844865}"/>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2</a:t>
              </a:r>
            </a:p>
          </p:txBody>
        </p:sp>
      </p:grpSp>
    </p:spTree>
    <p:extLst>
      <p:ext uri="{BB962C8B-B14F-4D97-AF65-F5344CB8AC3E}">
        <p14:creationId xmlns:p14="http://schemas.microsoft.com/office/powerpoint/2010/main" val="2287508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1. </a:t>
            </a:r>
            <a:r>
              <a:rPr lang="en-GB" b="1" dirty="0" smtClean="0"/>
              <a:t>Java Mapping</a:t>
            </a:r>
            <a:endParaRPr lang="en-GB" b="1" dirty="0"/>
          </a:p>
        </p:txBody>
      </p:sp>
      <p:sp>
        <p:nvSpPr>
          <p:cNvPr id="3" name="TextBox 2"/>
          <p:cNvSpPr txBox="1"/>
          <p:nvPr/>
        </p:nvSpPr>
        <p:spPr>
          <a:xfrm>
            <a:off x="480000" y="909000"/>
            <a:ext cx="10800000" cy="1477328"/>
          </a:xfrm>
          <a:prstGeom prst="rect">
            <a:avLst/>
          </a:prstGeom>
          <a:noFill/>
        </p:spPr>
        <p:txBody>
          <a:bodyPr wrap="square" rtlCol="0">
            <a:spAutoFit/>
          </a:bodyPr>
          <a:lstStyle/>
          <a:p>
            <a:r>
              <a:rPr lang="en-US" dirty="0" smtClean="0"/>
              <a:t>Java Mappings are used in cases where the desired functionality cannot be achieved by using Graphical mapping tools and Parameterized mapping. You can write your own Java Class, import it and to the Operation Mapping.</a:t>
            </a:r>
          </a:p>
          <a:p>
            <a:endParaRPr lang="en-US" dirty="0"/>
          </a:p>
          <a:p>
            <a:endParaRPr lang="en-US" dirty="0"/>
          </a:p>
        </p:txBody>
      </p:sp>
      <p:pic>
        <p:nvPicPr>
          <p:cNvPr id="4" name="Picture 3"/>
          <p:cNvPicPr>
            <a:picLocks noChangeAspect="1"/>
          </p:cNvPicPr>
          <p:nvPr/>
        </p:nvPicPr>
        <p:blipFill>
          <a:blip r:embed="rId3"/>
          <a:stretch>
            <a:fillRect/>
          </a:stretch>
        </p:blipFill>
        <p:spPr>
          <a:xfrm>
            <a:off x="1416000" y="1917000"/>
            <a:ext cx="8229600" cy="4276725"/>
          </a:xfrm>
          <a:prstGeom prst="rect">
            <a:avLst/>
          </a:prstGeom>
        </p:spPr>
      </p:pic>
    </p:spTree>
    <p:extLst>
      <p:ext uri="{BB962C8B-B14F-4D97-AF65-F5344CB8AC3E}">
        <p14:creationId xmlns:p14="http://schemas.microsoft.com/office/powerpoint/2010/main" val="4002008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descr="/wp-content/uploads/2013/03/image002_19384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6000" y="1557000"/>
            <a:ext cx="8077200" cy="46005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40000" y="1053000"/>
            <a:ext cx="11400365" cy="369332"/>
          </a:xfrm>
          <a:prstGeom prst="rect">
            <a:avLst/>
          </a:prstGeom>
          <a:noFill/>
        </p:spPr>
        <p:txBody>
          <a:bodyPr wrap="none" rtlCol="0">
            <a:spAutoFit/>
          </a:bodyPr>
          <a:lstStyle/>
          <a:p>
            <a:r>
              <a:rPr lang="en-US" dirty="0" smtClean="0"/>
              <a:t>But with SAP PO 7.5, we can also write Java Mapping code directly inside the Message mapping.</a:t>
            </a:r>
            <a:endParaRPr lang="en-US" dirty="0"/>
          </a:p>
        </p:txBody>
      </p:sp>
    </p:spTree>
    <p:extLst>
      <p:ext uri="{BB962C8B-B14F-4D97-AF65-F5344CB8AC3E}">
        <p14:creationId xmlns:p14="http://schemas.microsoft.com/office/powerpoint/2010/main" val="1994019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8000" y="333000"/>
            <a:ext cx="10224000" cy="5816977"/>
          </a:xfrm>
          <a:prstGeom prst="rect">
            <a:avLst/>
          </a:prstGeom>
          <a:noFill/>
        </p:spPr>
        <p:txBody>
          <a:bodyPr wrap="square" rtlCol="0">
            <a:spAutoFit/>
          </a:bodyPr>
          <a:lstStyle/>
          <a:p>
            <a:r>
              <a:rPr lang="en-US" dirty="0" smtClean="0"/>
              <a:t>Demonstration:</a:t>
            </a:r>
          </a:p>
          <a:p>
            <a:endParaRPr lang="en-US" dirty="0"/>
          </a:p>
          <a:p>
            <a:r>
              <a:rPr lang="en-US" dirty="0" smtClean="0"/>
              <a:t>We will create a simple Java Mapping to prefix a line to our payload.</a:t>
            </a:r>
          </a:p>
          <a:p>
            <a:endParaRPr lang="en-US" dirty="0" smtClean="0"/>
          </a:p>
          <a:p>
            <a:r>
              <a:rPr lang="en-US" dirty="0" smtClean="0"/>
              <a:t>Below is the code we need to implement.</a:t>
            </a:r>
          </a:p>
          <a:p>
            <a:endParaRPr lang="en-US" dirty="0" smtClean="0"/>
          </a:p>
          <a:p>
            <a:r>
              <a:rPr lang="en-US" sz="1200" dirty="0">
                <a:latin typeface="Lucida Console" panose="020B0609040504020204" pitchFamily="49" charset="0"/>
              </a:rPr>
              <a:t>package </a:t>
            </a:r>
            <a:r>
              <a:rPr lang="en-US" sz="1200" dirty="0" err="1">
                <a:latin typeface="Lucida Console" panose="020B0609040504020204" pitchFamily="49" charset="0"/>
              </a:rPr>
              <a:t>com.map</a:t>
            </a:r>
            <a:r>
              <a:rPr lang="en-US" sz="1200" dirty="0">
                <a:latin typeface="Lucida Console" panose="020B0609040504020204" pitchFamily="49" charset="0"/>
              </a:rPr>
              <a:t>;</a:t>
            </a:r>
          </a:p>
          <a:p>
            <a:r>
              <a:rPr lang="en-US" sz="1200" dirty="0">
                <a:latin typeface="Lucida Console" panose="020B0609040504020204" pitchFamily="49" charset="0"/>
              </a:rPr>
              <a:t>import java.io.*;</a:t>
            </a:r>
          </a:p>
          <a:p>
            <a:r>
              <a:rPr lang="en-US" sz="1200" dirty="0">
                <a:latin typeface="Lucida Console" panose="020B0609040504020204" pitchFamily="49" charset="0"/>
              </a:rPr>
              <a:t>import </a:t>
            </a:r>
            <a:r>
              <a:rPr lang="en-US" sz="1200" dirty="0" err="1">
                <a:latin typeface="Lucida Console" panose="020B0609040504020204" pitchFamily="49" charset="0"/>
              </a:rPr>
              <a:t>com.sap.aii.mapping.api</a:t>
            </a:r>
            <a:r>
              <a:rPr lang="en-US" sz="1200" dirty="0">
                <a:latin typeface="Lucida Console" panose="020B0609040504020204" pitchFamily="49" charset="0"/>
              </a:rPr>
              <a:t>.*;</a:t>
            </a:r>
          </a:p>
          <a:p>
            <a:r>
              <a:rPr lang="en-US" sz="1200" dirty="0">
                <a:latin typeface="Lucida Console" panose="020B0609040504020204" pitchFamily="49" charset="0"/>
              </a:rPr>
              <a:t>public class </a:t>
            </a:r>
            <a:r>
              <a:rPr lang="en-US" sz="1200" dirty="0" err="1">
                <a:latin typeface="Lucida Console" panose="020B0609040504020204" pitchFamily="49" charset="0"/>
              </a:rPr>
              <a:t>Test_JavaMapping</a:t>
            </a:r>
            <a:r>
              <a:rPr lang="en-US" sz="1200" dirty="0">
                <a:latin typeface="Lucida Console" panose="020B0609040504020204" pitchFamily="49" charset="0"/>
              </a:rPr>
              <a:t> extends </a:t>
            </a:r>
            <a:r>
              <a:rPr lang="en-US" sz="1200" dirty="0" err="1">
                <a:latin typeface="Lucida Console" panose="020B0609040504020204" pitchFamily="49" charset="0"/>
              </a:rPr>
              <a:t>AbstractTransformation</a:t>
            </a:r>
            <a:r>
              <a:rPr lang="en-US" sz="1200" dirty="0">
                <a:latin typeface="Lucida Console" panose="020B0609040504020204" pitchFamily="49" charset="0"/>
              </a:rPr>
              <a:t> {</a:t>
            </a:r>
          </a:p>
          <a:p>
            <a:r>
              <a:rPr lang="en-US" sz="1200" dirty="0">
                <a:latin typeface="Lucida Console" panose="020B0609040504020204" pitchFamily="49" charset="0"/>
              </a:rPr>
              <a:t>    @Override</a:t>
            </a:r>
          </a:p>
          <a:p>
            <a:r>
              <a:rPr lang="en-US" sz="1200" dirty="0">
                <a:latin typeface="Lucida Console" panose="020B0609040504020204" pitchFamily="49" charset="0"/>
              </a:rPr>
              <a:t>    public void transform(</a:t>
            </a:r>
            <a:r>
              <a:rPr lang="en-US" sz="1200" dirty="0" err="1">
                <a:latin typeface="Lucida Console" panose="020B0609040504020204" pitchFamily="49" charset="0"/>
              </a:rPr>
              <a:t>TransformationInput</a:t>
            </a:r>
            <a:r>
              <a:rPr lang="en-US" sz="1200" dirty="0">
                <a:latin typeface="Lucida Console" panose="020B0609040504020204" pitchFamily="49" charset="0"/>
              </a:rPr>
              <a:t> </a:t>
            </a:r>
            <a:r>
              <a:rPr lang="en-US" sz="1200" dirty="0" err="1">
                <a:latin typeface="Lucida Console" panose="020B0609040504020204" pitchFamily="49" charset="0"/>
              </a:rPr>
              <a:t>transformationInput</a:t>
            </a:r>
            <a:r>
              <a:rPr lang="en-US" sz="1200" dirty="0">
                <a:latin typeface="Lucida Console" panose="020B0609040504020204" pitchFamily="49" charset="0"/>
              </a:rPr>
              <a:t>, </a:t>
            </a:r>
            <a:r>
              <a:rPr lang="en-US" sz="1200" dirty="0" err="1">
                <a:latin typeface="Lucida Console" panose="020B0609040504020204" pitchFamily="49" charset="0"/>
              </a:rPr>
              <a:t>TransformationOutput</a:t>
            </a:r>
            <a:r>
              <a:rPr lang="en-US" sz="1200" dirty="0">
                <a:latin typeface="Lucida Console" panose="020B0609040504020204" pitchFamily="49" charset="0"/>
              </a:rPr>
              <a:t> </a:t>
            </a:r>
            <a:r>
              <a:rPr lang="en-US" sz="1200" dirty="0" err="1">
                <a:latin typeface="Lucida Console" panose="020B0609040504020204" pitchFamily="49" charset="0"/>
              </a:rPr>
              <a:t>transformationOutput</a:t>
            </a:r>
            <a:r>
              <a:rPr lang="en-US" sz="1200" dirty="0">
                <a:latin typeface="Lucida Console" panose="020B0609040504020204" pitchFamily="49" charset="0"/>
              </a:rPr>
              <a:t>) throws </a:t>
            </a:r>
            <a:r>
              <a:rPr lang="en-US" sz="1200" dirty="0" err="1">
                <a:latin typeface="Lucida Console" panose="020B0609040504020204" pitchFamily="49" charset="0"/>
              </a:rPr>
              <a:t>StreamTransformationException</a:t>
            </a:r>
            <a:r>
              <a:rPr lang="en-US" sz="1200" dirty="0">
                <a:latin typeface="Lucida Console" panose="020B0609040504020204" pitchFamily="49" charset="0"/>
              </a:rPr>
              <a:t> {</a:t>
            </a:r>
          </a:p>
          <a:p>
            <a:r>
              <a:rPr lang="en-US" sz="1200" dirty="0">
                <a:latin typeface="Lucida Console" panose="020B0609040504020204" pitchFamily="49" charset="0"/>
              </a:rPr>
              <a:t>        try {</a:t>
            </a:r>
          </a:p>
          <a:p>
            <a:r>
              <a:rPr lang="en-US" sz="1200" dirty="0">
                <a:latin typeface="Lucida Console" panose="020B0609040504020204" pitchFamily="49" charset="0"/>
              </a:rPr>
              <a:t>            </a:t>
            </a:r>
            <a:r>
              <a:rPr lang="en-US" sz="1200" dirty="0" err="1">
                <a:latin typeface="Lucida Console" panose="020B0609040504020204" pitchFamily="49" charset="0"/>
              </a:rPr>
              <a:t>InputStream</a:t>
            </a:r>
            <a:r>
              <a:rPr lang="en-US" sz="1200" dirty="0">
                <a:latin typeface="Lucida Console" panose="020B0609040504020204" pitchFamily="49" charset="0"/>
              </a:rPr>
              <a:t> </a:t>
            </a:r>
            <a:r>
              <a:rPr lang="en-US" sz="1200" dirty="0" err="1">
                <a:latin typeface="Lucida Console" panose="020B0609040504020204" pitchFamily="49" charset="0"/>
              </a:rPr>
              <a:t>inputstream</a:t>
            </a:r>
            <a:r>
              <a:rPr lang="en-US" sz="1200" dirty="0">
                <a:latin typeface="Lucida Console" panose="020B0609040504020204" pitchFamily="49" charset="0"/>
              </a:rPr>
              <a:t> = </a:t>
            </a:r>
            <a:r>
              <a:rPr lang="en-US" sz="1200" dirty="0" err="1">
                <a:latin typeface="Lucida Console" panose="020B0609040504020204" pitchFamily="49" charset="0"/>
              </a:rPr>
              <a:t>transformationInput.getInputPayload</a:t>
            </a:r>
            <a:r>
              <a:rPr lang="en-US" sz="1200" dirty="0">
                <a:latin typeface="Lucida Console" panose="020B0609040504020204" pitchFamily="49" charset="0"/>
              </a:rPr>
              <a:t>().</a:t>
            </a:r>
            <a:r>
              <a:rPr lang="en-US" sz="1200" dirty="0" err="1">
                <a:latin typeface="Lucida Console" panose="020B0609040504020204" pitchFamily="49" charset="0"/>
              </a:rPr>
              <a:t>getInputStream</a:t>
            </a:r>
            <a:r>
              <a:rPr lang="en-US" sz="1200" dirty="0">
                <a:latin typeface="Lucida Console" panose="020B0609040504020204" pitchFamily="49" charset="0"/>
              </a:rPr>
              <a:t>();</a:t>
            </a:r>
          </a:p>
          <a:p>
            <a:r>
              <a:rPr lang="en-US" sz="1200" dirty="0">
                <a:latin typeface="Lucida Console" panose="020B0609040504020204" pitchFamily="49" charset="0"/>
              </a:rPr>
              <a:t>            </a:t>
            </a:r>
            <a:r>
              <a:rPr lang="en-US" sz="1200" dirty="0" err="1">
                <a:latin typeface="Lucida Console" panose="020B0609040504020204" pitchFamily="49" charset="0"/>
              </a:rPr>
              <a:t>OutputStream</a:t>
            </a:r>
            <a:r>
              <a:rPr lang="en-US" sz="1200" dirty="0">
                <a:latin typeface="Lucida Console" panose="020B0609040504020204" pitchFamily="49" charset="0"/>
              </a:rPr>
              <a:t> </a:t>
            </a:r>
            <a:r>
              <a:rPr lang="en-US" sz="1200" dirty="0" err="1">
                <a:latin typeface="Lucida Console" panose="020B0609040504020204" pitchFamily="49" charset="0"/>
              </a:rPr>
              <a:t>outputstream</a:t>
            </a:r>
            <a:r>
              <a:rPr lang="en-US" sz="1200" dirty="0">
                <a:latin typeface="Lucida Console" panose="020B0609040504020204" pitchFamily="49" charset="0"/>
              </a:rPr>
              <a:t> = </a:t>
            </a:r>
            <a:r>
              <a:rPr lang="en-US" sz="1200" dirty="0" err="1">
                <a:latin typeface="Lucida Console" panose="020B0609040504020204" pitchFamily="49" charset="0"/>
              </a:rPr>
              <a:t>transformationOutput.getOutputPayload</a:t>
            </a:r>
            <a:r>
              <a:rPr lang="en-US" sz="1200" dirty="0">
                <a:latin typeface="Lucida Console" panose="020B0609040504020204" pitchFamily="49" charset="0"/>
              </a:rPr>
              <a:t>().</a:t>
            </a:r>
            <a:r>
              <a:rPr lang="en-US" sz="1200" dirty="0" err="1">
                <a:latin typeface="Lucida Console" panose="020B0609040504020204" pitchFamily="49" charset="0"/>
              </a:rPr>
              <a:t>getOutputStream</a:t>
            </a:r>
            <a:r>
              <a:rPr lang="en-US" sz="1200" dirty="0">
                <a:latin typeface="Lucida Console" panose="020B0609040504020204" pitchFamily="49" charset="0"/>
              </a:rPr>
              <a:t>();</a:t>
            </a:r>
          </a:p>
          <a:p>
            <a:r>
              <a:rPr lang="en-US" sz="1200" dirty="0">
                <a:latin typeface="Lucida Console" panose="020B0609040504020204" pitchFamily="49" charset="0"/>
              </a:rPr>
              <a:t>            // Copy Input content to Output content</a:t>
            </a:r>
          </a:p>
          <a:p>
            <a:r>
              <a:rPr lang="en-US" sz="1200" dirty="0">
                <a:latin typeface="Lucida Console" panose="020B0609040504020204" pitchFamily="49" charset="0"/>
              </a:rPr>
              <a:t>            byte[] b = new byte[</a:t>
            </a:r>
            <a:r>
              <a:rPr lang="en-US" sz="1200" dirty="0" err="1">
                <a:latin typeface="Lucida Console" panose="020B0609040504020204" pitchFamily="49" charset="0"/>
              </a:rPr>
              <a:t>inputstream.available</a:t>
            </a:r>
            <a:r>
              <a:rPr lang="en-US" sz="1200" dirty="0">
                <a:latin typeface="Lucida Console" panose="020B0609040504020204" pitchFamily="49" charset="0"/>
              </a:rPr>
              <a:t>()];</a:t>
            </a:r>
          </a:p>
          <a:p>
            <a:r>
              <a:rPr lang="en-US" sz="1200" dirty="0">
                <a:latin typeface="Lucida Console" panose="020B0609040504020204" pitchFamily="49" charset="0"/>
              </a:rPr>
              <a:t>            </a:t>
            </a:r>
            <a:r>
              <a:rPr lang="en-US" sz="1200" dirty="0" err="1">
                <a:latin typeface="Lucida Console" panose="020B0609040504020204" pitchFamily="49" charset="0"/>
              </a:rPr>
              <a:t>inputstream.read</a:t>
            </a:r>
            <a:r>
              <a:rPr lang="en-US" sz="1200" dirty="0">
                <a:latin typeface="Lucida Console" panose="020B0609040504020204" pitchFamily="49" charset="0"/>
              </a:rPr>
              <a:t>(b);</a:t>
            </a:r>
          </a:p>
          <a:p>
            <a:r>
              <a:rPr lang="en-US" sz="1200" dirty="0">
                <a:latin typeface="Lucida Console" panose="020B0609040504020204" pitchFamily="49" charset="0"/>
              </a:rPr>
              <a:t>       </a:t>
            </a:r>
          </a:p>
          <a:p>
            <a:r>
              <a:rPr lang="en-US" sz="1200" dirty="0">
                <a:latin typeface="Lucida Console" panose="020B0609040504020204" pitchFamily="49" charset="0"/>
              </a:rPr>
              <a:t>            </a:t>
            </a:r>
            <a:r>
              <a:rPr lang="en-US" sz="1200" dirty="0" err="1">
                <a:latin typeface="Lucida Console" panose="020B0609040504020204" pitchFamily="49" charset="0"/>
              </a:rPr>
              <a:t>outputstream.write</a:t>
            </a:r>
            <a:r>
              <a:rPr lang="en-US" sz="1200" dirty="0">
                <a:latin typeface="Lucida Console" panose="020B0609040504020204" pitchFamily="49" charset="0"/>
              </a:rPr>
              <a:t>("Prefixing this line to input. </a:t>
            </a:r>
            <a:r>
              <a:rPr lang="en-US" sz="1200" dirty="0" err="1">
                <a:latin typeface="Lucida Console" panose="020B0609040504020204" pitchFamily="49" charset="0"/>
              </a:rPr>
              <a:t>Test_JavaMapping</a:t>
            </a:r>
            <a:r>
              <a:rPr lang="en-US" sz="1200" dirty="0">
                <a:latin typeface="Lucida Console" panose="020B0609040504020204" pitchFamily="49" charset="0"/>
              </a:rPr>
              <a:t>. \r\n".</a:t>
            </a:r>
            <a:r>
              <a:rPr lang="en-US" sz="1200" dirty="0" err="1">
                <a:latin typeface="Lucida Console" panose="020B0609040504020204" pitchFamily="49" charset="0"/>
              </a:rPr>
              <a:t>getBytes</a:t>
            </a:r>
            <a:r>
              <a:rPr lang="en-US" sz="1200" dirty="0">
                <a:latin typeface="Lucida Console" panose="020B0609040504020204" pitchFamily="49" charset="0"/>
              </a:rPr>
              <a:t>());</a:t>
            </a:r>
          </a:p>
          <a:p>
            <a:r>
              <a:rPr lang="en-US" sz="1200" dirty="0">
                <a:latin typeface="Lucida Console" panose="020B0609040504020204" pitchFamily="49" charset="0"/>
              </a:rPr>
              <a:t>            </a:t>
            </a:r>
            <a:r>
              <a:rPr lang="en-US" sz="1200" dirty="0" err="1">
                <a:latin typeface="Lucida Console" panose="020B0609040504020204" pitchFamily="49" charset="0"/>
              </a:rPr>
              <a:t>outputstream.write</a:t>
            </a:r>
            <a:r>
              <a:rPr lang="en-US" sz="1200" dirty="0">
                <a:latin typeface="Lucida Console" panose="020B0609040504020204" pitchFamily="49" charset="0"/>
              </a:rPr>
              <a:t>(b);</a:t>
            </a:r>
          </a:p>
          <a:p>
            <a:r>
              <a:rPr lang="en-US" sz="1200" dirty="0">
                <a:latin typeface="Lucida Console" panose="020B0609040504020204" pitchFamily="49" charset="0"/>
              </a:rPr>
              <a:t>        } catch (Exception exception) {</a:t>
            </a:r>
          </a:p>
          <a:p>
            <a:r>
              <a:rPr lang="en-US" sz="1200" dirty="0">
                <a:latin typeface="Lucida Console" panose="020B0609040504020204" pitchFamily="49" charset="0"/>
              </a:rPr>
              <a:t>            </a:t>
            </a:r>
            <a:r>
              <a:rPr lang="en-US" sz="1200" dirty="0" err="1">
                <a:latin typeface="Lucida Console" panose="020B0609040504020204" pitchFamily="49" charset="0"/>
              </a:rPr>
              <a:t>getTrace</a:t>
            </a:r>
            <a:r>
              <a:rPr lang="en-US" sz="1200" dirty="0">
                <a:latin typeface="Lucida Console" panose="020B0609040504020204" pitchFamily="49" charset="0"/>
              </a:rPr>
              <a:t>().</a:t>
            </a:r>
            <a:r>
              <a:rPr lang="en-US" sz="1200" dirty="0" err="1">
                <a:latin typeface="Lucida Console" panose="020B0609040504020204" pitchFamily="49" charset="0"/>
              </a:rPr>
              <a:t>addDebugMessage</a:t>
            </a:r>
            <a:r>
              <a:rPr lang="en-US" sz="1200" dirty="0">
                <a:latin typeface="Lucida Console" panose="020B0609040504020204" pitchFamily="49" charset="0"/>
              </a:rPr>
              <a:t>(</a:t>
            </a:r>
            <a:r>
              <a:rPr lang="en-US" sz="1200" dirty="0" err="1">
                <a:latin typeface="Lucida Console" panose="020B0609040504020204" pitchFamily="49" charset="0"/>
              </a:rPr>
              <a:t>exception.getMessage</a:t>
            </a:r>
            <a:r>
              <a:rPr lang="en-US" sz="1200" dirty="0">
                <a:latin typeface="Lucida Console" panose="020B0609040504020204" pitchFamily="49" charset="0"/>
              </a:rPr>
              <a:t>());</a:t>
            </a:r>
          </a:p>
          <a:p>
            <a:r>
              <a:rPr lang="en-US" sz="1200" dirty="0">
                <a:latin typeface="Lucida Console" panose="020B0609040504020204" pitchFamily="49" charset="0"/>
              </a:rPr>
              <a:t>            throw new </a:t>
            </a:r>
            <a:r>
              <a:rPr lang="en-US" sz="1200" dirty="0" err="1">
                <a:latin typeface="Lucida Console" panose="020B0609040504020204" pitchFamily="49" charset="0"/>
              </a:rPr>
              <a:t>StreamTransformationException</a:t>
            </a:r>
            <a:r>
              <a:rPr lang="en-US" sz="1200" dirty="0">
                <a:latin typeface="Lucida Console" panose="020B0609040504020204" pitchFamily="49" charset="0"/>
              </a:rPr>
              <a:t>(</a:t>
            </a:r>
            <a:r>
              <a:rPr lang="en-US" sz="1200" dirty="0" err="1">
                <a:latin typeface="Lucida Console" panose="020B0609040504020204" pitchFamily="49" charset="0"/>
              </a:rPr>
              <a:t>exception.toString</a:t>
            </a:r>
            <a:r>
              <a:rPr lang="en-US" sz="1200" dirty="0">
                <a:latin typeface="Lucida Console" panose="020B0609040504020204" pitchFamily="49" charset="0"/>
              </a:rPr>
              <a:t>());</a:t>
            </a:r>
          </a:p>
          <a:p>
            <a:r>
              <a:rPr lang="en-US" sz="1200" dirty="0">
                <a:latin typeface="Lucida Console" panose="020B0609040504020204" pitchFamily="49" charset="0"/>
              </a:rPr>
              <a:t>        }</a:t>
            </a:r>
          </a:p>
          <a:p>
            <a:r>
              <a:rPr lang="en-US" sz="1200" dirty="0">
                <a:latin typeface="Lucida Console" panose="020B0609040504020204" pitchFamily="49" charset="0"/>
              </a:rPr>
              <a:t>    }</a:t>
            </a:r>
          </a:p>
          <a:p>
            <a:r>
              <a:rPr lang="en-US" sz="1200" dirty="0">
                <a:latin typeface="Lucida Console" panose="020B0609040504020204" pitchFamily="49" charset="0"/>
              </a:rPr>
              <a:t>}</a:t>
            </a:r>
            <a:endParaRPr lang="en-US" sz="1200" dirty="0">
              <a:latin typeface="Lucida Console" panose="020B0609040504020204" pitchFamily="49" charset="0"/>
            </a:endParaRPr>
          </a:p>
        </p:txBody>
      </p:sp>
    </p:spTree>
    <p:extLst>
      <p:ext uri="{BB962C8B-B14F-4D97-AF65-F5344CB8AC3E}">
        <p14:creationId xmlns:p14="http://schemas.microsoft.com/office/powerpoint/2010/main" val="3917414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4000" y="765000"/>
            <a:ext cx="9110186" cy="646331"/>
          </a:xfrm>
          <a:prstGeom prst="rect">
            <a:avLst/>
          </a:prstGeom>
          <a:noFill/>
        </p:spPr>
        <p:txBody>
          <a:bodyPr wrap="none" rtlCol="0">
            <a:spAutoFit/>
          </a:bodyPr>
          <a:lstStyle/>
          <a:p>
            <a:r>
              <a:rPr lang="en-US" dirty="0" smtClean="0"/>
              <a:t>We write the above Java code in NWDS, and import the Java class in SAP PI.</a:t>
            </a:r>
          </a:p>
          <a:p>
            <a:r>
              <a:rPr lang="en-US" dirty="0" smtClean="0"/>
              <a:t>In Operation mapping we select the Java class.</a:t>
            </a:r>
            <a:endParaRPr lang="en-US" dirty="0"/>
          </a:p>
        </p:txBody>
      </p:sp>
      <p:pic>
        <p:nvPicPr>
          <p:cNvPr id="6" name="Picture 5"/>
          <p:cNvPicPr>
            <a:picLocks noChangeAspect="1"/>
          </p:cNvPicPr>
          <p:nvPr/>
        </p:nvPicPr>
        <p:blipFill>
          <a:blip r:embed="rId3"/>
          <a:stretch>
            <a:fillRect/>
          </a:stretch>
        </p:blipFill>
        <p:spPr>
          <a:xfrm>
            <a:off x="1352550" y="1952625"/>
            <a:ext cx="9486900" cy="2952750"/>
          </a:xfrm>
          <a:prstGeom prst="rect">
            <a:avLst/>
          </a:prstGeom>
        </p:spPr>
      </p:pic>
    </p:spTree>
    <p:extLst>
      <p:ext uri="{BB962C8B-B14F-4D97-AF65-F5344CB8AC3E}">
        <p14:creationId xmlns:p14="http://schemas.microsoft.com/office/powerpoint/2010/main" val="2798087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4000" y="765000"/>
            <a:ext cx="3947619" cy="369332"/>
          </a:xfrm>
          <a:prstGeom prst="rect">
            <a:avLst/>
          </a:prstGeom>
          <a:noFill/>
        </p:spPr>
        <p:txBody>
          <a:bodyPr wrap="none" rtlCol="0">
            <a:spAutoFit/>
          </a:bodyPr>
          <a:lstStyle/>
          <a:p>
            <a:r>
              <a:rPr lang="en-US" dirty="0" smtClean="0"/>
              <a:t>We test it in Operation Mapping.</a:t>
            </a:r>
            <a:endParaRPr lang="en-US" dirty="0"/>
          </a:p>
        </p:txBody>
      </p:sp>
      <p:pic>
        <p:nvPicPr>
          <p:cNvPr id="2" name="Picture 1"/>
          <p:cNvPicPr>
            <a:picLocks noChangeAspect="1"/>
          </p:cNvPicPr>
          <p:nvPr/>
        </p:nvPicPr>
        <p:blipFill>
          <a:blip r:embed="rId3"/>
          <a:stretch>
            <a:fillRect/>
          </a:stretch>
        </p:blipFill>
        <p:spPr>
          <a:xfrm>
            <a:off x="1695450" y="1585912"/>
            <a:ext cx="8801100" cy="3686175"/>
          </a:xfrm>
          <a:prstGeom prst="rect">
            <a:avLst/>
          </a:prstGeom>
        </p:spPr>
      </p:pic>
    </p:spTree>
    <p:extLst>
      <p:ext uri="{BB962C8B-B14F-4D97-AF65-F5344CB8AC3E}">
        <p14:creationId xmlns:p14="http://schemas.microsoft.com/office/powerpoint/2010/main" val="3978831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2. XSLT Mapping</a:t>
            </a:r>
            <a:endParaRPr lang="en-GB" b="1" dirty="0"/>
          </a:p>
        </p:txBody>
      </p:sp>
      <p:sp>
        <p:nvSpPr>
          <p:cNvPr id="3" name="TextBox 2"/>
          <p:cNvSpPr txBox="1"/>
          <p:nvPr/>
        </p:nvSpPr>
        <p:spPr>
          <a:xfrm>
            <a:off x="480000" y="1125000"/>
            <a:ext cx="10512000" cy="3970318"/>
          </a:xfrm>
          <a:prstGeom prst="rect">
            <a:avLst/>
          </a:prstGeom>
          <a:noFill/>
        </p:spPr>
        <p:txBody>
          <a:bodyPr wrap="square" rtlCol="0">
            <a:spAutoFit/>
          </a:bodyPr>
          <a:lstStyle/>
          <a:p>
            <a:r>
              <a:rPr lang="en-US" dirty="0" smtClean="0"/>
              <a:t>XSLT stands for </a:t>
            </a:r>
            <a:r>
              <a:rPr lang="en-US" dirty="0"/>
              <a:t>Extensible </a:t>
            </a:r>
            <a:r>
              <a:rPr lang="en-US" dirty="0" smtClean="0"/>
              <a:t>Style sheet </a:t>
            </a:r>
            <a:r>
              <a:rPr lang="en-US" dirty="0"/>
              <a:t>Language </a:t>
            </a:r>
            <a:r>
              <a:rPr lang="en-US" dirty="0" smtClean="0"/>
              <a:t>Transformation. It </a:t>
            </a:r>
            <a:r>
              <a:rPr lang="en-US" dirty="0"/>
              <a:t>is an XML based language for transforming XML </a:t>
            </a:r>
            <a:r>
              <a:rPr lang="en-US" dirty="0" smtClean="0"/>
              <a:t>documents </a:t>
            </a:r>
            <a:r>
              <a:rPr lang="en-US" dirty="0"/>
              <a:t>on the basis of set of well-defined rules. Using XSLT we can transform XML to XML, Text, HTML/XHTML, PDF etc.</a:t>
            </a:r>
            <a:endParaRPr lang="en-US" dirty="0" smtClean="0"/>
          </a:p>
          <a:p>
            <a:endParaRPr lang="en-US" dirty="0"/>
          </a:p>
          <a:p>
            <a:r>
              <a:rPr lang="en-US" b="1" dirty="0"/>
              <a:t>When to use XSLT mapping?</a:t>
            </a:r>
          </a:p>
          <a:p>
            <a:r>
              <a:rPr lang="en-US" dirty="0"/>
              <a:t>Sometimes it is difficult to produce desired output using graphical mapping. For example text/html output, sorting or grouping of records etc. A few situations where XSLT mapping fits well are:</a:t>
            </a:r>
          </a:p>
          <a:p>
            <a:pPr marL="285750" indent="-285750">
              <a:buFont typeface="Arial" panose="020B0604020202020204" pitchFamily="34" charset="0"/>
              <a:buChar char="•"/>
            </a:pPr>
            <a:r>
              <a:rPr lang="en-US" dirty="0"/>
              <a:t>When the required output is other than XML like text, html or </a:t>
            </a:r>
            <a:r>
              <a:rPr lang="en-US" dirty="0" err="1"/>
              <a:t>xhtml</a:t>
            </a:r>
            <a:endParaRPr lang="en-US" dirty="0"/>
          </a:p>
          <a:p>
            <a:pPr marL="285750" indent="-285750">
              <a:buFont typeface="Arial" panose="020B0604020202020204" pitchFamily="34" charset="0"/>
              <a:buChar char="•"/>
            </a:pPr>
            <a:r>
              <a:rPr lang="en-US" dirty="0"/>
              <a:t>When data is to be filtered based on certain fields</a:t>
            </a:r>
          </a:p>
          <a:p>
            <a:pPr marL="285750" indent="-285750">
              <a:buFont typeface="Arial" panose="020B0604020202020204" pitchFamily="34" charset="0"/>
              <a:buChar char="•"/>
            </a:pPr>
            <a:r>
              <a:rPr lang="en-US" dirty="0"/>
              <a:t>When data is to be sorted based on certain field</a:t>
            </a:r>
          </a:p>
          <a:p>
            <a:pPr marL="285750" indent="-285750">
              <a:buFont typeface="Arial" panose="020B0604020202020204" pitchFamily="34" charset="0"/>
              <a:buChar char="•"/>
            </a:pPr>
            <a:r>
              <a:rPr lang="en-US" dirty="0"/>
              <a:t>When data is to be grouped based on certain </a:t>
            </a:r>
            <a:r>
              <a:rPr lang="en-US" dirty="0" smtClean="0"/>
              <a:t>field</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643288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848000" y="1701000"/>
            <a:ext cx="8191500" cy="4533900"/>
          </a:xfrm>
          <a:prstGeom prst="rect">
            <a:avLst/>
          </a:prstGeom>
        </p:spPr>
      </p:pic>
      <p:sp>
        <p:nvSpPr>
          <p:cNvPr id="5" name="TextBox 4"/>
          <p:cNvSpPr txBox="1"/>
          <p:nvPr/>
        </p:nvSpPr>
        <p:spPr>
          <a:xfrm>
            <a:off x="552000" y="837000"/>
            <a:ext cx="10224000" cy="646331"/>
          </a:xfrm>
          <a:prstGeom prst="rect">
            <a:avLst/>
          </a:prstGeom>
          <a:noFill/>
        </p:spPr>
        <p:txBody>
          <a:bodyPr wrap="square" rtlCol="0">
            <a:spAutoFit/>
          </a:bodyPr>
          <a:lstStyle/>
          <a:p>
            <a:r>
              <a:rPr lang="en-US" dirty="0" smtClean="0"/>
              <a:t>We can import our XSL file in SAP PO, and add it to the Operation Mapping as shown below.</a:t>
            </a:r>
            <a:endParaRPr lang="en-US" dirty="0"/>
          </a:p>
        </p:txBody>
      </p:sp>
    </p:spTree>
    <p:extLst>
      <p:ext uri="{BB962C8B-B14F-4D97-AF65-F5344CB8AC3E}">
        <p14:creationId xmlns:p14="http://schemas.microsoft.com/office/powerpoint/2010/main" val="2288743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1E53BF59-8A3C-4B78-911D-5EA861346572}"/>
    </a:ext>
  </a:extLst>
</a:theme>
</file>

<file path=ppt/theme/theme2.xml><?xml version="1.0" encoding="utf-8"?>
<a:theme xmlns:a="http://schemas.openxmlformats.org/drawingml/2006/main" name="Title Slide">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BBB9F49C-7C56-443B-8448-8AD796982054}"/>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7C06C9C1-D327-42EB-BC2F-EA21D6F62B06}"/>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720EF0B-B26B-4F13-87B4-1F3715086E65}"/>
</file>

<file path=customXml/itemProps2.xml><?xml version="1.0" encoding="utf-8"?>
<ds:datastoreItem xmlns:ds="http://schemas.openxmlformats.org/officeDocument/2006/customXml" ds:itemID="{036C924E-F25F-4414-BA25-56544F9DFE4A}">
  <ds:schemaRefs>
    <ds:schemaRef ds:uri="http://schemas.microsoft.com/sharepoint/v3/contenttype/forms"/>
  </ds:schemaRefs>
</ds:datastoreItem>
</file>

<file path=customXml/itemProps3.xml><?xml version="1.0" encoding="utf-8"?>
<ds:datastoreItem xmlns:ds="http://schemas.openxmlformats.org/officeDocument/2006/customXml" ds:itemID="{A009A763-14ED-4999-B2B8-4C90332DF60A}">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3384</TotalTime>
  <Words>647</Words>
  <Application>Microsoft Office PowerPoint</Application>
  <PresentationFormat>Widescreen</PresentationFormat>
  <Paragraphs>82</Paragraphs>
  <Slides>14</Slides>
  <Notes>14</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14</vt:i4>
      </vt:variant>
    </vt:vector>
  </HeadingPairs>
  <TitlesOfParts>
    <vt:vector size="22" baseType="lpstr">
      <vt:lpstr>Arial</vt:lpstr>
      <vt:lpstr>Lucida Console</vt:lpstr>
      <vt:lpstr>Verdana</vt:lpstr>
      <vt:lpstr>Wingdings</vt:lpstr>
      <vt:lpstr>Capgemini Master</vt:lpstr>
      <vt:lpstr>Title Slide</vt:lpstr>
      <vt:lpstr>Final slides</vt:lpstr>
      <vt:lpstr>think-cell Slide</vt:lpstr>
      <vt:lpstr>Java and XSLT Mapping</vt:lpstr>
      <vt:lpstr>Table of contents</vt:lpstr>
      <vt:lpstr>1. Java Mapping</vt:lpstr>
      <vt:lpstr>PowerPoint Presentation</vt:lpstr>
      <vt:lpstr>PowerPoint Presentation</vt:lpstr>
      <vt:lpstr>PowerPoint Presentation</vt:lpstr>
      <vt:lpstr>PowerPoint Presentation</vt:lpstr>
      <vt:lpstr>2. XSLT Mapping</vt:lpstr>
      <vt:lpstr>PowerPoint Presentation</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Integration Flow</dc:title>
  <dc:creator>Capgemini</dc:creator>
  <cp:lastModifiedBy>Kulkarni, Nikhil</cp:lastModifiedBy>
  <cp:revision>221</cp:revision>
  <dcterms:created xsi:type="dcterms:W3CDTF">2017-11-02T14:01:05Z</dcterms:created>
  <dcterms:modified xsi:type="dcterms:W3CDTF">2019-08-30T10:14:07Z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