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838" r:id="rId5"/>
    <p:sldMasterId id="2147483858" r:id="rId6"/>
  </p:sldMasterIdLst>
  <p:notesMasterIdLst>
    <p:notesMasterId r:id="rId27"/>
  </p:notesMasterIdLst>
  <p:handoutMasterIdLst>
    <p:handoutMasterId r:id="rId28"/>
  </p:handoutMasterIdLst>
  <p:sldIdLst>
    <p:sldId id="256" r:id="rId7"/>
    <p:sldId id="347" r:id="rId8"/>
    <p:sldId id="292" r:id="rId9"/>
    <p:sldId id="349" r:id="rId10"/>
    <p:sldId id="360" r:id="rId11"/>
    <p:sldId id="361" r:id="rId12"/>
    <p:sldId id="363" r:id="rId13"/>
    <p:sldId id="365" r:id="rId14"/>
    <p:sldId id="364" r:id="rId15"/>
    <p:sldId id="366" r:id="rId16"/>
    <p:sldId id="367" r:id="rId17"/>
    <p:sldId id="368" r:id="rId18"/>
    <p:sldId id="369" r:id="rId19"/>
    <p:sldId id="370" r:id="rId20"/>
    <p:sldId id="371" r:id="rId21"/>
    <p:sldId id="372" r:id="rId22"/>
    <p:sldId id="373" r:id="rId23"/>
    <p:sldId id="374" r:id="rId24"/>
    <p:sldId id="375" r:id="rId25"/>
    <p:sldId id="273" r:id="rId26"/>
  </p:sldIdLst>
  <p:sldSz cx="12192000" cy="6858000"/>
  <p:notesSz cx="6858000" cy="9144000"/>
  <p:custDataLst>
    <p:tags r:id="rId2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D5ED"/>
    <a:srgbClr val="80B8D6"/>
    <a:srgbClr val="FF7E83"/>
    <a:srgbClr val="FF6327"/>
    <a:srgbClr val="01D1D0"/>
    <a:srgbClr val="E6E7E7"/>
    <a:srgbClr val="0070AD"/>
    <a:srgbClr val="7F7F7F"/>
    <a:srgbClr val="6D64CC"/>
    <a:srgbClr val="7E39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937" autoAdjust="0"/>
  </p:normalViewPr>
  <p:slideViewPr>
    <p:cSldViewPr>
      <p:cViewPr varScale="1">
        <p:scale>
          <a:sx n="63" d="100"/>
          <a:sy n="63" d="100"/>
        </p:scale>
        <p:origin x="840" y="64"/>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9188"/>
    </p:cViewPr>
  </p:sorterViewPr>
  <p:notesViewPr>
    <p:cSldViewPr>
      <p:cViewPr varScale="1">
        <p:scale>
          <a:sx n="79" d="100"/>
          <a:sy n="79" d="100"/>
        </p:scale>
        <p:origin x="2352" y="76"/>
      </p:cViewPr>
      <p:guideLst/>
    </p:cSldViewPr>
  </p:notes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1000" dirty="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1000" smtClean="0"/>
              <a:pPr/>
              <a:t>05/02/2021</a:t>
            </a:fld>
            <a:endParaRPr lang="pt-PT" sz="10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1000" dirty="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1000" smtClean="0"/>
              <a:pPr/>
              <a:t>‹#›</a:t>
            </a:fld>
            <a:endParaRPr lang="pt-PT" sz="10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lvl1pPr>
          </a:lstStyle>
          <a:p>
            <a:fld id="{0835B8F7-DAC4-4931-8AED-4356A8B2FD64}" type="datetimeFigureOut">
              <a:rPr lang="pt-BR" smtClean="0"/>
              <a:pPr/>
              <a:t>05/02/2021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 </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lvl1pPr>
          </a:lstStyle>
          <a:p>
            <a:endParaRPr lang="pt-BR" dirty="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00"/>
            </a:lvl1pPr>
          </a:lstStyle>
          <a:p>
            <a:fld id="{C0696B5C-12A0-4042-B4D0-BD3B9A4F58C6}" type="slidenum">
              <a:rPr lang="pt-BR" smtClean="0"/>
              <a:pPr/>
              <a:t>‹#›</a:t>
            </a:fld>
            <a:endParaRPr lang="pt-BR" dirty="0"/>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indent="0" algn="l" defTabSz="914400" rtl="0" eaLnBrk="1" latinLnBrk="0" hangingPunct="1">
      <a:buFont typeface="Arial" panose="020B0604020202020204" pitchFamily="34" charset="0"/>
      <a:buNone/>
      <a:defRPr sz="1000" kern="1200" baseline="0">
        <a:solidFill>
          <a:schemeClr val="tx1"/>
        </a:solidFill>
        <a:latin typeface="+mn-lt"/>
        <a:ea typeface="+mn-ea"/>
        <a:cs typeface="+mn-cs"/>
      </a:defRPr>
    </a:lvl1pPr>
    <a:lvl2pPr marL="4572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2pPr>
    <a:lvl3pPr marL="9144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3pPr>
    <a:lvl4pPr marL="13716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122222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10</a:t>
            </a:fld>
            <a:endParaRPr lang="pt-BR"/>
          </a:p>
        </p:txBody>
      </p:sp>
    </p:spTree>
    <p:extLst>
      <p:ext uri="{BB962C8B-B14F-4D97-AF65-F5344CB8AC3E}">
        <p14:creationId xmlns:p14="http://schemas.microsoft.com/office/powerpoint/2010/main" val="3800912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11</a:t>
            </a:fld>
            <a:endParaRPr lang="pt-BR"/>
          </a:p>
        </p:txBody>
      </p:sp>
    </p:spTree>
    <p:extLst>
      <p:ext uri="{BB962C8B-B14F-4D97-AF65-F5344CB8AC3E}">
        <p14:creationId xmlns:p14="http://schemas.microsoft.com/office/powerpoint/2010/main" val="543767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12</a:t>
            </a:fld>
            <a:endParaRPr lang="pt-BR"/>
          </a:p>
        </p:txBody>
      </p:sp>
    </p:spTree>
    <p:extLst>
      <p:ext uri="{BB962C8B-B14F-4D97-AF65-F5344CB8AC3E}">
        <p14:creationId xmlns:p14="http://schemas.microsoft.com/office/powerpoint/2010/main" val="3369054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13</a:t>
            </a:fld>
            <a:endParaRPr lang="pt-BR"/>
          </a:p>
        </p:txBody>
      </p:sp>
    </p:spTree>
    <p:extLst>
      <p:ext uri="{BB962C8B-B14F-4D97-AF65-F5344CB8AC3E}">
        <p14:creationId xmlns:p14="http://schemas.microsoft.com/office/powerpoint/2010/main" val="966114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14</a:t>
            </a:fld>
            <a:endParaRPr lang="pt-BR"/>
          </a:p>
        </p:txBody>
      </p:sp>
    </p:spTree>
    <p:extLst>
      <p:ext uri="{BB962C8B-B14F-4D97-AF65-F5344CB8AC3E}">
        <p14:creationId xmlns:p14="http://schemas.microsoft.com/office/powerpoint/2010/main" val="12764613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15</a:t>
            </a:fld>
            <a:endParaRPr lang="pt-BR"/>
          </a:p>
        </p:txBody>
      </p:sp>
    </p:spTree>
    <p:extLst>
      <p:ext uri="{BB962C8B-B14F-4D97-AF65-F5344CB8AC3E}">
        <p14:creationId xmlns:p14="http://schemas.microsoft.com/office/powerpoint/2010/main" val="4674403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16</a:t>
            </a:fld>
            <a:endParaRPr lang="pt-BR"/>
          </a:p>
        </p:txBody>
      </p:sp>
    </p:spTree>
    <p:extLst>
      <p:ext uri="{BB962C8B-B14F-4D97-AF65-F5344CB8AC3E}">
        <p14:creationId xmlns:p14="http://schemas.microsoft.com/office/powerpoint/2010/main" val="41475695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17</a:t>
            </a:fld>
            <a:endParaRPr lang="pt-BR"/>
          </a:p>
        </p:txBody>
      </p:sp>
    </p:spTree>
    <p:extLst>
      <p:ext uri="{BB962C8B-B14F-4D97-AF65-F5344CB8AC3E}">
        <p14:creationId xmlns:p14="http://schemas.microsoft.com/office/powerpoint/2010/main" val="25866091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18</a:t>
            </a:fld>
            <a:endParaRPr lang="pt-BR"/>
          </a:p>
        </p:txBody>
      </p:sp>
    </p:spTree>
    <p:extLst>
      <p:ext uri="{BB962C8B-B14F-4D97-AF65-F5344CB8AC3E}">
        <p14:creationId xmlns:p14="http://schemas.microsoft.com/office/powerpoint/2010/main" val="34915930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19</a:t>
            </a:fld>
            <a:endParaRPr lang="pt-BR"/>
          </a:p>
        </p:txBody>
      </p:sp>
    </p:spTree>
    <p:extLst>
      <p:ext uri="{BB962C8B-B14F-4D97-AF65-F5344CB8AC3E}">
        <p14:creationId xmlns:p14="http://schemas.microsoft.com/office/powerpoint/2010/main" val="3947306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a:t>
            </a:fld>
            <a:endParaRPr lang="pt-BR" dirty="0"/>
          </a:p>
        </p:txBody>
      </p:sp>
    </p:spTree>
    <p:extLst>
      <p:ext uri="{BB962C8B-B14F-4D97-AF65-F5344CB8AC3E}">
        <p14:creationId xmlns:p14="http://schemas.microsoft.com/office/powerpoint/2010/main" val="14810596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20</a:t>
            </a:fld>
            <a:endParaRPr lang="pt-BR" dirty="0"/>
          </a:p>
        </p:txBody>
      </p:sp>
    </p:spTree>
    <p:extLst>
      <p:ext uri="{BB962C8B-B14F-4D97-AF65-F5344CB8AC3E}">
        <p14:creationId xmlns:p14="http://schemas.microsoft.com/office/powerpoint/2010/main" val="3504984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3</a:t>
            </a:fld>
            <a:endParaRPr lang="pt-BR"/>
          </a:p>
        </p:txBody>
      </p:sp>
    </p:spTree>
    <p:extLst>
      <p:ext uri="{BB962C8B-B14F-4D97-AF65-F5344CB8AC3E}">
        <p14:creationId xmlns:p14="http://schemas.microsoft.com/office/powerpoint/2010/main" val="3201673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4</a:t>
            </a:fld>
            <a:endParaRPr lang="pt-BR"/>
          </a:p>
        </p:txBody>
      </p:sp>
    </p:spTree>
    <p:extLst>
      <p:ext uri="{BB962C8B-B14F-4D97-AF65-F5344CB8AC3E}">
        <p14:creationId xmlns:p14="http://schemas.microsoft.com/office/powerpoint/2010/main" val="2266219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5</a:t>
            </a:fld>
            <a:endParaRPr lang="pt-BR"/>
          </a:p>
        </p:txBody>
      </p:sp>
    </p:spTree>
    <p:extLst>
      <p:ext uri="{BB962C8B-B14F-4D97-AF65-F5344CB8AC3E}">
        <p14:creationId xmlns:p14="http://schemas.microsoft.com/office/powerpoint/2010/main" val="3322863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6</a:t>
            </a:fld>
            <a:endParaRPr lang="pt-BR"/>
          </a:p>
        </p:txBody>
      </p:sp>
    </p:spTree>
    <p:extLst>
      <p:ext uri="{BB962C8B-B14F-4D97-AF65-F5344CB8AC3E}">
        <p14:creationId xmlns:p14="http://schemas.microsoft.com/office/powerpoint/2010/main" val="2940989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7</a:t>
            </a:fld>
            <a:endParaRPr lang="pt-BR"/>
          </a:p>
        </p:txBody>
      </p:sp>
    </p:spTree>
    <p:extLst>
      <p:ext uri="{BB962C8B-B14F-4D97-AF65-F5344CB8AC3E}">
        <p14:creationId xmlns:p14="http://schemas.microsoft.com/office/powerpoint/2010/main" val="1264827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8</a:t>
            </a:fld>
            <a:endParaRPr lang="pt-BR"/>
          </a:p>
        </p:txBody>
      </p:sp>
    </p:spTree>
    <p:extLst>
      <p:ext uri="{BB962C8B-B14F-4D97-AF65-F5344CB8AC3E}">
        <p14:creationId xmlns:p14="http://schemas.microsoft.com/office/powerpoint/2010/main" val="2714609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696B5C-12A0-4042-B4D0-BD3B9A4F58C6}" type="slidenum">
              <a:rPr lang="pt-BR" smtClean="0"/>
              <a:t>9</a:t>
            </a:fld>
            <a:endParaRPr lang="pt-BR"/>
          </a:p>
        </p:txBody>
      </p:sp>
    </p:spTree>
    <p:extLst>
      <p:ext uri="{BB962C8B-B14F-4D97-AF65-F5344CB8AC3E}">
        <p14:creationId xmlns:p14="http://schemas.microsoft.com/office/powerpoint/2010/main" val="748637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3.png"/><Relationship Id="rId18" Type="http://schemas.openxmlformats.org/officeDocument/2006/relationships/hyperlink" Target="http://www.facebook.com/capgemini" TargetMode="External"/><Relationship Id="rId3" Type="http://schemas.openxmlformats.org/officeDocument/2006/relationships/tags" Target="../tags/tag14.xml"/><Relationship Id="rId21" Type="http://schemas.openxmlformats.org/officeDocument/2006/relationships/hyperlink" Target="http://www.capgemini.com/about/how-we-work/the-collaborative-business-experiencetm" TargetMode="External"/><Relationship Id="rId7" Type="http://schemas.openxmlformats.org/officeDocument/2006/relationships/image" Target="../media/image11.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3.xml"/><Relationship Id="rId16" Type="http://schemas.openxmlformats.org/officeDocument/2006/relationships/image" Target="../media/image14.png"/><Relationship Id="rId20" Type="http://schemas.microsoft.com/office/2007/relationships/hdphoto" Target="../media/hdphoto5.wdp"/><Relationship Id="rId1" Type="http://schemas.openxmlformats.org/officeDocument/2006/relationships/tags" Target="../tags/tag12.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23" Type="http://schemas.openxmlformats.org/officeDocument/2006/relationships/hyperlink" Target="http://www.capgemini.com/" TargetMode="External"/><Relationship Id="rId10" Type="http://schemas.openxmlformats.org/officeDocument/2006/relationships/image" Target="../media/image12.png"/><Relationship Id="rId19" Type="http://schemas.openxmlformats.org/officeDocument/2006/relationships/image" Target="../media/image15.png"/><Relationship Id="rId4" Type="http://schemas.openxmlformats.org/officeDocument/2006/relationships/tags" Target="../tags/tag15.xml"/><Relationship Id="rId9" Type="http://schemas.openxmlformats.org/officeDocument/2006/relationships/hyperlink" Target="http://www.slideshare.net/capgemini" TargetMode="External"/><Relationship Id="rId14" Type="http://schemas.microsoft.com/office/2007/relationships/hdphoto" Target="../media/hdphoto3.wdp"/><Relationship Id="rId22" Type="http://schemas.openxmlformats.org/officeDocument/2006/relationships/hyperlink" Target="http://www.capgemini.com/about/how-we-work/rightshore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svg"/><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3" name="Titre 2"/>
          <p:cNvSpPr>
            <a:spLocks noGrp="1"/>
          </p:cNvSpPr>
          <p:nvPr>
            <p:ph type="title"/>
          </p:nvPr>
        </p:nvSpPr>
        <p:spPr/>
        <p:txBody>
          <a:bodyPr/>
          <a:lstStyle/>
          <a:p>
            <a:r>
              <a:rPr lang="fr-FR"/>
              <a:t>Modifiez le style du titre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914"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987"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p15:guide id="1" orient="horz" pos="333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938"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3" pos="316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961"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extLst>
    <p:ext uri="{DCECCB84-F9BA-43D5-87BE-67443E8EF086}">
      <p15:sldGuideLst xmlns:p15="http://schemas.microsoft.com/office/powerpoint/2012/main">
        <p15:guide id="2" orient="horz" pos="93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bg1"/>
                </a:solidFill>
              </a:rPr>
              <a:t>People matter, results count.</a:t>
            </a:r>
          </a:p>
        </p:txBody>
      </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message 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Rectangle 66">
            <a:hlinkClick r:id="rId21"/>
          </p:cNvPr>
          <p:cNvSpPr/>
          <p:nvPr userDrawn="1"/>
        </p:nvSpPr>
        <p:spPr>
          <a:xfrm>
            <a:off x="1384377" y="2375213"/>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Rectangle 67">
            <a:hlinkClick r:id="rId22"/>
          </p:cNvPr>
          <p:cNvSpPr/>
          <p:nvPr userDrawn="1"/>
        </p:nvSpPr>
        <p:spPr>
          <a:xfrm>
            <a:off x="4625340" y="2375213"/>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 name="Rectangle 68">
            <a:hlinkClick r:id="rId23"/>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fr-FR" dirty="0"/>
              <a:t>Modifiez le style du titre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fr-FR"/>
              <a:t>Modifiez le style du titre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821"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fr-FR"/>
              <a:t>Modifiez le style du titre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528"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fr-FR"/>
              <a:t>Modifiez le style du titre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Profile 1">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8904"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Graphic 11">
            <a:extLst>
              <a:ext uri="{FF2B5EF4-FFF2-40B4-BE49-F238E27FC236}">
                <a16:creationId xmlns:a16="http://schemas.microsoft.com/office/drawing/2014/main" id="{10113F8D-52D8-4246-B9BC-1A6D3EF8C72C}"/>
              </a:ext>
            </a:extLst>
          </p:cNvPr>
          <p:cNvPicPr>
            <a:picLocks noChangeAspect="1"/>
          </p:cNvPicPr>
          <p:nvPr userDrawn="1"/>
        </p:nvPicPr>
        <p:blipFill>
          <a:blip r:embed="rId6" cstate="print">
            <a:extLst>
              <a:ext uri="{96DAC541-7B7A-43D3-8B79-37D633B846F1}">
                <asvg:svgBlip xmlns:asvg="http://schemas.microsoft.com/office/drawing/2016/SVG/main" r:embed="rId7"/>
              </a:ext>
            </a:extLst>
          </a:blip>
          <a:srcRect b="25000"/>
          <a:stretch>
            <a:fillRect/>
          </a:stretch>
        </p:blipFill>
        <p:spPr>
          <a:xfrm>
            <a:off x="0" y="1485900"/>
            <a:ext cx="6423098" cy="5372100"/>
          </a:xfrm>
          <a:custGeom>
            <a:avLst/>
            <a:gdLst>
              <a:gd name="connsiteX0" fmla="*/ 0 w 6149773"/>
              <a:gd name="connsiteY0" fmla="*/ 0 h 5143500"/>
              <a:gd name="connsiteX1" fmla="*/ 6149773 w 6149773"/>
              <a:gd name="connsiteY1" fmla="*/ 0 h 5143500"/>
              <a:gd name="connsiteX2" fmla="*/ 6149773 w 6149773"/>
              <a:gd name="connsiteY2" fmla="*/ 5143500 h 5143500"/>
              <a:gd name="connsiteX3" fmla="*/ 0 w 6149773"/>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6149773" h="5143500">
                <a:moveTo>
                  <a:pt x="0" y="0"/>
                </a:moveTo>
                <a:lnTo>
                  <a:pt x="6149773" y="0"/>
                </a:lnTo>
                <a:lnTo>
                  <a:pt x="6149773" y="5143500"/>
                </a:lnTo>
                <a:lnTo>
                  <a:pt x="0" y="5143500"/>
                </a:lnTo>
                <a:close/>
              </a:path>
            </a:pathLst>
          </a:custGeom>
        </p:spPr>
      </p:pic>
      <p:sp>
        <p:nvSpPr>
          <p:cNvPr id="11" name="Title 1"/>
          <p:cNvSpPr>
            <a:spLocks noGrp="1"/>
          </p:cNvSpPr>
          <p:nvPr>
            <p:ph type="title"/>
          </p:nvPr>
        </p:nvSpPr>
        <p:spPr>
          <a:xfrm>
            <a:off x="227349" y="0"/>
            <a:ext cx="11125236" cy="1104900"/>
          </a:xfrm>
          <a:prstGeom prst="rect">
            <a:avLst/>
          </a:prstGeom>
        </p:spPr>
        <p:txBody>
          <a:bodyPr/>
          <a:lstStyle/>
          <a:p>
            <a:r>
              <a:rPr lang="fr-FR"/>
              <a:t>Modifiez le style du titre</a:t>
            </a:r>
            <a:endParaRPr lang="en-GB"/>
          </a:p>
        </p:txBody>
      </p:sp>
      <p:sp>
        <p:nvSpPr>
          <p:cNvPr id="12" name="Text Placeholder 7">
            <a:extLst>
              <a:ext uri="{FF2B5EF4-FFF2-40B4-BE49-F238E27FC236}">
                <a16:creationId xmlns:a16="http://schemas.microsoft.com/office/drawing/2014/main" id="{3E908611-FBB7-4987-BE0F-F09EAF1FFC80}"/>
              </a:ext>
            </a:extLst>
          </p:cNvPr>
          <p:cNvSpPr>
            <a:spLocks noGrp="1"/>
          </p:cNvSpPr>
          <p:nvPr>
            <p:ph type="body" sz="quarter" idx="11" hasCustomPrompt="1"/>
          </p:nvPr>
        </p:nvSpPr>
        <p:spPr>
          <a:xfrm>
            <a:off x="7899399" y="12267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3" name="Text Placeholder 7">
            <a:extLst>
              <a:ext uri="{FF2B5EF4-FFF2-40B4-BE49-F238E27FC236}">
                <a16:creationId xmlns:a16="http://schemas.microsoft.com/office/drawing/2014/main" id="{306025B9-0362-4974-8920-7C764289CBA0}"/>
              </a:ext>
            </a:extLst>
          </p:cNvPr>
          <p:cNvSpPr>
            <a:spLocks noGrp="1"/>
          </p:cNvSpPr>
          <p:nvPr>
            <p:ph type="body" sz="quarter" idx="12" hasCustomPrompt="1"/>
          </p:nvPr>
        </p:nvSpPr>
        <p:spPr>
          <a:xfrm>
            <a:off x="7899399" y="1912986"/>
            <a:ext cx="3708401"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4" name="Text Placeholder 7">
            <a:extLst>
              <a:ext uri="{FF2B5EF4-FFF2-40B4-BE49-F238E27FC236}">
                <a16:creationId xmlns:a16="http://schemas.microsoft.com/office/drawing/2014/main" id="{257644F2-F28D-4087-B791-1E7F26C4AD1C}"/>
              </a:ext>
            </a:extLst>
          </p:cNvPr>
          <p:cNvSpPr>
            <a:spLocks noGrp="1"/>
          </p:cNvSpPr>
          <p:nvPr>
            <p:ph type="body" sz="quarter" idx="13" hasCustomPrompt="1"/>
          </p:nvPr>
        </p:nvSpPr>
        <p:spPr>
          <a:xfrm>
            <a:off x="7899399" y="25934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5" name="Text Placeholder 7">
            <a:extLst>
              <a:ext uri="{FF2B5EF4-FFF2-40B4-BE49-F238E27FC236}">
                <a16:creationId xmlns:a16="http://schemas.microsoft.com/office/drawing/2014/main" id="{25F62A33-F672-4099-9B72-9B2267F22ACF}"/>
              </a:ext>
            </a:extLst>
          </p:cNvPr>
          <p:cNvSpPr>
            <a:spLocks noGrp="1"/>
          </p:cNvSpPr>
          <p:nvPr>
            <p:ph type="body" sz="quarter" idx="14" hasCustomPrompt="1"/>
          </p:nvPr>
        </p:nvSpPr>
        <p:spPr>
          <a:xfrm>
            <a:off x="7899399" y="327678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6" name="Text Placeholder 7">
            <a:extLst>
              <a:ext uri="{FF2B5EF4-FFF2-40B4-BE49-F238E27FC236}">
                <a16:creationId xmlns:a16="http://schemas.microsoft.com/office/drawing/2014/main" id="{72FF6EE1-C46D-4DEB-A508-49B5101CF26E}"/>
              </a:ext>
            </a:extLst>
          </p:cNvPr>
          <p:cNvSpPr>
            <a:spLocks noGrp="1"/>
          </p:cNvSpPr>
          <p:nvPr>
            <p:ph type="body" sz="quarter" idx="15" hasCustomPrompt="1"/>
          </p:nvPr>
        </p:nvSpPr>
        <p:spPr>
          <a:xfrm>
            <a:off x="7899399" y="39601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7" name="Text Placeholder 7">
            <a:extLst>
              <a:ext uri="{FF2B5EF4-FFF2-40B4-BE49-F238E27FC236}">
                <a16:creationId xmlns:a16="http://schemas.microsoft.com/office/drawing/2014/main" id="{931D06D9-EA9B-42A0-81EE-D669D6CA5F33}"/>
              </a:ext>
            </a:extLst>
          </p:cNvPr>
          <p:cNvSpPr>
            <a:spLocks noGrp="1"/>
          </p:cNvSpPr>
          <p:nvPr>
            <p:ph type="body" sz="quarter" idx="16" hasCustomPrompt="1"/>
          </p:nvPr>
        </p:nvSpPr>
        <p:spPr>
          <a:xfrm>
            <a:off x="7899399" y="464788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8" name="Text Placeholder 7">
            <a:extLst>
              <a:ext uri="{FF2B5EF4-FFF2-40B4-BE49-F238E27FC236}">
                <a16:creationId xmlns:a16="http://schemas.microsoft.com/office/drawing/2014/main" id="{EFEA829A-6217-4965-B7BD-6BC37F7849AB}"/>
              </a:ext>
            </a:extLst>
          </p:cNvPr>
          <p:cNvSpPr>
            <a:spLocks noGrp="1"/>
          </p:cNvSpPr>
          <p:nvPr>
            <p:ph type="body" sz="quarter" idx="17" hasCustomPrompt="1"/>
          </p:nvPr>
        </p:nvSpPr>
        <p:spPr>
          <a:xfrm>
            <a:off x="7899399" y="5326838"/>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19" name="Text Placeholder 7">
            <a:extLst>
              <a:ext uri="{FF2B5EF4-FFF2-40B4-BE49-F238E27FC236}">
                <a16:creationId xmlns:a16="http://schemas.microsoft.com/office/drawing/2014/main" id="{E05DDB93-91CA-4BAF-9D63-E4134B435D8F}"/>
              </a:ext>
            </a:extLst>
          </p:cNvPr>
          <p:cNvSpPr>
            <a:spLocks noGrp="1"/>
          </p:cNvSpPr>
          <p:nvPr>
            <p:ph type="body" sz="quarter" idx="18" hasCustomPrompt="1"/>
          </p:nvPr>
        </p:nvSpPr>
        <p:spPr>
          <a:xfrm>
            <a:off x="7899399" y="6008372"/>
            <a:ext cx="3708401"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Click to insert text</a:t>
            </a:r>
          </a:p>
        </p:txBody>
      </p:sp>
      <p:sp>
        <p:nvSpPr>
          <p:cNvPr id="20" name="Picture Placeholder 47">
            <a:extLst>
              <a:ext uri="{FF2B5EF4-FFF2-40B4-BE49-F238E27FC236}">
                <a16:creationId xmlns:a16="http://schemas.microsoft.com/office/drawing/2014/main" id="{51CA337D-4B25-44C1-847A-AC0D74277B60}"/>
              </a:ext>
            </a:extLst>
          </p:cNvPr>
          <p:cNvSpPr>
            <a:spLocks noGrp="1"/>
          </p:cNvSpPr>
          <p:nvPr>
            <p:ph type="pic" sz="quarter" idx="19"/>
          </p:nvPr>
        </p:nvSpPr>
        <p:spPr>
          <a:xfrm>
            <a:off x="0" y="1381125"/>
            <a:ext cx="7494588" cy="5476875"/>
          </a:xfrm>
          <a:prstGeom prst="rect">
            <a:avLst/>
          </a:prstGeom>
        </p:spPr>
        <p:txBody>
          <a:bodyPr anchor="ctr"/>
          <a:lstStyle>
            <a:lvl1pPr algn="ctr">
              <a:defRPr/>
            </a:lvl1pPr>
          </a:lstStyle>
          <a:p>
            <a:r>
              <a:rPr lang="fr-FR"/>
              <a:t>Cliquez sur l'icône pour ajouter une image</a:t>
            </a:r>
            <a:endParaRPr lang="pt-PT"/>
          </a:p>
        </p:txBody>
      </p:sp>
    </p:spTree>
    <p:extLst>
      <p:ext uri="{BB962C8B-B14F-4D97-AF65-F5344CB8AC3E}">
        <p14:creationId xmlns:p14="http://schemas.microsoft.com/office/powerpoint/2010/main" val="216048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Tree>
    <p:extLst>
      <p:ext uri="{BB962C8B-B14F-4D97-AF65-F5344CB8AC3E}">
        <p14:creationId xmlns:p14="http://schemas.microsoft.com/office/powerpoint/2010/main" val="222585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slideLayout" Target="../slideLayouts/slideLayout12.xml"/><Relationship Id="rId7" Type="http://schemas.openxmlformats.org/officeDocument/2006/relationships/tags" Target="../tags/tag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vmlDrawing" Target="../drawings/vmlDrawing5.vml"/><Relationship Id="rId5"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oleObject" Target="../embeddings/oleObject10.bin"/><Relationship Id="rId5" Type="http://schemas.openxmlformats.org/officeDocument/2006/relationships/tags" Target="../tags/tag11.xml"/><Relationship Id="rId4" Type="http://schemas.openxmlformats.org/officeDocument/2006/relationships/vmlDrawing" Target="../drawings/vmlDrawing10.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415" name="think-cell Slide" r:id="rId13" imgW="270" imgH="270" progId="TCLayout.ActiveDocument.1">
                  <p:embed/>
                </p:oleObj>
              </mc:Choice>
              <mc:Fallback>
                <p:oleObj name="think-cell Slide" r:id="rId13" imgW="270" imgH="270" progId="TCLayout.ActiveDocument.1">
                  <p:embed/>
                  <p:pic>
                    <p:nvPicPr>
                      <p:cNvPr id="0" name="Picture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34" r:id="rId7"/>
    <p:sldLayoutId id="2147483914" r:id="rId8"/>
    <p:sldLayoutId id="2147483930" r:id="rId9"/>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893" name="think-cell Slide" r:id="rId8" imgW="270" imgH="270" progId="TCLayout.ActiveDocument.1">
                  <p:embed/>
                </p:oleObj>
              </mc:Choice>
              <mc:Fallback>
                <p:oleObj name="think-cell Slide" r:id="rId8" imgW="270" imgH="270" progId="TCLayout.ActiveDocument.1">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guide id="3" pos="25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009"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7988" y="1358153"/>
            <a:ext cx="4774258" cy="774847"/>
          </a:xfrm>
        </p:spPr>
        <p:txBody>
          <a:bodyPr/>
          <a:lstStyle/>
          <a:p>
            <a:r>
              <a:rPr lang="en-GB" dirty="0"/>
              <a:t>NWDS and </a:t>
            </a:r>
            <a:r>
              <a:rPr lang="en-GB" dirty="0" err="1"/>
              <a:t>IFlows</a:t>
            </a:r>
            <a:endParaRPr lang="en-GB"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2000" y="837000"/>
            <a:ext cx="3184654" cy="584775"/>
          </a:xfrm>
          <a:prstGeom prst="rect">
            <a:avLst/>
          </a:prstGeom>
          <a:noFill/>
        </p:spPr>
        <p:txBody>
          <a:bodyPr wrap="none" rtlCol="0">
            <a:spAutoFit/>
          </a:bodyPr>
          <a:lstStyle/>
          <a:p>
            <a:r>
              <a:rPr lang="en-US" sz="3200" dirty="0"/>
              <a:t>IFLOWS – </a:t>
            </a:r>
            <a:r>
              <a:rPr lang="en-US" dirty="0"/>
              <a:t> contd.</a:t>
            </a:r>
          </a:p>
        </p:txBody>
      </p:sp>
      <p:pic>
        <p:nvPicPr>
          <p:cNvPr id="2" name="Picture 1">
            <a:extLst>
              <a:ext uri="{FF2B5EF4-FFF2-40B4-BE49-F238E27FC236}">
                <a16:creationId xmlns:a16="http://schemas.microsoft.com/office/drawing/2014/main" id="{EDB78872-E6F0-4C45-AC08-2E878F049114}"/>
              </a:ext>
            </a:extLst>
          </p:cNvPr>
          <p:cNvPicPr>
            <a:picLocks noChangeAspect="1"/>
          </p:cNvPicPr>
          <p:nvPr/>
        </p:nvPicPr>
        <p:blipFill>
          <a:blip r:embed="rId3"/>
          <a:stretch>
            <a:fillRect/>
          </a:stretch>
        </p:blipFill>
        <p:spPr>
          <a:xfrm>
            <a:off x="1050023" y="1557001"/>
            <a:ext cx="7205977" cy="4758552"/>
          </a:xfrm>
          <a:prstGeom prst="rect">
            <a:avLst/>
          </a:prstGeom>
        </p:spPr>
      </p:pic>
    </p:spTree>
    <p:extLst>
      <p:ext uri="{BB962C8B-B14F-4D97-AF65-F5344CB8AC3E}">
        <p14:creationId xmlns:p14="http://schemas.microsoft.com/office/powerpoint/2010/main" val="4042834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2000" y="837000"/>
            <a:ext cx="3184654" cy="584775"/>
          </a:xfrm>
          <a:prstGeom prst="rect">
            <a:avLst/>
          </a:prstGeom>
          <a:noFill/>
        </p:spPr>
        <p:txBody>
          <a:bodyPr wrap="none" rtlCol="0">
            <a:spAutoFit/>
          </a:bodyPr>
          <a:lstStyle/>
          <a:p>
            <a:r>
              <a:rPr lang="en-US" sz="3200" dirty="0"/>
              <a:t>IFLOWS – </a:t>
            </a:r>
            <a:r>
              <a:rPr lang="en-US" dirty="0"/>
              <a:t> contd.</a:t>
            </a:r>
          </a:p>
        </p:txBody>
      </p:sp>
      <p:pic>
        <p:nvPicPr>
          <p:cNvPr id="5" name="Picture 4">
            <a:extLst>
              <a:ext uri="{FF2B5EF4-FFF2-40B4-BE49-F238E27FC236}">
                <a16:creationId xmlns:a16="http://schemas.microsoft.com/office/drawing/2014/main" id="{8197C96C-F7B6-4A91-8931-6D8C67BC9F88}"/>
              </a:ext>
            </a:extLst>
          </p:cNvPr>
          <p:cNvPicPr>
            <a:picLocks noChangeAspect="1"/>
          </p:cNvPicPr>
          <p:nvPr/>
        </p:nvPicPr>
        <p:blipFill>
          <a:blip r:embed="rId3"/>
          <a:stretch>
            <a:fillRect/>
          </a:stretch>
        </p:blipFill>
        <p:spPr>
          <a:xfrm>
            <a:off x="984000" y="1421775"/>
            <a:ext cx="7560000" cy="5086854"/>
          </a:xfrm>
          <a:prstGeom prst="rect">
            <a:avLst/>
          </a:prstGeom>
        </p:spPr>
      </p:pic>
    </p:spTree>
    <p:extLst>
      <p:ext uri="{BB962C8B-B14F-4D97-AF65-F5344CB8AC3E}">
        <p14:creationId xmlns:p14="http://schemas.microsoft.com/office/powerpoint/2010/main" val="1210693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2000" y="837000"/>
            <a:ext cx="3184654" cy="584775"/>
          </a:xfrm>
          <a:prstGeom prst="rect">
            <a:avLst/>
          </a:prstGeom>
          <a:noFill/>
        </p:spPr>
        <p:txBody>
          <a:bodyPr wrap="none" rtlCol="0">
            <a:spAutoFit/>
          </a:bodyPr>
          <a:lstStyle/>
          <a:p>
            <a:r>
              <a:rPr lang="en-US" sz="3200" dirty="0"/>
              <a:t>IFLOWS – </a:t>
            </a:r>
            <a:r>
              <a:rPr lang="en-US" dirty="0"/>
              <a:t> contd.</a:t>
            </a:r>
          </a:p>
        </p:txBody>
      </p:sp>
      <p:pic>
        <p:nvPicPr>
          <p:cNvPr id="2" name="Picture 1">
            <a:extLst>
              <a:ext uri="{FF2B5EF4-FFF2-40B4-BE49-F238E27FC236}">
                <a16:creationId xmlns:a16="http://schemas.microsoft.com/office/drawing/2014/main" id="{2FC94F50-0BD6-43B9-B8D4-36BECBBECF70}"/>
              </a:ext>
            </a:extLst>
          </p:cNvPr>
          <p:cNvPicPr>
            <a:picLocks noChangeAspect="1"/>
          </p:cNvPicPr>
          <p:nvPr/>
        </p:nvPicPr>
        <p:blipFill>
          <a:blip r:embed="rId3"/>
          <a:stretch>
            <a:fillRect/>
          </a:stretch>
        </p:blipFill>
        <p:spPr>
          <a:xfrm>
            <a:off x="1056000" y="1714500"/>
            <a:ext cx="9401175" cy="3429000"/>
          </a:xfrm>
          <a:prstGeom prst="rect">
            <a:avLst/>
          </a:prstGeom>
        </p:spPr>
      </p:pic>
    </p:spTree>
    <p:extLst>
      <p:ext uri="{BB962C8B-B14F-4D97-AF65-F5344CB8AC3E}">
        <p14:creationId xmlns:p14="http://schemas.microsoft.com/office/powerpoint/2010/main" val="621116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2000" y="837000"/>
            <a:ext cx="6296083" cy="584775"/>
          </a:xfrm>
          <a:prstGeom prst="rect">
            <a:avLst/>
          </a:prstGeom>
          <a:noFill/>
        </p:spPr>
        <p:txBody>
          <a:bodyPr wrap="none" rtlCol="0">
            <a:spAutoFit/>
          </a:bodyPr>
          <a:lstStyle/>
          <a:p>
            <a:r>
              <a:rPr lang="en-US" sz="3200" dirty="0"/>
              <a:t>IFLOWS – </a:t>
            </a:r>
            <a:r>
              <a:rPr lang="en-US" dirty="0"/>
              <a:t> Assign service  interfaces, contd.</a:t>
            </a:r>
          </a:p>
        </p:txBody>
      </p:sp>
      <p:pic>
        <p:nvPicPr>
          <p:cNvPr id="71682" name="Picture 2" descr="Assign Sender Outbound Service Interface">
            <a:extLst>
              <a:ext uri="{FF2B5EF4-FFF2-40B4-BE49-F238E27FC236}">
                <a16:creationId xmlns:a16="http://schemas.microsoft.com/office/drawing/2014/main" id="{5601BA00-CDB0-4272-8E75-A588888330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8000" y="1852613"/>
            <a:ext cx="6711075"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865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2000" y="837000"/>
            <a:ext cx="7331622" cy="584775"/>
          </a:xfrm>
          <a:prstGeom prst="rect">
            <a:avLst/>
          </a:prstGeom>
          <a:noFill/>
        </p:spPr>
        <p:txBody>
          <a:bodyPr wrap="none" rtlCol="0">
            <a:spAutoFit/>
          </a:bodyPr>
          <a:lstStyle/>
          <a:p>
            <a:r>
              <a:rPr lang="en-US" sz="3200" dirty="0"/>
              <a:t>IFLOWS – </a:t>
            </a:r>
            <a:r>
              <a:rPr lang="en-US" dirty="0"/>
              <a:t> Assign Communication Channels ,  contd.</a:t>
            </a:r>
          </a:p>
        </p:txBody>
      </p:sp>
      <p:pic>
        <p:nvPicPr>
          <p:cNvPr id="2" name="Picture 1">
            <a:extLst>
              <a:ext uri="{FF2B5EF4-FFF2-40B4-BE49-F238E27FC236}">
                <a16:creationId xmlns:a16="http://schemas.microsoft.com/office/drawing/2014/main" id="{B18E5B64-0741-4EDC-BD70-6E6B4FDC731C}"/>
              </a:ext>
            </a:extLst>
          </p:cNvPr>
          <p:cNvPicPr>
            <a:picLocks noChangeAspect="1"/>
          </p:cNvPicPr>
          <p:nvPr/>
        </p:nvPicPr>
        <p:blipFill>
          <a:blip r:embed="rId3"/>
          <a:stretch>
            <a:fillRect/>
          </a:stretch>
        </p:blipFill>
        <p:spPr>
          <a:xfrm>
            <a:off x="1117053" y="1919287"/>
            <a:ext cx="7331622" cy="3019425"/>
          </a:xfrm>
          <a:prstGeom prst="rect">
            <a:avLst/>
          </a:prstGeom>
        </p:spPr>
      </p:pic>
    </p:spTree>
    <p:extLst>
      <p:ext uri="{BB962C8B-B14F-4D97-AF65-F5344CB8AC3E}">
        <p14:creationId xmlns:p14="http://schemas.microsoft.com/office/powerpoint/2010/main" val="1960797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2000" y="837000"/>
            <a:ext cx="6290825" cy="584775"/>
          </a:xfrm>
          <a:prstGeom prst="rect">
            <a:avLst/>
          </a:prstGeom>
          <a:noFill/>
        </p:spPr>
        <p:txBody>
          <a:bodyPr wrap="none" rtlCol="0">
            <a:spAutoFit/>
          </a:bodyPr>
          <a:lstStyle/>
          <a:p>
            <a:r>
              <a:rPr lang="en-US" sz="3200" dirty="0"/>
              <a:t>IFLOWS – </a:t>
            </a:r>
            <a:r>
              <a:rPr lang="en-US" dirty="0"/>
              <a:t> Define the receiver rules,  contd.</a:t>
            </a:r>
          </a:p>
        </p:txBody>
      </p:sp>
      <p:pic>
        <p:nvPicPr>
          <p:cNvPr id="3" name="Picture 2">
            <a:extLst>
              <a:ext uri="{FF2B5EF4-FFF2-40B4-BE49-F238E27FC236}">
                <a16:creationId xmlns:a16="http://schemas.microsoft.com/office/drawing/2014/main" id="{508229D2-F919-49CC-88FF-9395D04701FE}"/>
              </a:ext>
            </a:extLst>
          </p:cNvPr>
          <p:cNvPicPr>
            <a:picLocks noChangeAspect="1"/>
          </p:cNvPicPr>
          <p:nvPr/>
        </p:nvPicPr>
        <p:blipFill>
          <a:blip r:embed="rId3"/>
          <a:stretch>
            <a:fillRect/>
          </a:stretch>
        </p:blipFill>
        <p:spPr>
          <a:xfrm>
            <a:off x="984000" y="1438274"/>
            <a:ext cx="8352000" cy="4248711"/>
          </a:xfrm>
          <a:prstGeom prst="rect">
            <a:avLst/>
          </a:prstGeom>
        </p:spPr>
      </p:pic>
    </p:spTree>
    <p:extLst>
      <p:ext uri="{BB962C8B-B14F-4D97-AF65-F5344CB8AC3E}">
        <p14:creationId xmlns:p14="http://schemas.microsoft.com/office/powerpoint/2010/main" val="1514384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2000" y="837000"/>
            <a:ext cx="6946261" cy="584775"/>
          </a:xfrm>
          <a:prstGeom prst="rect">
            <a:avLst/>
          </a:prstGeom>
          <a:noFill/>
        </p:spPr>
        <p:txBody>
          <a:bodyPr wrap="none" rtlCol="0">
            <a:spAutoFit/>
          </a:bodyPr>
          <a:lstStyle/>
          <a:p>
            <a:r>
              <a:rPr lang="en-US" sz="3200" dirty="0"/>
              <a:t>IFLOWS – </a:t>
            </a:r>
            <a:r>
              <a:rPr lang="en-US" dirty="0"/>
              <a:t> Define the conditions, condition editor </a:t>
            </a:r>
          </a:p>
        </p:txBody>
      </p:sp>
      <p:pic>
        <p:nvPicPr>
          <p:cNvPr id="5" name="Picture 4">
            <a:extLst>
              <a:ext uri="{FF2B5EF4-FFF2-40B4-BE49-F238E27FC236}">
                <a16:creationId xmlns:a16="http://schemas.microsoft.com/office/drawing/2014/main" id="{C4239DFA-37E2-40D2-B24D-AA77B7B32025}"/>
              </a:ext>
            </a:extLst>
          </p:cNvPr>
          <p:cNvPicPr>
            <a:picLocks noChangeAspect="1"/>
          </p:cNvPicPr>
          <p:nvPr/>
        </p:nvPicPr>
        <p:blipFill>
          <a:blip r:embed="rId3"/>
          <a:stretch>
            <a:fillRect/>
          </a:stretch>
        </p:blipFill>
        <p:spPr>
          <a:xfrm>
            <a:off x="1056000" y="1773000"/>
            <a:ext cx="7920000" cy="4350857"/>
          </a:xfrm>
          <a:prstGeom prst="rect">
            <a:avLst/>
          </a:prstGeom>
        </p:spPr>
      </p:pic>
    </p:spTree>
    <p:extLst>
      <p:ext uri="{BB962C8B-B14F-4D97-AF65-F5344CB8AC3E}">
        <p14:creationId xmlns:p14="http://schemas.microsoft.com/office/powerpoint/2010/main" val="775976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2000" y="837000"/>
            <a:ext cx="5331075" cy="584775"/>
          </a:xfrm>
          <a:prstGeom prst="rect">
            <a:avLst/>
          </a:prstGeom>
          <a:noFill/>
        </p:spPr>
        <p:txBody>
          <a:bodyPr wrap="none" rtlCol="0">
            <a:spAutoFit/>
          </a:bodyPr>
          <a:lstStyle/>
          <a:p>
            <a:r>
              <a:rPr lang="en-US" sz="3200" dirty="0"/>
              <a:t>IFLOWS – </a:t>
            </a:r>
            <a:r>
              <a:rPr lang="en-US" dirty="0"/>
              <a:t> Adding Mapping to </a:t>
            </a:r>
            <a:r>
              <a:rPr lang="en-US" dirty="0" err="1"/>
              <a:t>iflow</a:t>
            </a:r>
            <a:r>
              <a:rPr lang="en-US" dirty="0"/>
              <a:t> </a:t>
            </a:r>
          </a:p>
        </p:txBody>
      </p:sp>
      <p:pic>
        <p:nvPicPr>
          <p:cNvPr id="2" name="Picture 1">
            <a:extLst>
              <a:ext uri="{FF2B5EF4-FFF2-40B4-BE49-F238E27FC236}">
                <a16:creationId xmlns:a16="http://schemas.microsoft.com/office/drawing/2014/main" id="{7A1745B7-4189-44B2-8966-D629880F4A88}"/>
              </a:ext>
            </a:extLst>
          </p:cNvPr>
          <p:cNvPicPr>
            <a:picLocks noChangeAspect="1"/>
          </p:cNvPicPr>
          <p:nvPr/>
        </p:nvPicPr>
        <p:blipFill>
          <a:blip r:embed="rId3"/>
          <a:stretch>
            <a:fillRect/>
          </a:stretch>
        </p:blipFill>
        <p:spPr>
          <a:xfrm>
            <a:off x="912000" y="1485900"/>
            <a:ext cx="7708125" cy="3886200"/>
          </a:xfrm>
          <a:prstGeom prst="rect">
            <a:avLst/>
          </a:prstGeom>
        </p:spPr>
      </p:pic>
    </p:spTree>
    <p:extLst>
      <p:ext uri="{BB962C8B-B14F-4D97-AF65-F5344CB8AC3E}">
        <p14:creationId xmlns:p14="http://schemas.microsoft.com/office/powerpoint/2010/main" val="1980097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2000" y="837000"/>
            <a:ext cx="6674648" cy="584775"/>
          </a:xfrm>
          <a:prstGeom prst="rect">
            <a:avLst/>
          </a:prstGeom>
          <a:noFill/>
        </p:spPr>
        <p:txBody>
          <a:bodyPr wrap="none" rtlCol="0">
            <a:spAutoFit/>
          </a:bodyPr>
          <a:lstStyle/>
          <a:p>
            <a:r>
              <a:rPr lang="en-US" sz="3200" dirty="0"/>
              <a:t>IFLOWS – </a:t>
            </a:r>
            <a:r>
              <a:rPr lang="en-US" dirty="0"/>
              <a:t>  Activating and Deploying the </a:t>
            </a:r>
            <a:r>
              <a:rPr lang="en-US" dirty="0" err="1"/>
              <a:t>iflow</a:t>
            </a:r>
            <a:r>
              <a:rPr lang="en-US" dirty="0"/>
              <a:t> </a:t>
            </a:r>
          </a:p>
        </p:txBody>
      </p:sp>
      <p:pic>
        <p:nvPicPr>
          <p:cNvPr id="3" name="Picture 2">
            <a:extLst>
              <a:ext uri="{FF2B5EF4-FFF2-40B4-BE49-F238E27FC236}">
                <a16:creationId xmlns:a16="http://schemas.microsoft.com/office/drawing/2014/main" id="{6AFDF3C2-1977-4B69-83AA-89FB3D377E9E}"/>
              </a:ext>
            </a:extLst>
          </p:cNvPr>
          <p:cNvPicPr>
            <a:picLocks noChangeAspect="1"/>
          </p:cNvPicPr>
          <p:nvPr/>
        </p:nvPicPr>
        <p:blipFill>
          <a:blip r:embed="rId3"/>
          <a:stretch>
            <a:fillRect/>
          </a:stretch>
        </p:blipFill>
        <p:spPr>
          <a:xfrm>
            <a:off x="1111761" y="1557000"/>
            <a:ext cx="2680240" cy="3528000"/>
          </a:xfrm>
          <a:prstGeom prst="rect">
            <a:avLst/>
          </a:prstGeom>
        </p:spPr>
      </p:pic>
      <p:pic>
        <p:nvPicPr>
          <p:cNvPr id="5" name="Picture 4">
            <a:extLst>
              <a:ext uri="{FF2B5EF4-FFF2-40B4-BE49-F238E27FC236}">
                <a16:creationId xmlns:a16="http://schemas.microsoft.com/office/drawing/2014/main" id="{9218E12F-18FD-4670-9C66-4856E96B7024}"/>
              </a:ext>
            </a:extLst>
          </p:cNvPr>
          <p:cNvPicPr>
            <a:picLocks noChangeAspect="1"/>
          </p:cNvPicPr>
          <p:nvPr/>
        </p:nvPicPr>
        <p:blipFill>
          <a:blip r:embed="rId4"/>
          <a:stretch>
            <a:fillRect/>
          </a:stretch>
        </p:blipFill>
        <p:spPr>
          <a:xfrm>
            <a:off x="3919167" y="2017050"/>
            <a:ext cx="7334961" cy="2823900"/>
          </a:xfrm>
          <a:prstGeom prst="rect">
            <a:avLst/>
          </a:prstGeom>
        </p:spPr>
      </p:pic>
    </p:spTree>
    <p:extLst>
      <p:ext uri="{BB962C8B-B14F-4D97-AF65-F5344CB8AC3E}">
        <p14:creationId xmlns:p14="http://schemas.microsoft.com/office/powerpoint/2010/main" val="1108671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2000" y="837000"/>
            <a:ext cx="6532814" cy="584775"/>
          </a:xfrm>
          <a:prstGeom prst="rect">
            <a:avLst/>
          </a:prstGeom>
          <a:noFill/>
        </p:spPr>
        <p:txBody>
          <a:bodyPr wrap="none" rtlCol="0">
            <a:spAutoFit/>
          </a:bodyPr>
          <a:lstStyle/>
          <a:p>
            <a:r>
              <a:rPr lang="en-US" sz="3200" dirty="0"/>
              <a:t>IFLOWS – </a:t>
            </a:r>
            <a:r>
              <a:rPr lang="en-US" dirty="0"/>
              <a:t>  Checking the deployed </a:t>
            </a:r>
            <a:r>
              <a:rPr lang="en-US" dirty="0" err="1"/>
              <a:t>iflow</a:t>
            </a:r>
            <a:r>
              <a:rPr lang="en-US" dirty="0"/>
              <a:t> in ID </a:t>
            </a:r>
          </a:p>
        </p:txBody>
      </p:sp>
      <p:pic>
        <p:nvPicPr>
          <p:cNvPr id="2" name="Picture 1">
            <a:extLst>
              <a:ext uri="{FF2B5EF4-FFF2-40B4-BE49-F238E27FC236}">
                <a16:creationId xmlns:a16="http://schemas.microsoft.com/office/drawing/2014/main" id="{8C3B70C2-2E3D-4D7D-83BC-63AFB4949A7B}"/>
              </a:ext>
            </a:extLst>
          </p:cNvPr>
          <p:cNvPicPr>
            <a:picLocks noChangeAspect="1"/>
          </p:cNvPicPr>
          <p:nvPr/>
        </p:nvPicPr>
        <p:blipFill>
          <a:blip r:embed="rId3"/>
          <a:stretch>
            <a:fillRect/>
          </a:stretch>
        </p:blipFill>
        <p:spPr>
          <a:xfrm>
            <a:off x="552000" y="2277000"/>
            <a:ext cx="3240000" cy="2143125"/>
          </a:xfrm>
          <a:prstGeom prst="rect">
            <a:avLst/>
          </a:prstGeom>
        </p:spPr>
      </p:pic>
      <p:pic>
        <p:nvPicPr>
          <p:cNvPr id="6" name="Picture 5">
            <a:extLst>
              <a:ext uri="{FF2B5EF4-FFF2-40B4-BE49-F238E27FC236}">
                <a16:creationId xmlns:a16="http://schemas.microsoft.com/office/drawing/2014/main" id="{168D1E20-A5D0-4A48-94CB-384EDED67DC8}"/>
              </a:ext>
            </a:extLst>
          </p:cNvPr>
          <p:cNvPicPr>
            <a:picLocks noChangeAspect="1"/>
          </p:cNvPicPr>
          <p:nvPr/>
        </p:nvPicPr>
        <p:blipFill>
          <a:blip r:embed="rId4"/>
          <a:stretch>
            <a:fillRect/>
          </a:stretch>
        </p:blipFill>
        <p:spPr>
          <a:xfrm>
            <a:off x="4110391" y="2154036"/>
            <a:ext cx="6973064" cy="3464325"/>
          </a:xfrm>
          <a:prstGeom prst="rect">
            <a:avLst/>
          </a:prstGeom>
        </p:spPr>
      </p:pic>
    </p:spTree>
    <p:extLst>
      <p:ext uri="{BB962C8B-B14F-4D97-AF65-F5344CB8AC3E}">
        <p14:creationId xmlns:p14="http://schemas.microsoft.com/office/powerpoint/2010/main" val="2622430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pt-PT" dirty="0"/>
              <a:t>Table of contents</a:t>
            </a:r>
            <a:endParaRPr lang="en-GB" dirty="0"/>
          </a:p>
        </p:txBody>
      </p:sp>
      <p:sp>
        <p:nvSpPr>
          <p:cNvPr id="4" name="Text Placeholder 3"/>
          <p:cNvSpPr>
            <a:spLocks noGrp="1"/>
          </p:cNvSpPr>
          <p:nvPr>
            <p:ph type="body" sz="quarter" idx="11"/>
          </p:nvPr>
        </p:nvSpPr>
        <p:spPr>
          <a:xfrm>
            <a:off x="7752000" y="827176"/>
            <a:ext cx="3708401" cy="555448"/>
          </a:xfrm>
        </p:spPr>
        <p:txBody>
          <a:bodyPr/>
          <a:lstStyle/>
          <a:p>
            <a:r>
              <a:rPr lang="pt-PT" sz="1400" b="1" dirty="0">
                <a:solidFill>
                  <a:srgbClr val="2B0A3D"/>
                </a:solidFill>
              </a:rPr>
              <a:t>NWDS</a:t>
            </a:r>
          </a:p>
        </p:txBody>
      </p:sp>
      <p:sp>
        <p:nvSpPr>
          <p:cNvPr id="5" name="Text Placeholder 4"/>
          <p:cNvSpPr>
            <a:spLocks noGrp="1"/>
          </p:cNvSpPr>
          <p:nvPr>
            <p:ph type="body" sz="quarter" idx="12"/>
          </p:nvPr>
        </p:nvSpPr>
        <p:spPr>
          <a:xfrm>
            <a:off x="7751999" y="1429356"/>
            <a:ext cx="3708401" cy="555448"/>
          </a:xfrm>
        </p:spPr>
        <p:txBody>
          <a:bodyPr/>
          <a:lstStyle/>
          <a:p>
            <a:r>
              <a:rPr lang="pt-PT" sz="1400" b="1" dirty="0">
                <a:solidFill>
                  <a:srgbClr val="2B0A3D"/>
                </a:solidFill>
              </a:rPr>
              <a:t>IFLOWS</a:t>
            </a:r>
          </a:p>
        </p:txBody>
      </p:sp>
      <p:grpSp>
        <p:nvGrpSpPr>
          <p:cNvPr id="13" name="Group 12">
            <a:extLst>
              <a:ext uri="{FF2B5EF4-FFF2-40B4-BE49-F238E27FC236}">
                <a16:creationId xmlns:a16="http://schemas.microsoft.com/office/drawing/2014/main" id="{4355C12A-73CF-432A-BF98-DD896761F988}"/>
              </a:ext>
            </a:extLst>
          </p:cNvPr>
          <p:cNvGrpSpPr/>
          <p:nvPr/>
        </p:nvGrpSpPr>
        <p:grpSpPr>
          <a:xfrm>
            <a:off x="6939640" y="805123"/>
            <a:ext cx="634560" cy="599554"/>
            <a:chOff x="6230532" y="1335315"/>
            <a:chExt cx="1204015" cy="1137596"/>
          </a:xfrm>
        </p:grpSpPr>
        <p:sp>
          <p:nvSpPr>
            <p:cNvPr id="14" name="Oval 20">
              <a:extLst>
                <a:ext uri="{FF2B5EF4-FFF2-40B4-BE49-F238E27FC236}">
                  <a16:creationId xmlns:a16="http://schemas.microsoft.com/office/drawing/2014/main" id="{06AC0EE6-AF4D-4FFC-ADD2-B9AE896BF230}"/>
                </a:ext>
              </a:extLst>
            </p:cNvPr>
            <p:cNvSpPr/>
            <p:nvPr/>
          </p:nvSpPr>
          <p:spPr>
            <a:xfrm>
              <a:off x="6230532" y="1335315"/>
              <a:ext cx="1204015" cy="11375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15" name="Text Placeholder 14">
              <a:extLst>
                <a:ext uri="{FF2B5EF4-FFF2-40B4-BE49-F238E27FC236}">
                  <a16:creationId xmlns:a16="http://schemas.microsoft.com/office/drawing/2014/main" id="{D60C1C9E-EE4C-4D47-992A-F334F34763F0}"/>
                </a:ext>
              </a:extLst>
            </p:cNvPr>
            <p:cNvSpPr txBox="1">
              <a:spLocks/>
            </p:cNvSpPr>
            <p:nvPr/>
          </p:nvSpPr>
          <p:spPr>
            <a:xfrm>
              <a:off x="6369574" y="1676284"/>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1</a:t>
              </a:r>
            </a:p>
          </p:txBody>
        </p:sp>
      </p:grpSp>
      <p:grpSp>
        <p:nvGrpSpPr>
          <p:cNvPr id="16" name="Group 15">
            <a:extLst>
              <a:ext uri="{FF2B5EF4-FFF2-40B4-BE49-F238E27FC236}">
                <a16:creationId xmlns:a16="http://schemas.microsoft.com/office/drawing/2014/main" id="{37CE2E9A-D16D-4728-93E9-77D9F10FF84D}"/>
              </a:ext>
            </a:extLst>
          </p:cNvPr>
          <p:cNvGrpSpPr/>
          <p:nvPr/>
        </p:nvGrpSpPr>
        <p:grpSpPr>
          <a:xfrm>
            <a:off x="6939641" y="1488473"/>
            <a:ext cx="634560" cy="599554"/>
            <a:chOff x="6230534" y="1335315"/>
            <a:chExt cx="1204015" cy="1137595"/>
          </a:xfrm>
        </p:grpSpPr>
        <p:sp>
          <p:nvSpPr>
            <p:cNvPr id="17" name="Oval 20">
              <a:extLst>
                <a:ext uri="{FF2B5EF4-FFF2-40B4-BE49-F238E27FC236}">
                  <a16:creationId xmlns:a16="http://schemas.microsoft.com/office/drawing/2014/main" id="{1F4C00B1-EB37-4D8D-B087-B71901408CA7}"/>
                </a:ext>
              </a:extLst>
            </p:cNvPr>
            <p:cNvSpPr/>
            <p:nvPr/>
          </p:nvSpPr>
          <p:spPr>
            <a:xfrm>
              <a:off x="6230534" y="13353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sz="900"/>
            </a:p>
          </p:txBody>
        </p:sp>
        <p:sp>
          <p:nvSpPr>
            <p:cNvPr id="18" name="Text Placeholder 14">
              <a:extLst>
                <a:ext uri="{FF2B5EF4-FFF2-40B4-BE49-F238E27FC236}">
                  <a16:creationId xmlns:a16="http://schemas.microsoft.com/office/drawing/2014/main" id="{C4550218-B999-4F1E-AB75-81E61E844865}"/>
                </a:ext>
              </a:extLst>
            </p:cNvPr>
            <p:cNvSpPr txBox="1">
              <a:spLocks/>
            </p:cNvSpPr>
            <p:nvPr/>
          </p:nvSpPr>
          <p:spPr>
            <a:xfrm>
              <a:off x="6369574" y="1676283"/>
              <a:ext cx="887568" cy="482705"/>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pt-PT" sz="1400" b="1" dirty="0">
                  <a:solidFill>
                    <a:srgbClr val="2C004B"/>
                  </a:solidFill>
                </a:rPr>
                <a:t>2</a:t>
              </a:r>
            </a:p>
          </p:txBody>
        </p:sp>
      </p:grpSp>
    </p:spTree>
    <p:extLst>
      <p:ext uri="{BB962C8B-B14F-4D97-AF65-F5344CB8AC3E}">
        <p14:creationId xmlns:p14="http://schemas.microsoft.com/office/powerpoint/2010/main" val="22875082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1. NWDS</a:t>
            </a:r>
          </a:p>
        </p:txBody>
      </p:sp>
      <p:sp>
        <p:nvSpPr>
          <p:cNvPr id="3" name="TextBox 2"/>
          <p:cNvSpPr txBox="1"/>
          <p:nvPr/>
        </p:nvSpPr>
        <p:spPr>
          <a:xfrm>
            <a:off x="480000" y="909000"/>
            <a:ext cx="10800000" cy="1477328"/>
          </a:xfrm>
          <a:prstGeom prst="rect">
            <a:avLst/>
          </a:prstGeom>
          <a:noFill/>
        </p:spPr>
        <p:txBody>
          <a:bodyPr wrap="square" rtlCol="0">
            <a:spAutoFit/>
          </a:bodyPr>
          <a:lstStyle/>
          <a:p>
            <a:r>
              <a:rPr lang="en-US" dirty="0" err="1"/>
              <a:t>Netweaver</a:t>
            </a:r>
            <a:r>
              <a:rPr lang="en-US" dirty="0"/>
              <a:t> Developer Studio (NWDS) is an eclipse-based tool which helps to create </a:t>
            </a:r>
            <a:r>
              <a:rPr lang="en-US" dirty="0" err="1"/>
              <a:t>Iflows</a:t>
            </a:r>
            <a:r>
              <a:rPr lang="en-US" dirty="0"/>
              <a:t>, business processes, rules, create java mappings and it is used to create several Java, xml, and composite applications.</a:t>
            </a:r>
          </a:p>
          <a:p>
            <a:endParaRPr lang="en-US" dirty="0"/>
          </a:p>
          <a:p>
            <a:endParaRPr lang="en-US" dirty="0"/>
          </a:p>
        </p:txBody>
      </p:sp>
      <p:pic>
        <p:nvPicPr>
          <p:cNvPr id="5" name="Content Placeholder 3">
            <a:extLst>
              <a:ext uri="{FF2B5EF4-FFF2-40B4-BE49-F238E27FC236}">
                <a16:creationId xmlns:a16="http://schemas.microsoft.com/office/drawing/2014/main" id="{8B09F8E7-C6EF-4867-8EED-585E991D4594}"/>
              </a:ext>
            </a:extLst>
          </p:cNvPr>
          <p:cNvPicPr>
            <a:picLocks noGrp="1" noChangeAspect="1"/>
          </p:cNvPicPr>
          <p:nvPr/>
        </p:nvPicPr>
        <p:blipFill>
          <a:blip r:embed="rId3"/>
          <a:stretch>
            <a:fillRect/>
          </a:stretch>
        </p:blipFill>
        <p:spPr>
          <a:xfrm>
            <a:off x="1632000" y="1947736"/>
            <a:ext cx="8852908" cy="4461157"/>
          </a:xfrm>
          <a:prstGeom prst="rect">
            <a:avLst/>
          </a:prstGeom>
        </p:spPr>
      </p:pic>
    </p:spTree>
    <p:extLst>
      <p:ext uri="{BB962C8B-B14F-4D97-AF65-F5344CB8AC3E}">
        <p14:creationId xmlns:p14="http://schemas.microsoft.com/office/powerpoint/2010/main" val="4002008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84000" y="917250"/>
            <a:ext cx="6509731" cy="584775"/>
          </a:xfrm>
          <a:prstGeom prst="rect">
            <a:avLst/>
          </a:prstGeom>
          <a:noFill/>
        </p:spPr>
        <p:txBody>
          <a:bodyPr wrap="none" rtlCol="0">
            <a:spAutoFit/>
          </a:bodyPr>
          <a:lstStyle/>
          <a:p>
            <a:r>
              <a:rPr lang="en-US" sz="3200" dirty="0"/>
              <a:t>NWDS – different perspectives</a:t>
            </a:r>
          </a:p>
        </p:txBody>
      </p:sp>
      <p:pic>
        <p:nvPicPr>
          <p:cNvPr id="5" name="Content Placeholder 6">
            <a:extLst>
              <a:ext uri="{FF2B5EF4-FFF2-40B4-BE49-F238E27FC236}">
                <a16:creationId xmlns:a16="http://schemas.microsoft.com/office/drawing/2014/main" id="{3DFFEF19-BFA5-497F-8A86-C10049038A06}"/>
              </a:ext>
            </a:extLst>
          </p:cNvPr>
          <p:cNvPicPr>
            <a:picLocks noGrp="1" noChangeAspect="1"/>
          </p:cNvPicPr>
          <p:nvPr/>
        </p:nvPicPr>
        <p:blipFill>
          <a:blip r:embed="rId3"/>
          <a:stretch>
            <a:fillRect/>
          </a:stretch>
        </p:blipFill>
        <p:spPr>
          <a:xfrm>
            <a:off x="984000" y="1845000"/>
            <a:ext cx="9427589" cy="4095750"/>
          </a:xfrm>
          <a:prstGeom prst="rect">
            <a:avLst/>
          </a:prstGeom>
        </p:spPr>
      </p:pic>
    </p:spTree>
    <p:extLst>
      <p:ext uri="{BB962C8B-B14F-4D97-AF65-F5344CB8AC3E}">
        <p14:creationId xmlns:p14="http://schemas.microsoft.com/office/powerpoint/2010/main" val="1994019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0000" y="1053000"/>
            <a:ext cx="4451860" cy="584775"/>
          </a:xfrm>
          <a:prstGeom prst="rect">
            <a:avLst/>
          </a:prstGeom>
          <a:noFill/>
        </p:spPr>
        <p:txBody>
          <a:bodyPr wrap="none" rtlCol="0">
            <a:spAutoFit/>
          </a:bodyPr>
          <a:lstStyle/>
          <a:p>
            <a:r>
              <a:rPr lang="en-US" sz="3200" dirty="0"/>
              <a:t>NWDS – Preferences</a:t>
            </a:r>
          </a:p>
        </p:txBody>
      </p:sp>
      <p:pic>
        <p:nvPicPr>
          <p:cNvPr id="5" name="Content Placeholder 3">
            <a:extLst>
              <a:ext uri="{FF2B5EF4-FFF2-40B4-BE49-F238E27FC236}">
                <a16:creationId xmlns:a16="http://schemas.microsoft.com/office/drawing/2014/main" id="{4E342EF6-F577-42F0-AB84-CF359EB5EB4B}"/>
              </a:ext>
            </a:extLst>
          </p:cNvPr>
          <p:cNvPicPr>
            <a:picLocks noChangeAspect="1"/>
          </p:cNvPicPr>
          <p:nvPr/>
        </p:nvPicPr>
        <p:blipFill>
          <a:blip r:embed="rId3"/>
          <a:stretch>
            <a:fillRect/>
          </a:stretch>
        </p:blipFill>
        <p:spPr>
          <a:xfrm>
            <a:off x="912000" y="1773000"/>
            <a:ext cx="8998086" cy="4486275"/>
          </a:xfrm>
          <a:prstGeom prst="rect">
            <a:avLst/>
          </a:prstGeom>
        </p:spPr>
      </p:pic>
    </p:spTree>
    <p:extLst>
      <p:ext uri="{BB962C8B-B14F-4D97-AF65-F5344CB8AC3E}">
        <p14:creationId xmlns:p14="http://schemas.microsoft.com/office/powerpoint/2010/main" val="1667426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0000" y="1053000"/>
            <a:ext cx="6474786" cy="584775"/>
          </a:xfrm>
          <a:prstGeom prst="rect">
            <a:avLst/>
          </a:prstGeom>
          <a:noFill/>
        </p:spPr>
        <p:txBody>
          <a:bodyPr wrap="none" rtlCol="0">
            <a:spAutoFit/>
          </a:bodyPr>
          <a:lstStyle/>
          <a:p>
            <a:r>
              <a:rPr lang="en-US" sz="3200" dirty="0"/>
              <a:t>NWDS – PI Tools configuration</a:t>
            </a:r>
          </a:p>
        </p:txBody>
      </p:sp>
      <p:pic>
        <p:nvPicPr>
          <p:cNvPr id="7" name="Content Placeholder 3">
            <a:extLst>
              <a:ext uri="{FF2B5EF4-FFF2-40B4-BE49-F238E27FC236}">
                <a16:creationId xmlns:a16="http://schemas.microsoft.com/office/drawing/2014/main" id="{448EFCED-3038-4F3F-AD64-C3E0EF9D6BAC}"/>
              </a:ext>
            </a:extLst>
          </p:cNvPr>
          <p:cNvPicPr>
            <a:picLocks noChangeAspect="1"/>
          </p:cNvPicPr>
          <p:nvPr/>
        </p:nvPicPr>
        <p:blipFill>
          <a:blip r:embed="rId3"/>
          <a:stretch>
            <a:fillRect/>
          </a:stretch>
        </p:blipFill>
        <p:spPr>
          <a:xfrm>
            <a:off x="963038" y="1825625"/>
            <a:ext cx="8044775" cy="4351338"/>
          </a:xfrm>
          <a:prstGeom prst="rect">
            <a:avLst/>
          </a:prstGeom>
        </p:spPr>
      </p:pic>
    </p:spTree>
    <p:extLst>
      <p:ext uri="{BB962C8B-B14F-4D97-AF65-F5344CB8AC3E}">
        <p14:creationId xmlns:p14="http://schemas.microsoft.com/office/powerpoint/2010/main" val="3566298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0000" y="1053000"/>
            <a:ext cx="4972451" cy="584775"/>
          </a:xfrm>
          <a:prstGeom prst="rect">
            <a:avLst/>
          </a:prstGeom>
          <a:noFill/>
        </p:spPr>
        <p:txBody>
          <a:bodyPr wrap="none" rtlCol="0">
            <a:spAutoFit/>
          </a:bodyPr>
          <a:lstStyle/>
          <a:p>
            <a:r>
              <a:rPr lang="en-US" sz="3200" dirty="0"/>
              <a:t>NWDS – PI perspective</a:t>
            </a:r>
          </a:p>
        </p:txBody>
      </p:sp>
      <p:pic>
        <p:nvPicPr>
          <p:cNvPr id="5" name="Content Placeholder 3">
            <a:extLst>
              <a:ext uri="{FF2B5EF4-FFF2-40B4-BE49-F238E27FC236}">
                <a16:creationId xmlns:a16="http://schemas.microsoft.com/office/drawing/2014/main" id="{8426B954-377D-48FC-B5CC-A625B3FBBB23}"/>
              </a:ext>
            </a:extLst>
          </p:cNvPr>
          <p:cNvPicPr>
            <a:picLocks noChangeAspect="1"/>
          </p:cNvPicPr>
          <p:nvPr/>
        </p:nvPicPr>
        <p:blipFill>
          <a:blip r:embed="rId3"/>
          <a:stretch>
            <a:fillRect/>
          </a:stretch>
        </p:blipFill>
        <p:spPr>
          <a:xfrm>
            <a:off x="924128" y="1690688"/>
            <a:ext cx="10297374" cy="4612835"/>
          </a:xfrm>
          <a:prstGeom prst="rect">
            <a:avLst/>
          </a:prstGeom>
        </p:spPr>
      </p:pic>
    </p:spTree>
    <p:extLst>
      <p:ext uri="{BB962C8B-B14F-4D97-AF65-F5344CB8AC3E}">
        <p14:creationId xmlns:p14="http://schemas.microsoft.com/office/powerpoint/2010/main" val="1613342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2. IFLOWS</a:t>
            </a:r>
          </a:p>
        </p:txBody>
      </p:sp>
      <p:sp>
        <p:nvSpPr>
          <p:cNvPr id="3" name="TextBox 2"/>
          <p:cNvSpPr txBox="1"/>
          <p:nvPr/>
        </p:nvSpPr>
        <p:spPr>
          <a:xfrm>
            <a:off x="480000" y="909000"/>
            <a:ext cx="10800000" cy="1477328"/>
          </a:xfrm>
          <a:prstGeom prst="rect">
            <a:avLst/>
          </a:prstGeom>
          <a:noFill/>
        </p:spPr>
        <p:txBody>
          <a:bodyPr wrap="square" rtlCol="0">
            <a:spAutoFit/>
          </a:bodyPr>
          <a:lstStyle/>
          <a:p>
            <a:r>
              <a:rPr lang="en-US" dirty="0"/>
              <a:t>IFLOWS is Integration flow, configuration objects which is based on bpm notation. A flow from sender to receiver with configuration of business systems/components, interfaces via mapping objects.</a:t>
            </a:r>
          </a:p>
          <a:p>
            <a:endParaRPr lang="en-US" dirty="0"/>
          </a:p>
          <a:p>
            <a:endParaRPr lang="en-US" dirty="0"/>
          </a:p>
        </p:txBody>
      </p:sp>
      <p:pic>
        <p:nvPicPr>
          <p:cNvPr id="6" name="Content Placeholder 3">
            <a:extLst>
              <a:ext uri="{FF2B5EF4-FFF2-40B4-BE49-F238E27FC236}">
                <a16:creationId xmlns:a16="http://schemas.microsoft.com/office/drawing/2014/main" id="{42994D97-9767-422C-AB06-2A28BAE109C6}"/>
              </a:ext>
            </a:extLst>
          </p:cNvPr>
          <p:cNvPicPr>
            <a:picLocks noChangeAspect="1"/>
          </p:cNvPicPr>
          <p:nvPr/>
        </p:nvPicPr>
        <p:blipFill>
          <a:blip r:embed="rId3"/>
          <a:stretch>
            <a:fillRect/>
          </a:stretch>
        </p:blipFill>
        <p:spPr>
          <a:xfrm>
            <a:off x="624000" y="1845000"/>
            <a:ext cx="9280187" cy="4351338"/>
          </a:xfrm>
          <a:prstGeom prst="rect">
            <a:avLst/>
          </a:prstGeom>
        </p:spPr>
      </p:pic>
    </p:spTree>
    <p:extLst>
      <p:ext uri="{BB962C8B-B14F-4D97-AF65-F5344CB8AC3E}">
        <p14:creationId xmlns:p14="http://schemas.microsoft.com/office/powerpoint/2010/main" val="1309058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2000" y="837000"/>
            <a:ext cx="8868838" cy="584775"/>
          </a:xfrm>
          <a:prstGeom prst="rect">
            <a:avLst/>
          </a:prstGeom>
          <a:noFill/>
        </p:spPr>
        <p:txBody>
          <a:bodyPr wrap="none" rtlCol="0">
            <a:spAutoFit/>
          </a:bodyPr>
          <a:lstStyle/>
          <a:p>
            <a:r>
              <a:rPr lang="en-US" sz="3200" dirty="0"/>
              <a:t>IFLOWS – </a:t>
            </a:r>
            <a:r>
              <a:rPr lang="en-US" dirty="0" err="1"/>
              <a:t>Iflows</a:t>
            </a:r>
            <a:r>
              <a:rPr lang="en-US" dirty="0"/>
              <a:t> can be created based on the </a:t>
            </a:r>
            <a:r>
              <a:rPr lang="en-US"/>
              <a:t>Integration Patterns</a:t>
            </a:r>
            <a:endParaRPr lang="en-US" dirty="0"/>
          </a:p>
        </p:txBody>
      </p:sp>
      <p:sp>
        <p:nvSpPr>
          <p:cNvPr id="2" name="AutoShape 2" descr="Select integration scenario pattern, point to point, receiver list etc">
            <a:extLst>
              <a:ext uri="{FF2B5EF4-FFF2-40B4-BE49-F238E27FC236}">
                <a16:creationId xmlns:a16="http://schemas.microsoft.com/office/drawing/2014/main" id="{03A616F0-5597-4279-A9BE-5D0F72830BD3}"/>
              </a:ext>
            </a:extLst>
          </p:cNvPr>
          <p:cNvSpPr>
            <a:spLocks noChangeAspect="1" noChangeArrowheads="1"/>
          </p:cNvSpPr>
          <p:nvPr/>
        </p:nvSpPr>
        <p:spPr bwMode="auto">
          <a:xfrm>
            <a:off x="1920000" y="1341000"/>
            <a:ext cx="7860838" cy="496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a:extLst>
              <a:ext uri="{FF2B5EF4-FFF2-40B4-BE49-F238E27FC236}">
                <a16:creationId xmlns:a16="http://schemas.microsoft.com/office/drawing/2014/main" id="{C920E672-14DE-4D35-BA79-C06D6D2797FB}"/>
              </a:ext>
            </a:extLst>
          </p:cNvPr>
          <p:cNvPicPr>
            <a:picLocks noChangeAspect="1"/>
          </p:cNvPicPr>
          <p:nvPr/>
        </p:nvPicPr>
        <p:blipFill>
          <a:blip r:embed="rId3"/>
          <a:stretch>
            <a:fillRect/>
          </a:stretch>
        </p:blipFill>
        <p:spPr>
          <a:xfrm>
            <a:off x="1056000" y="1398135"/>
            <a:ext cx="7992000" cy="4936672"/>
          </a:xfrm>
          <a:prstGeom prst="rect">
            <a:avLst/>
          </a:prstGeom>
        </p:spPr>
      </p:pic>
    </p:spTree>
    <p:extLst>
      <p:ext uri="{BB962C8B-B14F-4D97-AF65-F5344CB8AC3E}">
        <p14:creationId xmlns:p14="http://schemas.microsoft.com/office/powerpoint/2010/main" val="17794059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1E53BF59-8A3C-4B78-911D-5EA861346572}"/>
    </a:ext>
  </a:extLst>
</a:theme>
</file>

<file path=ppt/theme/theme2.xml><?xml version="1.0" encoding="utf-8"?>
<a:theme xmlns:a="http://schemas.openxmlformats.org/drawingml/2006/main" name="Title Slide">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BBB9F49C-7C56-443B-8448-8AD796982054}"/>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7C06C9C1-D327-42EB-BC2F-EA21D6F62B06}"/>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B30ED8-34D9-4713-A107-713A6B417465}"/>
</file>

<file path=customXml/itemProps2.xml><?xml version="1.0" encoding="utf-8"?>
<ds:datastoreItem xmlns:ds="http://schemas.openxmlformats.org/officeDocument/2006/customXml" ds:itemID="{A009A763-14ED-4999-B2B8-4C90332DF60A}">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036C924E-F25F-4414-BA25-56544F9DFE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3449</TotalTime>
  <Words>201</Words>
  <Application>Microsoft Office PowerPoint</Application>
  <PresentationFormat>Widescreen</PresentationFormat>
  <Paragraphs>45</Paragraphs>
  <Slides>20</Slides>
  <Notes>20</Notes>
  <HiddenSlides>0</HiddenSlides>
  <MMClips>0</MMClips>
  <ScaleCrop>false</ScaleCrop>
  <HeadingPairs>
    <vt:vector size="8" baseType="variant">
      <vt:variant>
        <vt:lpstr>Fonts Used</vt:lpstr>
      </vt:variant>
      <vt:variant>
        <vt:i4>3</vt:i4>
      </vt:variant>
      <vt:variant>
        <vt:lpstr>Theme</vt:lpstr>
      </vt:variant>
      <vt:variant>
        <vt:i4>3</vt:i4>
      </vt:variant>
      <vt:variant>
        <vt:lpstr>Embedded OLE Servers</vt:lpstr>
      </vt:variant>
      <vt:variant>
        <vt:i4>1</vt:i4>
      </vt:variant>
      <vt:variant>
        <vt:lpstr>Slide Titles</vt:lpstr>
      </vt:variant>
      <vt:variant>
        <vt:i4>20</vt:i4>
      </vt:variant>
    </vt:vector>
  </HeadingPairs>
  <TitlesOfParts>
    <vt:vector size="27" baseType="lpstr">
      <vt:lpstr>Arial</vt:lpstr>
      <vt:lpstr>Verdana</vt:lpstr>
      <vt:lpstr>Wingdings</vt:lpstr>
      <vt:lpstr>Capgemini Master</vt:lpstr>
      <vt:lpstr>Title Slide</vt:lpstr>
      <vt:lpstr>Final slides</vt:lpstr>
      <vt:lpstr>think-cell Slide</vt:lpstr>
      <vt:lpstr>NWDS and IFlows</vt:lpstr>
      <vt:lpstr>Table of contents</vt:lpstr>
      <vt:lpstr>1. NWDS</vt:lpstr>
      <vt:lpstr>PowerPoint Presentation</vt:lpstr>
      <vt:lpstr>PowerPoint Presentation</vt:lpstr>
      <vt:lpstr>PowerPoint Presentation</vt:lpstr>
      <vt:lpstr>PowerPoint Presentation</vt:lpstr>
      <vt:lpstr>2. IFLOWS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Integration Flow</dc:title>
  <dc:creator>Capgemini</dc:creator>
  <cp:lastModifiedBy>Bonda, NaveenYugandhar</cp:lastModifiedBy>
  <cp:revision>228</cp:revision>
  <dcterms:created xsi:type="dcterms:W3CDTF">2017-11-02T14:01:05Z</dcterms:created>
  <dcterms:modified xsi:type="dcterms:W3CDTF">2021-02-05T10:23:32Z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0x010100701F777920F58F449DFE723C8ECB983A</vt:lpwstr>
  </property>
</Properties>
</file>