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entation.xml" ContentType="application/vnd.openxmlformats-officedocument.presentationml.presentation.main+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4.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notesSlides/notesSlide1.xml" ContentType="application/vnd.openxmlformats-officedocument.presentationml.notesSlide+xml"/>
  <Override PartName="/ppt/slideMasters/slideMaster3.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7.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ppt/tags/tag3.xml" ContentType="application/vnd.openxmlformats-officedocument.presentationml.tags+xml"/>
  <Override PartName="/ppt/tags/tag1.xml" ContentType="application/vnd.openxmlformats-officedocument.presentationml.tags+xml"/>
  <Override PartName="/ppt/tags/tag2.xml" ContentType="application/vnd.openxmlformats-officedocument.presentationml.tags+xml"/>
  <Override PartName="/ppt/tags/tag18.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4.xml" ContentType="application/vnd.openxmlformats-officedocument.presentationml.tags+xml"/>
  <Override PartName="/ppt/tags/tag1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tags/tag13.xml" ContentType="application/vnd.openxmlformats-officedocument.presentationml.tags+xml"/>
  <Override PartName="/ppt/tags/tag12.xml" ContentType="application/vnd.openxmlformats-officedocument.presentationml.tags+xml"/>
  <Override PartName="/ppt/tags/tag11.xml" ContentType="application/vnd.openxmlformats-officedocument.presentationml.tags+xml"/>
  <Override PartName="/ppt/tags/tag10.xml" ContentType="application/vnd.openxmlformats-officedocument.presentationml.tags+xml"/>
  <Override PartName="/ppt/tags/tag9.xml" ContentType="application/vnd.openxmlformats-officedocument.presentationml.tags+xml"/>
  <Override PartName="/ppt/tags/tag8.xml" ContentType="application/vnd.openxmlformats-officedocument.presentationml.tags+xml"/>
  <Override PartName="/ppt/tags/tag7.xml" ContentType="application/vnd.openxmlformats-officedocument.presentationml.tags+xml"/>
  <Override PartName="/ppt/tags/tag6.xml" ContentType="application/vnd.openxmlformats-officedocument.presentationml.tags+xml"/>
  <Override PartName="/ppt/tags/tag5.xml" ContentType="application/vnd.openxmlformats-officedocument.presentationml.tags+xml"/>
  <Override PartName="/ppt/tags/tag4.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838" r:id="rId2"/>
    <p:sldMasterId id="2147483858" r:id="rId3"/>
  </p:sldMasterIdLst>
  <p:notesMasterIdLst>
    <p:notesMasterId r:id="rId19"/>
  </p:notesMasterIdLst>
  <p:handoutMasterIdLst>
    <p:handoutMasterId r:id="rId20"/>
  </p:handoutMasterIdLst>
  <p:sldIdLst>
    <p:sldId id="407" r:id="rId4"/>
    <p:sldId id="2122" r:id="rId5"/>
    <p:sldId id="360" r:id="rId6"/>
    <p:sldId id="328" r:id="rId7"/>
    <p:sldId id="329" r:id="rId8"/>
    <p:sldId id="2123" r:id="rId9"/>
    <p:sldId id="331" r:id="rId10"/>
    <p:sldId id="332" r:id="rId11"/>
    <p:sldId id="338" r:id="rId12"/>
    <p:sldId id="339" r:id="rId13"/>
    <p:sldId id="692" r:id="rId14"/>
    <p:sldId id="693" r:id="rId15"/>
    <p:sldId id="688" r:id="rId16"/>
    <p:sldId id="340" r:id="rId17"/>
    <p:sldId id="273" r:id="rId18"/>
  </p:sldIdLst>
  <p:sldSz cx="12192000" cy="6858000"/>
  <p:notesSz cx="6858000" cy="9144000"/>
  <p:custDataLst>
    <p:tags r:id="rId21"/>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407"/>
            <p14:sldId id="2122"/>
            <p14:sldId id="360"/>
            <p14:sldId id="328"/>
            <p14:sldId id="329"/>
            <p14:sldId id="2123"/>
            <p14:sldId id="331"/>
            <p14:sldId id="332"/>
            <p14:sldId id="338"/>
            <p14:sldId id="339"/>
            <p14:sldId id="692"/>
            <p14:sldId id="693"/>
            <p14:sldId id="688"/>
            <p14:sldId id="340"/>
            <p14:sldId id="273"/>
          </p14:sldIdLst>
        </p14:section>
        <p14:section name="Graphic elements" id="{891EC914-4B3E-4CFE-A909-A820B43AB154}">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FF7E83"/>
    <a:srgbClr val="2B0A3D"/>
    <a:srgbClr val="00C37B"/>
    <a:srgbClr val="95E616"/>
    <a:srgbClr val="4701A7"/>
    <a:srgbClr val="FF6327"/>
    <a:srgbClr val="01D1D0"/>
    <a:srgbClr val="E6E7E7"/>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91" autoAdjust="0"/>
  </p:normalViewPr>
  <p:slideViewPr>
    <p:cSldViewPr>
      <p:cViewPr varScale="1">
        <p:scale>
          <a:sx n="67" d="100"/>
          <a:sy n="67" d="100"/>
        </p:scale>
        <p:origin x="644" y="44"/>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846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customXml" Target="../customXml/item1.xml"/><Relationship Id="rId3" Type="http://schemas.openxmlformats.org/officeDocument/2006/relationships/slideMaster" Target="slideMasters/slideMaster3.xml"/><Relationship Id="rId21" Type="http://schemas.openxmlformats.org/officeDocument/2006/relationships/tags" Target="tags/tag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 Id="rId27" Type="http://schemas.openxmlformats.org/officeDocument/2006/relationships/customXml" Target="../customXml/item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29/03/2021</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29/03/2021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2</a:t>
            </a:fld>
            <a:endParaRPr lang="pt-BR"/>
          </a:p>
        </p:txBody>
      </p:sp>
    </p:spTree>
    <p:extLst>
      <p:ext uri="{BB962C8B-B14F-4D97-AF65-F5344CB8AC3E}">
        <p14:creationId xmlns:p14="http://schemas.microsoft.com/office/powerpoint/2010/main" val="197318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684884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2.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7.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0.png"/><Relationship Id="rId18" Type="http://schemas.openxmlformats.org/officeDocument/2006/relationships/hyperlink" Target="http://www.facebook.com/capgemini" TargetMode="External"/><Relationship Id="rId3" Type="http://schemas.openxmlformats.org/officeDocument/2006/relationships/tags" Target="../tags/tag17.xml"/><Relationship Id="rId21" Type="http://schemas.openxmlformats.org/officeDocument/2006/relationships/hyperlink" Target="http://www.capgemini.com/" TargetMode="External"/><Relationship Id="rId7" Type="http://schemas.openxmlformats.org/officeDocument/2006/relationships/image" Target="../media/image8.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6.xml"/><Relationship Id="rId16" Type="http://schemas.openxmlformats.org/officeDocument/2006/relationships/image" Target="../media/image11.png"/><Relationship Id="rId20" Type="http://schemas.microsoft.com/office/2007/relationships/hdphoto" Target="../media/hdphoto5.wdp"/><Relationship Id="rId1" Type="http://schemas.openxmlformats.org/officeDocument/2006/relationships/tags" Target="../tags/tag15.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10" Type="http://schemas.openxmlformats.org/officeDocument/2006/relationships/image" Target="../media/image9.png"/><Relationship Id="rId19" Type="http://schemas.openxmlformats.org/officeDocument/2006/relationships/image" Target="../media/image12.png"/><Relationship Id="rId4" Type="http://schemas.openxmlformats.org/officeDocument/2006/relationships/tags" Target="../tags/tag18.xml"/><Relationship Id="rId9" Type="http://schemas.openxmlformats.org/officeDocument/2006/relationships/hyperlink" Target="http://www.slideshare.net/capgemini" TargetMode="External"/><Relationship Id="rId14" Type="http://schemas.microsoft.com/office/2007/relationships/hdphoto" Target="../media/hdphoto3.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432355" y="1412776"/>
            <a:ext cx="11327292" cy="489654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l-PL" dirty="0"/>
          </a:p>
        </p:txBody>
      </p:sp>
    </p:spTree>
    <p:extLst>
      <p:ext uri="{BB962C8B-B14F-4D97-AF65-F5344CB8AC3E}">
        <p14:creationId xmlns:p14="http://schemas.microsoft.com/office/powerpoint/2010/main" val="1296570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3" y="1494767"/>
            <a:ext cx="8866331"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360363" y="1828800"/>
            <a:ext cx="280416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5665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879"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953"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bg1"/>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903"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6">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8B5F77E1-A90A-4D54-B022-9C5E9B57DFA9}"/>
              </a:ext>
            </a:extLst>
          </p:cNvPr>
          <p:cNvGrpSpPr/>
          <p:nvPr userDrawn="1"/>
        </p:nvGrpSpPr>
        <p:grpSpPr>
          <a:xfrm>
            <a:off x="0" y="-55534"/>
            <a:ext cx="12216000" cy="5173384"/>
            <a:chOff x="0" y="-55534"/>
            <a:chExt cx="12216000" cy="5173384"/>
          </a:xfrm>
        </p:grpSpPr>
        <p:sp>
          <p:nvSpPr>
            <p:cNvPr id="13" name="Forme libre : forme 12">
              <a:extLst>
                <a:ext uri="{FF2B5EF4-FFF2-40B4-BE49-F238E27FC236}">
                  <a16:creationId xmlns:a16="http://schemas.microsoft.com/office/drawing/2014/main" id="{89968303-ACAB-46E2-9ADA-FFEAE7DD34FF}"/>
                </a:ext>
              </a:extLst>
            </p:cNvPr>
            <p:cNvSpPr/>
            <p:nvPr userDrawn="1"/>
          </p:nvSpPr>
          <p:spPr>
            <a:xfrm rot="10800000" flipH="1">
              <a:off x="0" y="-32385"/>
              <a:ext cx="5332543" cy="3858339"/>
            </a:xfrm>
            <a:custGeom>
              <a:avLst/>
              <a:gdLst>
                <a:gd name="connsiteX0" fmla="*/ 2180368 w 2314575"/>
                <a:gd name="connsiteY0" fmla="*/ 675704 h 1685925"/>
                <a:gd name="connsiteX1" fmla="*/ 7144 w 2314575"/>
                <a:gd name="connsiteY1" fmla="*/ 84011 h 1685925"/>
                <a:gd name="connsiteX2" fmla="*/ 7144 w 2314575"/>
                <a:gd name="connsiteY2" fmla="*/ 1622204 h 1685925"/>
                <a:gd name="connsiteX3" fmla="*/ 29813 w 2314575"/>
                <a:gd name="connsiteY3" fmla="*/ 1681544 h 1685925"/>
                <a:gd name="connsiteX4" fmla="*/ 2086261 w 2314575"/>
                <a:gd name="connsiteY4" fmla="*/ 1681544 h 1685925"/>
                <a:gd name="connsiteX5" fmla="*/ 2180368 w 2314575"/>
                <a:gd name="connsiteY5" fmla="*/ 675704 h 1685925"/>
                <a:gd name="connsiteX0" fmla="*/ 2173224 w 2307237"/>
                <a:gd name="connsiteY0" fmla="*/ 668561 h 1674401"/>
                <a:gd name="connsiteX1" fmla="*/ 0 w 2307237"/>
                <a:gd name="connsiteY1" fmla="*/ 76868 h 1674401"/>
                <a:gd name="connsiteX2" fmla="*/ 0 w 2307237"/>
                <a:gd name="connsiteY2" fmla="*/ 1615061 h 1674401"/>
                <a:gd name="connsiteX3" fmla="*/ 2637 w 2307237"/>
                <a:gd name="connsiteY3" fmla="*/ 1664385 h 1674401"/>
                <a:gd name="connsiteX4" fmla="*/ 2079117 w 2307237"/>
                <a:gd name="connsiteY4" fmla="*/ 1674401 h 1674401"/>
                <a:gd name="connsiteX5" fmla="*/ 2173224 w 2307237"/>
                <a:gd name="connsiteY5" fmla="*/ 668561 h 1674401"/>
                <a:gd name="connsiteX0" fmla="*/ 2173224 w 2307237"/>
                <a:gd name="connsiteY0" fmla="*/ 668561 h 1669393"/>
                <a:gd name="connsiteX1" fmla="*/ 0 w 2307237"/>
                <a:gd name="connsiteY1" fmla="*/ 76868 h 1669393"/>
                <a:gd name="connsiteX2" fmla="*/ 0 w 2307237"/>
                <a:gd name="connsiteY2" fmla="*/ 1615061 h 1669393"/>
                <a:gd name="connsiteX3" fmla="*/ 2637 w 2307237"/>
                <a:gd name="connsiteY3" fmla="*/ 1664385 h 1669393"/>
                <a:gd name="connsiteX4" fmla="*/ 2079117 w 2307237"/>
                <a:gd name="connsiteY4" fmla="*/ 1669393 h 1669393"/>
                <a:gd name="connsiteX5" fmla="*/ 2173224 w 2307237"/>
                <a:gd name="connsiteY5" fmla="*/ 668561 h 1669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7237" h="1669393">
                  <a:moveTo>
                    <a:pt x="2173224" y="668561"/>
                  </a:moveTo>
                  <a:cubicBezTo>
                    <a:pt x="1677257" y="1447230"/>
                    <a:pt x="849249" y="-388999"/>
                    <a:pt x="0" y="76868"/>
                  </a:cubicBezTo>
                  <a:lnTo>
                    <a:pt x="0" y="1615061"/>
                  </a:lnTo>
                  <a:cubicBezTo>
                    <a:pt x="7906" y="1636016"/>
                    <a:pt x="-4506" y="1646002"/>
                    <a:pt x="2637" y="1664385"/>
                  </a:cubicBezTo>
                  <a:lnTo>
                    <a:pt x="2079117" y="1669393"/>
                  </a:lnTo>
                  <a:cubicBezTo>
                    <a:pt x="2267807" y="988356"/>
                    <a:pt x="2432685" y="261177"/>
                    <a:pt x="2173224" y="668561"/>
                  </a:cubicBezTo>
                  <a:close/>
                </a:path>
              </a:pathLst>
            </a:custGeom>
            <a:solidFill>
              <a:schemeClr val="accent3"/>
            </a:solidFill>
            <a:ln w="9525" cap="flat">
              <a:noFill/>
              <a:prstDash val="solid"/>
              <a:miter/>
            </a:ln>
          </p:spPr>
          <p:txBody>
            <a:bodyPr rtlCol="0" anchor="ctr"/>
            <a:lstStyle/>
            <a:p>
              <a:endParaRPr lang="en-US" dirty="0"/>
            </a:p>
          </p:txBody>
        </p:sp>
        <p:sp>
          <p:nvSpPr>
            <p:cNvPr id="14" name="Forme libre : forme 13">
              <a:extLst>
                <a:ext uri="{FF2B5EF4-FFF2-40B4-BE49-F238E27FC236}">
                  <a16:creationId xmlns:a16="http://schemas.microsoft.com/office/drawing/2014/main" id="{E554DC0D-4FB0-4F98-9429-3F0318722CC7}"/>
                </a:ext>
              </a:extLst>
            </p:cNvPr>
            <p:cNvSpPr/>
            <p:nvPr/>
          </p:nvSpPr>
          <p:spPr>
            <a:xfrm rot="10800000" flipH="1">
              <a:off x="2749803" y="-55534"/>
              <a:ext cx="9466197" cy="5173384"/>
            </a:xfrm>
            <a:custGeom>
              <a:avLst/>
              <a:gdLst>
                <a:gd name="connsiteX0" fmla="*/ 4091559 w 4095750"/>
                <a:gd name="connsiteY0" fmla="*/ 2231968 h 2238375"/>
                <a:gd name="connsiteX1" fmla="*/ 1634966 w 4095750"/>
                <a:gd name="connsiteY1" fmla="*/ 17120 h 2238375"/>
                <a:gd name="connsiteX2" fmla="*/ 7144 w 4095750"/>
                <a:gd name="connsiteY2" fmla="*/ 2231968 h 2238375"/>
                <a:gd name="connsiteX3" fmla="*/ 4091559 w 4095750"/>
                <a:gd name="connsiteY3" fmla="*/ 2231968 h 2238375"/>
              </a:gdLst>
              <a:ahLst/>
              <a:cxnLst>
                <a:cxn ang="0">
                  <a:pos x="connsiteX0" y="connsiteY0"/>
                </a:cxn>
                <a:cxn ang="0">
                  <a:pos x="connsiteX1" y="connsiteY1"/>
                </a:cxn>
                <a:cxn ang="0">
                  <a:pos x="connsiteX2" y="connsiteY2"/>
                </a:cxn>
                <a:cxn ang="0">
                  <a:pos x="connsiteX3" y="connsiteY3"/>
                </a:cxn>
              </a:cxnLst>
              <a:rect l="l" t="t" r="r" b="b"/>
              <a:pathLst>
                <a:path w="4095750" h="2238375">
                  <a:moveTo>
                    <a:pt x="4091559" y="2231968"/>
                  </a:moveTo>
                  <a:cubicBezTo>
                    <a:pt x="3792189" y="638721"/>
                    <a:pt x="3102578" y="-88131"/>
                    <a:pt x="1634966" y="17120"/>
                  </a:cubicBezTo>
                  <a:cubicBezTo>
                    <a:pt x="986980" y="1336237"/>
                    <a:pt x="438150" y="1962030"/>
                    <a:pt x="7144" y="2231968"/>
                  </a:cubicBezTo>
                  <a:lnTo>
                    <a:pt x="4091559" y="2231968"/>
                  </a:lnTo>
                  <a:close/>
                </a:path>
              </a:pathLst>
            </a:custGeom>
            <a:solidFill>
              <a:schemeClr val="accent2"/>
            </a:solidFill>
            <a:ln w="9525" cap="flat">
              <a:noFill/>
              <a:prstDash val="solid"/>
              <a:miter/>
            </a:ln>
          </p:spPr>
          <p:txBody>
            <a:bodyPr rtlCol="0" anchor="ctr"/>
            <a:lstStyle/>
            <a:p>
              <a:endParaRPr lang="en-US" dirty="0"/>
            </a:p>
          </p:txBody>
        </p:sp>
      </p:grpSp>
      <p:graphicFrame>
        <p:nvGraphicFramePr>
          <p:cNvPr id="9" name="Object 8" hidden="1"/>
          <p:cNvGraphicFramePr>
            <a:graphicFrameLocks noChangeAspect="1"/>
          </p:cNvGraphicFramePr>
          <p:nvPr userDrawn="1">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6805"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userDrawn="1">
            <p:ph type="body" sz="quarter" idx="11" hasCustomPrompt="1"/>
          </p:nvPr>
        </p:nvSpPr>
        <p:spPr>
          <a:xfrm>
            <a:off x="5736000" y="591671"/>
            <a:ext cx="5392948" cy="2117329"/>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userDrawn="1">
            <p:ph type="subTitle" idx="1" hasCustomPrompt="1"/>
          </p:nvPr>
        </p:nvSpPr>
        <p:spPr>
          <a:xfrm>
            <a:off x="5831750" y="2709000"/>
            <a:ext cx="4194069"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702334616"/>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7">
    <p:spTree>
      <p:nvGrpSpPr>
        <p:cNvPr id="1" name=""/>
        <p:cNvGrpSpPr/>
        <p:nvPr/>
      </p:nvGrpSpPr>
      <p:grpSpPr>
        <a:xfrm>
          <a:off x="0" y="0"/>
          <a:ext cx="0" cy="0"/>
          <a:chOff x="0" y="0"/>
          <a:chExt cx="0" cy="0"/>
        </a:xfrm>
      </p:grpSpPr>
      <p:grpSp>
        <p:nvGrpSpPr>
          <p:cNvPr id="22" name="Groupe 21">
            <a:extLst>
              <a:ext uri="{FF2B5EF4-FFF2-40B4-BE49-F238E27FC236}">
                <a16:creationId xmlns:a16="http://schemas.microsoft.com/office/drawing/2014/main" id="{3DB2FB67-77DB-4CBD-9C92-DA7BCA020134}"/>
              </a:ext>
            </a:extLst>
          </p:cNvPr>
          <p:cNvGrpSpPr/>
          <p:nvPr userDrawn="1"/>
        </p:nvGrpSpPr>
        <p:grpSpPr>
          <a:xfrm>
            <a:off x="4632000" y="-23150"/>
            <a:ext cx="7560000" cy="6874296"/>
            <a:chOff x="3847179" y="1294078"/>
            <a:chExt cx="4118037" cy="3744526"/>
          </a:xfrm>
        </p:grpSpPr>
        <p:sp>
          <p:nvSpPr>
            <p:cNvPr id="23" name="Forme libre : forme 22">
              <a:extLst>
                <a:ext uri="{FF2B5EF4-FFF2-40B4-BE49-F238E27FC236}">
                  <a16:creationId xmlns:a16="http://schemas.microsoft.com/office/drawing/2014/main" id="{7B3D07D9-2D6C-4A90-84F6-F3E3AEFB2EA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dirty="0"/>
            </a:p>
          </p:txBody>
        </p:sp>
        <p:sp>
          <p:nvSpPr>
            <p:cNvPr id="24" name="Forme libre : forme 23">
              <a:extLst>
                <a:ext uri="{FF2B5EF4-FFF2-40B4-BE49-F238E27FC236}">
                  <a16:creationId xmlns:a16="http://schemas.microsoft.com/office/drawing/2014/main" id="{9445503A-D671-42FD-8762-A4BB0BDDD6B2}"/>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a:p>
          </p:txBody>
        </p:sp>
      </p:grpSp>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7830"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592000" y="549001"/>
            <a:ext cx="5392948" cy="2058654"/>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7824001" y="4599973"/>
            <a:ext cx="3096000"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6000"/>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5491220"/>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2019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71831822"/>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grpSp>
        <p:nvGrpSpPr>
          <p:cNvPr id="3" name="Groupe 2">
            <a:extLst>
              <a:ext uri="{FF2B5EF4-FFF2-40B4-BE49-F238E27FC236}">
                <a16:creationId xmlns:a16="http://schemas.microsoft.com/office/drawing/2014/main" id="{1C3923B5-D83F-43D2-B673-E5F08E418856}"/>
              </a:ext>
            </a:extLst>
          </p:cNvPr>
          <p:cNvGrpSpPr/>
          <p:nvPr userDrawn="1"/>
        </p:nvGrpSpPr>
        <p:grpSpPr>
          <a:xfrm>
            <a:off x="426720" y="4829457"/>
            <a:ext cx="1866702" cy="333195"/>
            <a:chOff x="426720" y="4829457"/>
            <a:chExt cx="1866702" cy="333195"/>
          </a:xfrm>
        </p:grpSpPr>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2019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21"/>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786"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a:prstGeom prst="rect">
            <a:avLst/>
          </a:prstGeo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495"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sz="2800"/>
            </a:lvl1pPr>
          </a:lstStyle>
          <a:p>
            <a:r>
              <a:rPr lang="en-US" dirty="0"/>
              <a:t>Click to edit Master title style</a:t>
            </a: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4775"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9" y="1590"/>
          <a:ext cx="1586" cy="1587"/>
        </p:xfrm>
        <a:graphic>
          <a:graphicData uri="http://schemas.openxmlformats.org/presentationml/2006/ole">
            <mc:AlternateContent xmlns:mc="http://schemas.openxmlformats.org/markup-compatibility/2006">
              <mc:Choice xmlns:v="urn:schemas-microsoft-com:vml" Requires="v">
                <p:oleObj spid="_x0000_s72938" name="think-cell Slide" r:id="rId4" imgW="360" imgH="360" progId="">
                  <p:embed/>
                </p:oleObj>
              </mc:Choice>
              <mc:Fallback>
                <p:oleObj name="think-cell Slide" r:id="rId4" imgW="360" imgH="360" progId="">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590"/>
                        <a:ext cx="158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sz="2194"/>
            </a:lvl1pPr>
          </a:lstStyle>
          <a:p>
            <a:r>
              <a:rPr lang="en-US" dirty="0"/>
              <a:t>Click to edit Master title style</a:t>
            </a:r>
            <a:endParaRPr lang="en-GB" dirty="0"/>
          </a:p>
        </p:txBody>
      </p:sp>
    </p:spTree>
    <p:extLst>
      <p:ext uri="{BB962C8B-B14F-4D97-AF65-F5344CB8AC3E}">
        <p14:creationId xmlns:p14="http://schemas.microsoft.com/office/powerpoint/2010/main" val="6572992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slideLayout" Target="../slideLayouts/slideLayout14.xml"/><Relationship Id="rId7" Type="http://schemas.openxmlformats.org/officeDocument/2006/relationships/vmlDrawing" Target="../drawings/vmlDrawing6.v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image" Target="../media/image1.emf"/><Relationship Id="rId4" Type="http://schemas.openxmlformats.org/officeDocument/2006/relationships/slideLayout" Target="../slideLayouts/slideLayout15.xml"/><Relationship Id="rId9" Type="http://schemas.openxmlformats.org/officeDocument/2006/relationships/oleObject" Target="../embeddings/oleObject6.bin"/></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oleObject" Target="../embeddings/oleObject11.bin"/><Relationship Id="rId5" Type="http://schemas.openxmlformats.org/officeDocument/2006/relationships/tags" Target="../tags/tag14.xml"/><Relationship Id="rId4" Type="http://schemas.openxmlformats.org/officeDocument/2006/relationships/vmlDrawing" Target="../drawings/vmlDrawing12.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4"/>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383" name="think-cell Slide" r:id="rId15" imgW="270" imgH="270" progId="TCLayout.ActiveDocument.1">
                  <p:embed/>
                </p:oleObj>
              </mc:Choice>
              <mc:Fallback>
                <p:oleObj name="think-cell Slide" r:id="rId15" imgW="270" imgH="270" progId="TCLayout.ActiveDocument.1">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2021.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64000" y="665025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&lt;Training Module&gt; - &lt;Trainer&gt;</a:t>
            </a:r>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34" r:id="rId6"/>
    <p:sldLayoutId id="2147483821" r:id="rId7"/>
    <p:sldLayoutId id="2147483877" r:id="rId8"/>
    <p:sldLayoutId id="2147483886" r:id="rId9"/>
    <p:sldLayoutId id="2147483887" r:id="rId10"/>
    <p:sldLayoutId id="2147483888" r:id="rId11"/>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400" b="0" i="0" u="none" strike="noStrike" kern="1200" cap="none" spc="0" normalizeH="0" baseline="0" noProof="0" dirty="0">
          <a:ln>
            <a:noFill/>
          </a:ln>
          <a:solidFill>
            <a:schemeClr val="accent1"/>
          </a:solidFill>
          <a:effectLst/>
          <a:uLnTx/>
          <a:uFillTx/>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8"/>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859" name="think-cell Slide" r:id="rId9" imgW="270" imgH="270" progId="TCLayout.ActiveDocument.1">
                  <p:embed/>
                </p:oleObj>
              </mc:Choice>
              <mc:Fallback>
                <p:oleObj name="think-cell Slide" r:id="rId9" imgW="270" imgH="270" progId="TCLayout.ActiveDocument.1">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80" r:id="rId4"/>
    <p:sldLayoutId id="2147483881" r:id="rId5"/>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975"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EF28BD-CD15-4429-81FB-27A299FE9839}"/>
              </a:ext>
            </a:extLst>
          </p:cNvPr>
          <p:cNvSpPr>
            <a:spLocks noGrp="1"/>
          </p:cNvSpPr>
          <p:nvPr>
            <p:ph type="body" sz="quarter" idx="11"/>
          </p:nvPr>
        </p:nvSpPr>
        <p:spPr>
          <a:xfrm>
            <a:off x="5410200" y="381000"/>
            <a:ext cx="6553200" cy="2117329"/>
          </a:xfrm>
        </p:spPr>
        <p:txBody>
          <a:bodyPr>
            <a:normAutofit/>
          </a:bodyPr>
          <a:lstStyle/>
          <a:p>
            <a:r>
              <a:rPr lang="en-US" sz="2000" dirty="0"/>
              <a:t>SAP Gateway</a:t>
            </a:r>
          </a:p>
          <a:p>
            <a:r>
              <a:rPr lang="en-US" sz="2000" dirty="0"/>
              <a:t>Day 1</a:t>
            </a:r>
          </a:p>
        </p:txBody>
      </p:sp>
      <p:sp>
        <p:nvSpPr>
          <p:cNvPr id="3" name="Subtitle 2">
            <a:extLst>
              <a:ext uri="{FF2B5EF4-FFF2-40B4-BE49-F238E27FC236}">
                <a16:creationId xmlns:a16="http://schemas.microsoft.com/office/drawing/2014/main" id="{C5B2B5C7-908A-4903-8604-4DCB31DB6360}"/>
              </a:ext>
            </a:extLst>
          </p:cNvPr>
          <p:cNvSpPr>
            <a:spLocks noGrp="1"/>
          </p:cNvSpPr>
          <p:nvPr>
            <p:ph type="subTitle" idx="1"/>
          </p:nvPr>
        </p:nvSpPr>
        <p:spPr>
          <a:xfrm>
            <a:off x="6781800" y="2746016"/>
            <a:ext cx="4194069" cy="835384"/>
          </a:xfrm>
        </p:spPr>
        <p:txBody>
          <a:bodyPr/>
          <a:lstStyle/>
          <a:p>
            <a:r>
              <a:rPr lang="en-US" sz="1600" dirty="0"/>
              <a:t>&lt;Trainer&gt;</a:t>
            </a:r>
          </a:p>
          <a:p>
            <a:endParaRPr lang="en-US" dirty="0"/>
          </a:p>
          <a:p>
            <a:r>
              <a:rPr lang="en-US" dirty="0"/>
              <a:t>Capgemini, India</a:t>
            </a:r>
          </a:p>
        </p:txBody>
      </p:sp>
    </p:spTree>
    <p:extLst>
      <p:ext uri="{BB962C8B-B14F-4D97-AF65-F5344CB8AC3E}">
        <p14:creationId xmlns:p14="http://schemas.microsoft.com/office/powerpoint/2010/main" val="3581660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3803" y="260648"/>
            <a:ext cx="8509933" cy="859536"/>
          </a:xfrm>
        </p:spPr>
        <p:txBody>
          <a:bodyPr>
            <a:normAutofit/>
          </a:bodyPr>
          <a:lstStyle/>
          <a:p>
            <a:r>
              <a:rPr lang="en-US" dirty="0"/>
              <a:t>CDS View Definition</a:t>
            </a:r>
          </a:p>
        </p:txBody>
      </p:sp>
      <p:sp>
        <p:nvSpPr>
          <p:cNvPr id="4" name="Content Placeholder 3"/>
          <p:cNvSpPr>
            <a:spLocks noGrp="1"/>
          </p:cNvSpPr>
          <p:nvPr>
            <p:ph sz="quarter" idx="10"/>
          </p:nvPr>
        </p:nvSpPr>
        <p:spPr/>
        <p:txBody>
          <a:bodyPr>
            <a:normAutofit/>
          </a:bodyPr>
          <a:lstStyle/>
          <a:p>
            <a:r>
              <a:rPr lang="en-US" dirty="0"/>
              <a:t>Definition of the CDS consists of </a:t>
            </a:r>
          </a:p>
          <a:p>
            <a:pPr marL="914400" lvl="1" indent="-514350"/>
            <a:r>
              <a:rPr lang="en-US" dirty="0"/>
              <a:t>View name</a:t>
            </a:r>
          </a:p>
          <a:p>
            <a:pPr marL="914400" lvl="1" indent="-514350"/>
            <a:r>
              <a:rPr lang="en-US" dirty="0"/>
              <a:t>Semantic information (key field) </a:t>
            </a:r>
          </a:p>
          <a:p>
            <a:pPr marL="914400" lvl="1" indent="-514350"/>
            <a:r>
              <a:rPr lang="en-US" dirty="0"/>
              <a:t>Projection List</a:t>
            </a:r>
          </a:p>
          <a:p>
            <a:pPr marL="914400" lvl="1" indent="-514350"/>
            <a:r>
              <a:rPr lang="en-US" dirty="0"/>
              <a:t>Aliases</a:t>
            </a:r>
          </a:p>
          <a:p>
            <a:pPr marL="914400" lvl="1" indent="-514350"/>
            <a:endParaRPr lang="en-US" dirty="0"/>
          </a:p>
          <a:p>
            <a:r>
              <a:rPr lang="en-US" dirty="0"/>
              <a:t>Projection List : </a:t>
            </a:r>
          </a:p>
          <a:p>
            <a:pPr marL="914400" lvl="1" indent="-514350"/>
            <a:r>
              <a:rPr lang="en-US" dirty="0"/>
              <a:t>Client Dependency </a:t>
            </a:r>
          </a:p>
          <a:p>
            <a:pPr marL="914400" lvl="1" indent="-514350"/>
            <a:r>
              <a:rPr lang="en-US" dirty="0"/>
              <a:t>Semantic Information (Key) </a:t>
            </a:r>
          </a:p>
          <a:p>
            <a:pPr marL="914400" lvl="1" indent="-514350"/>
            <a:r>
              <a:rPr lang="en-US" dirty="0"/>
              <a:t>Aliases </a:t>
            </a:r>
          </a:p>
          <a:p>
            <a:pPr marL="914400" lvl="1" indent="-514350"/>
            <a:r>
              <a:rPr lang="en-US" dirty="0"/>
              <a:t>Aggregation </a:t>
            </a:r>
          </a:p>
          <a:p>
            <a:pPr marL="914400" lvl="1" indent="-514350"/>
            <a:r>
              <a:rPr lang="en-US" dirty="0"/>
              <a:t>Literals </a:t>
            </a:r>
          </a:p>
          <a:p>
            <a:pPr marL="914400" lvl="1" indent="-514350"/>
            <a:r>
              <a:rPr lang="en-US" dirty="0"/>
              <a:t>Arithmetic Expressions </a:t>
            </a:r>
          </a:p>
          <a:p>
            <a:pPr marL="914400" lvl="1" indent="-514350"/>
            <a:r>
              <a:rPr lang="en-US" dirty="0"/>
              <a:t>Conditional Expressions </a:t>
            </a:r>
          </a:p>
          <a:p>
            <a:pPr>
              <a:buNone/>
            </a:pPr>
            <a:endParaRPr lang="en-US" dirty="0"/>
          </a:p>
          <a:p>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12D29-A25D-42E6-BBD9-810A59C0179D}"/>
              </a:ext>
            </a:extLst>
          </p:cNvPr>
          <p:cNvSpPr>
            <a:spLocks noGrp="1"/>
          </p:cNvSpPr>
          <p:nvPr>
            <p:ph type="title"/>
          </p:nvPr>
        </p:nvSpPr>
        <p:spPr/>
        <p:txBody>
          <a:bodyPr/>
          <a:lstStyle/>
          <a:p>
            <a:r>
              <a:rPr lang="en-US" dirty="0"/>
              <a:t>Simple CDS View</a:t>
            </a:r>
          </a:p>
        </p:txBody>
      </p:sp>
      <p:pic>
        <p:nvPicPr>
          <p:cNvPr id="4" name="Content Placeholder 3">
            <a:extLst>
              <a:ext uri="{FF2B5EF4-FFF2-40B4-BE49-F238E27FC236}">
                <a16:creationId xmlns:a16="http://schemas.microsoft.com/office/drawing/2014/main" id="{AFC9523A-3466-4937-92DF-459DA5742F00}"/>
              </a:ext>
            </a:extLst>
          </p:cNvPr>
          <p:cNvPicPr>
            <a:picLocks noGrp="1"/>
          </p:cNvPicPr>
          <p:nvPr>
            <p:ph sz="quarter" idx="10"/>
          </p:nvPr>
        </p:nvPicPr>
        <p:blipFill>
          <a:blip r:embed="rId2"/>
          <a:stretch>
            <a:fillRect/>
          </a:stretch>
        </p:blipFill>
        <p:spPr>
          <a:xfrm>
            <a:off x="1828800" y="1683905"/>
            <a:ext cx="6473419" cy="3490190"/>
          </a:xfrm>
          <a:prstGeom prst="rect">
            <a:avLst/>
          </a:prstGeom>
          <a:ln>
            <a:solidFill>
              <a:schemeClr val="tx1"/>
            </a:solidFill>
          </a:ln>
        </p:spPr>
      </p:pic>
    </p:spTree>
    <p:extLst>
      <p:ext uri="{BB962C8B-B14F-4D97-AF65-F5344CB8AC3E}">
        <p14:creationId xmlns:p14="http://schemas.microsoft.com/office/powerpoint/2010/main" val="4061872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457E6-3A0F-4AF4-BFF7-CF020BCDE738}"/>
              </a:ext>
            </a:extLst>
          </p:cNvPr>
          <p:cNvSpPr>
            <a:spLocks noGrp="1"/>
          </p:cNvSpPr>
          <p:nvPr>
            <p:ph type="title"/>
          </p:nvPr>
        </p:nvSpPr>
        <p:spPr/>
        <p:txBody>
          <a:bodyPr/>
          <a:lstStyle/>
          <a:p>
            <a:r>
              <a:rPr lang="en-US" dirty="0"/>
              <a:t>CDS View with Join</a:t>
            </a:r>
          </a:p>
        </p:txBody>
      </p:sp>
      <p:pic>
        <p:nvPicPr>
          <p:cNvPr id="4" name="Content Placeholder 3">
            <a:extLst>
              <a:ext uri="{FF2B5EF4-FFF2-40B4-BE49-F238E27FC236}">
                <a16:creationId xmlns:a16="http://schemas.microsoft.com/office/drawing/2014/main" id="{82F80ABA-0D88-4232-AFEF-B4415236E22B}"/>
              </a:ext>
            </a:extLst>
          </p:cNvPr>
          <p:cNvPicPr>
            <a:picLocks noGrp="1"/>
          </p:cNvPicPr>
          <p:nvPr>
            <p:ph sz="quarter" idx="10"/>
          </p:nvPr>
        </p:nvPicPr>
        <p:blipFill>
          <a:blip r:embed="rId2"/>
          <a:stretch>
            <a:fillRect/>
          </a:stretch>
        </p:blipFill>
        <p:spPr>
          <a:xfrm>
            <a:off x="1905000" y="1066800"/>
            <a:ext cx="6803071" cy="3775576"/>
          </a:xfrm>
          <a:prstGeom prst="rect">
            <a:avLst/>
          </a:prstGeom>
          <a:ln>
            <a:solidFill>
              <a:schemeClr val="tx1"/>
            </a:solidFill>
          </a:ln>
        </p:spPr>
      </p:pic>
    </p:spTree>
    <p:extLst>
      <p:ext uri="{BB962C8B-B14F-4D97-AF65-F5344CB8AC3E}">
        <p14:creationId xmlns:p14="http://schemas.microsoft.com/office/powerpoint/2010/main" val="2063906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a:t>
            </a:r>
          </a:p>
        </p:txBody>
      </p:sp>
      <p:sp>
        <p:nvSpPr>
          <p:cNvPr id="9" name="Content Placeholder 8"/>
          <p:cNvSpPr>
            <a:spLocks noGrp="1"/>
          </p:cNvSpPr>
          <p:nvPr>
            <p:ph idx="1"/>
          </p:nvPr>
        </p:nvSpPr>
        <p:spPr>
          <a:xfrm>
            <a:off x="1764765" y="955752"/>
            <a:ext cx="6649748" cy="4643751"/>
          </a:xfrm>
        </p:spPr>
        <p:txBody>
          <a:bodyPr/>
          <a:lstStyle/>
          <a:p>
            <a:r>
              <a:rPr lang="en-US" dirty="0"/>
              <a:t>Create Simple CDS View, Preview it and consume it via Open SQL</a:t>
            </a:r>
          </a:p>
        </p:txBody>
      </p:sp>
    </p:spTree>
    <p:extLst>
      <p:ext uri="{BB962C8B-B14F-4D97-AF65-F5344CB8AC3E}">
        <p14:creationId xmlns:p14="http://schemas.microsoft.com/office/powerpoint/2010/main" val="1281486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CDS View Definition </a:t>
            </a:r>
            <a:br>
              <a:rPr lang="en-US" dirty="0"/>
            </a:br>
            <a:endParaRPr lang="en-US" dirty="0"/>
          </a:p>
        </p:txBody>
      </p:sp>
      <p:sp>
        <p:nvSpPr>
          <p:cNvPr id="4" name="Content Placeholder 3"/>
          <p:cNvSpPr>
            <a:spLocks noGrp="1"/>
          </p:cNvSpPr>
          <p:nvPr>
            <p:ph sz="quarter" idx="10"/>
          </p:nvPr>
        </p:nvSpPr>
        <p:spPr>
          <a:xfrm>
            <a:off x="1848267" y="1112808"/>
            <a:ext cx="8495469" cy="5196512"/>
          </a:xfrm>
        </p:spPr>
        <p:txBody>
          <a:bodyPr>
            <a:normAutofit/>
          </a:bodyPr>
          <a:lstStyle/>
          <a:p>
            <a:r>
              <a:rPr lang="en-US" dirty="0"/>
              <a:t>Literal values: </a:t>
            </a:r>
          </a:p>
          <a:p>
            <a:pPr marL="189411" lvl="1" indent="0"/>
            <a:r>
              <a:rPr lang="en-US" dirty="0"/>
              <a:t>C-sequence literals (Max length: 1333 ) </a:t>
            </a:r>
          </a:p>
          <a:p>
            <a:pPr marL="189411" lvl="1" indent="0"/>
            <a:r>
              <a:rPr lang="en-US" dirty="0"/>
              <a:t>Signed integer literals (4-Byte) </a:t>
            </a:r>
          </a:p>
          <a:p>
            <a:pPr marL="189411" lvl="1" indent="0"/>
            <a:endParaRPr lang="en-US" dirty="0"/>
          </a:p>
          <a:p>
            <a:r>
              <a:rPr lang="en-US" dirty="0"/>
              <a:t>Aggregation functions: </a:t>
            </a:r>
          </a:p>
          <a:p>
            <a:pPr marL="189411" lvl="1" indent="0"/>
            <a:r>
              <a:rPr lang="en-US" dirty="0"/>
              <a:t>MIN, MAX, COUNT, AVG, SUM </a:t>
            </a:r>
          </a:p>
          <a:p>
            <a:pPr marL="189411" lvl="1" indent="0"/>
            <a:r>
              <a:rPr lang="en-US" dirty="0"/>
              <a:t>Alias required for function </a:t>
            </a:r>
            <a:r>
              <a:rPr lang="en-US"/>
              <a:t>results </a:t>
            </a:r>
          </a:p>
          <a:p>
            <a:pPr marL="189411" lvl="1" indent="0">
              <a:buNone/>
            </a:pPr>
            <a:endParaRPr lang="en-US" dirty="0"/>
          </a:p>
          <a:p>
            <a:r>
              <a:rPr lang="en-US" dirty="0"/>
              <a:t>String functions: </a:t>
            </a:r>
          </a:p>
          <a:p>
            <a:pPr marL="189411" lvl="1" indent="0"/>
            <a:r>
              <a:rPr lang="en-US" dirty="0"/>
              <a:t>LPAD,SCORE,LEFT,LTRIM,SUBSTRING</a:t>
            </a:r>
          </a:p>
          <a:p>
            <a:pPr marL="189411" lvl="1" indent="0"/>
            <a:r>
              <a:rPr lang="en-US" dirty="0"/>
              <a:t>Alias required for function results </a:t>
            </a:r>
          </a:p>
          <a:p>
            <a:pPr marL="189411" lvl="1" indent="0"/>
            <a:endParaRPr lang="en-US" dirty="0"/>
          </a:p>
          <a:p>
            <a:pPr>
              <a:buNone/>
            </a:pPr>
            <a:endParaRPr lang="en-US" dirty="0"/>
          </a:p>
          <a:p>
            <a:endParaRPr lang="en-US"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219200"/>
          </a:xfrm>
        </p:spPr>
        <p:txBody>
          <a:bodyPr vert="horz" lIns="0" tIns="0" rIns="0" bIns="0" rtlCol="0" anchor="ctr">
            <a:noAutofit/>
          </a:bodyPr>
          <a:lstStyle/>
          <a:p>
            <a:r>
              <a:rPr lang="en-US" sz="2200" dirty="0">
                <a:latin typeface="+mj-lt"/>
              </a:rPr>
              <a:t>SAP Gateway</a:t>
            </a:r>
            <a:br>
              <a:rPr lang="en-US" sz="2200" dirty="0">
                <a:latin typeface="+mj-lt"/>
              </a:rPr>
            </a:br>
            <a:br>
              <a:rPr lang="en-US" sz="2200" dirty="0">
                <a:latin typeface="+mj-lt"/>
              </a:rPr>
            </a:br>
            <a:r>
              <a:rPr lang="en-US" sz="1600" dirty="0">
                <a:latin typeface="+mj-lt"/>
              </a:rPr>
              <a:t>Day 4 - Agenda</a:t>
            </a:r>
            <a:endParaRPr lang="en-US" sz="2200" dirty="0">
              <a:latin typeface="+mj-lt"/>
            </a:endParaRPr>
          </a:p>
        </p:txBody>
      </p:sp>
      <p:sp>
        <p:nvSpPr>
          <p:cNvPr id="9" name="Espace réservé du contenu 2">
            <a:extLst>
              <a:ext uri="{FF2B5EF4-FFF2-40B4-BE49-F238E27FC236}">
                <a16:creationId xmlns:a16="http://schemas.microsoft.com/office/drawing/2014/main" id="{47F6F817-D12B-44A6-8003-B6EB68225297}"/>
              </a:ext>
            </a:extLst>
          </p:cNvPr>
          <p:cNvSpPr txBox="1">
            <a:spLocks/>
          </p:cNvSpPr>
          <p:nvPr/>
        </p:nvSpPr>
        <p:spPr>
          <a:xfrm>
            <a:off x="685800" y="908720"/>
            <a:ext cx="9906000" cy="50405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4530"/>
              </a:lnSpc>
            </a:pPr>
            <a:endParaRPr lang="en-CA" sz="1600" dirty="0">
              <a:solidFill>
                <a:srgbClr val="000000"/>
              </a:solidFill>
              <a:latin typeface="+mn-lt"/>
              <a:cs typeface="Calibri" pitchFamily="34" charset="0"/>
            </a:endParaRPr>
          </a:p>
          <a:p>
            <a:pPr>
              <a:lnSpc>
                <a:spcPts val="4530"/>
              </a:lnSpc>
            </a:pPr>
            <a:r>
              <a:rPr lang="en-US" sz="1600" dirty="0"/>
              <a:t>Code Push Down – Data centric approach</a:t>
            </a:r>
          </a:p>
          <a:p>
            <a:pPr>
              <a:lnSpc>
                <a:spcPts val="4530"/>
              </a:lnSpc>
            </a:pPr>
            <a:r>
              <a:rPr lang="en-CA" sz="1600" dirty="0">
                <a:latin typeface="+mn-lt"/>
                <a:cs typeface="Calibri" pitchFamily="34" charset="0"/>
              </a:rPr>
              <a:t>Basics of Core Data Services (CDS)</a:t>
            </a:r>
          </a:p>
          <a:p>
            <a:pPr>
              <a:lnSpc>
                <a:spcPts val="4530"/>
              </a:lnSpc>
            </a:pPr>
            <a:r>
              <a:rPr lang="en-CA" sz="1600" dirty="0">
                <a:latin typeface="+mn-lt"/>
                <a:cs typeface="Calibri" pitchFamily="34" charset="0"/>
              </a:rPr>
              <a:t>Features &amp; Advantages of CDS Views</a:t>
            </a:r>
          </a:p>
          <a:p>
            <a:pPr>
              <a:lnSpc>
                <a:spcPts val="4530"/>
              </a:lnSpc>
            </a:pPr>
            <a:r>
              <a:rPr lang="en-CA" sz="1600" dirty="0">
                <a:latin typeface="+mn-lt"/>
                <a:cs typeface="Calibri" pitchFamily="34" charset="0"/>
              </a:rPr>
              <a:t>CDS View Definition</a:t>
            </a:r>
          </a:p>
          <a:p>
            <a:pPr>
              <a:lnSpc>
                <a:spcPts val="4530"/>
              </a:lnSpc>
            </a:pPr>
            <a:r>
              <a:rPr lang="en-CA" sz="1600" dirty="0">
                <a:cs typeface="Calibri" pitchFamily="34" charset="0"/>
              </a:rPr>
              <a:t>CDS View with Joins</a:t>
            </a:r>
          </a:p>
          <a:p>
            <a:pPr>
              <a:lnSpc>
                <a:spcPts val="4530"/>
              </a:lnSpc>
            </a:pPr>
            <a:endParaRPr lang="en-CA" sz="1600" dirty="0">
              <a:latin typeface="+mn-lt"/>
              <a:cs typeface="Calibri" pitchFamily="34" charset="0"/>
            </a:endParaRPr>
          </a:p>
          <a:p>
            <a:pPr>
              <a:lnSpc>
                <a:spcPts val="4530"/>
              </a:lnSpc>
            </a:pPr>
            <a:endParaRPr lang="en-CA" sz="1600" dirty="0">
              <a:solidFill>
                <a:srgbClr val="000000"/>
              </a:solidFill>
              <a:latin typeface="+mn-lt"/>
              <a:cs typeface="Calibri" pitchFamily="34" charset="0"/>
            </a:endParaRPr>
          </a:p>
          <a:p>
            <a:pPr>
              <a:lnSpc>
                <a:spcPts val="4530"/>
              </a:lnSpc>
            </a:pPr>
            <a:endParaRPr lang="en-CA" sz="1600" dirty="0">
              <a:solidFill>
                <a:srgbClr val="000000"/>
              </a:solidFill>
              <a:latin typeface="+mn-lt"/>
              <a:cs typeface="Calibri" pitchFamily="34" charset="0"/>
            </a:endParaRPr>
          </a:p>
          <a:p>
            <a:pPr>
              <a:lnSpc>
                <a:spcPts val="4530"/>
              </a:lnSpc>
            </a:pPr>
            <a:endParaRPr lang="en-CA" sz="1600" dirty="0">
              <a:solidFill>
                <a:srgbClr val="000000"/>
              </a:solidFill>
              <a:latin typeface="+mn-lt"/>
              <a:cs typeface="Calibri" pitchFamily="34" charset="0"/>
            </a:endParaRPr>
          </a:p>
          <a:p>
            <a:pPr>
              <a:lnSpc>
                <a:spcPts val="4530"/>
              </a:lnSpc>
            </a:pPr>
            <a:r>
              <a:rPr lang="en-US" sz="1600" dirty="0">
                <a:latin typeface="+mn-lt"/>
              </a:rPr>
              <a:t>            </a:t>
            </a:r>
            <a:endParaRPr lang="en-US" sz="1600" dirty="0">
              <a:latin typeface="+mn-lt"/>
              <a:cs typeface="Calibri" pitchFamily="34" charset="0"/>
            </a:endParaRPr>
          </a:p>
          <a:p>
            <a:endParaRPr lang="en-US" sz="1600" dirty="0">
              <a:latin typeface="+mn-lt"/>
            </a:endParaRPr>
          </a:p>
          <a:p>
            <a:pPr>
              <a:lnSpc>
                <a:spcPts val="4530"/>
              </a:lnSpc>
            </a:pPr>
            <a:endParaRPr lang="en-CA" sz="1600" dirty="0">
              <a:solidFill>
                <a:srgbClr val="000000"/>
              </a:solidFill>
              <a:latin typeface="+mn-lt"/>
              <a:cs typeface="Calibri" pitchFamily="34" charset="0"/>
            </a:endParaRPr>
          </a:p>
          <a:p>
            <a:endParaRPr lang="en-US" sz="1600" dirty="0">
              <a:latin typeface="+mn-lt"/>
            </a:endParaRPr>
          </a:p>
        </p:txBody>
      </p:sp>
    </p:spTree>
    <p:extLst>
      <p:ext uri="{BB962C8B-B14F-4D97-AF65-F5344CB8AC3E}">
        <p14:creationId xmlns:p14="http://schemas.microsoft.com/office/powerpoint/2010/main" val="42058554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Push Down – Data centric approach</a:t>
            </a:r>
          </a:p>
        </p:txBody>
      </p:sp>
      <p:pic>
        <p:nvPicPr>
          <p:cNvPr id="6" name="Content Placeholder 5">
            <a:extLst>
              <a:ext uri="{FF2B5EF4-FFF2-40B4-BE49-F238E27FC236}">
                <a16:creationId xmlns:a16="http://schemas.microsoft.com/office/drawing/2014/main" id="{3E42A2D1-4F3B-4AB9-A5B4-FD078AD31114}"/>
              </a:ext>
            </a:extLst>
          </p:cNvPr>
          <p:cNvPicPr>
            <a:picLocks noGrp="1" noChangeAspect="1"/>
          </p:cNvPicPr>
          <p:nvPr>
            <p:ph sz="quarter" idx="10"/>
          </p:nvPr>
        </p:nvPicPr>
        <p:blipFill>
          <a:blip r:embed="rId2"/>
          <a:stretch>
            <a:fillRect/>
          </a:stretch>
        </p:blipFill>
        <p:spPr>
          <a:xfrm>
            <a:off x="1676400" y="3429000"/>
            <a:ext cx="8458200" cy="3030964"/>
          </a:xfrm>
          <a:prstGeom prst="rect">
            <a:avLst/>
          </a:prstGeom>
        </p:spPr>
      </p:pic>
      <p:sp>
        <p:nvSpPr>
          <p:cNvPr id="7" name="Rectangle 6">
            <a:extLst>
              <a:ext uri="{FF2B5EF4-FFF2-40B4-BE49-F238E27FC236}">
                <a16:creationId xmlns:a16="http://schemas.microsoft.com/office/drawing/2014/main" id="{C629FA0C-AD2C-4A08-BFFC-35BFC1FF34B2}"/>
              </a:ext>
            </a:extLst>
          </p:cNvPr>
          <p:cNvSpPr/>
          <p:nvPr/>
        </p:nvSpPr>
        <p:spPr>
          <a:xfrm>
            <a:off x="381000" y="966847"/>
            <a:ext cx="11201400" cy="2062103"/>
          </a:xfrm>
          <a:prstGeom prst="rect">
            <a:avLst/>
          </a:prstGeom>
        </p:spPr>
        <p:txBody>
          <a:bodyPr wrap="square">
            <a:spAutoFit/>
          </a:bodyPr>
          <a:lstStyle/>
          <a:p>
            <a:r>
              <a:rPr lang="en-US" sz="1600" dirty="0"/>
              <a:t>The SAP HANA platform combines in-memory software with hardware from leading SAP partners.</a:t>
            </a:r>
          </a:p>
          <a:p>
            <a:r>
              <a:rPr lang="en-US" sz="1600" dirty="0"/>
              <a:t>Adding SAP HANA technology to certified database hardware enables not only significant acceleration of existing applications, but also the development of completely new applications that were not previously possible.</a:t>
            </a:r>
          </a:p>
          <a:p>
            <a:r>
              <a:rPr lang="en-US" sz="1600" dirty="0"/>
              <a:t>To leverage the strengths of SAP HANA, applications follow the “code to data” paradigm in which calculation logic is pushed down from the application server to the database server.</a:t>
            </a:r>
          </a:p>
          <a:p>
            <a:r>
              <a:rPr lang="en-US" sz="1600" dirty="0"/>
              <a:t>The SAP HANA database then performs the calculations and sends the resulting data set back for use by an application.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Core Data Services (CDS) View </a:t>
            </a:r>
            <a:br>
              <a:rPr lang="en-US" dirty="0"/>
            </a:br>
            <a:endParaRPr lang="en-US" dirty="0"/>
          </a:p>
        </p:txBody>
      </p:sp>
      <p:sp>
        <p:nvSpPr>
          <p:cNvPr id="3" name="Content Placeholder 2"/>
          <p:cNvSpPr>
            <a:spLocks noGrp="1"/>
          </p:cNvSpPr>
          <p:nvPr>
            <p:ph sz="quarter" idx="10"/>
          </p:nvPr>
        </p:nvSpPr>
        <p:spPr/>
        <p:txBody>
          <a:bodyPr>
            <a:normAutofit/>
          </a:bodyPr>
          <a:lstStyle/>
          <a:p>
            <a:r>
              <a:rPr lang="en-US" b="1" dirty="0"/>
              <a:t>CDS stands for Core Data Services.</a:t>
            </a:r>
          </a:p>
          <a:p>
            <a:r>
              <a:rPr lang="en-US" dirty="0"/>
              <a:t>A view is an entity that is not persistent; it is defined as the projection of other entities.</a:t>
            </a:r>
          </a:p>
          <a:p>
            <a:r>
              <a:rPr lang="en-US" dirty="0"/>
              <a:t>CDS View is reusable data models on the database. </a:t>
            </a:r>
          </a:p>
          <a:p>
            <a:r>
              <a:rPr lang="en-US" dirty="0"/>
              <a:t>It is a </a:t>
            </a:r>
            <a:r>
              <a:rPr lang="en-US" b="1" dirty="0"/>
              <a:t>data</a:t>
            </a:r>
            <a:r>
              <a:rPr lang="en-US" dirty="0"/>
              <a:t> model  that represents framework of what relationships are in a database. </a:t>
            </a:r>
          </a:p>
          <a:p>
            <a:r>
              <a:rPr lang="en-US" dirty="0"/>
              <a:t>To take advantage of SAP HANA for application development, SAP introduced a new data modeling infrastructure known as core data services. </a:t>
            </a:r>
          </a:p>
          <a:p>
            <a:r>
              <a:rPr lang="en-US" dirty="0"/>
              <a:t>With CDS, data models are defined and consumed on the database rather than on the application server.</a:t>
            </a:r>
          </a:p>
          <a:p>
            <a:r>
              <a:rPr lang="en-US" dirty="0"/>
              <a:t>The rule-of-thumb is simple: </a:t>
            </a:r>
          </a:p>
          <a:p>
            <a:r>
              <a:rPr lang="en-US" b="1" i="1" dirty="0"/>
              <a:t>Do as much as you can in the database to get the best performance</a:t>
            </a:r>
            <a:r>
              <a:rPr lang="en-US" dirty="0"/>
              <a:t>.</a:t>
            </a:r>
          </a:p>
          <a:p>
            <a:endParaRPr lang="en-US" dirty="0"/>
          </a:p>
          <a:p>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Core Data Services (CDS) View </a:t>
            </a:r>
            <a:br>
              <a:rPr lang="en-US" dirty="0"/>
            </a:br>
            <a:endParaRPr lang="en-US" dirty="0"/>
          </a:p>
        </p:txBody>
      </p:sp>
      <p:sp>
        <p:nvSpPr>
          <p:cNvPr id="3" name="Content Placeholder 2"/>
          <p:cNvSpPr>
            <a:spLocks noGrp="1"/>
          </p:cNvSpPr>
          <p:nvPr>
            <p:ph sz="quarter" idx="10"/>
          </p:nvPr>
        </p:nvSpPr>
        <p:spPr/>
        <p:txBody>
          <a:bodyPr>
            <a:normAutofit/>
          </a:bodyPr>
          <a:lstStyle/>
          <a:p>
            <a:r>
              <a:rPr lang="en-US" dirty="0"/>
              <a:t>A </a:t>
            </a:r>
            <a:r>
              <a:rPr lang="en-US" b="1" dirty="0"/>
              <a:t>CDS view</a:t>
            </a:r>
            <a:r>
              <a:rPr lang="en-US" dirty="0"/>
              <a:t> is defined for existing database tables and any other </a:t>
            </a:r>
            <a:r>
              <a:rPr lang="en-US" b="1" dirty="0"/>
              <a:t>views</a:t>
            </a:r>
            <a:r>
              <a:rPr lang="en-US" dirty="0"/>
              <a:t> or </a:t>
            </a:r>
            <a:r>
              <a:rPr lang="en-US" b="1" dirty="0"/>
              <a:t>CDS views</a:t>
            </a:r>
            <a:r>
              <a:rPr lang="en-US" dirty="0"/>
              <a:t> in ABAP Dictionary .</a:t>
            </a:r>
          </a:p>
          <a:p>
            <a:endParaRPr lang="en-US" dirty="0"/>
          </a:p>
          <a:p>
            <a:r>
              <a:rPr lang="en-US" dirty="0"/>
              <a:t>CDS is a data modeling infrastructure for defining and consuming semantic and reusable data models on the database, rather than on the ABAP server, regardless of the database system used</a:t>
            </a:r>
          </a:p>
          <a:p>
            <a:endParaRPr lang="en-US" dirty="0"/>
          </a:p>
          <a:p>
            <a:r>
              <a:rPr lang="en-US" dirty="0"/>
              <a:t>Technically, it is an enhancement of SQL which provides you with a data definition language (DDL) for defining semantically rich database tables/views (CDS entities) and user-defined types in the database.</a:t>
            </a:r>
          </a:p>
          <a:p>
            <a:endParaRPr lang="en-US" dirty="0"/>
          </a:p>
          <a:p>
            <a:r>
              <a:rPr lang="en-US" dirty="0"/>
              <a:t>CDS entities and their metadata are extensible into the ABAP Data Dictionary and the ABAP language.</a:t>
            </a:r>
          </a:p>
          <a:p>
            <a:endParaRPr lang="en-US" dirty="0"/>
          </a:p>
          <a:p>
            <a:endParaRPr lang="en-US" dirty="0"/>
          </a:p>
        </p:txBody>
      </p:sp>
      <p:sp>
        <p:nvSpPr>
          <p:cNvPr id="4" name="Rectangle 3">
            <a:extLst>
              <a:ext uri="{FF2B5EF4-FFF2-40B4-BE49-F238E27FC236}">
                <a16:creationId xmlns:a16="http://schemas.microsoft.com/office/drawing/2014/main" id="{163217F7-3D9F-4C7F-99A2-FAEA3802A68D}"/>
              </a:ext>
            </a:extLst>
          </p:cNvPr>
          <p:cNvSpPr/>
          <p:nvPr/>
        </p:nvSpPr>
        <p:spPr>
          <a:xfrm>
            <a:off x="3595956" y="3244334"/>
            <a:ext cx="5000087" cy="369332"/>
          </a:xfrm>
          <a:prstGeom prst="rect">
            <a:avLst/>
          </a:prstGeom>
        </p:spPr>
        <p:txBody>
          <a:bodyPr wrap="none">
            <a:spAutoFit/>
          </a:bodyPr>
          <a:lstStyle/>
          <a:p>
            <a:r>
              <a:rPr lang="en-US" dirty="0"/>
              <a:t>Code Push Down – Data centric approach</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Core Data Services (CDS) View </a:t>
            </a:r>
            <a:br>
              <a:rPr lang="en-US" dirty="0"/>
            </a:br>
            <a:endParaRPr lang="en-US" dirty="0"/>
          </a:p>
        </p:txBody>
      </p:sp>
      <p:pic>
        <p:nvPicPr>
          <p:cNvPr id="6" name="Picture 2"/>
          <p:cNvPicPr>
            <a:picLocks noGrp="1" noChangeAspect="1" noChangeArrowheads="1"/>
          </p:cNvPicPr>
          <p:nvPr>
            <p:ph sz="quarter" idx="10"/>
          </p:nvPr>
        </p:nvPicPr>
        <p:blipFill>
          <a:blip r:embed="rId2" cstate="print">
            <a:extLst>
              <a:ext uri="{28A0092B-C50C-407E-A947-70E740481C1C}">
                <a14:useLocalDpi xmlns:a14="http://schemas.microsoft.com/office/drawing/2010/main" val="0"/>
              </a:ext>
            </a:extLst>
          </a:blip>
          <a:stretch>
            <a:fillRect/>
          </a:stretch>
        </p:blipFill>
        <p:spPr bwMode="auto">
          <a:xfrm>
            <a:off x="1447800" y="1306259"/>
            <a:ext cx="8501551" cy="424548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5333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ABAP Dictionary Views vs. ABAP CDS Views</a:t>
            </a:r>
            <a:r>
              <a:rPr lang="en-US" dirty="0"/>
              <a:t> </a:t>
            </a:r>
            <a:br>
              <a:rPr lang="en-US" dirty="0"/>
            </a:br>
            <a:endParaRPr lang="en-US" dirty="0"/>
          </a:p>
        </p:txBody>
      </p:sp>
      <p:pic>
        <p:nvPicPr>
          <p:cNvPr id="4" name="Content Placeholder 3">
            <a:extLst>
              <a:ext uri="{FF2B5EF4-FFF2-40B4-BE49-F238E27FC236}">
                <a16:creationId xmlns:a16="http://schemas.microsoft.com/office/drawing/2014/main" id="{CF0BE8DA-5602-40C6-A6A2-B73429FC52F6}"/>
              </a:ext>
            </a:extLst>
          </p:cNvPr>
          <p:cNvPicPr>
            <a:picLocks noGrp="1" noChangeAspect="1"/>
          </p:cNvPicPr>
          <p:nvPr>
            <p:ph sz="quarter" idx="10"/>
          </p:nvPr>
        </p:nvPicPr>
        <p:blipFill>
          <a:blip r:embed="rId2"/>
          <a:stretch>
            <a:fillRect/>
          </a:stretch>
        </p:blipFill>
        <p:spPr>
          <a:xfrm>
            <a:off x="1893911" y="1219200"/>
            <a:ext cx="7792112" cy="48958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CDS</a:t>
            </a:r>
            <a:br>
              <a:rPr lang="en-US" dirty="0"/>
            </a:br>
            <a:endParaRPr lang="en-US" dirty="0"/>
          </a:p>
        </p:txBody>
      </p:sp>
      <p:sp>
        <p:nvSpPr>
          <p:cNvPr id="4" name="Content Placeholder 3"/>
          <p:cNvSpPr>
            <a:spLocks noGrp="1"/>
          </p:cNvSpPr>
          <p:nvPr>
            <p:ph sz="quarter" idx="10"/>
          </p:nvPr>
        </p:nvSpPr>
        <p:spPr>
          <a:xfrm>
            <a:off x="1841034" y="1120184"/>
            <a:ext cx="8495469" cy="4896544"/>
          </a:xfrm>
        </p:spPr>
        <p:txBody>
          <a:bodyPr/>
          <a:lstStyle/>
          <a:p>
            <a:endParaRPr lang="en-US" u="sng" dirty="0"/>
          </a:p>
          <a:p>
            <a:r>
              <a:rPr lang="en-US" b="1" dirty="0"/>
              <a:t>Semantically rich data models </a:t>
            </a:r>
          </a:p>
          <a:p>
            <a:r>
              <a:rPr lang="en-US" dirty="0"/>
              <a:t>CDS builds on the well-known entity relationship model and is declarative in nature, very close to conceptual thinking.</a:t>
            </a:r>
          </a:p>
          <a:p>
            <a:r>
              <a:rPr lang="en-US" b="1" dirty="0"/>
              <a:t>Compatibility across any database platform</a:t>
            </a:r>
          </a:p>
          <a:p>
            <a:r>
              <a:rPr lang="en-US" dirty="0"/>
              <a:t>CDS is generated into managed Open SQL views and is natively integrated into the SAP HANA layer.</a:t>
            </a:r>
          </a:p>
          <a:p>
            <a:r>
              <a:rPr lang="en-US" b="1" dirty="0"/>
              <a:t>Efficiency</a:t>
            </a:r>
            <a:r>
              <a:rPr lang="en-US" dirty="0"/>
              <a:t> </a:t>
            </a:r>
          </a:p>
          <a:p>
            <a:r>
              <a:rPr lang="en-US" dirty="0"/>
              <a:t>CDS offers a variety of highly efficient built-in functions — such as SQL operators, aggregations, and expressions — for creating views.</a:t>
            </a:r>
          </a:p>
          <a:p>
            <a:r>
              <a:rPr lang="en-US" b="1" dirty="0"/>
              <a:t>Extensibility </a:t>
            </a:r>
          </a:p>
          <a:p>
            <a:r>
              <a:rPr lang="en-US" dirty="0"/>
              <a:t>Customers can extend SAP-defined CDS views with fields that can be automatically added to the CDS view</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of CDS VIEW</a:t>
            </a:r>
            <a:br>
              <a:rPr lang="en-US" dirty="0"/>
            </a:br>
            <a:endParaRPr lang="en-US" dirty="0"/>
          </a:p>
        </p:txBody>
      </p:sp>
      <p:sp>
        <p:nvSpPr>
          <p:cNvPr id="4" name="Content Placeholder 3"/>
          <p:cNvSpPr>
            <a:spLocks noGrp="1"/>
          </p:cNvSpPr>
          <p:nvPr>
            <p:ph sz="quarter" idx="10"/>
          </p:nvPr>
        </p:nvSpPr>
        <p:spPr>
          <a:xfrm>
            <a:off x="1848267" y="1120184"/>
            <a:ext cx="8495469" cy="5189136"/>
          </a:xfrm>
        </p:spPr>
        <p:txBody>
          <a:bodyPr/>
          <a:lstStyle/>
          <a:p>
            <a:r>
              <a:rPr lang="en-US" dirty="0"/>
              <a:t>The statement </a:t>
            </a:r>
            <a:r>
              <a:rPr lang="en-US" b="1" dirty="0"/>
              <a:t>DEFINE</a:t>
            </a:r>
            <a:r>
              <a:rPr lang="en-US" dirty="0"/>
              <a:t> </a:t>
            </a:r>
            <a:r>
              <a:rPr lang="en-US" b="1" dirty="0"/>
              <a:t>VIEW </a:t>
            </a:r>
            <a:r>
              <a:rPr lang="en-US" dirty="0"/>
              <a:t>is used to create</a:t>
            </a:r>
            <a:r>
              <a:rPr lang="en-US" b="1" dirty="0"/>
              <a:t> </a:t>
            </a:r>
            <a:r>
              <a:rPr lang="en-US" dirty="0"/>
              <a:t>the CDS DDL in ABAP.</a:t>
            </a:r>
          </a:p>
          <a:p>
            <a:r>
              <a:rPr lang="en-US" dirty="0"/>
              <a:t>This is done in the CDS source code of a CDS data definition in the ABAP Development Tools (ADT)</a:t>
            </a:r>
          </a:p>
          <a:p>
            <a:r>
              <a:rPr lang="en-US" dirty="0"/>
              <a:t>Definition  is only possible with ABAP Development Tools in Eclipse/HANA </a:t>
            </a:r>
          </a:p>
          <a:p>
            <a:r>
              <a:rPr lang="en-US" dirty="0"/>
              <a:t>Studio .</a:t>
            </a:r>
          </a:p>
          <a:p>
            <a:r>
              <a:rPr lang="en-US" dirty="0"/>
              <a:t>CDS view cannot be created  via transaction SE11.</a:t>
            </a:r>
          </a:p>
          <a:p>
            <a:r>
              <a:rPr lang="en-US" dirty="0"/>
              <a:t>CDS views can be developed and maintained in SAP HANA studio and in ABAP in Eclipse </a:t>
            </a:r>
          </a:p>
          <a:p>
            <a:endParaRPr lang="en-US" dirty="0"/>
          </a:p>
          <a:p>
            <a:pPr>
              <a:buNone/>
            </a:pPr>
            <a:endParaRPr lang="en-US" dirty="0"/>
          </a:p>
          <a:p>
            <a:endParaRPr lang="en-US" dirty="0"/>
          </a:p>
          <a:p>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9A39874-D0F0-4AC5-82B1-94182A90E699}"/>
    </a:ext>
  </a:extLst>
</a:theme>
</file>

<file path=ppt/theme/theme2.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060534E-5BA4-45FA-8695-388762625F30}"/>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37EC2C4F-EFB4-403A-BA6B-23A6F5354804}"/>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1F777920F58F449DFE723C8ECB983A" ma:contentTypeVersion="10" ma:contentTypeDescription="Create a new document." ma:contentTypeScope="" ma:versionID="a34f216e8c15b786b813182c657c2c45">
  <xsd:schema xmlns:xsd="http://www.w3.org/2001/XMLSchema" xmlns:xs="http://www.w3.org/2001/XMLSchema" xmlns:p="http://schemas.microsoft.com/office/2006/metadata/properties" xmlns:ns2="872c2c8c-4a2d-4282-b3ae-965d5e263694" xmlns:ns3="35517446-20c8-4dbf-81a7-e8d1b5f96f52" targetNamespace="http://schemas.microsoft.com/office/2006/metadata/properties" ma:root="true" ma:fieldsID="35f86e32a74b6162c7d73e32434781eb" ns2:_="" ns3:_="">
    <xsd:import namespace="872c2c8c-4a2d-4282-b3ae-965d5e263694"/>
    <xsd:import namespace="35517446-20c8-4dbf-81a7-e8d1b5f96f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c2c8c-4a2d-4282-b3ae-965d5e2636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517446-20c8-4dbf-81a7-e8d1b5f96f5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18A005A-0185-4CF5-9CFE-9A02206AA890}"/>
</file>

<file path=customXml/itemProps2.xml><?xml version="1.0" encoding="utf-8"?>
<ds:datastoreItem xmlns:ds="http://schemas.openxmlformats.org/officeDocument/2006/customXml" ds:itemID="{E4096D0E-7768-470E-A315-36B03CFE29D9}"/>
</file>

<file path=customXml/itemProps3.xml><?xml version="1.0" encoding="utf-8"?>
<ds:datastoreItem xmlns:ds="http://schemas.openxmlformats.org/officeDocument/2006/customXml" ds:itemID="{E90F90AE-41C2-403B-B27F-8A1CF75F1085}"/>
</file>

<file path=docProps/app.xml><?xml version="1.0" encoding="utf-8"?>
<Properties xmlns="http://schemas.openxmlformats.org/officeDocument/2006/extended-properties" xmlns:vt="http://schemas.openxmlformats.org/officeDocument/2006/docPropsVTypes">
  <Template>ppt-template</Template>
  <TotalTime>953</TotalTime>
  <Words>708</Words>
  <Application>Microsoft Office PowerPoint</Application>
  <PresentationFormat>Widescreen</PresentationFormat>
  <Paragraphs>97</Paragraphs>
  <Slides>15</Slides>
  <Notes>2</Notes>
  <HiddenSlides>0</HiddenSlides>
  <MMClips>0</MMClips>
  <ScaleCrop>false</ScaleCrop>
  <HeadingPairs>
    <vt:vector size="8" baseType="variant">
      <vt:variant>
        <vt:lpstr>Fonts Used</vt:lpstr>
      </vt:variant>
      <vt:variant>
        <vt:i4>3</vt:i4>
      </vt:variant>
      <vt:variant>
        <vt:lpstr>Theme</vt:lpstr>
      </vt:variant>
      <vt:variant>
        <vt:i4>3</vt:i4>
      </vt:variant>
      <vt:variant>
        <vt:lpstr>Embedded OLE Servers</vt:lpstr>
      </vt:variant>
      <vt:variant>
        <vt:i4>1</vt:i4>
      </vt:variant>
      <vt:variant>
        <vt:lpstr>Slide Titles</vt:lpstr>
      </vt:variant>
      <vt:variant>
        <vt:i4>15</vt:i4>
      </vt:variant>
    </vt:vector>
  </HeadingPairs>
  <TitlesOfParts>
    <vt:vector size="22" baseType="lpstr">
      <vt:lpstr>Arial</vt:lpstr>
      <vt:lpstr>Verdana</vt:lpstr>
      <vt:lpstr>Wingdings</vt:lpstr>
      <vt:lpstr>Capgemini Master</vt:lpstr>
      <vt:lpstr>Cover options</vt:lpstr>
      <vt:lpstr>Final slides</vt:lpstr>
      <vt:lpstr>think-cell Slide</vt:lpstr>
      <vt:lpstr>PowerPoint Presentation</vt:lpstr>
      <vt:lpstr>SAP Gateway  Day 4 - Agenda</vt:lpstr>
      <vt:lpstr>Code Push Down – Data centric approach</vt:lpstr>
      <vt:lpstr>Introduction to Core Data Services (CDS) View  </vt:lpstr>
      <vt:lpstr>Introduction to Core Data Services (CDS) View  </vt:lpstr>
      <vt:lpstr>Features of Core Data Services (CDS) View  </vt:lpstr>
      <vt:lpstr>ABAP Dictionary Views vs. ABAP CDS Views  </vt:lpstr>
      <vt:lpstr>Advantages of CDS </vt:lpstr>
      <vt:lpstr>Definition of CDS VIEW </vt:lpstr>
      <vt:lpstr>CDS View Definition</vt:lpstr>
      <vt:lpstr>Simple CDS View</vt:lpstr>
      <vt:lpstr>CDS View with Join</vt:lpstr>
      <vt:lpstr>Demo</vt:lpstr>
      <vt:lpstr>CDS View Definition  </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Bhangale, Prasanna</dc:creator>
  <cp:lastModifiedBy>Bhangale, Prasanna</cp:lastModifiedBy>
  <cp:revision>195</cp:revision>
  <dcterms:created xsi:type="dcterms:W3CDTF">2019-05-04T18:47:02Z</dcterms:created>
  <dcterms:modified xsi:type="dcterms:W3CDTF">2021-03-29T17:08:27Z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0x010100701F777920F58F449DFE723C8ECB983A</vt:lpwstr>
  </property>
</Properties>
</file>