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9"/>
  </p:notesMasterIdLst>
  <p:handoutMasterIdLst>
    <p:handoutMasterId r:id="rId20"/>
  </p:handoutMasterIdLst>
  <p:sldIdLst>
    <p:sldId id="407" r:id="rId7"/>
    <p:sldId id="2122" r:id="rId8"/>
    <p:sldId id="367" r:id="rId9"/>
    <p:sldId id="2125" r:id="rId10"/>
    <p:sldId id="345" r:id="rId11"/>
    <p:sldId id="346" r:id="rId12"/>
    <p:sldId id="2123" r:id="rId13"/>
    <p:sldId id="2124" r:id="rId14"/>
    <p:sldId id="2126" r:id="rId15"/>
    <p:sldId id="2127" r:id="rId16"/>
    <p:sldId id="2128" r:id="rId17"/>
    <p:sldId id="273" r:id="rId18"/>
  </p:sldIdLst>
  <p:sldSz cx="12192000" cy="6858000"/>
  <p:notesSz cx="6858000" cy="9144000"/>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367"/>
            <p14:sldId id="2125"/>
            <p14:sldId id="345"/>
            <p14:sldId id="346"/>
            <p14:sldId id="2123"/>
            <p14:sldId id="2124"/>
            <p14:sldId id="2126"/>
            <p14:sldId id="2127"/>
            <p14:sldId id="2128"/>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77" d="100"/>
          <a:sy n="77" d="100"/>
        </p:scale>
        <p:origin x="248"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12965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13.xml"/><Relationship Id="rId7" Type="http://schemas.openxmlformats.org/officeDocument/2006/relationships/tags" Target="../tags/tag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 id="214748388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6</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pic>
        <p:nvPicPr>
          <p:cNvPr id="7" name="Picture 6">
            <a:extLst>
              <a:ext uri="{FF2B5EF4-FFF2-40B4-BE49-F238E27FC236}">
                <a16:creationId xmlns:a16="http://schemas.microsoft.com/office/drawing/2014/main" id="{0216CB9B-98D4-449F-AC2B-D87D5B1E48E4}"/>
              </a:ext>
            </a:extLst>
          </p:cNvPr>
          <p:cNvPicPr>
            <a:picLocks noChangeAspect="1"/>
          </p:cNvPicPr>
          <p:nvPr/>
        </p:nvPicPr>
        <p:blipFill>
          <a:blip r:embed="rId2"/>
          <a:stretch>
            <a:fillRect/>
          </a:stretch>
        </p:blipFill>
        <p:spPr>
          <a:xfrm>
            <a:off x="1600200" y="1831122"/>
            <a:ext cx="9097071" cy="4574626"/>
          </a:xfrm>
          <a:prstGeom prst="rect">
            <a:avLst/>
          </a:prstGeom>
        </p:spPr>
      </p:pic>
      <p:sp>
        <p:nvSpPr>
          <p:cNvPr id="9" name="Rectangle 8">
            <a:extLst>
              <a:ext uri="{FF2B5EF4-FFF2-40B4-BE49-F238E27FC236}">
                <a16:creationId xmlns:a16="http://schemas.microsoft.com/office/drawing/2014/main" id="{17B208AC-5167-4F9D-B518-30DBA8D86DAE}"/>
              </a:ext>
            </a:extLst>
          </p:cNvPr>
          <p:cNvSpPr/>
          <p:nvPr/>
        </p:nvSpPr>
        <p:spPr>
          <a:xfrm>
            <a:off x="609600" y="1000125"/>
            <a:ext cx="9906000" cy="369332"/>
          </a:xfrm>
          <a:prstGeom prst="rect">
            <a:avLst/>
          </a:prstGeom>
        </p:spPr>
        <p:txBody>
          <a:bodyPr wrap="square">
            <a:spAutoFit/>
          </a:bodyPr>
          <a:lstStyle/>
          <a:p>
            <a:r>
              <a:rPr lang="en-IN" dirty="0"/>
              <a:t>Add the annotation @</a:t>
            </a:r>
            <a:r>
              <a:rPr lang="en-IN" dirty="0" err="1"/>
              <a:t>OData.publish</a:t>
            </a:r>
            <a:r>
              <a:rPr lang="en-IN" dirty="0"/>
              <a:t>: true  above the DEFINE VIEW statement</a:t>
            </a:r>
          </a:p>
        </p:txBody>
      </p:sp>
    </p:spTree>
    <p:extLst>
      <p:ext uri="{BB962C8B-B14F-4D97-AF65-F5344CB8AC3E}">
        <p14:creationId xmlns:p14="http://schemas.microsoft.com/office/powerpoint/2010/main" val="82981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sp>
        <p:nvSpPr>
          <p:cNvPr id="9" name="Rectangle 8">
            <a:extLst>
              <a:ext uri="{FF2B5EF4-FFF2-40B4-BE49-F238E27FC236}">
                <a16:creationId xmlns:a16="http://schemas.microsoft.com/office/drawing/2014/main" id="{17B208AC-5167-4F9D-B518-30DBA8D86DAE}"/>
              </a:ext>
            </a:extLst>
          </p:cNvPr>
          <p:cNvSpPr/>
          <p:nvPr/>
        </p:nvSpPr>
        <p:spPr>
          <a:xfrm>
            <a:off x="457198" y="996315"/>
            <a:ext cx="10287002" cy="584775"/>
          </a:xfrm>
          <a:prstGeom prst="rect">
            <a:avLst/>
          </a:prstGeom>
        </p:spPr>
        <p:txBody>
          <a:bodyPr wrap="square">
            <a:spAutoFit/>
          </a:bodyPr>
          <a:lstStyle/>
          <a:p>
            <a:r>
              <a:rPr lang="en-IN" sz="1600" dirty="0"/>
              <a:t>On activating the CDS view, following Gateway </a:t>
            </a:r>
            <a:r>
              <a:rPr lang="en-IN" sz="1600" dirty="0" err="1"/>
              <a:t>artifacts</a:t>
            </a:r>
            <a:r>
              <a:rPr lang="en-IN" sz="1600" dirty="0"/>
              <a:t> will be generated by the SADL framework in back-end server.</a:t>
            </a:r>
          </a:p>
        </p:txBody>
      </p:sp>
      <p:pic>
        <p:nvPicPr>
          <p:cNvPr id="4" name="Picture 3">
            <a:extLst>
              <a:ext uri="{FF2B5EF4-FFF2-40B4-BE49-F238E27FC236}">
                <a16:creationId xmlns:a16="http://schemas.microsoft.com/office/drawing/2014/main" id="{D8BB7B2A-8687-4A55-8EE7-04DFBFB117DE}"/>
              </a:ext>
            </a:extLst>
          </p:cNvPr>
          <p:cNvPicPr>
            <a:picLocks noChangeAspect="1"/>
          </p:cNvPicPr>
          <p:nvPr/>
        </p:nvPicPr>
        <p:blipFill>
          <a:blip r:embed="rId2"/>
          <a:stretch>
            <a:fillRect/>
          </a:stretch>
        </p:blipFill>
        <p:spPr>
          <a:xfrm>
            <a:off x="5087600" y="1752600"/>
            <a:ext cx="6475784" cy="4461887"/>
          </a:xfrm>
          <a:prstGeom prst="rect">
            <a:avLst/>
          </a:prstGeom>
        </p:spPr>
      </p:pic>
      <p:sp>
        <p:nvSpPr>
          <p:cNvPr id="8" name="Rectangle 7">
            <a:extLst>
              <a:ext uri="{FF2B5EF4-FFF2-40B4-BE49-F238E27FC236}">
                <a16:creationId xmlns:a16="http://schemas.microsoft.com/office/drawing/2014/main" id="{9A3DAE08-E69A-4D8D-A6F3-10D1DD47E354}"/>
              </a:ext>
            </a:extLst>
          </p:cNvPr>
          <p:cNvSpPr/>
          <p:nvPr/>
        </p:nvSpPr>
        <p:spPr>
          <a:xfrm>
            <a:off x="152400" y="1981200"/>
            <a:ext cx="5095876" cy="2554545"/>
          </a:xfrm>
          <a:prstGeom prst="rect">
            <a:avLst/>
          </a:prstGeom>
        </p:spPr>
        <p:txBody>
          <a:bodyPr wrap="square">
            <a:spAutoFit/>
          </a:bodyPr>
          <a:lstStyle/>
          <a:p>
            <a:endParaRPr lang="en-IN" sz="1600" dirty="0"/>
          </a:p>
          <a:p>
            <a:pPr marL="742950" lvl="1" indent="-285750">
              <a:buFont typeface="Arial" panose="020B0604020202020204" pitchFamily="34" charset="0"/>
              <a:buChar char="•"/>
            </a:pPr>
            <a:r>
              <a:rPr lang="en-IN" sz="1600" dirty="0"/>
              <a:t>Technical service name </a:t>
            </a:r>
            <a:r>
              <a:rPr lang="en-IN" sz="1600" dirty="0" err="1"/>
              <a:t>artifact</a:t>
            </a:r>
            <a:r>
              <a:rPr lang="en-IN" sz="1600" dirty="0"/>
              <a:t>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Gateway Model </a:t>
            </a:r>
            <a:r>
              <a:rPr lang="en-IN" sz="1600" dirty="0" err="1"/>
              <a:t>artifact</a:t>
            </a:r>
            <a:r>
              <a:rPr lang="en-IN" sz="1600" dirty="0"/>
              <a:t> with name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ABAP class with name – </a:t>
            </a:r>
            <a:r>
              <a:rPr lang="en-IN" sz="1600" i="1" dirty="0"/>
              <a:t>CL_&lt;</a:t>
            </a:r>
            <a:r>
              <a:rPr lang="en-IN" sz="1600" i="1" dirty="0" err="1"/>
              <a:t>cds_view_name</a:t>
            </a:r>
            <a:r>
              <a:rPr lang="en-IN" sz="1600" i="1" dirty="0"/>
              <a:t>&gt;</a:t>
            </a:r>
            <a:r>
              <a:rPr lang="en-IN" sz="1600" dirty="0"/>
              <a:t>.</a:t>
            </a:r>
          </a:p>
          <a:p>
            <a:pPr marL="742950" lvl="1" indent="-285750">
              <a:buFont typeface="Arial" panose="020B0604020202020204" pitchFamily="34" charset="0"/>
              <a:buChar char="•"/>
            </a:pPr>
            <a:r>
              <a:rPr lang="en-IN" sz="1600" dirty="0"/>
              <a:t>You can find all these </a:t>
            </a:r>
            <a:r>
              <a:rPr lang="en-IN" sz="1600" dirty="0" err="1"/>
              <a:t>artifacts</a:t>
            </a:r>
            <a:r>
              <a:rPr lang="en-IN" sz="1600" dirty="0"/>
              <a:t> in the transaction code – “/IWBEP/REG_SERVICE”</a:t>
            </a:r>
          </a:p>
        </p:txBody>
      </p:sp>
    </p:spTree>
    <p:extLst>
      <p:ext uri="{BB962C8B-B14F-4D97-AF65-F5344CB8AC3E}">
        <p14:creationId xmlns:p14="http://schemas.microsoft.com/office/powerpoint/2010/main" val="34479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6 -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cs typeface="Calibri" pitchFamily="34" charset="0"/>
              </a:rPr>
              <a:t>Consumption of CDS in Fiori</a:t>
            </a:r>
          </a:p>
          <a:p>
            <a:pPr>
              <a:lnSpc>
                <a:spcPts val="4530"/>
              </a:lnSpc>
            </a:pPr>
            <a:r>
              <a:rPr lang="en-CA" sz="1600" dirty="0">
                <a:latin typeface="+mn-lt"/>
                <a:cs typeface="Calibri" pitchFamily="34" charset="0"/>
              </a:rPr>
              <a:t>CDS Annotations</a:t>
            </a:r>
          </a:p>
          <a:p>
            <a:pPr>
              <a:lnSpc>
                <a:spcPts val="4530"/>
              </a:lnSpc>
            </a:pPr>
            <a:r>
              <a:rPr lang="en-CA" sz="1600" dirty="0" err="1">
                <a:cs typeface="Calibri" pitchFamily="34" charset="0"/>
              </a:rPr>
              <a:t>Odata</a:t>
            </a:r>
            <a:r>
              <a:rPr lang="en-CA" sz="1600" dirty="0">
                <a:cs typeface="Calibri" pitchFamily="34" charset="0"/>
              </a:rPr>
              <a:t> service generation from CDS</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Consumption of CDS View</a:t>
            </a:r>
          </a:p>
        </p:txBody>
      </p:sp>
      <p:sp>
        <p:nvSpPr>
          <p:cNvPr id="4" name="Content Placeholder 3"/>
          <p:cNvSpPr>
            <a:spLocks noGrp="1"/>
          </p:cNvSpPr>
          <p:nvPr>
            <p:ph sz="quarter" idx="10"/>
          </p:nvPr>
        </p:nvSpPr>
        <p:spPr/>
        <p:txBody>
          <a:bodyPr/>
          <a:lstStyle/>
          <a:p>
            <a:r>
              <a:rPr lang="en-US" b="1" dirty="0"/>
              <a:t>Consumption of  CDS can be done  in the following  ways:</a:t>
            </a:r>
          </a:p>
          <a:p>
            <a:pPr marL="85708" lvl="1" indent="0">
              <a:buNone/>
            </a:pPr>
            <a:r>
              <a:rPr lang="en-US" dirty="0"/>
              <a:t>  </a:t>
            </a:r>
          </a:p>
          <a:p>
            <a:pPr lvl="1"/>
            <a:r>
              <a:rPr lang="en-US" dirty="0"/>
              <a:t>In a CDS View</a:t>
            </a:r>
          </a:p>
          <a:p>
            <a:pPr marL="85708" lvl="1" indent="0">
              <a:buNone/>
            </a:pPr>
            <a:endParaRPr lang="en-US" dirty="0"/>
          </a:p>
          <a:p>
            <a:pPr lvl="1"/>
            <a:r>
              <a:rPr lang="en-US" dirty="0"/>
              <a:t>By Open SQL</a:t>
            </a:r>
          </a:p>
          <a:p>
            <a:pPr marL="85708" lvl="1" indent="0">
              <a:buNone/>
            </a:pPr>
            <a:endParaRPr lang="en-US" dirty="0"/>
          </a:p>
          <a:p>
            <a:pPr lvl="1"/>
            <a:r>
              <a:rPr lang="en-US" dirty="0"/>
              <a:t>Data Preview (context menu in ADT) </a:t>
            </a:r>
          </a:p>
          <a:p>
            <a:pPr marL="85708" lvl="1" indent="0">
              <a:buNone/>
            </a:pPr>
            <a:endParaRPr lang="en-US" dirty="0"/>
          </a:p>
          <a:p>
            <a:pPr lvl="1"/>
            <a:r>
              <a:rPr lang="en-US" dirty="0"/>
              <a:t>SAP List Viewer </a:t>
            </a:r>
          </a:p>
          <a:p>
            <a:pPr marL="85708" lvl="1" indent="0">
              <a:buNone/>
            </a:pPr>
            <a:endParaRPr lang="en-US" dirty="0"/>
          </a:p>
          <a:p>
            <a:pPr lvl="1"/>
            <a:r>
              <a:rPr lang="en-US" dirty="0"/>
              <a:t>SAP NetWeaver Gateway (OData Model) </a:t>
            </a:r>
          </a:p>
          <a:p>
            <a:pPr lvl="1"/>
            <a:endParaRPr lang="en-US" dirty="0"/>
          </a:p>
          <a:p>
            <a:pPr marL="85708" lvl="1" indent="0">
              <a:buNone/>
            </a:pPr>
            <a:endParaRPr lang="en-US" dirty="0"/>
          </a:p>
          <a:p>
            <a:pPr lvl="1"/>
            <a:endParaRPr lang="en-US" dirty="0"/>
          </a:p>
          <a:p>
            <a:pPr lvl="1"/>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47079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Views consumption</a:t>
            </a:r>
          </a:p>
        </p:txBody>
      </p:sp>
      <p:pic>
        <p:nvPicPr>
          <p:cNvPr id="3" name="Picture 2">
            <a:extLst>
              <a:ext uri="{FF2B5EF4-FFF2-40B4-BE49-F238E27FC236}">
                <a16:creationId xmlns:a16="http://schemas.microsoft.com/office/drawing/2014/main" id="{BB410F2F-D161-42D0-905A-5453E7D6E134}"/>
              </a:ext>
            </a:extLst>
          </p:cNvPr>
          <p:cNvPicPr>
            <a:picLocks noChangeAspect="1"/>
          </p:cNvPicPr>
          <p:nvPr/>
        </p:nvPicPr>
        <p:blipFill>
          <a:blip r:embed="rId2"/>
          <a:stretch>
            <a:fillRect/>
          </a:stretch>
        </p:blipFill>
        <p:spPr>
          <a:xfrm>
            <a:off x="1477139" y="1295400"/>
            <a:ext cx="8625656" cy="4719839"/>
          </a:xfrm>
          <a:prstGeom prst="rect">
            <a:avLst/>
          </a:prstGeom>
        </p:spPr>
      </p:pic>
    </p:spTree>
    <p:extLst>
      <p:ext uri="{BB962C8B-B14F-4D97-AF65-F5344CB8AC3E}">
        <p14:creationId xmlns:p14="http://schemas.microsoft.com/office/powerpoint/2010/main" val="42848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br>
              <a:rPr lang="en-US" dirty="0"/>
            </a:br>
            <a:endParaRPr lang="en-US" dirty="0"/>
          </a:p>
        </p:txBody>
      </p:sp>
      <p:sp>
        <p:nvSpPr>
          <p:cNvPr id="4" name="Content Placeholder 3"/>
          <p:cNvSpPr>
            <a:spLocks noGrp="1"/>
          </p:cNvSpPr>
          <p:nvPr>
            <p:ph sz="quarter" idx="10"/>
          </p:nvPr>
        </p:nvSpPr>
        <p:spPr>
          <a:xfrm>
            <a:off x="1848267" y="1120184"/>
            <a:ext cx="8495469" cy="5189136"/>
          </a:xfrm>
        </p:spPr>
        <p:txBody>
          <a:bodyPr/>
          <a:lstStyle/>
          <a:p>
            <a:r>
              <a:rPr lang="en-US" dirty="0"/>
              <a:t>Consumption  of CDS View in CDS View: </a:t>
            </a:r>
          </a:p>
          <a:p>
            <a:endParaRPr lang="en-US" dirty="0"/>
          </a:p>
          <a:p>
            <a:pPr lvl="1"/>
            <a:r>
              <a:rPr lang="en-US" dirty="0"/>
              <a:t>You can create CDS view on another CDS View(called as the Base View)</a:t>
            </a:r>
          </a:p>
          <a:p>
            <a:pPr lvl="1"/>
            <a:r>
              <a:rPr lang="en-US" dirty="0"/>
              <a:t>View on View is nothing but the consumption of CDS View in another View</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2">
            <a:extLst>
              <a:ext uri="{FF2B5EF4-FFF2-40B4-BE49-F238E27FC236}">
                <a16:creationId xmlns:a16="http://schemas.microsoft.com/office/drawing/2014/main" id="{A30343D8-2196-4117-A732-0824CEE55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526" y="2979666"/>
            <a:ext cx="4324350" cy="1617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07001C0B-D3AB-4245-8FBE-C53565D5F0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5134" y="2979666"/>
            <a:ext cx="4038600" cy="2578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p>
        </p:txBody>
      </p:sp>
      <p:sp>
        <p:nvSpPr>
          <p:cNvPr id="3" name="Content Placeholder 2"/>
          <p:cNvSpPr>
            <a:spLocks noGrp="1"/>
          </p:cNvSpPr>
          <p:nvPr>
            <p:ph sz="quarter" idx="10"/>
          </p:nvPr>
        </p:nvSpPr>
        <p:spPr>
          <a:xfrm>
            <a:off x="608386" y="936167"/>
            <a:ext cx="10744199" cy="1502233"/>
          </a:xfrm>
        </p:spPr>
        <p:txBody>
          <a:bodyPr/>
          <a:lstStyle/>
          <a:p>
            <a:r>
              <a:rPr lang="en-US" sz="1800" dirty="0">
                <a:latin typeface="+mn-lt"/>
              </a:rPr>
              <a:t>CDS  View is consumed via </a:t>
            </a:r>
            <a:r>
              <a:rPr lang="en-US" sz="1800" dirty="0" err="1">
                <a:latin typeface="+mn-lt"/>
              </a:rPr>
              <a:t>OpenSQL</a:t>
            </a:r>
            <a:r>
              <a:rPr lang="en-US" sz="1800" dirty="0">
                <a:latin typeface="+mn-lt"/>
              </a:rPr>
              <a:t>  using  below 4  steps</a:t>
            </a:r>
          </a:p>
          <a:p>
            <a:pPr lvl="1"/>
            <a:r>
              <a:rPr lang="en-US" sz="1600" dirty="0">
                <a:latin typeface="+mn-lt"/>
              </a:rPr>
              <a:t>Check if the feature is supported  :</a:t>
            </a:r>
            <a:r>
              <a:rPr lang="en-US" sz="1600" b="1" dirty="0" err="1">
                <a:latin typeface="+mn-lt"/>
              </a:rPr>
              <a:t>abap_true</a:t>
            </a:r>
            <a:endParaRPr lang="en-US" sz="1600" b="1" dirty="0">
              <a:latin typeface="+mn-lt"/>
            </a:endParaRPr>
          </a:p>
          <a:p>
            <a:pPr lvl="1"/>
            <a:r>
              <a:rPr lang="en-US" sz="1600" dirty="0">
                <a:latin typeface="+mn-lt"/>
              </a:rPr>
              <a:t>Provide (mandatory) input parameter(s)  :</a:t>
            </a:r>
            <a:r>
              <a:rPr lang="en-US" sz="1600" b="1" dirty="0" err="1">
                <a:latin typeface="+mn-lt"/>
              </a:rPr>
              <a:t>Customer_name</a:t>
            </a:r>
            <a:endParaRPr lang="en-US" sz="1600" b="1" dirty="0">
              <a:latin typeface="+mn-lt"/>
            </a:endParaRPr>
          </a:p>
          <a:p>
            <a:pPr lvl="1"/>
            <a:r>
              <a:rPr lang="en-US" sz="1600" dirty="0">
                <a:latin typeface="+mn-lt"/>
              </a:rPr>
              <a:t>Suppress syntax warning using the pragma  </a:t>
            </a:r>
            <a:r>
              <a:rPr lang="en-US" sz="1600" b="1" dirty="0">
                <a:latin typeface="+mn-lt"/>
              </a:rPr>
              <a:t>##</a:t>
            </a:r>
          </a:p>
          <a:p>
            <a:pPr lvl="1"/>
            <a:r>
              <a:rPr lang="en-US" sz="1600" dirty="0">
                <a:latin typeface="+mn-lt"/>
              </a:rPr>
              <a:t>Provide a “fallback“ implementation / some error handling  : </a:t>
            </a:r>
            <a:r>
              <a:rPr lang="en-US" sz="1600" b="1" dirty="0">
                <a:latin typeface="+mn-lt"/>
              </a:rPr>
              <a:t>ELSE</a:t>
            </a:r>
          </a:p>
          <a:p>
            <a:endParaRPr lang="en-US" sz="1800" dirty="0">
              <a:latin typeface="+mn-lt"/>
            </a:endParaRPr>
          </a:p>
          <a:p>
            <a:endParaRPr lang="en-US" sz="1800" dirty="0">
              <a:latin typeface="+mn-l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590800"/>
            <a:ext cx="5322764" cy="3955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pic>
        <p:nvPicPr>
          <p:cNvPr id="5" name="Picture 4">
            <a:extLst>
              <a:ext uri="{FF2B5EF4-FFF2-40B4-BE49-F238E27FC236}">
                <a16:creationId xmlns:a16="http://schemas.microsoft.com/office/drawing/2014/main" id="{764F654C-3D05-4790-9BD9-150B622F7F2F}"/>
              </a:ext>
            </a:extLst>
          </p:cNvPr>
          <p:cNvPicPr>
            <a:picLocks noChangeAspect="1"/>
          </p:cNvPicPr>
          <p:nvPr/>
        </p:nvPicPr>
        <p:blipFill>
          <a:blip r:embed="rId2"/>
          <a:stretch>
            <a:fillRect/>
          </a:stretch>
        </p:blipFill>
        <p:spPr>
          <a:xfrm>
            <a:off x="227348" y="914399"/>
            <a:ext cx="11431251" cy="5481519"/>
          </a:xfrm>
          <a:prstGeom prst="rect">
            <a:avLst/>
          </a:prstGeom>
        </p:spPr>
      </p:pic>
    </p:spTree>
    <p:extLst>
      <p:ext uri="{BB962C8B-B14F-4D97-AF65-F5344CB8AC3E}">
        <p14:creationId xmlns:p14="http://schemas.microsoft.com/office/powerpoint/2010/main" val="396148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sp>
        <p:nvSpPr>
          <p:cNvPr id="6" name="Content Placeholder 2">
            <a:extLst>
              <a:ext uri="{FF2B5EF4-FFF2-40B4-BE49-F238E27FC236}">
                <a16:creationId xmlns:a16="http://schemas.microsoft.com/office/drawing/2014/main" id="{B1DBF668-9A95-4646-A19F-F42355B6403F}"/>
              </a:ext>
            </a:extLst>
          </p:cNvPr>
          <p:cNvSpPr>
            <a:spLocks noGrp="1"/>
          </p:cNvSpPr>
          <p:nvPr>
            <p:ph sz="quarter" idx="10"/>
          </p:nvPr>
        </p:nvSpPr>
        <p:spPr>
          <a:xfrm>
            <a:off x="380999" y="990600"/>
            <a:ext cx="10971585" cy="1219200"/>
          </a:xfrm>
        </p:spPr>
        <p:txBody>
          <a:bodyPr/>
          <a:lstStyle/>
          <a:p>
            <a:r>
              <a:rPr lang="en-IN" sz="1600" dirty="0"/>
              <a:t>CDS annotations are extra information to describe the data, it let the consumer of CDS view know how to use data from the CDS view.</a:t>
            </a:r>
          </a:p>
          <a:p>
            <a:r>
              <a:rPr lang="en-IN" sz="1600" dirty="0"/>
              <a:t>Annotations are grouped according to usage, this figure shows most relevant groups of association for Fiori Elements.</a:t>
            </a:r>
          </a:p>
        </p:txBody>
      </p:sp>
      <p:pic>
        <p:nvPicPr>
          <p:cNvPr id="3" name="Picture 2">
            <a:extLst>
              <a:ext uri="{FF2B5EF4-FFF2-40B4-BE49-F238E27FC236}">
                <a16:creationId xmlns:a16="http://schemas.microsoft.com/office/drawing/2014/main" id="{F84DCBC7-DD55-44FD-800B-1AB38CF7473F}"/>
              </a:ext>
            </a:extLst>
          </p:cNvPr>
          <p:cNvPicPr>
            <a:picLocks noChangeAspect="1"/>
          </p:cNvPicPr>
          <p:nvPr/>
        </p:nvPicPr>
        <p:blipFill>
          <a:blip r:embed="rId2"/>
          <a:stretch>
            <a:fillRect/>
          </a:stretch>
        </p:blipFill>
        <p:spPr>
          <a:xfrm>
            <a:off x="380998" y="2095500"/>
            <a:ext cx="11232609" cy="4076700"/>
          </a:xfrm>
          <a:prstGeom prst="rect">
            <a:avLst/>
          </a:prstGeom>
        </p:spPr>
      </p:pic>
    </p:spTree>
    <p:extLst>
      <p:ext uri="{BB962C8B-B14F-4D97-AF65-F5344CB8AC3E}">
        <p14:creationId xmlns:p14="http://schemas.microsoft.com/office/powerpoint/2010/main" val="316072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2800767"/>
          </a:xfrm>
          <a:prstGeom prst="rect">
            <a:avLst/>
          </a:prstGeom>
        </p:spPr>
        <p:txBody>
          <a:bodyPr wrap="square">
            <a:spAutoFit/>
          </a:bodyPr>
          <a:lstStyle/>
          <a:p>
            <a:r>
              <a:rPr lang="en-IN" sz="1600" dirty="0">
                <a:solidFill>
                  <a:srgbClr val="222222"/>
                </a:solidFill>
              </a:rPr>
              <a:t>SAP Gateway OData service for an ABAP CDS view can be generated using annotation </a:t>
            </a:r>
            <a:r>
              <a:rPr lang="en-IN" sz="1600" b="1" i="1" dirty="0">
                <a:solidFill>
                  <a:srgbClr val="222222"/>
                </a:solidFill>
              </a:rPr>
              <a:t>@</a:t>
            </a:r>
            <a:r>
              <a:rPr lang="en-IN" sz="1600" b="1" i="1" dirty="0" err="1">
                <a:solidFill>
                  <a:srgbClr val="222222"/>
                </a:solidFill>
              </a:rPr>
              <a:t>OData.publish</a:t>
            </a:r>
            <a:r>
              <a:rPr lang="en-IN" sz="1600" b="1" i="1" dirty="0">
                <a:solidFill>
                  <a:srgbClr val="222222"/>
                </a:solidFill>
              </a:rPr>
              <a:t>: true</a:t>
            </a:r>
          </a:p>
          <a:p>
            <a:endParaRPr lang="en-IN" sz="1600" b="1" i="1" dirty="0">
              <a:solidFill>
                <a:srgbClr val="222222"/>
              </a:solidFill>
            </a:endParaRPr>
          </a:p>
          <a:p>
            <a:endParaRPr lang="en-IN" sz="1600" b="1" i="1" dirty="0">
              <a:solidFill>
                <a:srgbClr val="222222"/>
              </a:solidFill>
            </a:endParaRPr>
          </a:p>
          <a:p>
            <a:r>
              <a:rPr lang="en-IN" sz="1600" dirty="0"/>
              <a:t>CDS view should meet following rules for successful OData service generation:</a:t>
            </a:r>
          </a:p>
          <a:p>
            <a:endParaRPr lang="en-IN" sz="1600" dirty="0"/>
          </a:p>
          <a:p>
            <a:pPr marL="742950" lvl="1" indent="-285750">
              <a:buFont typeface="Arial" panose="020B0604020202020204" pitchFamily="34" charset="0"/>
              <a:buChar char="•"/>
            </a:pPr>
            <a:r>
              <a:rPr lang="en-IN" sz="1600" dirty="0"/>
              <a:t>No syntax errors in DDL source code.</a:t>
            </a:r>
          </a:p>
          <a:p>
            <a:pPr marL="742950" lvl="1" indent="-285750">
              <a:buFont typeface="Arial" panose="020B0604020202020204" pitchFamily="34" charset="0"/>
              <a:buChar char="•"/>
            </a:pPr>
            <a:r>
              <a:rPr lang="en-IN" sz="1600" dirty="0"/>
              <a:t>At least </a:t>
            </a:r>
            <a:r>
              <a:rPr lang="en-IN" sz="1600" b="1" dirty="0"/>
              <a:t>one</a:t>
            </a:r>
            <a:r>
              <a:rPr lang="en-IN" sz="1600" dirty="0"/>
              <a:t> key element is defined in the SELECT list of the CDS view.</a:t>
            </a:r>
          </a:p>
          <a:p>
            <a:pPr marL="742950" lvl="1" indent="-285750">
              <a:buFont typeface="Arial" panose="020B0604020202020204" pitchFamily="34" charset="0"/>
              <a:buChar char="•"/>
            </a:pPr>
            <a:r>
              <a:rPr lang="en-IN" sz="1600" dirty="0"/>
              <a:t>The name of the CDS view should not exceed 26 characters in length.</a:t>
            </a:r>
          </a:p>
          <a:p>
            <a:pPr marL="742950" lvl="1" indent="-285750">
              <a:buFont typeface="Arial" panose="020B0604020202020204" pitchFamily="34" charset="0"/>
              <a:buChar char="•"/>
            </a:pPr>
            <a:endParaRPr lang="en-IN" sz="1600" b="1" i="1" dirty="0">
              <a:solidFill>
                <a:srgbClr val="222222"/>
              </a:solidFill>
            </a:endParaRPr>
          </a:p>
          <a:p>
            <a:endParaRPr lang="en-IN" sz="1600" dirty="0"/>
          </a:p>
        </p:txBody>
      </p:sp>
      <p:pic>
        <p:nvPicPr>
          <p:cNvPr id="6" name="Picture 5">
            <a:extLst>
              <a:ext uri="{FF2B5EF4-FFF2-40B4-BE49-F238E27FC236}">
                <a16:creationId xmlns:a16="http://schemas.microsoft.com/office/drawing/2014/main" id="{42417749-012A-4F34-ADF2-AE3C3B6EF2B4}"/>
              </a:ext>
            </a:extLst>
          </p:cNvPr>
          <p:cNvPicPr>
            <a:picLocks noChangeAspect="1"/>
          </p:cNvPicPr>
          <p:nvPr/>
        </p:nvPicPr>
        <p:blipFill>
          <a:blip r:embed="rId2"/>
          <a:stretch>
            <a:fillRect/>
          </a:stretch>
        </p:blipFill>
        <p:spPr>
          <a:xfrm>
            <a:off x="476249" y="3657600"/>
            <a:ext cx="11352584" cy="1900166"/>
          </a:xfrm>
          <a:prstGeom prst="rect">
            <a:avLst/>
          </a:prstGeom>
        </p:spPr>
      </p:pic>
    </p:spTree>
    <p:extLst>
      <p:ext uri="{BB962C8B-B14F-4D97-AF65-F5344CB8AC3E}">
        <p14:creationId xmlns:p14="http://schemas.microsoft.com/office/powerpoint/2010/main" val="269591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34FE86-2D34-4169-BAA8-65F05C3B74C8}">
  <ds:schemaRefs>
    <ds:schemaRef ds:uri="http://schemas.microsoft.com/sharepoint/v3/contenttype/forms"/>
  </ds:schemaRefs>
</ds:datastoreItem>
</file>

<file path=customXml/itemProps2.xml><?xml version="1.0" encoding="utf-8"?>
<ds:datastoreItem xmlns:ds="http://schemas.openxmlformats.org/officeDocument/2006/customXml" ds:itemID="{34BFA43A-810D-4718-8103-B2D966E89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D661B2-E404-415B-BBCA-CC7C62CE1B7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Template>
  <TotalTime>994</TotalTime>
  <Words>404</Words>
  <Application>Microsoft Office PowerPoint</Application>
  <PresentationFormat>Widescreen</PresentationFormat>
  <Paragraphs>74</Paragraphs>
  <Slides>12</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Verdana</vt:lpstr>
      <vt:lpstr>Wingdings</vt:lpstr>
      <vt:lpstr>Capgemini Master</vt:lpstr>
      <vt:lpstr>Cover options</vt:lpstr>
      <vt:lpstr>Final slides</vt:lpstr>
      <vt:lpstr>think-cell Slide</vt:lpstr>
      <vt:lpstr>PowerPoint Presentation</vt:lpstr>
      <vt:lpstr>SAP Gateway  Day 6 - Agenda</vt:lpstr>
      <vt:lpstr>Consumption of CDS View</vt:lpstr>
      <vt:lpstr>CDS Views consumption</vt:lpstr>
      <vt:lpstr>Consumption of CDS View </vt:lpstr>
      <vt:lpstr>Consumption of CDS View</vt:lpstr>
      <vt:lpstr>CDS Annotations</vt:lpstr>
      <vt:lpstr>CDS Annotations</vt:lpstr>
      <vt:lpstr>Odata Service generation from CDS</vt:lpstr>
      <vt:lpstr>Odata Service generation from CDS</vt:lpstr>
      <vt:lpstr>Odata Service generation from CDS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BHAGWANJEE SINGH, ABHAY</cp:lastModifiedBy>
  <cp:revision>203</cp:revision>
  <dcterms:created xsi:type="dcterms:W3CDTF">2019-05-04T18:47:02Z</dcterms:created>
  <dcterms:modified xsi:type="dcterms:W3CDTF">2024-08-28T14:54:24Z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