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38"/>
  </p:notesMasterIdLst>
  <p:handoutMasterIdLst>
    <p:handoutMasterId r:id="rId39"/>
  </p:handoutMasterIdLst>
  <p:sldIdLst>
    <p:sldId id="256" r:id="rId7"/>
    <p:sldId id="347" r:id="rId8"/>
    <p:sldId id="376" r:id="rId9"/>
    <p:sldId id="377" r:id="rId10"/>
    <p:sldId id="379" r:id="rId11"/>
    <p:sldId id="378" r:id="rId12"/>
    <p:sldId id="372" r:id="rId13"/>
    <p:sldId id="375" r:id="rId14"/>
    <p:sldId id="373" r:id="rId15"/>
    <p:sldId id="374" r:id="rId16"/>
    <p:sldId id="292" r:id="rId17"/>
    <p:sldId id="350" r:id="rId18"/>
    <p:sldId id="369" r:id="rId19"/>
    <p:sldId id="367" r:id="rId20"/>
    <p:sldId id="370"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273" r:id="rId37"/>
  </p:sldIdLst>
  <p:sldSz cx="12192000" cy="6858000"/>
  <p:notesSz cx="6858000" cy="9144000"/>
  <p:custDataLst>
    <p:tags r:id="rId4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095" autoAdjust="0"/>
  </p:normalViewPr>
  <p:slideViewPr>
    <p:cSldViewPr>
      <p:cViewPr varScale="1">
        <p:scale>
          <a:sx n="70" d="100"/>
          <a:sy n="70" d="100"/>
        </p:scale>
        <p:origin x="572"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15/08/2024</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15/08/2024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2985492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68106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48388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927020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3095232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16</a:t>
            </a:fld>
            <a:endParaRPr lang="pt-BR">
              <a:solidFill>
                <a:prstClr val="black"/>
              </a:solidFill>
            </a:endParaRPr>
          </a:p>
        </p:txBody>
      </p:sp>
    </p:spTree>
    <p:extLst>
      <p:ext uri="{BB962C8B-B14F-4D97-AF65-F5344CB8AC3E}">
        <p14:creationId xmlns:p14="http://schemas.microsoft.com/office/powerpoint/2010/main" val="549497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30</a:t>
            </a:fld>
            <a:endParaRPr lang="pt-BR" dirty="0"/>
          </a:p>
        </p:txBody>
      </p:sp>
    </p:spTree>
    <p:extLst>
      <p:ext uri="{BB962C8B-B14F-4D97-AF65-F5344CB8AC3E}">
        <p14:creationId xmlns:p14="http://schemas.microsoft.com/office/powerpoint/2010/main" val="294164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31</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3</a:t>
            </a:fld>
            <a:endParaRPr lang="pt-BR">
              <a:solidFill>
                <a:prstClr val="black"/>
              </a:solidFill>
            </a:endParaRPr>
          </a:p>
        </p:txBody>
      </p:sp>
    </p:spTree>
    <p:extLst>
      <p:ext uri="{BB962C8B-B14F-4D97-AF65-F5344CB8AC3E}">
        <p14:creationId xmlns:p14="http://schemas.microsoft.com/office/powerpoint/2010/main" val="419110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4</a:t>
            </a:fld>
            <a:endParaRPr lang="pt-BR">
              <a:solidFill>
                <a:prstClr val="black"/>
              </a:solidFill>
            </a:endParaRPr>
          </a:p>
        </p:txBody>
      </p:sp>
    </p:spTree>
    <p:extLst>
      <p:ext uri="{BB962C8B-B14F-4D97-AF65-F5344CB8AC3E}">
        <p14:creationId xmlns:p14="http://schemas.microsoft.com/office/powerpoint/2010/main" val="1083698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5</a:t>
            </a:fld>
            <a:endParaRPr lang="pt-BR">
              <a:solidFill>
                <a:prstClr val="black"/>
              </a:solidFill>
            </a:endParaRPr>
          </a:p>
        </p:txBody>
      </p:sp>
    </p:spTree>
    <p:extLst>
      <p:ext uri="{BB962C8B-B14F-4D97-AF65-F5344CB8AC3E}">
        <p14:creationId xmlns:p14="http://schemas.microsoft.com/office/powerpoint/2010/main" val="150652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6</a:t>
            </a:fld>
            <a:endParaRPr lang="pt-BR">
              <a:solidFill>
                <a:prstClr val="black"/>
              </a:solidFill>
            </a:endParaRPr>
          </a:p>
        </p:txBody>
      </p:sp>
    </p:spTree>
    <p:extLst>
      <p:ext uri="{BB962C8B-B14F-4D97-AF65-F5344CB8AC3E}">
        <p14:creationId xmlns:p14="http://schemas.microsoft.com/office/powerpoint/2010/main" val="2827198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7</a:t>
            </a:fld>
            <a:endParaRPr lang="pt-BR">
              <a:solidFill>
                <a:prstClr val="black"/>
              </a:solidFill>
            </a:endParaRPr>
          </a:p>
        </p:txBody>
      </p:sp>
    </p:spTree>
    <p:extLst>
      <p:ext uri="{BB962C8B-B14F-4D97-AF65-F5344CB8AC3E}">
        <p14:creationId xmlns:p14="http://schemas.microsoft.com/office/powerpoint/2010/main" val="136918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270528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9</a:t>
            </a:fld>
            <a:endParaRPr lang="pt-BR">
              <a:solidFill>
                <a:prstClr val="black"/>
              </a:solidFill>
            </a:endParaRPr>
          </a:p>
        </p:txBody>
      </p:sp>
    </p:spTree>
    <p:extLst>
      <p:ext uri="{BB962C8B-B14F-4D97-AF65-F5344CB8AC3E}">
        <p14:creationId xmlns:p14="http://schemas.microsoft.com/office/powerpoint/2010/main" val="138937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6" name="Object 15"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4" name="Object 1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5" cstate="print">
            <a:extLst>
              <a:ext uri="{96DAC541-7B7A-43D3-8B79-37D633B846F1}">
                <asvg:svgBlip xmlns:asvg="http://schemas.microsoft.com/office/drawing/2016/SVG/main" r:embed="rId6"/>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oleObject" Target="../embeddings/oleObject5.bin"/><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ags" Target="../tags/tag6.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4774258" cy="774847"/>
          </a:xfrm>
        </p:spPr>
        <p:txBody>
          <a:bodyPr/>
          <a:lstStyle/>
          <a:p>
            <a:r>
              <a:rPr lang="en-GB" sz="6000" b="1" dirty="0">
                <a:latin typeface="Arial" panose="020B0604020202020204" pitchFamily="34" charset="0"/>
                <a:cs typeface="Arial" panose="020B0604020202020204" pitchFamily="34" charset="0"/>
              </a:rPr>
              <a:t>ADAPTERS</a:t>
            </a:r>
          </a:p>
        </p:txBody>
      </p:sp>
      <p:sp>
        <p:nvSpPr>
          <p:cNvPr id="3" name="Subtitle 2"/>
          <p:cNvSpPr>
            <a:spLocks noGrp="1"/>
          </p:cNvSpPr>
          <p:nvPr>
            <p:ph type="subTitle" idx="1"/>
          </p:nvPr>
        </p:nvSpPr>
        <p:spPr/>
        <p:txBody>
          <a:bodyPr/>
          <a:lstStyle/>
          <a:p>
            <a:r>
              <a:rPr lang="en-US" sz="2000" dirty="0" err="1"/>
              <a:t>Capgemini</a:t>
            </a:r>
            <a:r>
              <a:rPr lang="en-US" sz="2000" dirty="0"/>
              <a:t>, 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0000" y="-267900"/>
            <a:ext cx="11125236" cy="1104900"/>
          </a:xfrm>
        </p:spPr>
        <p:txBody>
          <a:bodyPr/>
          <a:lstStyle/>
          <a:p>
            <a:r>
              <a:rPr lang="en-US" dirty="0"/>
              <a:t>Configurations: Receiver</a:t>
            </a:r>
          </a:p>
        </p:txBody>
      </p:sp>
      <p:sp>
        <p:nvSpPr>
          <p:cNvPr id="7" name="Text Placeholder 6"/>
          <p:cNvSpPr>
            <a:spLocks noGrp="1"/>
          </p:cNvSpPr>
          <p:nvPr>
            <p:ph type="body" sz="quarter" idx="10"/>
          </p:nvPr>
        </p:nvSpPr>
        <p:spPr>
          <a:xfrm>
            <a:off x="131430" y="549000"/>
            <a:ext cx="11220570" cy="2664000"/>
          </a:xfrm>
        </p:spPr>
        <p:txBody>
          <a:bodyPr>
            <a:normAutofit fontScale="92500" lnSpcReduction="10000"/>
          </a:bodyPr>
          <a:lstStyle/>
          <a:p>
            <a:r>
              <a:rPr lang="en-US" sz="1600" u="sng" dirty="0">
                <a:latin typeface="Arial" panose="020B0604020202020204" pitchFamily="34" charset="0"/>
                <a:cs typeface="Arial" panose="020B0604020202020204" pitchFamily="34" charset="0"/>
              </a:rPr>
              <a:t>From</a:t>
            </a:r>
            <a:r>
              <a:rPr lang="en-US" sz="1600" dirty="0">
                <a:latin typeface="Arial" panose="020B0604020202020204" pitchFamily="34" charset="0"/>
                <a:cs typeface="Arial" panose="020B0604020202020204" pitchFamily="34" charset="0"/>
              </a:rPr>
              <a:t>: Its mandatory field but a dummy mail id can be provided over here. As there is no validation done on the mail credentials deployed as an artifact with the address provided in the From parameter.</a:t>
            </a:r>
          </a:p>
          <a:p>
            <a:r>
              <a:rPr lang="en-US" sz="1600" u="sng" dirty="0">
                <a:latin typeface="Arial" panose="020B0604020202020204" pitchFamily="34" charset="0"/>
                <a:cs typeface="Arial" panose="020B0604020202020204" pitchFamily="34" charset="0"/>
              </a:rPr>
              <a:t>To</a:t>
            </a:r>
            <a:r>
              <a:rPr lang="en-US" sz="1600" dirty="0">
                <a:latin typeface="Arial" panose="020B0604020202020204" pitchFamily="34" charset="0"/>
                <a:cs typeface="Arial" panose="020B0604020202020204" pitchFamily="34" charset="0"/>
              </a:rPr>
              <a:t>: It’s mandatory, a valid mail address need to be provided here. You can pass this parameter through headers or property of content modifier (ex: ${header.&lt;Name&gt;} or ${property.&lt;Name&gt;}).</a:t>
            </a:r>
          </a:p>
          <a:p>
            <a:r>
              <a:rPr lang="en-US" sz="1600" u="sng" dirty="0">
                <a:latin typeface="Arial" panose="020B0604020202020204" pitchFamily="34" charset="0"/>
                <a:cs typeface="Arial" panose="020B0604020202020204" pitchFamily="34" charset="0"/>
              </a:rPr>
              <a:t>Mail Body</a:t>
            </a:r>
            <a:r>
              <a:rPr lang="en-US" sz="1600" dirty="0">
                <a:latin typeface="Arial" panose="020B0604020202020204" pitchFamily="34" charset="0"/>
                <a:cs typeface="Arial" panose="020B0604020202020204" pitchFamily="34" charset="0"/>
              </a:rPr>
              <a:t>: Specifies the text of an e-mail message.</a:t>
            </a:r>
          </a:p>
          <a:p>
            <a:r>
              <a:rPr lang="en-US" sz="1600" u="sng" dirty="0">
                <a:latin typeface="Arial" panose="020B0604020202020204" pitchFamily="34" charset="0"/>
                <a:cs typeface="Arial" panose="020B0604020202020204" pitchFamily="34" charset="0"/>
              </a:rPr>
              <a:t>Body MIME-Type</a:t>
            </a:r>
            <a:r>
              <a:rPr lang="en-US" sz="1600" dirty="0">
                <a:latin typeface="Arial" panose="020B0604020202020204" pitchFamily="34" charset="0"/>
                <a:cs typeface="Arial" panose="020B0604020202020204" pitchFamily="34" charset="0"/>
              </a:rPr>
              <a:t>: Specifies the type of the message body. This type determines how the message is displayed by different user agents.</a:t>
            </a:r>
          </a:p>
          <a:p>
            <a:r>
              <a:rPr lang="en-US" sz="1600" u="sng" dirty="0">
                <a:latin typeface="Arial" panose="020B0604020202020204" pitchFamily="34" charset="0"/>
                <a:cs typeface="Arial" panose="020B0604020202020204" pitchFamily="34" charset="0"/>
              </a:rPr>
              <a:t>Body Encoding</a:t>
            </a:r>
            <a:r>
              <a:rPr lang="en-US" sz="1600" dirty="0">
                <a:latin typeface="Arial" panose="020B0604020202020204" pitchFamily="34" charset="0"/>
                <a:cs typeface="Arial" panose="020B0604020202020204" pitchFamily="34" charset="0"/>
              </a:rPr>
              <a:t>: Specifies the character encoding (character set) of the message body. The content of the input message will be converted to this encoding, and any character that is not available will be replaced with a question mark (‘?’). To ensure that data is passed unmodified, select a Unicode encoding, for example, UTF-8.</a:t>
            </a:r>
          </a:p>
          <a:p>
            <a:r>
              <a:rPr lang="en-US" sz="1600" u="sng" dirty="0">
                <a:latin typeface="Arial" panose="020B0604020202020204" pitchFamily="34" charset="0"/>
                <a:cs typeface="Arial" panose="020B0604020202020204" pitchFamily="34" charset="0"/>
              </a:rPr>
              <a:t>Add Message Attachments</a:t>
            </a:r>
            <a:r>
              <a:rPr lang="en-US" sz="1600" dirty="0">
                <a:latin typeface="Arial" panose="020B0604020202020204" pitchFamily="34" charset="0"/>
                <a:cs typeface="Arial" panose="020B0604020202020204" pitchFamily="34" charset="0"/>
              </a:rPr>
              <a:t>: Select this option to add all attachments contained in the message exchange to the e-mail.</a:t>
            </a:r>
          </a:p>
          <a:p>
            <a:endParaRPr lang="en-US" sz="1600" dirty="0"/>
          </a:p>
          <a:p>
            <a:endParaRPr lang="en-US" sz="1600" dirty="0"/>
          </a:p>
          <a:p>
            <a:endParaRPr lang="en-US" sz="1600" dirty="0"/>
          </a:p>
          <a:p>
            <a:endParaRPr lang="en-US" sz="1600" dirty="0"/>
          </a:p>
        </p:txBody>
      </p:sp>
      <p:sp>
        <p:nvSpPr>
          <p:cNvPr id="4" name="Rectangle 3"/>
          <p:cNvSpPr/>
          <p:nvPr/>
        </p:nvSpPr>
        <p:spPr>
          <a:xfrm>
            <a:off x="131430" y="4556817"/>
            <a:ext cx="11796570" cy="4555093"/>
          </a:xfrm>
          <a:prstGeom prst="rect">
            <a:avLst/>
          </a:prstGeom>
        </p:spPr>
        <p:txBody>
          <a:bodyPr wrap="square">
            <a:spAutoFit/>
          </a:bodyPr>
          <a:lstStyle/>
          <a:p>
            <a:pPr>
              <a:spcAft>
                <a:spcPts val="600"/>
              </a:spcAft>
            </a:pPr>
            <a:r>
              <a:rPr lang="en-US" sz="1400" u="sng" dirty="0">
                <a:latin typeface="Arial" panose="020B0604020202020204" pitchFamily="34" charset="0"/>
                <a:cs typeface="Arial" panose="020B0604020202020204" pitchFamily="34" charset="0"/>
              </a:rPr>
              <a:t>Name(under Attachments)</a:t>
            </a:r>
            <a:r>
              <a:rPr lang="en-US" sz="1400" dirty="0">
                <a:latin typeface="Arial" panose="020B0604020202020204" pitchFamily="34" charset="0"/>
                <a:cs typeface="Arial" panose="020B0604020202020204" pitchFamily="34" charset="0"/>
              </a:rPr>
              <a:t>: Specifies the file name of the attachment.</a:t>
            </a:r>
          </a:p>
          <a:p>
            <a:pPr>
              <a:spcAft>
                <a:spcPts val="600"/>
              </a:spcAft>
            </a:pPr>
            <a:r>
              <a:rPr lang="en-US" sz="1400" u="sng" dirty="0">
                <a:latin typeface="Arial" panose="020B0604020202020204" pitchFamily="34" charset="0"/>
                <a:cs typeface="Arial" panose="020B0604020202020204" pitchFamily="34" charset="0"/>
              </a:rPr>
              <a:t>MIME Type(under Attachments)</a:t>
            </a:r>
            <a:r>
              <a:rPr lang="en-US" sz="1400" dirty="0">
                <a:latin typeface="Arial" panose="020B0604020202020204" pitchFamily="34" charset="0"/>
                <a:cs typeface="Arial" panose="020B0604020202020204" pitchFamily="34" charset="0"/>
              </a:rPr>
              <a:t>: The Multipurpose Internet Mail Extensions (MIME) type specifies the data format of the e-mail. You can select from the following MIME types: Text/Plain, Text/CSV, Text/HTML, Application/XML, Application/JSON, and Application/Octet-Stream.</a:t>
            </a:r>
          </a:p>
          <a:p>
            <a:pPr>
              <a:spcAft>
                <a:spcPts val="600"/>
              </a:spcAft>
            </a:pPr>
            <a:r>
              <a:rPr lang="en-US" sz="1400" u="sng" dirty="0">
                <a:latin typeface="Arial" panose="020B0604020202020204" pitchFamily="34" charset="0"/>
                <a:cs typeface="Arial" panose="020B0604020202020204" pitchFamily="34" charset="0"/>
              </a:rPr>
              <a:t>Source</a:t>
            </a:r>
            <a:r>
              <a:rPr lang="en-US" sz="1400" dirty="0">
                <a:latin typeface="Arial" panose="020B0604020202020204" pitchFamily="34" charset="0"/>
                <a:cs typeface="Arial" panose="020B0604020202020204" pitchFamily="34" charset="0"/>
              </a:rPr>
              <a:t>: Specifies the source of the data. This can be either Body, meaning the body of the input message, or Header, meaning a header of the input message.</a:t>
            </a:r>
          </a:p>
          <a:p>
            <a:pPr>
              <a:spcAft>
                <a:spcPts val="600"/>
              </a:spcAft>
            </a:pPr>
            <a:r>
              <a:rPr lang="en-US" sz="1400" u="sng" dirty="0">
                <a:latin typeface="Arial" panose="020B0604020202020204" pitchFamily="34" charset="0"/>
                <a:cs typeface="Arial" panose="020B0604020202020204" pitchFamily="34" charset="0"/>
              </a:rPr>
              <a:t>Header Name</a:t>
            </a:r>
            <a:r>
              <a:rPr lang="en-US" sz="1400" dirty="0">
                <a:latin typeface="Arial" panose="020B0604020202020204" pitchFamily="34" charset="0"/>
                <a:cs typeface="Arial" panose="020B0604020202020204" pitchFamily="34" charset="0"/>
              </a:rPr>
              <a:t>: If the source is Header, this parameter specifies the name of the header that is attached.</a:t>
            </a:r>
          </a:p>
          <a:p>
            <a:pPr>
              <a:spcAft>
                <a:spcPts val="600"/>
              </a:spcAft>
            </a:pPr>
            <a:r>
              <a:rPr lang="en-US" sz="1400" u="sng" dirty="0">
                <a:latin typeface="Arial" panose="020B0604020202020204" pitchFamily="34" charset="0"/>
                <a:cs typeface="Arial" panose="020B0604020202020204" pitchFamily="34" charset="0"/>
              </a:rPr>
              <a:t>Add Message Attachments</a:t>
            </a:r>
            <a:r>
              <a:rPr lang="en-US" sz="1400" dirty="0">
                <a:latin typeface="Arial" panose="020B0604020202020204" pitchFamily="34" charset="0"/>
                <a:cs typeface="Arial" panose="020B0604020202020204" pitchFamily="34" charset="0"/>
              </a:rPr>
              <a:t>: Select this option to add all attachments contained in the message exchange to the e-mail.</a:t>
            </a:r>
          </a:p>
          <a:p>
            <a:pPr>
              <a:spcAft>
                <a:spcPts val="600"/>
              </a:spcAft>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1848000" y="3285000"/>
            <a:ext cx="7907430" cy="1199817"/>
          </a:xfrm>
          <a:prstGeom prst="rect">
            <a:avLst/>
          </a:prstGeom>
          <a:ln>
            <a:solidFill>
              <a:schemeClr val="tx1"/>
            </a:solidFill>
          </a:ln>
        </p:spPr>
      </p:pic>
    </p:spTree>
    <p:extLst>
      <p:ext uri="{BB962C8B-B14F-4D97-AF65-F5344CB8AC3E}">
        <p14:creationId xmlns:p14="http://schemas.microsoft.com/office/powerpoint/2010/main" val="179692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9" y="0"/>
            <a:ext cx="11016585" cy="1104900"/>
          </a:xfrm>
        </p:spPr>
        <p:txBody>
          <a:bodyPr/>
          <a:lstStyle/>
          <a:p>
            <a:r>
              <a:rPr lang="en-GB" b="1" dirty="0"/>
              <a:t> </a:t>
            </a:r>
            <a:r>
              <a:rPr lang="en-GB" b="1" dirty="0">
                <a:latin typeface="Arial" panose="020B0604020202020204" pitchFamily="34" charset="0"/>
                <a:cs typeface="Arial" panose="020B0604020202020204" pitchFamily="34" charset="0"/>
              </a:rPr>
              <a:t>ODATA ADAPTER</a:t>
            </a:r>
          </a:p>
        </p:txBody>
      </p:sp>
      <p:sp>
        <p:nvSpPr>
          <p:cNvPr id="3" name="TextBox 2"/>
          <p:cNvSpPr txBox="1"/>
          <p:nvPr/>
        </p:nvSpPr>
        <p:spPr>
          <a:xfrm>
            <a:off x="480000" y="909000"/>
            <a:ext cx="5472000" cy="5478423"/>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Odata</a:t>
            </a:r>
            <a:r>
              <a:rPr lang="en-US" sz="1400" dirty="0">
                <a:latin typeface="Arial" panose="020B0604020202020204" pitchFamily="34" charset="0"/>
                <a:cs typeface="Arial" panose="020B0604020202020204" pitchFamily="34" charset="0"/>
              </a:rPr>
              <a:t> protocol is an open standard protocol that allows service providers to define access to their resources in a standardized manner.</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service definition is available via the service metadata document (EDMX).</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OData allows resources (Entity Sets) to be identified using Uniform Resource Identifiers (URIs) and defined in an abstract data model.</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E.g. If the user wants to access Employee with primary key as 1, the details of the URI would be http://&lt;server name&gt;/&lt;service name&gt;/Employees(1) with the HTTP GET operation</a:t>
            </a:r>
          </a:p>
          <a:p>
            <a:r>
              <a:rPr lang="en-US" sz="1400" dirty="0">
                <a:latin typeface="Arial" panose="020B0604020202020204" pitchFamily="34" charset="0"/>
                <a:cs typeface="Arial" panose="020B0604020202020204" pitchFamily="34" charset="0"/>
              </a:rPr>
              <a:t>The data format for exchange is ATOM XML or JSON.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What makes the OData protocol very flexible is the availability of associations which defines the relationship between Entity Sets.</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For example, Let us say when retrieving Employees you would also like to get information about their HR and if this (HR) is defined as an association then this is possible in one single call and also directly by modifying the URI appropriately.</a:t>
            </a:r>
          </a:p>
          <a:p>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6456000" y="909000"/>
            <a:ext cx="4680000" cy="538609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t>In  CPI you can connect to any OData service provider and perform the required operation required for your integration scenario. </a:t>
            </a:r>
          </a:p>
          <a:p>
            <a:endParaRPr lang="en-US" sz="1600" dirty="0"/>
          </a:p>
          <a:p>
            <a:pPr marL="285750" indent="-285750">
              <a:buFont typeface="Arial" panose="020B0604020202020204" pitchFamily="34" charset="0"/>
              <a:buChar char="•"/>
            </a:pPr>
            <a:r>
              <a:rPr lang="en-US" sz="1600" dirty="0"/>
              <a:t>When data is fetched from the OData Service either in ATOM-XML or JSON format, the Adapter automatically converts this to XML and the payload can be used with any of the steps (e.g. mapping) available in the platform. </a:t>
            </a:r>
          </a:p>
          <a:p>
            <a:endParaRPr lang="en-US" sz="1600" dirty="0"/>
          </a:p>
          <a:p>
            <a:pPr marL="285750" indent="-285750">
              <a:buFont typeface="Arial" panose="020B0604020202020204" pitchFamily="34" charset="0"/>
              <a:buChar char="•"/>
            </a:pPr>
            <a:r>
              <a:rPr lang="en-US" sz="1600" dirty="0"/>
              <a:t>Similarly, when sending data back to the OData service via the PUT or POST operation, the data is converted back from XML to JSON or ATOM-XML format automatically by the Adapter. </a:t>
            </a:r>
          </a:p>
          <a:p>
            <a:endParaRPr lang="en-US" dirty="0"/>
          </a:p>
          <a:p>
            <a:endParaRPr lang="en-US" dirty="0"/>
          </a:p>
          <a:p>
            <a:endParaRPr lang="en-US" dirty="0"/>
          </a:p>
          <a:p>
            <a:endParaRPr lang="en-US" dirty="0"/>
          </a:p>
        </p:txBody>
      </p:sp>
      <p:sp>
        <p:nvSpPr>
          <p:cNvPr id="5" name="Title 1"/>
          <p:cNvSpPr txBox="1">
            <a:spLocks/>
          </p:cNvSpPr>
          <p:nvPr/>
        </p:nvSpPr>
        <p:spPr>
          <a:xfrm>
            <a:off x="6744000" y="152400"/>
            <a:ext cx="4760984" cy="7566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GB" sz="2000" b="1" dirty="0">
                <a:latin typeface="Arial" panose="020B0604020202020204" pitchFamily="34" charset="0"/>
                <a:cs typeface="Arial" panose="020B0604020202020204" pitchFamily="34" charset="0"/>
              </a:rPr>
              <a:t>Receiver </a:t>
            </a:r>
            <a:r>
              <a:rPr lang="en-GB" sz="2000" b="1" dirty="0" err="1">
                <a:latin typeface="Arial" panose="020B0604020202020204" pitchFamily="34" charset="0"/>
                <a:cs typeface="Arial" panose="020B0604020202020204" pitchFamily="34" charset="0"/>
              </a:rPr>
              <a:t>OData</a:t>
            </a:r>
            <a:r>
              <a:rPr lang="en-GB" sz="2000" b="1" dirty="0">
                <a:latin typeface="Arial" panose="020B0604020202020204" pitchFamily="34" charset="0"/>
                <a:cs typeface="Arial" panose="020B0604020202020204" pitchFamily="34" charset="0"/>
              </a:rPr>
              <a:t> Adapter</a:t>
            </a:r>
          </a:p>
        </p:txBody>
      </p:sp>
    </p:spTree>
    <p:extLst>
      <p:ext uri="{BB962C8B-B14F-4D97-AF65-F5344CB8AC3E}">
        <p14:creationId xmlns:p14="http://schemas.microsoft.com/office/powerpoint/2010/main" val="400200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Configurations: Receiver</a:t>
            </a:r>
            <a:br>
              <a:rPr lang="en-US" dirty="0"/>
            </a:br>
            <a:r>
              <a:rPr lang="en-US" dirty="0"/>
              <a:t>   </a:t>
            </a:r>
            <a:r>
              <a:rPr lang="en-US" sz="1600" dirty="0">
                <a:solidFill>
                  <a:schemeClr val="tx1"/>
                </a:solidFill>
              </a:rPr>
              <a:t>The OData Adapter in CPI supports the v2 and v4 version of OData Protocol.</a:t>
            </a:r>
          </a:p>
        </p:txBody>
      </p:sp>
      <p:pic>
        <p:nvPicPr>
          <p:cNvPr id="3" name="Picture 2"/>
          <p:cNvPicPr>
            <a:picLocks noChangeAspect="1"/>
          </p:cNvPicPr>
          <p:nvPr/>
        </p:nvPicPr>
        <p:blipFill>
          <a:blip r:embed="rId3"/>
          <a:stretch>
            <a:fillRect/>
          </a:stretch>
        </p:blipFill>
        <p:spPr>
          <a:xfrm>
            <a:off x="696000" y="1132476"/>
            <a:ext cx="4176000" cy="5051663"/>
          </a:xfrm>
          <a:prstGeom prst="rect">
            <a:avLst/>
          </a:prstGeom>
          <a:ln>
            <a:solidFill>
              <a:schemeClr val="tx1"/>
            </a:solidFill>
          </a:ln>
        </p:spPr>
      </p:pic>
      <p:sp>
        <p:nvSpPr>
          <p:cNvPr id="4" name="Text Placeholder 6"/>
          <p:cNvSpPr txBox="1">
            <a:spLocks/>
          </p:cNvSpPr>
          <p:nvPr/>
        </p:nvSpPr>
        <p:spPr>
          <a:xfrm>
            <a:off x="5088000" y="1104900"/>
            <a:ext cx="6839348" cy="5176653"/>
          </a:xfrm>
          <a:prstGeom prst="rect">
            <a:avLst/>
          </a:prstGeom>
          <a:ln>
            <a:solidFill>
              <a:schemeClr val="tx1"/>
            </a:solidFill>
          </a:ln>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r>
              <a:rPr lang="en-US" sz="1600" dirty="0" err="1"/>
              <a:t>OData</a:t>
            </a:r>
            <a:r>
              <a:rPr lang="en-US" sz="1600" dirty="0"/>
              <a:t> 2 was a Microsoft Open Specification Promise (OSP), while </a:t>
            </a:r>
            <a:r>
              <a:rPr lang="en-US" sz="1600" dirty="0" err="1"/>
              <a:t>OData</a:t>
            </a:r>
            <a:r>
              <a:rPr lang="en-US" sz="1600" dirty="0"/>
              <a:t> 4 is approved by OASIS and ISO. </a:t>
            </a:r>
          </a:p>
          <a:p>
            <a:endParaRPr lang="en-US" sz="1600" dirty="0"/>
          </a:p>
          <a:p>
            <a:r>
              <a:rPr lang="en-US" sz="1600" dirty="0"/>
              <a:t>In </a:t>
            </a:r>
            <a:r>
              <a:rPr lang="en-US" sz="1600" dirty="0" err="1"/>
              <a:t>OData</a:t>
            </a:r>
            <a:r>
              <a:rPr lang="en-US" sz="1600" dirty="0"/>
              <a:t> 2, specification, payload had to be retrieved in both XML and JSON formats. </a:t>
            </a:r>
          </a:p>
          <a:p>
            <a:r>
              <a:rPr lang="en-US" sz="1600" dirty="0"/>
              <a:t>In </a:t>
            </a:r>
            <a:r>
              <a:rPr lang="en-US" sz="1600" dirty="0" err="1"/>
              <a:t>OData</a:t>
            </a:r>
            <a:r>
              <a:rPr lang="en-US" sz="1600" dirty="0"/>
              <a:t> 4, XML is optional. </a:t>
            </a:r>
          </a:p>
          <a:p>
            <a:r>
              <a:rPr lang="en-US" sz="1600" dirty="0"/>
              <a:t>So, Data Pipeline today supports both XML and JSON in </a:t>
            </a:r>
            <a:r>
              <a:rPr lang="en-US" sz="1600" dirty="0" err="1"/>
              <a:t>OData</a:t>
            </a:r>
            <a:r>
              <a:rPr lang="en-US" sz="1600" dirty="0"/>
              <a:t> 2 and only JSON in </a:t>
            </a:r>
            <a:r>
              <a:rPr lang="en-US" sz="1600" dirty="0" err="1"/>
              <a:t>OData</a:t>
            </a:r>
            <a:r>
              <a:rPr lang="en-US" sz="1600" dirty="0"/>
              <a:t> 4. </a:t>
            </a:r>
          </a:p>
          <a:p>
            <a:r>
              <a:rPr lang="en-US" sz="1600" dirty="0"/>
              <a:t>But, the metadata can still be retrieved in the XML format in </a:t>
            </a:r>
            <a:r>
              <a:rPr lang="en-US" sz="1600" dirty="0" err="1"/>
              <a:t>OData</a:t>
            </a:r>
            <a:r>
              <a:rPr lang="en-US" sz="1600" dirty="0"/>
              <a:t> 4.</a:t>
            </a:r>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2887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Configurations: Receiver</a:t>
            </a:r>
          </a:p>
        </p:txBody>
      </p:sp>
      <p:sp>
        <p:nvSpPr>
          <p:cNvPr id="7" name="Text Placeholder 6"/>
          <p:cNvSpPr>
            <a:spLocks noGrp="1"/>
          </p:cNvSpPr>
          <p:nvPr>
            <p:ph type="body" sz="quarter" idx="10"/>
          </p:nvPr>
        </p:nvSpPr>
        <p:spPr>
          <a:xfrm>
            <a:off x="227348" y="1104900"/>
            <a:ext cx="11700000" cy="5176653"/>
          </a:xfrm>
        </p:spPr>
        <p:txBody>
          <a:bodyPr>
            <a:normAutofit/>
          </a:bodyPr>
          <a:lstStyle/>
          <a:p>
            <a:endParaRPr lang="en-US" sz="1600" dirty="0"/>
          </a:p>
          <a:p>
            <a:r>
              <a:rPr lang="en-US" sz="1600" dirty="0"/>
              <a:t>Here it was v2 as message protocol.</a:t>
            </a:r>
          </a:p>
          <a:p>
            <a:endParaRPr lang="en-US" sz="1600" dirty="0"/>
          </a:p>
          <a:p>
            <a:endParaRPr lang="en-US" sz="1600" dirty="0"/>
          </a:p>
          <a:p>
            <a:endParaRPr lang="en-US" sz="1600" dirty="0"/>
          </a:p>
          <a:p>
            <a:endParaRPr lang="en-US" sz="1600" dirty="0"/>
          </a:p>
          <a:p>
            <a:endParaRPr lang="en-US" sz="1600" dirty="0"/>
          </a:p>
        </p:txBody>
      </p:sp>
      <p:pic>
        <p:nvPicPr>
          <p:cNvPr id="2" name="Picture 1"/>
          <p:cNvPicPr>
            <a:picLocks noChangeAspect="1"/>
          </p:cNvPicPr>
          <p:nvPr/>
        </p:nvPicPr>
        <p:blipFill>
          <a:blip r:embed="rId3"/>
          <a:stretch>
            <a:fillRect/>
          </a:stretch>
        </p:blipFill>
        <p:spPr>
          <a:xfrm>
            <a:off x="264000" y="1917000"/>
            <a:ext cx="10717372" cy="4064000"/>
          </a:xfrm>
          <a:prstGeom prst="rect">
            <a:avLst/>
          </a:prstGeom>
          <a:ln>
            <a:solidFill>
              <a:schemeClr val="tx1"/>
            </a:solidFill>
          </a:ln>
        </p:spPr>
      </p:pic>
    </p:spTree>
    <p:extLst>
      <p:ext uri="{BB962C8B-B14F-4D97-AF65-F5344CB8AC3E}">
        <p14:creationId xmlns:p14="http://schemas.microsoft.com/office/powerpoint/2010/main" val="213324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Configurations: Receiver</a:t>
            </a:r>
          </a:p>
        </p:txBody>
      </p:sp>
      <p:sp>
        <p:nvSpPr>
          <p:cNvPr id="7" name="Text Placeholder 6"/>
          <p:cNvSpPr>
            <a:spLocks noGrp="1"/>
          </p:cNvSpPr>
          <p:nvPr>
            <p:ph type="body" sz="quarter" idx="10"/>
          </p:nvPr>
        </p:nvSpPr>
        <p:spPr>
          <a:xfrm>
            <a:off x="120000" y="1104900"/>
            <a:ext cx="11807348" cy="5176653"/>
          </a:xfrm>
        </p:spPr>
        <p:txBody>
          <a:bodyPr>
            <a:normAutofit/>
          </a:bodyPr>
          <a:lstStyle/>
          <a:p>
            <a:endParaRPr lang="en-US" sz="1600" dirty="0"/>
          </a:p>
          <a:p>
            <a:r>
              <a:rPr lang="en-US" sz="1600" dirty="0"/>
              <a:t> </a:t>
            </a:r>
            <a:r>
              <a:rPr lang="en-US" sz="1900" u="sng" dirty="0">
                <a:latin typeface="Arial" panose="020B0604020202020204" pitchFamily="34" charset="0"/>
                <a:cs typeface="Arial" panose="020B0604020202020204" pitchFamily="34" charset="0"/>
              </a:rPr>
              <a:t>Address:</a:t>
            </a:r>
            <a:r>
              <a:rPr lang="en-US" sz="1900" dirty="0">
                <a:latin typeface="Arial" panose="020B0604020202020204" pitchFamily="34" charset="0"/>
                <a:cs typeface="Arial" panose="020B0604020202020204" pitchFamily="34" charset="0"/>
              </a:rPr>
              <a:t> URL need to connect via </a:t>
            </a:r>
            <a:r>
              <a:rPr lang="en-US" sz="1900" dirty="0" err="1">
                <a:latin typeface="Arial" panose="020B0604020202020204" pitchFamily="34" charset="0"/>
                <a:cs typeface="Arial" panose="020B0604020202020204" pitchFamily="34" charset="0"/>
              </a:rPr>
              <a:t>Odata</a:t>
            </a:r>
            <a:r>
              <a:rPr lang="en-US" sz="1900" dirty="0">
                <a:latin typeface="Arial" panose="020B0604020202020204" pitchFamily="34" charset="0"/>
                <a:cs typeface="Arial" panose="020B0604020202020204" pitchFamily="34" charset="0"/>
              </a:rPr>
              <a:t> protocol.</a:t>
            </a:r>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p:cNvPicPr>
            <a:picLocks noChangeAspect="1"/>
          </p:cNvPicPr>
          <p:nvPr/>
        </p:nvPicPr>
        <p:blipFill rotWithShape="1">
          <a:blip r:embed="rId3"/>
          <a:srcRect r="50902"/>
          <a:stretch/>
        </p:blipFill>
        <p:spPr>
          <a:xfrm>
            <a:off x="249185" y="2061000"/>
            <a:ext cx="5149397" cy="3631474"/>
          </a:xfrm>
          <a:prstGeom prst="rect">
            <a:avLst/>
          </a:prstGeom>
          <a:ln>
            <a:solidFill>
              <a:schemeClr val="tx1"/>
            </a:solidFill>
          </a:ln>
        </p:spPr>
      </p:pic>
      <p:sp>
        <p:nvSpPr>
          <p:cNvPr id="8" name="Text Placeholder 6"/>
          <p:cNvSpPr txBox="1">
            <a:spLocks/>
          </p:cNvSpPr>
          <p:nvPr/>
        </p:nvSpPr>
        <p:spPr>
          <a:xfrm>
            <a:off x="5592000" y="1105987"/>
            <a:ext cx="6408000" cy="5176653"/>
          </a:xfrm>
          <a:prstGeom prst="rect">
            <a:avLst/>
          </a:prstGeom>
          <a:ln>
            <a:solidFill>
              <a:schemeClr val="tx1"/>
            </a:solidFill>
          </a:ln>
        </p:spPr>
        <p:txBody>
          <a:bodyPr vert="horz" lIns="0" tIns="0" rIns="0" bIns="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Operation</a:t>
            </a:r>
            <a:r>
              <a:rPr lang="en-US" dirty="0">
                <a:latin typeface="Arial" panose="020B0604020202020204" pitchFamily="34" charset="0"/>
                <a:cs typeface="Arial" panose="020B0604020202020204" pitchFamily="34" charset="0"/>
              </a:rPr>
              <a:t>: GET/POST/PUT/DELETE etc..</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GET</a:t>
            </a:r>
            <a:r>
              <a:rPr lang="en-US" dirty="0">
                <a:latin typeface="Arial" panose="020B0604020202020204" pitchFamily="34" charset="0"/>
                <a:cs typeface="Arial" panose="020B0604020202020204" pitchFamily="34" charset="0"/>
              </a:rPr>
              <a:t>- Get data from the server.</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POST</a:t>
            </a:r>
            <a:r>
              <a:rPr lang="en-US" dirty="0">
                <a:latin typeface="Arial" panose="020B0604020202020204" pitchFamily="34" charset="0"/>
                <a:cs typeface="Arial" panose="020B0604020202020204" pitchFamily="34" charset="0"/>
              </a:rPr>
              <a:t>- Create the data on the server.</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PUT</a:t>
            </a:r>
            <a:r>
              <a:rPr lang="en-US" dirty="0">
                <a:latin typeface="Arial" panose="020B0604020202020204" pitchFamily="34" charset="0"/>
                <a:cs typeface="Arial" panose="020B0604020202020204" pitchFamily="34" charset="0"/>
              </a:rPr>
              <a:t>- Update data on the server for existing resource.</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DELETE</a:t>
            </a:r>
            <a:r>
              <a:rPr lang="en-US" dirty="0">
                <a:latin typeface="Arial" panose="020B0604020202020204" pitchFamily="34" charset="0"/>
                <a:cs typeface="Arial" panose="020B0604020202020204" pitchFamily="34" charset="0"/>
              </a:rPr>
              <a:t>- Delete the data on the server.</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Resource path</a:t>
            </a:r>
            <a:r>
              <a:rPr lang="en-US" dirty="0">
                <a:latin typeface="Arial" panose="020B0604020202020204" pitchFamily="34" charset="0"/>
                <a:cs typeface="Arial" panose="020B0604020202020204" pitchFamily="34" charset="0"/>
              </a:rPr>
              <a:t>: Entity name from you are fetching the data.</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Query</a:t>
            </a:r>
            <a:r>
              <a:rPr lang="en-US" dirty="0">
                <a:latin typeface="Arial" panose="020B0604020202020204" pitchFamily="34" charset="0"/>
                <a:cs typeface="Arial" panose="020B0604020202020204" pitchFamily="34" charset="0"/>
              </a:rPr>
              <a:t>: Query with field names from the entity if any where clause.</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Custom query</a:t>
            </a:r>
            <a:r>
              <a:rPr lang="en-US" dirty="0">
                <a:latin typeface="Arial" panose="020B0604020202020204" pitchFamily="34" charset="0"/>
                <a:cs typeface="Arial" panose="020B0604020202020204" pitchFamily="34" charset="0"/>
              </a:rPr>
              <a:t>: optional</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Content type</a:t>
            </a:r>
            <a:r>
              <a:rPr lang="en-US" dirty="0">
                <a:latin typeface="Arial" panose="020B0604020202020204" pitchFamily="34" charset="0"/>
                <a:cs typeface="Arial" panose="020B0604020202020204" pitchFamily="34" charset="0"/>
              </a:rPr>
              <a:t>: Atom(XML)/Json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97641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7348" y="0"/>
            <a:ext cx="11125236" cy="1104900"/>
          </a:xfrm>
        </p:spPr>
        <p:txBody>
          <a:bodyPr/>
          <a:lstStyle/>
          <a:p>
            <a:r>
              <a:rPr lang="en-US" dirty="0"/>
              <a:t>Configurations: Receiver</a:t>
            </a:r>
          </a:p>
        </p:txBody>
      </p:sp>
      <p:sp>
        <p:nvSpPr>
          <p:cNvPr id="7" name="Text Placeholder 6"/>
          <p:cNvSpPr>
            <a:spLocks noGrp="1"/>
          </p:cNvSpPr>
          <p:nvPr>
            <p:ph type="body" sz="quarter" idx="10"/>
          </p:nvPr>
        </p:nvSpPr>
        <p:spPr>
          <a:xfrm>
            <a:off x="227348" y="1104900"/>
            <a:ext cx="11700000" cy="5176653"/>
          </a:xfrm>
        </p:spPr>
        <p:txBody>
          <a:bodyPr>
            <a:normAutofit/>
          </a:bodyPr>
          <a:lstStyle/>
          <a:p>
            <a:endParaRPr lang="en-US" sz="1600" dirty="0"/>
          </a:p>
          <a:p>
            <a:r>
              <a:rPr lang="en-US" sz="1600" dirty="0"/>
              <a:t> </a:t>
            </a:r>
          </a:p>
          <a:p>
            <a:endParaRPr lang="en-US" sz="1600" dirty="0"/>
          </a:p>
          <a:p>
            <a:endParaRPr lang="en-US" sz="1600" dirty="0"/>
          </a:p>
          <a:p>
            <a:endParaRPr lang="en-US" sz="1600" dirty="0"/>
          </a:p>
          <a:p>
            <a:endParaRPr lang="en-US" sz="1600" dirty="0"/>
          </a:p>
          <a:p>
            <a:endParaRPr lang="en-US" sz="1600" dirty="0"/>
          </a:p>
        </p:txBody>
      </p:sp>
      <p:pic>
        <p:nvPicPr>
          <p:cNvPr id="5" name="Picture 4"/>
          <p:cNvPicPr>
            <a:picLocks noChangeAspect="1"/>
          </p:cNvPicPr>
          <p:nvPr/>
        </p:nvPicPr>
        <p:blipFill rotWithShape="1">
          <a:blip r:embed="rId3"/>
          <a:srcRect r="57517"/>
          <a:stretch/>
        </p:blipFill>
        <p:spPr>
          <a:xfrm>
            <a:off x="262944" y="2737624"/>
            <a:ext cx="5113056" cy="4076398"/>
          </a:xfrm>
          <a:prstGeom prst="rect">
            <a:avLst/>
          </a:prstGeom>
          <a:ln>
            <a:solidFill>
              <a:schemeClr val="tx1"/>
            </a:solidFill>
          </a:ln>
        </p:spPr>
      </p:pic>
      <p:pic>
        <p:nvPicPr>
          <p:cNvPr id="9" name="Picture 8"/>
          <p:cNvPicPr>
            <a:picLocks noChangeAspect="1"/>
          </p:cNvPicPr>
          <p:nvPr/>
        </p:nvPicPr>
        <p:blipFill rotWithShape="1">
          <a:blip r:embed="rId4"/>
          <a:srcRect r="52304"/>
          <a:stretch/>
        </p:blipFill>
        <p:spPr>
          <a:xfrm>
            <a:off x="5598980" y="2723384"/>
            <a:ext cx="5911417" cy="4047579"/>
          </a:xfrm>
          <a:prstGeom prst="rect">
            <a:avLst/>
          </a:prstGeom>
          <a:ln>
            <a:solidFill>
              <a:schemeClr val="tx1"/>
            </a:solidFill>
          </a:ln>
        </p:spPr>
      </p:pic>
      <p:sp>
        <p:nvSpPr>
          <p:cNvPr id="10" name="Title 5"/>
          <p:cNvSpPr txBox="1">
            <a:spLocks/>
          </p:cNvSpPr>
          <p:nvPr/>
        </p:nvSpPr>
        <p:spPr>
          <a:xfrm>
            <a:off x="280578" y="1594310"/>
            <a:ext cx="11179533" cy="9561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1600" b="1" u="sng" dirty="0">
                <a:solidFill>
                  <a:schemeClr val="tx1"/>
                </a:solidFill>
                <a:latin typeface="Arial" panose="020B0604020202020204" pitchFamily="34" charset="0"/>
                <a:cs typeface="Arial" panose="020B0604020202020204" pitchFamily="34" charset="0"/>
              </a:rPr>
              <a:t>Page size: </a:t>
            </a:r>
            <a:r>
              <a:rPr lang="en-US" sz="1600" dirty="0">
                <a:solidFill>
                  <a:schemeClr val="tx1"/>
                </a:solidFill>
                <a:latin typeface="Arial" panose="020B0604020202020204" pitchFamily="34" charset="0"/>
                <a:cs typeface="Arial" panose="020B0604020202020204" pitchFamily="34" charset="0"/>
              </a:rPr>
              <a:t>This allows you to specify a Page Size. This feature is useful in case the </a:t>
            </a:r>
            <a:r>
              <a:rPr lang="en-US" sz="1600" dirty="0" err="1">
                <a:solidFill>
                  <a:schemeClr val="tx1"/>
                </a:solidFill>
                <a:latin typeface="Arial" panose="020B0604020202020204" pitchFamily="34" charset="0"/>
                <a:cs typeface="Arial" panose="020B0604020202020204" pitchFamily="34" charset="0"/>
              </a:rPr>
              <a:t>OData</a:t>
            </a:r>
            <a:r>
              <a:rPr lang="en-US" sz="1600" dirty="0">
                <a:solidFill>
                  <a:schemeClr val="tx1"/>
                </a:solidFill>
                <a:latin typeface="Arial" panose="020B0604020202020204" pitchFamily="34" charset="0"/>
                <a:cs typeface="Arial" panose="020B0604020202020204" pitchFamily="34" charset="0"/>
              </a:rPr>
              <a:t> Service that you are connecting to has problems with large payload size. Using Page Size the Adapter fetches data in smaller chunks from the </a:t>
            </a:r>
            <a:r>
              <a:rPr lang="en-US" sz="1600" dirty="0" err="1">
                <a:solidFill>
                  <a:schemeClr val="tx1"/>
                </a:solidFill>
                <a:latin typeface="Arial" panose="020B0604020202020204" pitchFamily="34" charset="0"/>
                <a:cs typeface="Arial" panose="020B0604020202020204" pitchFamily="34" charset="0"/>
              </a:rPr>
              <a:t>OData</a:t>
            </a:r>
            <a:r>
              <a:rPr lang="en-US" sz="1600" dirty="0">
                <a:solidFill>
                  <a:schemeClr val="tx1"/>
                </a:solidFill>
                <a:latin typeface="Arial" panose="020B0604020202020204" pitchFamily="34" charset="0"/>
                <a:cs typeface="Arial" panose="020B0604020202020204" pitchFamily="34" charset="0"/>
              </a:rPr>
              <a:t> Service.</a:t>
            </a:r>
          </a:p>
          <a:p>
            <a:endParaRPr lang="en-US" sz="1600" dirty="0">
              <a:solidFill>
                <a:schemeClr val="tx1"/>
              </a:solidFill>
              <a:latin typeface="Arial" panose="020B0604020202020204" pitchFamily="34" charset="0"/>
              <a:cs typeface="Arial" panose="020B0604020202020204" pitchFamily="34" charset="0"/>
            </a:endParaRPr>
          </a:p>
          <a:p>
            <a:r>
              <a:rPr lang="en-US" sz="1600" dirty="0">
                <a:solidFill>
                  <a:schemeClr val="tx1"/>
                </a:solidFill>
                <a:latin typeface="Arial" panose="020B0604020202020204" pitchFamily="34" charset="0"/>
                <a:cs typeface="Arial" panose="020B0604020202020204" pitchFamily="34" charset="0"/>
              </a:rPr>
              <a:t>Header/Metadata details are optional. If any request headers we need to mention.</a:t>
            </a:r>
          </a:p>
          <a:p>
            <a:endParaRPr lang="en-US" sz="1600" dirty="0">
              <a:solidFill>
                <a:schemeClr val="tx1"/>
              </a:solidFill>
              <a:latin typeface="Arial" panose="020B0604020202020204" pitchFamily="34" charset="0"/>
              <a:cs typeface="Arial" panose="020B0604020202020204" pitchFamily="34" charset="0"/>
            </a:endParaRPr>
          </a:p>
          <a:p>
            <a:r>
              <a:rPr lang="en-US" sz="1600" b="1" u="sng" dirty="0">
                <a:solidFill>
                  <a:schemeClr val="tx1"/>
                </a:solidFill>
                <a:latin typeface="Arial" panose="020B0604020202020204" pitchFamily="34" charset="0"/>
                <a:cs typeface="Arial" panose="020B0604020202020204" pitchFamily="34" charset="0"/>
              </a:rPr>
              <a:t>Use Case: </a:t>
            </a:r>
            <a:r>
              <a:rPr lang="en-US" sz="1600" dirty="0">
                <a:solidFill>
                  <a:schemeClr val="tx1"/>
                </a:solidFill>
                <a:latin typeface="Arial" panose="020B0604020202020204" pitchFamily="34" charset="0"/>
                <a:cs typeface="Arial" panose="020B0604020202020204" pitchFamily="34" charset="0"/>
              </a:rPr>
              <a:t>When we are trying to fetch the data through </a:t>
            </a:r>
            <a:r>
              <a:rPr lang="en-US" sz="1600" dirty="0" err="1">
                <a:solidFill>
                  <a:schemeClr val="tx1"/>
                </a:solidFill>
                <a:latin typeface="Arial" panose="020B0604020202020204" pitchFamily="34" charset="0"/>
                <a:cs typeface="Arial" panose="020B0604020202020204" pitchFamily="34" charset="0"/>
              </a:rPr>
              <a:t>webservice</a:t>
            </a:r>
            <a:r>
              <a:rPr lang="en-US" sz="1600" dirty="0">
                <a:solidFill>
                  <a:schemeClr val="tx1"/>
                </a:solidFill>
                <a:latin typeface="Arial" panose="020B0604020202020204" pitchFamily="34" charset="0"/>
                <a:cs typeface="Arial" panose="020B0604020202020204" pitchFamily="34" charset="0"/>
              </a:rPr>
              <a:t> from the 3rd party system, if the 3rd party system supports </a:t>
            </a:r>
            <a:r>
              <a:rPr lang="en-US" sz="1600" dirty="0" err="1">
                <a:solidFill>
                  <a:schemeClr val="tx1"/>
                </a:solidFill>
                <a:latin typeface="Arial" panose="020B0604020202020204" pitchFamily="34" charset="0"/>
                <a:cs typeface="Arial" panose="020B0604020202020204" pitchFamily="34" charset="0"/>
              </a:rPr>
              <a:t>Odata</a:t>
            </a:r>
            <a:r>
              <a:rPr lang="en-US" sz="1600" dirty="0">
                <a:solidFill>
                  <a:schemeClr val="tx1"/>
                </a:solidFill>
                <a:latin typeface="Arial" panose="020B0604020202020204" pitchFamily="34" charset="0"/>
                <a:cs typeface="Arial" panose="020B0604020202020204" pitchFamily="34" charset="0"/>
              </a:rPr>
              <a:t> protocol then we use this in the flow.</a:t>
            </a:r>
          </a:p>
          <a:p>
            <a:endParaRPr lang="en-US" sz="2000" dirty="0"/>
          </a:p>
          <a:p>
            <a:endParaRPr lang="en-US" sz="2000" dirty="0">
              <a:latin typeface="Arial" panose="020B0604020202020204" pitchFamily="34" charset="0"/>
              <a:cs typeface="Arial" panose="020B0604020202020204" pitchFamily="34" charset="0"/>
            </a:endParaRPr>
          </a:p>
        </p:txBody>
      </p:sp>
      <p:sp>
        <p:nvSpPr>
          <p:cNvPr id="2" name="Rectangle 1"/>
          <p:cNvSpPr/>
          <p:nvPr/>
        </p:nvSpPr>
        <p:spPr>
          <a:xfrm>
            <a:off x="3048000" y="3121224"/>
            <a:ext cx="6096000" cy="615553"/>
          </a:xfrm>
          <a:prstGeom prst="rect">
            <a:avLst/>
          </a:prstGeom>
        </p:spPr>
        <p:txBody>
          <a:bodyPr>
            <a:spAutoFit/>
          </a:bodyPr>
          <a:lstStyle/>
          <a:p>
            <a:r>
              <a:rPr lang="en-IN">
                <a:solidFill>
                  <a:srgbClr val="000000"/>
                </a:solidFill>
                <a:latin typeface="Segoe UI" panose="020B0502040204020203" pitchFamily="34" charset="0"/>
              </a:rPr>
              <a:t> :) </a:t>
            </a:r>
            <a:br>
              <a:rPr lang="en-IN">
                <a:solidFill>
                  <a:srgbClr val="000000"/>
                </a:solidFill>
                <a:latin typeface="Segoe UI" panose="020B0502040204020203" pitchFamily="34" charset="0"/>
              </a:rPr>
            </a:br>
            <a:endParaRPr lang="en-IN" sz="1600">
              <a:solidFill>
                <a:prstClr val="black"/>
              </a:solidFill>
              <a:latin typeface="Calibri" panose="020F0502020204030204" pitchFamily="34" charset="0"/>
            </a:endParaRPr>
          </a:p>
        </p:txBody>
      </p:sp>
    </p:spTree>
    <p:extLst>
      <p:ext uri="{BB962C8B-B14F-4D97-AF65-F5344CB8AC3E}">
        <p14:creationId xmlns:p14="http://schemas.microsoft.com/office/powerpoint/2010/main" val="284178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31" y="35075"/>
            <a:ext cx="5303660" cy="693000"/>
          </a:xfrm>
        </p:spPr>
        <p:txBody>
          <a:bodyPr/>
          <a:lstStyle/>
          <a:p>
            <a:r>
              <a:rPr lang="en-GB" b="1" dirty="0"/>
              <a:t> Receiver HTTP Adapter</a:t>
            </a:r>
          </a:p>
        </p:txBody>
      </p:sp>
      <p:sp>
        <p:nvSpPr>
          <p:cNvPr id="3" name="TextBox 2"/>
          <p:cNvSpPr txBox="1"/>
          <p:nvPr/>
        </p:nvSpPr>
        <p:spPr>
          <a:xfrm>
            <a:off x="250931" y="512761"/>
            <a:ext cx="10298815" cy="615553"/>
          </a:xfrm>
          <a:prstGeom prst="rect">
            <a:avLst/>
          </a:prstGeom>
          <a:noFill/>
        </p:spPr>
        <p:txBody>
          <a:bodyPr wrap="square" rtlCol="0">
            <a:spAutoFit/>
          </a:bodyPr>
          <a:lstStyle/>
          <a:p>
            <a:r>
              <a:rPr lang="en-IN" sz="1600" dirty="0">
                <a:solidFill>
                  <a:prstClr val="black"/>
                </a:solidFill>
                <a:latin typeface="Arial" panose="020B0604020202020204" pitchFamily="34" charset="0"/>
                <a:cs typeface="Arial" panose="020B0604020202020204" pitchFamily="34" charset="0"/>
              </a:rPr>
              <a:t>The HTTP Sender Adapter is used to communicate with receiver systems using HTTP message protocol.</a:t>
            </a:r>
          </a:p>
          <a:p>
            <a:endParaRPr lang="en-US" dirty="0">
              <a:solidFill>
                <a:prstClr val="black"/>
              </a:solidFill>
            </a:endParaRPr>
          </a:p>
        </p:txBody>
      </p:sp>
      <p:sp>
        <p:nvSpPr>
          <p:cNvPr id="5" name="TextBox 4"/>
          <p:cNvSpPr txBox="1"/>
          <p:nvPr/>
        </p:nvSpPr>
        <p:spPr>
          <a:xfrm>
            <a:off x="480000" y="1301780"/>
            <a:ext cx="5760000" cy="1477328"/>
          </a:xfrm>
          <a:prstGeom prst="rect">
            <a:avLst/>
          </a:prstGeom>
          <a:noFill/>
        </p:spPr>
        <p:txBody>
          <a:bodyPr wrap="square" rtlCol="0">
            <a:spAutoFit/>
          </a:bodyPr>
          <a:lstStyle/>
          <a:p>
            <a:endParaRPr lang="en-US" dirty="0">
              <a:solidFill>
                <a:prstClr val="black"/>
              </a:solidFill>
            </a:endParaRPr>
          </a:p>
          <a:p>
            <a:br>
              <a:rPr lang="en-US" dirty="0">
                <a:solidFill>
                  <a:prstClr val="black"/>
                </a:solidFill>
              </a:rPr>
            </a:br>
            <a:endParaRPr lang="en-US" dirty="0">
              <a:solidFill>
                <a:prstClr val="black"/>
              </a:solidFill>
            </a:endParaRPr>
          </a:p>
          <a:p>
            <a:endParaRPr lang="en-US" dirty="0">
              <a:solidFill>
                <a:prstClr val="black"/>
              </a:solidFill>
            </a:endParaRPr>
          </a:p>
          <a:p>
            <a:endParaRPr lang="en-US" dirty="0">
              <a:solidFill>
                <a:prstClr val="black"/>
              </a:solidFill>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8000" y="873615"/>
            <a:ext cx="4924166" cy="3179939"/>
          </a:xfrm>
          <a:prstGeom prst="rect">
            <a:avLst/>
          </a:prstGeom>
          <a:noFill/>
          <a:ln>
            <a:solidFill>
              <a:schemeClr val="tx1"/>
            </a:solidFill>
          </a:ln>
        </p:spPr>
      </p:pic>
      <p:pic>
        <p:nvPicPr>
          <p:cNvPr id="9" name="Picture 8"/>
          <p:cNvPicPr/>
          <p:nvPr/>
        </p:nvPicPr>
        <p:blipFill rotWithShape="1">
          <a:blip r:embed="rId4">
            <a:extLst>
              <a:ext uri="{28A0092B-C50C-407E-A947-70E740481C1C}">
                <a14:useLocalDpi xmlns:a14="http://schemas.microsoft.com/office/drawing/2010/main" val="0"/>
              </a:ext>
            </a:extLst>
          </a:blip>
          <a:srcRect l="-422" t="945" r="422"/>
          <a:stretch/>
        </p:blipFill>
        <p:spPr bwMode="auto">
          <a:xfrm>
            <a:off x="5175097" y="873615"/>
            <a:ext cx="6914347" cy="3888000"/>
          </a:xfrm>
          <a:prstGeom prst="rect">
            <a:avLst/>
          </a:prstGeom>
          <a:noFill/>
          <a:ln>
            <a:solidFill>
              <a:schemeClr val="tx1"/>
            </a:solidFill>
          </a:ln>
        </p:spPr>
      </p:pic>
      <p:sp>
        <p:nvSpPr>
          <p:cNvPr id="10" name="Title 1"/>
          <p:cNvSpPr txBox="1">
            <a:spLocks/>
          </p:cNvSpPr>
          <p:nvPr/>
        </p:nvSpPr>
        <p:spPr>
          <a:xfrm>
            <a:off x="71050" y="5229000"/>
            <a:ext cx="11880001" cy="1224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600" b="1" u="sng" dirty="0">
                <a:solidFill>
                  <a:prstClr val="black"/>
                </a:solidFill>
                <a:latin typeface="Arial" panose="020B0604020202020204" pitchFamily="34" charset="0"/>
                <a:cs typeface="Arial" panose="020B0604020202020204" pitchFamily="34" charset="0"/>
              </a:rPr>
              <a:t>Address</a:t>
            </a:r>
            <a:r>
              <a:rPr lang="en-IN" sz="1600" dirty="0">
                <a:solidFill>
                  <a:prstClr val="black"/>
                </a:solidFill>
                <a:latin typeface="Arial" panose="020B0604020202020204" pitchFamily="34" charset="0"/>
                <a:cs typeface="Arial" panose="020B0604020202020204" pitchFamily="34" charset="0"/>
              </a:rPr>
              <a:t>: URL of the system to be connected to.</a:t>
            </a:r>
            <a:br>
              <a:rPr lang="en-IN" sz="1600" dirty="0">
                <a:solidFill>
                  <a:prstClr val="black"/>
                </a:solidFill>
                <a:latin typeface="Arial" panose="020B0604020202020204" pitchFamily="34" charset="0"/>
                <a:cs typeface="Arial" panose="020B0604020202020204" pitchFamily="34" charset="0"/>
              </a:rPr>
            </a:br>
            <a:r>
              <a:rPr lang="en-IN" sz="1600" b="1" u="sng" dirty="0">
                <a:solidFill>
                  <a:prstClr val="black"/>
                </a:solidFill>
                <a:latin typeface="Arial" panose="020B0604020202020204" pitchFamily="34" charset="0"/>
                <a:cs typeface="Arial" panose="020B0604020202020204" pitchFamily="34" charset="0"/>
              </a:rPr>
              <a:t>Query</a:t>
            </a:r>
            <a:r>
              <a:rPr lang="en-IN" sz="1600" dirty="0">
                <a:solidFill>
                  <a:prstClr val="black"/>
                </a:solidFill>
                <a:latin typeface="Arial" panose="020B0604020202020204" pitchFamily="34" charset="0"/>
                <a:cs typeface="Arial" panose="020B0604020202020204" pitchFamily="34" charset="0"/>
              </a:rPr>
              <a:t>: It is the query string to be sent with the HTTP request. </a:t>
            </a:r>
          </a:p>
          <a:p>
            <a:r>
              <a:rPr lang="en-IN" sz="1600" dirty="0">
                <a:solidFill>
                  <a:prstClr val="black"/>
                </a:solidFill>
                <a:latin typeface="Arial" panose="020B0604020202020204" pitchFamily="34" charset="0"/>
                <a:cs typeface="Arial" panose="020B0604020202020204" pitchFamily="34" charset="0"/>
              </a:rPr>
              <a:t>E.g.: </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Producer = Unilever Ltd. Item = Nick&amp;Nicka </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So, the query becomes, </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Producer=Unilever+Ltd.&amp;Item=Nick%26Nicka</a:t>
            </a:r>
            <a:br>
              <a:rPr lang="en-IN" sz="1600" dirty="0">
                <a:solidFill>
                  <a:prstClr val="black"/>
                </a:solidFill>
                <a:latin typeface="Arial" panose="020B0604020202020204" pitchFamily="34" charset="0"/>
                <a:cs typeface="Arial" panose="020B0604020202020204" pitchFamily="34" charset="0"/>
              </a:rPr>
            </a:br>
            <a:r>
              <a:rPr lang="en-IN" sz="1600" b="1" u="sng" dirty="0">
                <a:solidFill>
                  <a:prstClr val="black"/>
                </a:solidFill>
                <a:latin typeface="Arial" panose="020B0604020202020204" pitchFamily="34" charset="0"/>
                <a:cs typeface="Arial" panose="020B0604020202020204" pitchFamily="34" charset="0"/>
              </a:rPr>
              <a:t>Proxy Type</a:t>
            </a:r>
            <a:r>
              <a:rPr lang="en-IN" sz="1600" dirty="0">
                <a:solidFill>
                  <a:prstClr val="black"/>
                </a:solidFill>
                <a:latin typeface="Arial" panose="020B0604020202020204" pitchFamily="34" charset="0"/>
                <a:cs typeface="Arial" panose="020B0604020202020204" pitchFamily="34" charset="0"/>
              </a:rPr>
              <a:t>: The type of proxy that you are using to connect to the target system:</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u="sng" dirty="0">
                <a:solidFill>
                  <a:prstClr val="black"/>
                </a:solidFill>
                <a:latin typeface="Arial" panose="020B0604020202020204" pitchFamily="34" charset="0"/>
                <a:cs typeface="Arial" panose="020B0604020202020204" pitchFamily="34" charset="0"/>
              </a:rPr>
              <a:t>Internet</a:t>
            </a:r>
            <a:r>
              <a:rPr lang="en-IN" sz="1600" dirty="0">
                <a:solidFill>
                  <a:prstClr val="black"/>
                </a:solidFill>
                <a:latin typeface="Arial" panose="020B0604020202020204" pitchFamily="34" charset="0"/>
                <a:cs typeface="Arial" panose="020B0604020202020204" pitchFamily="34" charset="0"/>
              </a:rPr>
              <a:t>: If connection is with a cloud system.</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u="sng" dirty="0">
                <a:solidFill>
                  <a:prstClr val="black"/>
                </a:solidFill>
                <a:latin typeface="Arial" panose="020B0604020202020204" pitchFamily="34" charset="0"/>
                <a:cs typeface="Arial" panose="020B0604020202020204" pitchFamily="34" charset="0"/>
              </a:rPr>
              <a:t>On-Premise</a:t>
            </a:r>
            <a:r>
              <a:rPr lang="en-IN" sz="1600" dirty="0">
                <a:solidFill>
                  <a:prstClr val="black"/>
                </a:solidFill>
                <a:latin typeface="Arial" panose="020B0604020202020204" pitchFamily="34" charset="0"/>
                <a:cs typeface="Arial" panose="020B0604020202020204" pitchFamily="34" charset="0"/>
              </a:rPr>
              <a:t>: If connection is with an on-premise system.</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u="sng" dirty="0">
                <a:solidFill>
                  <a:prstClr val="black"/>
                </a:solidFill>
                <a:latin typeface="Arial" panose="020B0604020202020204" pitchFamily="34" charset="0"/>
                <a:cs typeface="Arial" panose="020B0604020202020204" pitchFamily="34" charset="0"/>
              </a:rPr>
              <a:t>Manual</a:t>
            </a:r>
            <a:r>
              <a:rPr lang="en-IN" sz="1600" dirty="0">
                <a:solidFill>
                  <a:prstClr val="black"/>
                </a:solidFill>
                <a:latin typeface="Arial" panose="020B0604020202020204" pitchFamily="34" charset="0"/>
                <a:cs typeface="Arial" panose="020B0604020202020204" pitchFamily="34" charset="0"/>
              </a:rPr>
              <a:t>: Manually Proxy Host and Proxy Port can be assigned</a:t>
            </a:r>
            <a:r>
              <a:rPr lang="en-IN" sz="900" dirty="0">
                <a:solidFill>
                  <a:prstClr val="black"/>
                </a:solidFill>
                <a:latin typeface="Arial" panose="020B0604020202020204" pitchFamily="34" charset="0"/>
                <a:cs typeface="Arial" panose="020B0604020202020204" pitchFamily="34" charset="0"/>
              </a:rPr>
              <a:t>.</a:t>
            </a:r>
            <a:br>
              <a:rPr lang="en-IN" sz="900" dirty="0">
                <a:solidFill>
                  <a:prstClr val="black"/>
                </a:solidFill>
                <a:latin typeface="Arial" panose="020B0604020202020204" pitchFamily="34" charset="0"/>
                <a:cs typeface="Arial" panose="020B0604020202020204" pitchFamily="34" charset="0"/>
              </a:rPr>
            </a:br>
            <a:endParaRPr lang="en-GB" b="1" dirty="0"/>
          </a:p>
        </p:txBody>
      </p:sp>
    </p:spTree>
    <p:extLst>
      <p:ext uri="{BB962C8B-B14F-4D97-AF65-F5344CB8AC3E}">
        <p14:creationId xmlns:p14="http://schemas.microsoft.com/office/powerpoint/2010/main" val="338031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0" y="117001"/>
            <a:ext cx="5400000" cy="576000"/>
          </a:xfrm>
        </p:spPr>
        <p:txBody>
          <a:bodyPr/>
          <a:lstStyle/>
          <a:p>
            <a:r>
              <a:rPr lang="en-IN" sz="2800" dirty="0"/>
              <a:t>CONNECTION DETAILS:</a:t>
            </a:r>
            <a:br>
              <a:rPr lang="en-IN" sz="1400" dirty="0">
                <a:solidFill>
                  <a:schemeClr val="tx1"/>
                </a:solidFill>
                <a:latin typeface="Arial" panose="020B0604020202020204" pitchFamily="34" charset="0"/>
                <a:cs typeface="Arial" panose="020B0604020202020204" pitchFamily="34" charset="0"/>
              </a:rPr>
            </a:br>
            <a:br>
              <a:rPr lang="en-IN" sz="1400" dirty="0">
                <a:solidFill>
                  <a:schemeClr val="tx1"/>
                </a:solidFill>
                <a:latin typeface="Arial" panose="020B0604020202020204" pitchFamily="34" charset="0"/>
                <a:cs typeface="Arial" panose="020B0604020202020204" pitchFamily="34" charset="0"/>
              </a:rPr>
            </a:br>
            <a:endParaRPr lang="en-IN" sz="1400" dirty="0">
              <a:solidFill>
                <a:schemeClr val="tx1"/>
              </a:solidFill>
              <a:latin typeface="Arial" panose="020B0604020202020204" pitchFamily="34" charset="0"/>
              <a:cs typeface="Arial" panose="020B0604020202020204" pitchFamily="34" charset="0"/>
            </a:endParaRPr>
          </a:p>
        </p:txBody>
      </p:sp>
      <p:sp>
        <p:nvSpPr>
          <p:cNvPr id="6" name="Text Placeholder 6"/>
          <p:cNvSpPr txBox="1">
            <a:spLocks/>
          </p:cNvSpPr>
          <p:nvPr/>
        </p:nvSpPr>
        <p:spPr>
          <a:xfrm>
            <a:off x="5520000" y="693001"/>
            <a:ext cx="6480000" cy="5832000"/>
          </a:xfrm>
          <a:prstGeom prst="rect">
            <a:avLst/>
          </a:prstGeom>
          <a:ln>
            <a:solidFill>
              <a:schemeClr val="tx1"/>
            </a:solidFill>
          </a:ln>
        </p:spPr>
        <p:txBody>
          <a:bodyPr vert="horz" lIns="0" tIns="0" rIns="0" bIns="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pPr>
              <a:lnSpc>
                <a:spcPct val="150000"/>
              </a:lnSpc>
            </a:pPr>
            <a:r>
              <a:rPr lang="en-US" u="sng" dirty="0">
                <a:latin typeface="Arial" panose="020B0604020202020204" pitchFamily="34" charset="0"/>
                <a:cs typeface="Arial" panose="020B0604020202020204" pitchFamily="34" charset="0"/>
              </a:rPr>
              <a:t> </a:t>
            </a:r>
            <a:r>
              <a:rPr lang="en-IN" b="1" u="sng" dirty="0">
                <a:latin typeface="Arial" panose="020B0604020202020204" pitchFamily="34" charset="0"/>
                <a:cs typeface="Arial" panose="020B0604020202020204" pitchFamily="34" charset="0"/>
              </a:rPr>
              <a:t>Authentication</a:t>
            </a:r>
            <a:r>
              <a:rPr lang="en-IN" dirty="0">
                <a:latin typeface="Arial" panose="020B0604020202020204" pitchFamily="34" charset="0"/>
                <a:cs typeface="Arial" panose="020B0604020202020204" pitchFamily="34" charset="0"/>
              </a:rPr>
              <a:t>: Defines how the tenant (as the HTTP client) will authenticate itself against the receiver.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 </a:t>
            </a:r>
            <a:r>
              <a:rPr lang="en-IN" u="sng" dirty="0">
                <a:latin typeface="Arial" panose="020B0604020202020204" pitchFamily="34" charset="0"/>
                <a:cs typeface="Arial" panose="020B0604020202020204" pitchFamily="34" charset="0"/>
              </a:rPr>
              <a:t>None</a:t>
            </a:r>
            <a:r>
              <a:rPr lang="en-IN" dirty="0">
                <a:latin typeface="Arial" panose="020B0604020202020204" pitchFamily="34" charset="0"/>
                <a:cs typeface="Arial" panose="020B0604020202020204" pitchFamily="34" charset="0"/>
              </a:rPr>
              <a:t>: No Authentication.</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 </a:t>
            </a:r>
            <a:r>
              <a:rPr lang="en-IN" u="sng" dirty="0">
                <a:latin typeface="Arial" panose="020B0604020202020204" pitchFamily="34" charset="0"/>
                <a:cs typeface="Arial" panose="020B0604020202020204" pitchFamily="34" charset="0"/>
              </a:rPr>
              <a:t>Basic</a:t>
            </a:r>
            <a:r>
              <a:rPr lang="en-IN" dirty="0">
                <a:latin typeface="Arial" panose="020B0604020202020204" pitchFamily="34" charset="0"/>
                <a:cs typeface="Arial" panose="020B0604020202020204" pitchFamily="34" charset="0"/>
              </a:rPr>
              <a:t>: The tenant authenticates itself against the receiver using user credentials (user name and password) provided that user credentials are specified in a Basic Authentication artifact and deployed on the related tenant.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 </a:t>
            </a:r>
            <a:r>
              <a:rPr lang="en-IN" u="sng" dirty="0">
                <a:latin typeface="Arial" panose="020B0604020202020204" pitchFamily="34" charset="0"/>
                <a:cs typeface="Arial" panose="020B0604020202020204" pitchFamily="34" charset="0"/>
              </a:rPr>
              <a:t>Client Certificate</a:t>
            </a:r>
            <a:r>
              <a:rPr lang="en-IN" dirty="0">
                <a:latin typeface="Arial" panose="020B0604020202020204" pitchFamily="34" charset="0"/>
                <a:cs typeface="Arial" panose="020B0604020202020204" pitchFamily="34" charset="0"/>
              </a:rPr>
              <a:t>: The tenant authenticates itself against the receiver using a client certificate.</a:t>
            </a: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b="1" u="sng" dirty="0">
                <a:latin typeface="Arial" panose="020B0604020202020204" pitchFamily="34" charset="0"/>
                <a:cs typeface="Arial" panose="020B0604020202020204" pitchFamily="34" charset="0"/>
              </a:rPr>
              <a:t>Timeout (in </a:t>
            </a:r>
            <a:r>
              <a:rPr lang="en-IN" b="1" u="sng" dirty="0" err="1">
                <a:latin typeface="Arial" panose="020B0604020202020204" pitchFamily="34" charset="0"/>
                <a:cs typeface="Arial" panose="020B0604020202020204" pitchFamily="34" charset="0"/>
              </a:rPr>
              <a:t>ms</a:t>
            </a:r>
            <a:r>
              <a:rPr lang="en-IN" b="1" u="sng"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Maximum time the tenant waits for a response. Default value is 60000 milliseconds (1 minute).</a:t>
            </a:r>
            <a:br>
              <a:rPr lang="en-IN" dirty="0">
                <a:latin typeface="Arial" panose="020B0604020202020204" pitchFamily="34" charset="0"/>
                <a:cs typeface="Arial" panose="020B0604020202020204" pitchFamily="34" charset="0"/>
              </a:rPr>
            </a:br>
            <a:r>
              <a:rPr lang="en-IN" b="1" u="sng" dirty="0">
                <a:latin typeface="Arial" panose="020B0604020202020204" pitchFamily="34" charset="0"/>
                <a:cs typeface="Arial" panose="020B0604020202020204" pitchFamily="34" charset="0"/>
              </a:rPr>
              <a:t>Use Case: </a:t>
            </a:r>
            <a:r>
              <a:rPr lang="en-IN" dirty="0">
                <a:latin typeface="Arial" panose="020B0604020202020204" pitchFamily="34" charset="0"/>
                <a:cs typeface="Arial" panose="020B0604020202020204" pitchFamily="34" charset="0"/>
              </a:rPr>
              <a:t>In scenarios where it is required to send an HTTP request to fetch some information from a certain URL of a system, this adapter can be used. E.g.: An HTTP request can be sent to the CPI tenant to fetch the error logs of the failed messages. The response of HTTP request for error info can be then stored as exchange property and Message content is retrieved in Message Body.</a:t>
            </a:r>
            <a:br>
              <a:rPr lang="en-IN" dirty="0">
                <a:latin typeface="Arial" panose="020B0604020202020204" pitchFamily="34" charset="0"/>
                <a:cs typeface="Arial" panose="020B0604020202020204" pitchFamily="34" charset="0"/>
              </a:rPr>
            </a:b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7" name="Text Placeholder 6"/>
          <p:cNvSpPr txBox="1">
            <a:spLocks/>
          </p:cNvSpPr>
          <p:nvPr/>
        </p:nvSpPr>
        <p:spPr>
          <a:xfrm>
            <a:off x="120000" y="693001"/>
            <a:ext cx="5184000" cy="5768401"/>
          </a:xfrm>
          <a:prstGeom prst="rect">
            <a:avLst/>
          </a:prstGeom>
          <a:ln>
            <a:solidFill>
              <a:schemeClr val="tx1"/>
            </a:solidFill>
          </a:ln>
        </p:spPr>
        <p:txBody>
          <a:bodyPr vert="horz" lIns="0" tIns="0" rIns="0" bIns="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pPr marL="342900" indent="-342900">
              <a:lnSpc>
                <a:spcPct val="150000"/>
              </a:lnSpc>
              <a:buFont typeface="Arial" panose="020B0604020202020204" pitchFamily="34" charset="0"/>
              <a:buChar char="•"/>
            </a:pPr>
            <a:r>
              <a:rPr lang="en-IN" b="1" u="sng" dirty="0">
                <a:latin typeface="Arial" panose="020B0604020202020204" pitchFamily="34" charset="0"/>
                <a:cs typeface="Arial" panose="020B0604020202020204" pitchFamily="34" charset="0"/>
              </a:rPr>
              <a:t>Method</a:t>
            </a:r>
            <a:r>
              <a:rPr lang="en-IN" dirty="0">
                <a:latin typeface="Arial" panose="020B0604020202020204" pitchFamily="34" charset="0"/>
                <a:cs typeface="Arial" panose="020B0604020202020204" pitchFamily="34" charset="0"/>
              </a:rPr>
              <a:t>: Action of the HTTP request.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POST</a:t>
            </a:r>
            <a:r>
              <a:rPr lang="en-IN" dirty="0">
                <a:latin typeface="Arial" panose="020B0604020202020204" pitchFamily="34" charset="0"/>
                <a:cs typeface="Arial" panose="020B0604020202020204" pitchFamily="34" charset="0"/>
              </a:rPr>
              <a:t>: Requests that the receiver accepts the data enclosed in the request body.</a:t>
            </a: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Requests that the origin server delete the resource identified by the Request-</a:t>
            </a:r>
            <a:r>
              <a:rPr lang="en-IN" dirty="0" err="1">
                <a:latin typeface="Arial" panose="020B0604020202020204" pitchFamily="34" charset="0"/>
                <a:cs typeface="Arial" panose="020B0604020202020204" pitchFamily="34" charset="0"/>
              </a:rPr>
              <a:t>URl</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Dynamic</a:t>
            </a:r>
            <a:r>
              <a:rPr lang="en-IN" dirty="0">
                <a:latin typeface="Arial" panose="020B0604020202020204" pitchFamily="34" charset="0"/>
                <a:cs typeface="Arial" panose="020B0604020202020204" pitchFamily="34" charset="0"/>
              </a:rPr>
              <a:t>: The method is determined dynamically by reading a value from a message header or property such as ${</a:t>
            </a:r>
            <a:r>
              <a:rPr lang="en-IN" dirty="0" err="1">
                <a:latin typeface="Arial" panose="020B0604020202020204" pitchFamily="34" charset="0"/>
                <a:cs typeface="Arial" panose="020B0604020202020204" pitchFamily="34" charset="0"/>
              </a:rPr>
              <a:t>header.abc</a:t>
            </a:r>
            <a:r>
              <a:rPr lang="en-IN" dirty="0">
                <a:latin typeface="Arial" panose="020B0604020202020204" pitchFamily="34" charset="0"/>
                <a:cs typeface="Arial" panose="020B0604020202020204" pitchFamily="34" charset="0"/>
              </a:rPr>
              <a:t>} or ${</a:t>
            </a:r>
            <a:r>
              <a:rPr lang="en-IN" dirty="0" err="1">
                <a:latin typeface="Arial" panose="020B0604020202020204" pitchFamily="34" charset="0"/>
                <a:cs typeface="Arial" panose="020B0604020202020204" pitchFamily="34" charset="0"/>
              </a:rPr>
              <a:t>property.abc</a:t>
            </a:r>
            <a:r>
              <a:rPr lang="en-IN" dirty="0">
                <a:latin typeface="Arial" panose="020B0604020202020204" pitchFamily="34" charset="0"/>
                <a:cs typeface="Arial" panose="020B0604020202020204" pitchFamily="34" charset="0"/>
              </a:rPr>
              <a:t>} during runtime.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GET</a:t>
            </a:r>
            <a:r>
              <a:rPr lang="en-IN" dirty="0">
                <a:latin typeface="Arial" panose="020B0604020202020204" pitchFamily="34" charset="0"/>
                <a:cs typeface="Arial" panose="020B0604020202020204" pitchFamily="34" charset="0"/>
              </a:rPr>
              <a:t>: Sends a GET request to the receiver.</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HEAD</a:t>
            </a:r>
            <a:r>
              <a:rPr lang="en-IN" dirty="0">
                <a:latin typeface="Arial" panose="020B0604020202020204" pitchFamily="34" charset="0"/>
                <a:cs typeface="Arial" panose="020B0604020202020204" pitchFamily="34" charset="0"/>
              </a:rPr>
              <a:t>: Sends a HEAD request which is similar to a GET request but does not return a message body.</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PUT</a:t>
            </a:r>
            <a:r>
              <a:rPr lang="en-IN" dirty="0">
                <a:latin typeface="Arial" panose="020B0604020202020204" pitchFamily="34" charset="0"/>
                <a:cs typeface="Arial" panose="020B0604020202020204" pitchFamily="34" charset="0"/>
              </a:rPr>
              <a:t>: Updates or creates the enclosed data on the receiver side.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TRACE</a:t>
            </a:r>
            <a:r>
              <a:rPr lang="en-IN" dirty="0">
                <a:latin typeface="Arial" panose="020B0604020202020204" pitchFamily="34" charset="0"/>
                <a:cs typeface="Arial" panose="020B0604020202020204" pitchFamily="34" charset="0"/>
              </a:rPr>
              <a:t>: Sends a TRACE request to the receiver that sends back the message to the caller.</a:t>
            </a:r>
          </a:p>
          <a:p>
            <a:pPr>
              <a:lnSpc>
                <a:spcPct val="150000"/>
              </a:lnSpc>
            </a:pPr>
            <a:r>
              <a:rPr lang="en-IN" b="1" u="sng" dirty="0">
                <a:latin typeface="Arial" panose="020B0604020202020204" pitchFamily="34" charset="0"/>
                <a:cs typeface="Arial" panose="020B0604020202020204" pitchFamily="34" charset="0"/>
              </a:rPr>
              <a:t>Private Key Alias</a:t>
            </a:r>
            <a:r>
              <a:rPr lang="en-IN" dirty="0">
                <a:latin typeface="Arial" panose="020B0604020202020204" pitchFamily="34" charset="0"/>
                <a:cs typeface="Arial" panose="020B0604020202020204" pitchFamily="34" charset="0"/>
              </a:rPr>
              <a:t>: It enables the system to fetch the private key from keystore for authentication.</a:t>
            </a:r>
            <a:br>
              <a:rPr lang="en-IN" dirty="0">
                <a:latin typeface="Arial" panose="020B0604020202020204" pitchFamily="34" charset="0"/>
                <a:cs typeface="Arial" panose="020B0604020202020204" pitchFamily="34" charset="0"/>
              </a:rPr>
            </a:b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71813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0" y="549000"/>
            <a:ext cx="10992000" cy="288000"/>
          </a:xfrm>
        </p:spPr>
        <p:txBody>
          <a:bodyPr/>
          <a:lstStyle/>
          <a:p>
            <a:r>
              <a:rPr lang="en-IN" b="1" u="sng" dirty="0"/>
              <a:t>Sender HTTPS Adapter:</a:t>
            </a:r>
            <a:br>
              <a:rPr lang="en-IN" dirty="0"/>
            </a:b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4000" y="981000"/>
            <a:ext cx="5472000" cy="33120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312000" y="981000"/>
            <a:ext cx="5112000" cy="3168000"/>
          </a:xfrm>
          <a:prstGeom prst="rect">
            <a:avLst/>
          </a:prstGeom>
          <a:noFill/>
          <a:ln>
            <a:noFill/>
          </a:ln>
        </p:spPr>
      </p:pic>
      <p:sp>
        <p:nvSpPr>
          <p:cNvPr id="6" name="Text Placeholder 6"/>
          <p:cNvSpPr txBox="1">
            <a:spLocks/>
          </p:cNvSpPr>
          <p:nvPr/>
        </p:nvSpPr>
        <p:spPr>
          <a:xfrm>
            <a:off x="131430" y="549000"/>
            <a:ext cx="11220570" cy="288000"/>
          </a:xfrm>
          <a:prstGeom prst="rect">
            <a:avLst/>
          </a:prstGeo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HTTPS Sender Adapter is used to communicate with receiver systems using HTTPS message protocol.</a:t>
            </a:r>
          </a:p>
          <a:p>
            <a:endParaRPr lang="en-US" sz="1600" dirty="0"/>
          </a:p>
          <a:p>
            <a:endParaRPr lang="en-US" sz="1600" dirty="0"/>
          </a:p>
          <a:p>
            <a:endParaRPr lang="en-US" sz="1600" dirty="0"/>
          </a:p>
          <a:p>
            <a:endParaRPr lang="en-US" sz="1600" dirty="0"/>
          </a:p>
        </p:txBody>
      </p:sp>
      <p:sp>
        <p:nvSpPr>
          <p:cNvPr id="7" name="Rectangle 6"/>
          <p:cNvSpPr/>
          <p:nvPr/>
        </p:nvSpPr>
        <p:spPr>
          <a:xfrm>
            <a:off x="131430" y="4161850"/>
            <a:ext cx="11694534" cy="2031325"/>
          </a:xfrm>
          <a:prstGeom prst="rect">
            <a:avLst/>
          </a:prstGeom>
        </p:spPr>
        <p:txBody>
          <a:bodyPr wrap="square">
            <a:spAutoFit/>
          </a:bodyPr>
          <a:lstStyle/>
          <a:p>
            <a:pPr>
              <a:spcAft>
                <a:spcPts val="0"/>
              </a:spcAft>
            </a:pPr>
            <a:r>
              <a:rPr lang="en-IN" u="sng" dirty="0">
                <a:latin typeface="Calibri" panose="020F0502020204030204" pitchFamily="34" charset="0"/>
                <a:ea typeface="Calibri" panose="020F0502020204030204" pitchFamily="34" charset="0"/>
                <a:cs typeface="Times New Roman" panose="02020603050405020304" pitchFamily="18" charset="0"/>
              </a:rPr>
              <a:t>Address:</a:t>
            </a:r>
            <a:r>
              <a:rPr lang="en-IN" dirty="0">
                <a:latin typeface="Calibri" panose="020F0502020204030204" pitchFamily="34" charset="0"/>
                <a:ea typeface="Calibri" panose="020F0502020204030204" pitchFamily="34" charset="0"/>
                <a:cs typeface="Times New Roman" panose="02020603050405020304" pitchFamily="18" charset="0"/>
              </a:rPr>
              <a:t> It is the URL of the HTTP system to connect to. E.g.:  /test.</a:t>
            </a:r>
          </a:p>
          <a:p>
            <a:pPr>
              <a:spcAft>
                <a:spcPts val="0"/>
              </a:spcAft>
            </a:pPr>
            <a:r>
              <a:rPr lang="en-IN" u="sng" dirty="0">
                <a:latin typeface="Calibri" panose="020F0502020204030204" pitchFamily="34" charset="0"/>
                <a:ea typeface="Calibri" panose="020F0502020204030204" pitchFamily="34" charset="0"/>
                <a:cs typeface="Times New Roman" panose="02020603050405020304" pitchFamily="18" charset="0"/>
              </a:rPr>
              <a:t>Authorization:</a:t>
            </a:r>
            <a:r>
              <a:rPr lang="en-IN" dirty="0">
                <a:latin typeface="Calibri" panose="020F0502020204030204" pitchFamily="34" charset="0"/>
                <a:ea typeface="Calibri" panose="020F0502020204030204" pitchFamily="34" charset="0"/>
                <a:cs typeface="Times New Roman" panose="02020603050405020304" pitchFamily="18" charset="0"/>
              </a:rPr>
              <a:t> It specifies the authorization option for the sender.</a:t>
            </a:r>
          </a:p>
          <a:p>
            <a:pPr>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There are two options: </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Client Certificate (Sender authorization is checked on the tenant by evaluating the subject/issuer distinguished name (DN) of the certificate) </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User Role (Sender authorization is checked based on roles defined on the tenant for the user associated with the inbound request.)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98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4000" y="3357000"/>
            <a:ext cx="1168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u="sng" dirty="0">
                <a:latin typeface="Calibri" panose="020F0502020204030204" pitchFamily="34" charset="0"/>
                <a:ea typeface="Calibri" panose="020F0502020204030204" pitchFamily="34" charset="0"/>
                <a:cs typeface="Times New Roman" panose="02020603050405020304" pitchFamily="18" charset="0"/>
              </a:rPr>
              <a:t>CSRF Protected</a:t>
            </a:r>
            <a:r>
              <a:rPr lang="en-US" dirty="0">
                <a:latin typeface="Calibri" panose="020F0502020204030204" pitchFamily="34" charset="0"/>
                <a:ea typeface="Calibri" panose="020F0502020204030204" pitchFamily="34" charset="0"/>
                <a:cs typeface="Times New Roman" panose="02020603050405020304" pitchFamily="18" charset="0"/>
              </a:rPr>
              <a:t>: This option prevents Cross-Site Request Forgery (CSRF), which is a malicious online attack. Such attacks exposes user content without their authorization.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Calibri" panose="020F0502020204030204" pitchFamily="34" charset="0"/>
                <a:ea typeface="Calibri" panose="020F0502020204030204" pitchFamily="34" charset="0"/>
                <a:cs typeface="Times New Roman" panose="02020603050405020304" pitchFamily="18" charset="0"/>
              </a:rPr>
              <a:t>Condition Details</a:t>
            </a:r>
            <a:r>
              <a:rPr lang="en-US" dirty="0">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69633"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000" y="405000"/>
            <a:ext cx="4968000" cy="2638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72364" y="4723077"/>
            <a:ext cx="1136763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u="sng" dirty="0">
                <a:latin typeface="Calibri" panose="020F0502020204030204" pitchFamily="34" charset="0"/>
                <a:ea typeface="Calibri" panose="020F0502020204030204" pitchFamily="34" charset="0"/>
                <a:cs typeface="Times New Roman" panose="02020603050405020304" pitchFamily="18" charset="0"/>
              </a:rPr>
              <a:t>Body Size (in MB): </a:t>
            </a:r>
            <a:r>
              <a:rPr lang="en-US" dirty="0">
                <a:latin typeface="Calibri" panose="020F0502020204030204" pitchFamily="34" charset="0"/>
                <a:ea typeface="Calibri" panose="020F0502020204030204" pitchFamily="34" charset="0"/>
                <a:cs typeface="Times New Roman" panose="02020603050405020304" pitchFamily="18" charset="0"/>
              </a:rPr>
              <a:t>It allows you to set a maximum size limit for processing inbound messages. The inbound messages which exceed the limit are rejected.</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u="sng" dirty="0">
                <a:latin typeface="Calibri" panose="020F0502020204030204" pitchFamily="34" charset="0"/>
                <a:ea typeface="Calibri" panose="020F0502020204030204" pitchFamily="34" charset="0"/>
                <a:cs typeface="Times New Roman" panose="02020603050405020304" pitchFamily="18" charset="0"/>
              </a:rPr>
              <a:t>Use Case: </a:t>
            </a:r>
            <a:r>
              <a:rPr lang="en-US" dirty="0">
                <a:latin typeface="Calibri" panose="020F0502020204030204" pitchFamily="34" charset="0"/>
                <a:ea typeface="Calibri" panose="020F0502020204030204" pitchFamily="34" charset="0"/>
                <a:cs typeface="Times New Roman" panose="02020603050405020304" pitchFamily="18" charset="0"/>
              </a:rPr>
              <a:t>If there is a scenario where in some bank transactions or other sensitive data has to be sent, HTTPS adapter can be used because HTTPS creates secure tunnel while sending the data.</a:t>
            </a:r>
          </a:p>
        </p:txBody>
      </p:sp>
    </p:spTree>
    <p:extLst>
      <p:ext uri="{BB962C8B-B14F-4D97-AF65-F5344CB8AC3E}">
        <p14:creationId xmlns:p14="http://schemas.microsoft.com/office/powerpoint/2010/main" val="322265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Table of contents</a:t>
            </a:r>
            <a:endParaRPr lang="en-GB" dirty="0"/>
          </a:p>
        </p:txBody>
      </p:sp>
      <p:sp>
        <p:nvSpPr>
          <p:cNvPr id="4" name="Text Placeholder 3"/>
          <p:cNvSpPr>
            <a:spLocks noGrp="1"/>
          </p:cNvSpPr>
          <p:nvPr>
            <p:ph type="body" sz="quarter" idx="11"/>
          </p:nvPr>
        </p:nvSpPr>
        <p:spPr>
          <a:xfrm>
            <a:off x="7464656" y="1768687"/>
            <a:ext cx="3708401" cy="555448"/>
          </a:xfrm>
        </p:spPr>
        <p:txBody>
          <a:bodyPr/>
          <a:lstStyle/>
          <a:p>
            <a:r>
              <a:rPr lang="pt-PT" sz="1400" b="1" dirty="0">
                <a:solidFill>
                  <a:srgbClr val="2B0A3D"/>
                </a:solidFill>
              </a:rPr>
              <a:t>MAIL Adapter</a:t>
            </a:r>
          </a:p>
        </p:txBody>
      </p:sp>
      <p:sp>
        <p:nvSpPr>
          <p:cNvPr id="7" name="Text Placeholder 3"/>
          <p:cNvSpPr>
            <a:spLocks noGrp="1"/>
          </p:cNvSpPr>
          <p:nvPr>
            <p:ph type="body" sz="quarter" idx="11"/>
          </p:nvPr>
        </p:nvSpPr>
        <p:spPr>
          <a:xfrm>
            <a:off x="7464658" y="4098619"/>
            <a:ext cx="3708401" cy="555448"/>
          </a:xfrm>
        </p:spPr>
        <p:txBody>
          <a:bodyPr/>
          <a:lstStyle/>
          <a:p>
            <a:r>
              <a:rPr lang="pt-PT" sz="1400" b="1" dirty="0">
                <a:solidFill>
                  <a:srgbClr val="2B0A3D"/>
                </a:solidFill>
              </a:rPr>
              <a:t>HTTPS Adapter</a:t>
            </a:r>
          </a:p>
        </p:txBody>
      </p:sp>
      <p:sp>
        <p:nvSpPr>
          <p:cNvPr id="8" name="Text Placeholder 3"/>
          <p:cNvSpPr>
            <a:spLocks noGrp="1"/>
          </p:cNvSpPr>
          <p:nvPr>
            <p:ph type="body" sz="quarter" idx="11"/>
          </p:nvPr>
        </p:nvSpPr>
        <p:spPr>
          <a:xfrm>
            <a:off x="7464657" y="2502075"/>
            <a:ext cx="3708401" cy="555448"/>
          </a:xfrm>
        </p:spPr>
        <p:txBody>
          <a:bodyPr/>
          <a:lstStyle/>
          <a:p>
            <a:r>
              <a:rPr lang="pt-PT" sz="1400" b="1" dirty="0">
                <a:solidFill>
                  <a:srgbClr val="2B0A3D"/>
                </a:solidFill>
              </a:rPr>
              <a:t>ODATA Adapter</a:t>
            </a:r>
          </a:p>
        </p:txBody>
      </p:sp>
      <p:sp>
        <p:nvSpPr>
          <p:cNvPr id="9" name="Text Placeholder 3"/>
          <p:cNvSpPr>
            <a:spLocks noGrp="1"/>
          </p:cNvSpPr>
          <p:nvPr>
            <p:ph type="body" sz="quarter" idx="11"/>
          </p:nvPr>
        </p:nvSpPr>
        <p:spPr>
          <a:xfrm>
            <a:off x="7464658" y="3328764"/>
            <a:ext cx="3708401" cy="555448"/>
          </a:xfrm>
        </p:spPr>
        <p:txBody>
          <a:bodyPr/>
          <a:lstStyle/>
          <a:p>
            <a:r>
              <a:rPr lang="pt-PT" sz="1400" b="1" dirty="0">
                <a:solidFill>
                  <a:srgbClr val="2B0A3D"/>
                </a:solidFill>
              </a:rPr>
              <a:t>HTTP Adapter</a:t>
            </a:r>
          </a:p>
        </p:txBody>
      </p:sp>
      <p:sp>
        <p:nvSpPr>
          <p:cNvPr id="10" name="Text Placeholder 3"/>
          <p:cNvSpPr>
            <a:spLocks noGrp="1"/>
          </p:cNvSpPr>
          <p:nvPr>
            <p:ph type="body" sz="quarter" idx="11"/>
          </p:nvPr>
        </p:nvSpPr>
        <p:spPr>
          <a:xfrm>
            <a:off x="7464660" y="5751860"/>
            <a:ext cx="3708401" cy="555448"/>
          </a:xfrm>
        </p:spPr>
        <p:txBody>
          <a:bodyPr/>
          <a:lstStyle/>
          <a:p>
            <a:r>
              <a:rPr lang="pt-PT" sz="1400" b="1" dirty="0">
                <a:solidFill>
                  <a:srgbClr val="2B0A3D"/>
                </a:solidFill>
              </a:rPr>
              <a:t>SOAP Adapter</a:t>
            </a:r>
          </a:p>
        </p:txBody>
      </p:sp>
      <p:sp>
        <p:nvSpPr>
          <p:cNvPr id="11" name="Text Placeholder 3"/>
          <p:cNvSpPr>
            <a:spLocks noGrp="1"/>
          </p:cNvSpPr>
          <p:nvPr>
            <p:ph type="body" sz="quarter" idx="11"/>
          </p:nvPr>
        </p:nvSpPr>
        <p:spPr>
          <a:xfrm>
            <a:off x="7464659" y="4943678"/>
            <a:ext cx="3708401" cy="555448"/>
          </a:xfrm>
        </p:spPr>
        <p:txBody>
          <a:bodyPr/>
          <a:lstStyle/>
          <a:p>
            <a:r>
              <a:rPr lang="pt-PT" sz="1400" b="1" dirty="0">
                <a:solidFill>
                  <a:srgbClr val="2B0A3D"/>
                </a:solidFill>
              </a:rPr>
              <a:t>PROCESSDIRECT Adapter</a:t>
            </a:r>
          </a:p>
        </p:txBody>
      </p:sp>
      <p:grpSp>
        <p:nvGrpSpPr>
          <p:cNvPr id="12" name="Group 11">
            <a:extLst>
              <a:ext uri="{FF2B5EF4-FFF2-40B4-BE49-F238E27FC236}">
                <a16:creationId xmlns:a16="http://schemas.microsoft.com/office/drawing/2014/main" id="{4355C12A-73CF-432A-BF98-DD896761F988}"/>
              </a:ext>
            </a:extLst>
          </p:cNvPr>
          <p:cNvGrpSpPr/>
          <p:nvPr/>
        </p:nvGrpSpPr>
        <p:grpSpPr>
          <a:xfrm>
            <a:off x="6482206" y="918470"/>
            <a:ext cx="634560" cy="599554"/>
            <a:chOff x="6230532" y="1335315"/>
            <a:chExt cx="1204015" cy="1137596"/>
          </a:xfrm>
        </p:grpSpPr>
        <p:sp>
          <p:nvSpPr>
            <p:cNvPr id="16"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7"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8" name="Group 17">
            <a:extLst>
              <a:ext uri="{FF2B5EF4-FFF2-40B4-BE49-F238E27FC236}">
                <a16:creationId xmlns:a16="http://schemas.microsoft.com/office/drawing/2014/main" id="{4355C12A-73CF-432A-BF98-DD896761F988}"/>
              </a:ext>
            </a:extLst>
          </p:cNvPr>
          <p:cNvGrpSpPr/>
          <p:nvPr/>
        </p:nvGrpSpPr>
        <p:grpSpPr>
          <a:xfrm>
            <a:off x="6485670" y="1727949"/>
            <a:ext cx="634560" cy="599554"/>
            <a:chOff x="6230532" y="1335315"/>
            <a:chExt cx="1204015" cy="1137596"/>
          </a:xfrm>
        </p:grpSpPr>
        <p:sp>
          <p:nvSpPr>
            <p:cNvPr id="19"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0"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21" name="Group 20">
            <a:extLst>
              <a:ext uri="{FF2B5EF4-FFF2-40B4-BE49-F238E27FC236}">
                <a16:creationId xmlns:a16="http://schemas.microsoft.com/office/drawing/2014/main" id="{4355C12A-73CF-432A-BF98-DD896761F988}"/>
              </a:ext>
            </a:extLst>
          </p:cNvPr>
          <p:cNvGrpSpPr/>
          <p:nvPr/>
        </p:nvGrpSpPr>
        <p:grpSpPr>
          <a:xfrm>
            <a:off x="6497774" y="2480022"/>
            <a:ext cx="634560" cy="599554"/>
            <a:chOff x="6230532" y="1335315"/>
            <a:chExt cx="1204015" cy="1137596"/>
          </a:xfrm>
        </p:grpSpPr>
        <p:sp>
          <p:nvSpPr>
            <p:cNvPr id="22"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3"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24" name="Group 23">
            <a:extLst>
              <a:ext uri="{FF2B5EF4-FFF2-40B4-BE49-F238E27FC236}">
                <a16:creationId xmlns:a16="http://schemas.microsoft.com/office/drawing/2014/main" id="{4355C12A-73CF-432A-BF98-DD896761F988}"/>
              </a:ext>
            </a:extLst>
          </p:cNvPr>
          <p:cNvGrpSpPr/>
          <p:nvPr/>
        </p:nvGrpSpPr>
        <p:grpSpPr>
          <a:xfrm>
            <a:off x="6533215" y="3288204"/>
            <a:ext cx="634560" cy="599554"/>
            <a:chOff x="6230532" y="1335315"/>
            <a:chExt cx="1204015" cy="1137596"/>
          </a:xfrm>
        </p:grpSpPr>
        <p:sp>
          <p:nvSpPr>
            <p:cNvPr id="25"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6"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7" name="Group 26">
            <a:extLst>
              <a:ext uri="{FF2B5EF4-FFF2-40B4-BE49-F238E27FC236}">
                <a16:creationId xmlns:a16="http://schemas.microsoft.com/office/drawing/2014/main" id="{4355C12A-73CF-432A-BF98-DD896761F988}"/>
              </a:ext>
            </a:extLst>
          </p:cNvPr>
          <p:cNvGrpSpPr/>
          <p:nvPr/>
        </p:nvGrpSpPr>
        <p:grpSpPr>
          <a:xfrm>
            <a:off x="6517994" y="4113443"/>
            <a:ext cx="634560" cy="599554"/>
            <a:chOff x="6230532" y="1335315"/>
            <a:chExt cx="1204015" cy="1137596"/>
          </a:xfrm>
        </p:grpSpPr>
        <p:sp>
          <p:nvSpPr>
            <p:cNvPr id="28"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9"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30" name="Group 29">
            <a:extLst>
              <a:ext uri="{FF2B5EF4-FFF2-40B4-BE49-F238E27FC236}">
                <a16:creationId xmlns:a16="http://schemas.microsoft.com/office/drawing/2014/main" id="{4355C12A-73CF-432A-BF98-DD896761F988}"/>
              </a:ext>
            </a:extLst>
          </p:cNvPr>
          <p:cNvGrpSpPr/>
          <p:nvPr/>
        </p:nvGrpSpPr>
        <p:grpSpPr>
          <a:xfrm>
            <a:off x="6533215" y="4921625"/>
            <a:ext cx="634560" cy="599554"/>
            <a:chOff x="6230532" y="1335315"/>
            <a:chExt cx="1204015" cy="1137596"/>
          </a:xfrm>
        </p:grpSpPr>
        <p:sp>
          <p:nvSpPr>
            <p:cNvPr id="31"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2"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grpSp>
        <p:nvGrpSpPr>
          <p:cNvPr id="33" name="Group 32">
            <a:extLst>
              <a:ext uri="{FF2B5EF4-FFF2-40B4-BE49-F238E27FC236}">
                <a16:creationId xmlns:a16="http://schemas.microsoft.com/office/drawing/2014/main" id="{4355C12A-73CF-432A-BF98-DD896761F988}"/>
              </a:ext>
            </a:extLst>
          </p:cNvPr>
          <p:cNvGrpSpPr/>
          <p:nvPr/>
        </p:nvGrpSpPr>
        <p:grpSpPr>
          <a:xfrm>
            <a:off x="6533215" y="5729807"/>
            <a:ext cx="634560" cy="599554"/>
            <a:chOff x="6230532" y="1335315"/>
            <a:chExt cx="1204015" cy="1137596"/>
          </a:xfrm>
        </p:grpSpPr>
        <p:sp>
          <p:nvSpPr>
            <p:cNvPr id="3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sp>
        <p:nvSpPr>
          <p:cNvPr id="36" name="Text Placeholder 3"/>
          <p:cNvSpPr>
            <a:spLocks noGrp="1"/>
          </p:cNvSpPr>
          <p:nvPr>
            <p:ph type="body" sz="quarter" idx="11"/>
          </p:nvPr>
        </p:nvSpPr>
        <p:spPr>
          <a:xfrm>
            <a:off x="7464655" y="923628"/>
            <a:ext cx="3708401" cy="555448"/>
          </a:xfrm>
        </p:spPr>
        <p:txBody>
          <a:bodyPr/>
          <a:lstStyle/>
          <a:p>
            <a:r>
              <a:rPr lang="pt-PT" sz="1400" b="1" dirty="0">
                <a:solidFill>
                  <a:srgbClr val="2B0A3D"/>
                </a:solidFill>
              </a:rPr>
              <a:t>SFTP Adapter</a:t>
            </a:r>
          </a:p>
        </p:txBody>
      </p:sp>
    </p:spTree>
    <p:extLst>
      <p:ext uri="{BB962C8B-B14F-4D97-AF65-F5344CB8AC3E}">
        <p14:creationId xmlns:p14="http://schemas.microsoft.com/office/powerpoint/2010/main" val="228750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0" y="-195900"/>
            <a:ext cx="11125236" cy="1104900"/>
          </a:xfrm>
        </p:spPr>
        <p:txBody>
          <a:bodyPr/>
          <a:lstStyle/>
          <a:p>
            <a:r>
              <a:rPr lang="en-IN" b="1" u="sng" dirty="0"/>
              <a:t>PROCESSDIRECT Adapter</a:t>
            </a:r>
          </a:p>
        </p:txBody>
      </p:sp>
      <p:sp>
        <p:nvSpPr>
          <p:cNvPr id="3" name="Title 1"/>
          <p:cNvSpPr txBox="1">
            <a:spLocks/>
          </p:cNvSpPr>
          <p:nvPr/>
        </p:nvSpPr>
        <p:spPr>
          <a:xfrm>
            <a:off x="227349" y="1989000"/>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32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 Placeholder 6"/>
          <p:cNvSpPr txBox="1">
            <a:spLocks/>
          </p:cNvSpPr>
          <p:nvPr/>
        </p:nvSpPr>
        <p:spPr>
          <a:xfrm>
            <a:off x="35682" y="693000"/>
            <a:ext cx="5772318" cy="568800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ProcessDirect adapter offered by SAP Cloud Platform Integration enables you to communicate with other integration flows deployed in your tenant without passing through the load balancer.</a:t>
            </a:r>
          </a:p>
          <a:p>
            <a:r>
              <a:rPr lang="en-IN" sz="1600" dirty="0"/>
              <a:t>The usage of ProcessDirect adapter ensures that the message transmission between integration flows does not suffer from any latency issues as the message will not go through the load balancer.</a:t>
            </a:r>
          </a:p>
          <a:p>
            <a:r>
              <a:rPr lang="en-IN" sz="1600" dirty="0"/>
              <a:t>Terms to keep in mind while working with ProcessDirect adapter:</a:t>
            </a:r>
          </a:p>
          <a:p>
            <a:r>
              <a:rPr lang="en-IN" sz="1600" u="sng" dirty="0"/>
              <a:t>Producer Integration flow:</a:t>
            </a:r>
          </a:p>
          <a:p>
            <a:r>
              <a:rPr lang="en-IN" sz="1600" dirty="0"/>
              <a:t>When the ProcessDirect adapter is used to send data to other integration flow, we consider the integration flow as a Producer integration flow. This is when the integration flow has a ProcessDirect Receiver adapter.</a:t>
            </a:r>
          </a:p>
          <a:p>
            <a:r>
              <a:rPr lang="en-IN" sz="1600" u="sng" dirty="0"/>
              <a:t>Consumer integration flow:</a:t>
            </a:r>
          </a:p>
          <a:p>
            <a:r>
              <a:rPr lang="en-IN" sz="1600" dirty="0"/>
              <a:t>When the ProcessDirect adapter is used to consume data from other integration flows, we consider the integration flow as a Consumer integration flows. This is when the integration flow has a ProcessDirect Sender adapter.</a:t>
            </a:r>
          </a:p>
          <a:p>
            <a:endParaRPr lang="en-US" sz="1600" dirty="0"/>
          </a:p>
          <a:p>
            <a:endParaRPr lang="en-US" sz="1600" dirty="0"/>
          </a:p>
          <a:p>
            <a:endParaRPr lang="en-US" sz="1600" dirty="0"/>
          </a:p>
          <a:p>
            <a:endParaRPr lang="en-US" sz="1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969398" y="666570"/>
            <a:ext cx="5727700" cy="3962400"/>
          </a:xfrm>
          <a:prstGeom prst="rect">
            <a:avLst/>
          </a:prstGeom>
          <a:noFill/>
          <a:ln>
            <a:noFill/>
          </a:ln>
        </p:spPr>
      </p:pic>
      <p:sp>
        <p:nvSpPr>
          <p:cNvPr id="7" name="Rectangle 6"/>
          <p:cNvSpPr/>
          <p:nvPr/>
        </p:nvSpPr>
        <p:spPr>
          <a:xfrm>
            <a:off x="5664000" y="4677236"/>
            <a:ext cx="6221967" cy="2089418"/>
          </a:xfrm>
          <a:prstGeom prst="rect">
            <a:avLst/>
          </a:prstGeom>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Use Case:</a:t>
            </a:r>
            <a:r>
              <a:rPr lang="en-IN" dirty="0">
                <a:latin typeface="Calibri" panose="020F0502020204030204" pitchFamily="34" charset="0"/>
                <a:ea typeface="Calibri" panose="020F0502020204030204" pitchFamily="34" charset="0"/>
                <a:cs typeface="Times New Roman" panose="02020603050405020304" pitchFamily="18" charset="0"/>
              </a:rPr>
              <a:t> ProcessDirect adapter is used to extend an integration flow using another integration flow provided both these integration flows should be deployed on the same tenant management node.</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It should be ensured that the Address field of the ProcessDirect receiver in one Integration Flow and ProcessDirect sender in called Integration Flow are configured with the same value.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978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000" y="-114483"/>
            <a:ext cx="5112000" cy="1167483"/>
          </a:xfrm>
        </p:spPr>
        <p:txBody>
          <a:bodyPr/>
          <a:lstStyle/>
          <a:p>
            <a:r>
              <a:rPr lang="en-IN" b="1" dirty="0"/>
              <a:t>Configuration: Receiver</a:t>
            </a:r>
          </a:p>
        </p:txBody>
      </p:sp>
      <p:sp>
        <p:nvSpPr>
          <p:cNvPr id="3" name="Title 1"/>
          <p:cNvSpPr txBox="1">
            <a:spLocks/>
          </p:cNvSpPr>
          <p:nvPr/>
        </p:nvSpPr>
        <p:spPr>
          <a:xfrm>
            <a:off x="227349" y="-32433"/>
            <a:ext cx="5004651" cy="941433"/>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b="1" dirty="0"/>
              <a:t>Configuration: Sender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7348" y="765000"/>
            <a:ext cx="5652651" cy="3168000"/>
          </a:xfrm>
          <a:prstGeom prst="rect">
            <a:avLst/>
          </a:prstGeom>
          <a:noFill/>
          <a:ln>
            <a:solidFill>
              <a:schemeClr val="tx1"/>
            </a:solid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33360" y="4653000"/>
            <a:ext cx="4566640" cy="1872000"/>
          </a:xfrm>
          <a:prstGeom prst="rect">
            <a:avLst/>
          </a:prstGeom>
          <a:noFill/>
          <a:ln>
            <a:solidFill>
              <a:schemeClr val="tx1"/>
            </a:solid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160252" y="765731"/>
            <a:ext cx="5767747" cy="3167270"/>
          </a:xfrm>
          <a:prstGeom prst="rect">
            <a:avLst/>
          </a:prstGeom>
          <a:noFill/>
          <a:ln>
            <a:solidFill>
              <a:schemeClr val="tx1"/>
            </a:solid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160252" y="4653000"/>
            <a:ext cx="5191748" cy="1872000"/>
          </a:xfrm>
          <a:prstGeom prst="rect">
            <a:avLst/>
          </a:prstGeom>
          <a:noFill/>
          <a:ln>
            <a:solidFill>
              <a:schemeClr val="tx1"/>
            </a:solidFill>
          </a:ln>
        </p:spPr>
      </p:pic>
      <p:sp>
        <p:nvSpPr>
          <p:cNvPr id="9" name="Rectangle 8"/>
          <p:cNvSpPr/>
          <p:nvPr/>
        </p:nvSpPr>
        <p:spPr>
          <a:xfrm>
            <a:off x="5996125" y="4021229"/>
            <a:ext cx="6096000" cy="646331"/>
          </a:xfrm>
          <a:prstGeom prst="rect">
            <a:avLst/>
          </a:prstGeom>
        </p:spPr>
        <p:txBody>
          <a:bodyPr>
            <a:spAutoFit/>
          </a:bodyPr>
          <a:lstStyle/>
          <a:p>
            <a:pPr>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Connection Details: (address starting with ‘/’ which has to be same with the consumer address.)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20000" y="3997063"/>
            <a:ext cx="6096000" cy="646331"/>
          </a:xfrm>
          <a:prstGeom prst="rect">
            <a:avLst/>
          </a:prstGeom>
        </p:spPr>
        <p:txBody>
          <a:bodyPr>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Connection Details: (address starting with ‘/’ which has to be same with the producer address.)</a:t>
            </a:r>
            <a:endParaRPr lang="en-IN" dirty="0"/>
          </a:p>
        </p:txBody>
      </p:sp>
    </p:spTree>
    <p:extLst>
      <p:ext uri="{BB962C8B-B14F-4D97-AF65-F5344CB8AC3E}">
        <p14:creationId xmlns:p14="http://schemas.microsoft.com/office/powerpoint/2010/main" val="349323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052651" cy="765000"/>
          </a:xfrm>
        </p:spPr>
        <p:txBody>
          <a:bodyPr/>
          <a:lstStyle/>
          <a:p>
            <a:r>
              <a:rPr lang="en-IN" b="1" u="sng" dirty="0"/>
              <a:t>SOAP Adapter</a:t>
            </a:r>
          </a:p>
        </p:txBody>
      </p:sp>
      <p:sp>
        <p:nvSpPr>
          <p:cNvPr id="3" name="Title 1"/>
          <p:cNvSpPr txBox="1">
            <a:spLocks/>
          </p:cNvSpPr>
          <p:nvPr/>
        </p:nvSpPr>
        <p:spPr>
          <a:xfrm>
            <a:off x="227348" y="477000"/>
            <a:ext cx="11052651" cy="765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600" dirty="0">
                <a:solidFill>
                  <a:schemeClr val="tx1"/>
                </a:solidFill>
                <a:ea typeface="+mn-ea"/>
                <a:cs typeface="+mn-cs"/>
              </a:rPr>
              <a:t>The SOAP adapter enables you to exchange SOAP messages between remote clients or Web service servers.</a:t>
            </a:r>
          </a:p>
        </p:txBody>
      </p:sp>
      <p:sp>
        <p:nvSpPr>
          <p:cNvPr id="4" name="Rectangle 2"/>
          <p:cNvSpPr>
            <a:spLocks noChangeArrowheads="1"/>
          </p:cNvSpPr>
          <p:nvPr/>
        </p:nvSpPr>
        <p:spPr bwMode="auto">
          <a:xfrm>
            <a:off x="227348" y="1310780"/>
            <a:ext cx="5110252" cy="35702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u="sng" dirty="0">
                <a:latin typeface="+mj-lt"/>
              </a:rPr>
              <a:t>Message Protocol:</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mj-lt"/>
              </a:rPr>
              <a:t>SAP RM: Soap RM is used for reliable messaging between the source &amp; target systems i.e.it maintains sequence of messages.</a:t>
            </a:r>
          </a:p>
          <a:p>
            <a:pPr marL="0" marR="0" lvl="0" indent="0" algn="l" defTabSz="914400" rtl="0" eaLnBrk="0" fontAlgn="base" latinLnBrk="0" hangingPunct="0">
              <a:lnSpc>
                <a:spcPct val="100000"/>
              </a:lnSpc>
              <a:spcBef>
                <a:spcPct val="0"/>
              </a:spcBef>
              <a:spcAft>
                <a:spcPct val="0"/>
              </a:spcAft>
              <a:buClrTx/>
              <a:buSzTx/>
              <a:tabLst/>
            </a:pPr>
            <a:endParaRPr lang="en-US" sz="16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mj-lt"/>
              </a:rPr>
              <a:t>SOAP 1.x: SOAP 1.x describes the structure of SOAP messages, processing model and a framework for binding SOAP to underlying protocols. It allows signing &amp; encrypting of messages as well. Exchanges messages with a sender system that supports Simple Object Access Protocol (SOAP) 1.1 or SOAP 1.2.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70657" name="Picture 30"/>
          <p:cNvPicPr>
            <a:picLocks noChangeAspect="1" noChangeArrowheads="1"/>
          </p:cNvPicPr>
          <p:nvPr/>
        </p:nvPicPr>
        <p:blipFill rotWithShape="1">
          <a:blip r:embed="rId2">
            <a:extLst>
              <a:ext uri="{28A0092B-C50C-407E-A947-70E740481C1C}">
                <a14:useLocalDpi xmlns:a14="http://schemas.microsoft.com/office/drawing/2010/main" val="0"/>
              </a:ext>
            </a:extLst>
          </a:blip>
          <a:srcRect l="1200" t="1726" r="1"/>
          <a:stretch/>
        </p:blipFill>
        <p:spPr bwMode="auto">
          <a:xfrm>
            <a:off x="5664000" y="1700999"/>
            <a:ext cx="5927377" cy="22642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4490" y="3974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8912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00" y="117000"/>
            <a:ext cx="7992000" cy="1224000"/>
          </a:xfrm>
        </p:spPr>
        <p:txBody>
          <a:bodyPr/>
          <a:lstStyle/>
          <a:p>
            <a:r>
              <a:rPr lang="en-IN" b="1" u="sng" dirty="0">
                <a:solidFill>
                  <a:srgbClr val="0070AD"/>
                </a:solidFill>
              </a:rPr>
              <a:t>Sender SOAP Adapter:</a:t>
            </a:r>
            <a:br>
              <a:rPr lang="en-IN" dirty="0">
                <a:solidFill>
                  <a:srgbClr val="0070AD"/>
                </a:solidFill>
              </a:rPr>
            </a:br>
            <a:br>
              <a:rPr lang="en-IN" dirty="0">
                <a:solidFill>
                  <a:srgbClr val="0070AD"/>
                </a:solidFill>
              </a:rPr>
            </a:br>
            <a:endParaRPr lang="en-IN"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00" y="729000"/>
            <a:ext cx="6257204" cy="3060000"/>
          </a:xfrm>
          <a:prstGeom prst="rect">
            <a:avLst/>
          </a:prstGeom>
          <a:noFill/>
          <a:ln>
            <a:solidFill>
              <a:schemeClr val="tx1"/>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528000" y="729000"/>
            <a:ext cx="5544000" cy="3060000"/>
          </a:xfrm>
          <a:prstGeom prst="rect">
            <a:avLst/>
          </a:prstGeom>
          <a:noFill/>
          <a:ln>
            <a:solidFill>
              <a:schemeClr val="tx1"/>
            </a:solidFill>
          </a:ln>
        </p:spPr>
      </p:pic>
      <p:sp>
        <p:nvSpPr>
          <p:cNvPr id="5" name="Rectangle 4"/>
          <p:cNvSpPr/>
          <p:nvPr/>
        </p:nvSpPr>
        <p:spPr>
          <a:xfrm>
            <a:off x="120000" y="4293000"/>
            <a:ext cx="5544000" cy="1200329"/>
          </a:xfrm>
          <a:prstGeom prst="rect">
            <a:avLst/>
          </a:prstGeom>
          <a:ln>
            <a:solidFill>
              <a:schemeClr val="tx1"/>
            </a:solidFill>
          </a:ln>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Service Definition:</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Manual: To configure the service behaviour manually.</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WSDL: The service behaviour is defined via WSDL configuration.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312000" y="4094999"/>
            <a:ext cx="5760000" cy="1596329"/>
          </a:xfrm>
          <a:prstGeom prst="rect">
            <a:avLst/>
          </a:prstGeom>
          <a:noFill/>
          <a:ln>
            <a:solidFill>
              <a:schemeClr val="tx1"/>
            </a:solidFill>
          </a:ln>
        </p:spPr>
      </p:pic>
      <p:sp>
        <p:nvSpPr>
          <p:cNvPr id="7" name="Rectangle 6"/>
          <p:cNvSpPr/>
          <p:nvPr/>
        </p:nvSpPr>
        <p:spPr>
          <a:xfrm>
            <a:off x="42534" y="5872162"/>
            <a:ext cx="12051446" cy="646331"/>
          </a:xfrm>
          <a:prstGeom prst="rect">
            <a:avLst/>
          </a:prstGeom>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Use WS-Addressing: </a:t>
            </a:r>
            <a:r>
              <a:rPr lang="en-IN" dirty="0">
                <a:latin typeface="Calibri" panose="020F0502020204030204" pitchFamily="34" charset="0"/>
                <a:ea typeface="Calibri" panose="020F0502020204030204" pitchFamily="34" charset="0"/>
                <a:cs typeface="Times New Roman" panose="02020603050405020304" pitchFamily="18" charset="0"/>
              </a:rPr>
              <a:t>This option is selected to accept addressing information from message information headers during runtime.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0656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00" y="267422"/>
            <a:ext cx="5112000" cy="3161578"/>
          </a:xfrm>
          <a:ln>
            <a:solidFill>
              <a:schemeClr val="tx1"/>
            </a:solidFill>
          </a:ln>
        </p:spPr>
        <p:txBody>
          <a:bodyPr/>
          <a:lstStyle/>
          <a:p>
            <a:br>
              <a:rPr lang="en-IN" dirty="0"/>
            </a:br>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Message Exchange Pattern (MEP):</a:t>
            </a:r>
            <a:b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One-Way</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For asynchronous/one-way communication.</a:t>
            </a:r>
            <a:b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Request-Reply</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For synchronous requirement, where you are expecting a response from the receiver.</a:t>
            </a:r>
            <a:endParaRPr lang="en-IN" sz="1800" dirty="0"/>
          </a:p>
        </p:txBody>
      </p:sp>
      <p:sp>
        <p:nvSpPr>
          <p:cNvPr id="7" name="Title 1"/>
          <p:cNvSpPr txBox="1">
            <a:spLocks/>
          </p:cNvSpPr>
          <p:nvPr/>
        </p:nvSpPr>
        <p:spPr>
          <a:xfrm>
            <a:off x="5736000" y="263239"/>
            <a:ext cx="5688000" cy="3165761"/>
          </a:xfrm>
          <a:prstGeom prst="rect">
            <a:avLst/>
          </a:prstGeom>
          <a:ln>
            <a:solidFill>
              <a:schemeClr val="tx1"/>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br>
              <a:rPr lang="en-IN" dirty="0"/>
            </a:br>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Authorization:</a:t>
            </a: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Client Certificate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(Sender authorization is checked on the tenant by evaluating the subject/issuer distinguished name (DN) of the certificate)</a:t>
            </a:r>
          </a:p>
          <a:p>
            <a:pPr lvl="0"/>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User Role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(Sender authorization is checked based on roles defined on the tenant for the user associated with the inbound request.)</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21536" y="3717000"/>
            <a:ext cx="5082463" cy="2592000"/>
          </a:xfrm>
          <a:prstGeom prst="rect">
            <a:avLst/>
          </a:prstGeom>
          <a:noFill/>
          <a:ln>
            <a:solidFill>
              <a:schemeClr val="tx1"/>
            </a:solid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5736000" y="3717000"/>
            <a:ext cx="5688000" cy="2592000"/>
          </a:xfrm>
          <a:prstGeom prst="rect">
            <a:avLst/>
          </a:prstGeom>
          <a:noFill/>
          <a:ln>
            <a:solidFill>
              <a:schemeClr val="tx1"/>
            </a:solidFill>
          </a:ln>
        </p:spPr>
      </p:pic>
    </p:spTree>
    <p:extLst>
      <p:ext uri="{BB962C8B-B14F-4D97-AF65-F5344CB8AC3E}">
        <p14:creationId xmlns:p14="http://schemas.microsoft.com/office/powerpoint/2010/main" val="3118506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8000" y="333000"/>
            <a:ext cx="4752000" cy="2376000"/>
          </a:xfrm>
          <a:prstGeom prst="rect">
            <a:avLst/>
          </a:prstGeom>
          <a:ln>
            <a:solidFill>
              <a:schemeClr val="tx1"/>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br>
              <a:rPr lang="en-IN" dirty="0"/>
            </a:br>
            <a:br>
              <a:rPr lang="en-IN" sz="1800" dirty="0"/>
            </a:br>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WS-Security:</a:t>
            </a:r>
          </a:p>
          <a:p>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None: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No WS-Security is applied for message exchange.</a:t>
            </a:r>
          </a:p>
          <a:p>
            <a:pPr lvl="0"/>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Via Manual Configuration in Channel: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security settings are manually to be configured.</a:t>
            </a:r>
          </a:p>
        </p:txBody>
      </p:sp>
      <p:sp>
        <p:nvSpPr>
          <p:cNvPr id="4" name="Title 1"/>
          <p:cNvSpPr txBox="1">
            <a:spLocks/>
          </p:cNvSpPr>
          <p:nvPr/>
        </p:nvSpPr>
        <p:spPr>
          <a:xfrm>
            <a:off x="5448000" y="333000"/>
            <a:ext cx="5976000" cy="2376000"/>
          </a:xfrm>
          <a:prstGeom prst="rect">
            <a:avLst/>
          </a:prstGeom>
          <a:ln>
            <a:solidFill>
              <a:schemeClr val="tx1"/>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br>
              <a:rPr lang="en-IN" dirty="0"/>
            </a:br>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Conditions:</a:t>
            </a: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Body Size (in MB):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allows you to set a maximum size limit for processing inbound messages. The inbound messages which exceed the limit are rejected.</a:t>
            </a: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Attachment Size (in MB):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allows you to set a maximum size limit for processing inbound attachments. The attachments which exceed the limit are rejected.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08000" y="2997000"/>
            <a:ext cx="4824000" cy="3456000"/>
          </a:xfrm>
          <a:prstGeom prst="rect">
            <a:avLst/>
          </a:prstGeom>
          <a:noFill/>
          <a:ln>
            <a:solidFill>
              <a:schemeClr val="tx1"/>
            </a:solid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448000" y="2993026"/>
            <a:ext cx="5976000" cy="3459974"/>
          </a:xfrm>
          <a:prstGeom prst="rect">
            <a:avLst/>
          </a:prstGeom>
          <a:noFill/>
          <a:ln>
            <a:solidFill>
              <a:schemeClr val="tx1"/>
            </a:solidFill>
          </a:ln>
        </p:spPr>
      </p:pic>
    </p:spTree>
    <p:extLst>
      <p:ext uri="{BB962C8B-B14F-4D97-AF65-F5344CB8AC3E}">
        <p14:creationId xmlns:p14="http://schemas.microsoft.com/office/powerpoint/2010/main" val="3966734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00" y="117000"/>
            <a:ext cx="7992000" cy="1224000"/>
          </a:xfrm>
        </p:spPr>
        <p:txBody>
          <a:bodyPr/>
          <a:lstStyle/>
          <a:p>
            <a:r>
              <a:rPr lang="en-IN" b="1" u="sng" dirty="0">
                <a:solidFill>
                  <a:srgbClr val="0070AD"/>
                </a:solidFill>
              </a:rPr>
              <a:t>Receiver SOAP Adapter:</a:t>
            </a:r>
            <a:br>
              <a:rPr lang="en-IN" dirty="0">
                <a:solidFill>
                  <a:srgbClr val="0070AD"/>
                </a:solidFill>
              </a:rPr>
            </a:br>
            <a:br>
              <a:rPr lang="en-IN" dirty="0">
                <a:solidFill>
                  <a:srgbClr val="0070AD"/>
                </a:solidFill>
              </a:rPr>
            </a:br>
            <a:endParaRPr lang="en-IN" dirty="0"/>
          </a:p>
        </p:txBody>
      </p:sp>
      <p:sp>
        <p:nvSpPr>
          <p:cNvPr id="7" name="Rectangle 6"/>
          <p:cNvSpPr/>
          <p:nvPr/>
        </p:nvSpPr>
        <p:spPr>
          <a:xfrm>
            <a:off x="140554" y="549000"/>
            <a:ext cx="12051446" cy="646331"/>
          </a:xfrm>
          <a:prstGeom prst="rect">
            <a:avLst/>
          </a:prstGeom>
        </p:spPr>
        <p:txBody>
          <a:bodyPr wrap="square">
            <a:spAutoFit/>
          </a:bodyPr>
          <a:lstStyle/>
          <a:p>
            <a:r>
              <a:rPr lang="en-IN" dirty="0"/>
              <a:t>The SOAP adapter enables you to exchange SOAP messages between remote clients or Web service servers.</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352000" y="1627331"/>
            <a:ext cx="7416000" cy="3836756"/>
          </a:xfrm>
          <a:prstGeom prst="rect">
            <a:avLst/>
          </a:prstGeom>
          <a:noFill/>
          <a:ln>
            <a:solidFill>
              <a:schemeClr val="tx1"/>
            </a:solidFill>
          </a:ln>
        </p:spPr>
      </p:pic>
    </p:spTree>
    <p:extLst>
      <p:ext uri="{BB962C8B-B14F-4D97-AF65-F5344CB8AC3E}">
        <p14:creationId xmlns:p14="http://schemas.microsoft.com/office/powerpoint/2010/main" val="2274288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Connection:</a:t>
            </a:r>
          </a:p>
        </p:txBody>
      </p:sp>
      <p:pic>
        <p:nvPicPr>
          <p:cNvPr id="7" name="Picture 6"/>
          <p:cNvPicPr/>
          <p:nvPr/>
        </p:nvPicPr>
        <p:blipFill rotWithShape="1">
          <a:blip r:embed="rId2">
            <a:extLst>
              <a:ext uri="{28A0092B-C50C-407E-A947-70E740481C1C}">
                <a14:useLocalDpi xmlns:a14="http://schemas.microsoft.com/office/drawing/2010/main" val="0"/>
              </a:ext>
            </a:extLst>
          </a:blip>
          <a:srcRect l="4030" t="29597"/>
          <a:stretch/>
        </p:blipFill>
        <p:spPr bwMode="auto">
          <a:xfrm>
            <a:off x="227350" y="1269000"/>
            <a:ext cx="11700650" cy="4464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9525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Connection:</a:t>
            </a:r>
          </a:p>
        </p:txBody>
      </p:sp>
      <p:pic>
        <p:nvPicPr>
          <p:cNvPr id="3" name="Picture 2"/>
          <p:cNvPicPr/>
          <p:nvPr/>
        </p:nvPicPr>
        <p:blipFill rotWithShape="1">
          <a:blip r:embed="rId2">
            <a:extLst>
              <a:ext uri="{28A0092B-C50C-407E-A947-70E740481C1C}">
                <a14:useLocalDpi xmlns:a14="http://schemas.microsoft.com/office/drawing/2010/main" val="0"/>
              </a:ext>
            </a:extLst>
          </a:blip>
          <a:srcRect l="1257" t="24213"/>
          <a:stretch/>
        </p:blipFill>
        <p:spPr bwMode="auto">
          <a:xfrm>
            <a:off x="227349" y="1197000"/>
            <a:ext cx="11628651" cy="5040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7716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745" y="549000"/>
            <a:ext cx="11125236" cy="2031325"/>
          </a:xfrm>
          <a:prstGeom prst="rect">
            <a:avLst/>
          </a:prstGeom>
          <a:ln>
            <a:solidFill>
              <a:schemeClr val="tx1"/>
            </a:solidFill>
          </a:ln>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WS-Security:</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Based on Policies in WSDL: Using this option, the security settings are specified as part of the receiver endpoint (within the endpoint WSDL) in elements as defined by the WS-Policy standard. That way you can specify, for example, within the WSDL that certificates for message level security are sent with the message.</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None: No WS-Security is required.</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Via Manual Configuration in Channel: Using this option, you specify the required settings in the channel. The naming of the available attributes corresponds to the terminology used in the WS-Policy specification.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48030" y="2853000"/>
            <a:ext cx="5747385" cy="2546985"/>
          </a:xfrm>
          <a:prstGeom prst="rect">
            <a:avLst/>
          </a:prstGeom>
          <a:noFill/>
          <a:ln>
            <a:solidFill>
              <a:schemeClr val="tx1"/>
            </a:solidFill>
          </a:ln>
        </p:spPr>
      </p:pic>
      <p:sp>
        <p:nvSpPr>
          <p:cNvPr id="5" name="Rectangle 4"/>
          <p:cNvSpPr/>
          <p:nvPr/>
        </p:nvSpPr>
        <p:spPr>
          <a:xfrm>
            <a:off x="6312000" y="3653210"/>
            <a:ext cx="5688000" cy="1200329"/>
          </a:xfrm>
          <a:prstGeom prst="rect">
            <a:avLst/>
          </a:prstGeom>
          <a:ln>
            <a:solidFill>
              <a:schemeClr val="tx1"/>
            </a:solidFill>
          </a:ln>
        </p:spPr>
        <p:txBody>
          <a:bodyPr wrap="square">
            <a:spAutoFit/>
          </a:bodyPr>
          <a:lstStyle/>
          <a:p>
            <a:pPr>
              <a:spcAft>
                <a:spcPts val="0"/>
              </a:spcAft>
            </a:pPr>
            <a:r>
              <a:rPr lang="en-IN" u="sng" dirty="0">
                <a:latin typeface="Calibri" panose="020F0502020204030204" pitchFamily="34" charset="0"/>
                <a:ea typeface="Calibri" panose="020F0502020204030204" pitchFamily="34" charset="0"/>
                <a:cs typeface="Times New Roman" panose="02020603050405020304" pitchFamily="18" charset="0"/>
              </a:rPr>
              <a:t>Use Case:</a:t>
            </a:r>
            <a:r>
              <a:rPr lang="en-IN" dirty="0">
                <a:latin typeface="Calibri" panose="020F0502020204030204" pitchFamily="34" charset="0"/>
                <a:ea typeface="Calibri" panose="020F0502020204030204" pitchFamily="34" charset="0"/>
                <a:cs typeface="Times New Roman" panose="02020603050405020304" pitchFamily="18" charset="0"/>
              </a:rPr>
              <a:t> If there is a scenario to get connect to a web-service or third which supports SOAP messages, this adapters can be used. E.g.: SAP C4C can be communicated with SOAP adapter.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41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74" y="187919"/>
            <a:ext cx="4248585" cy="693000"/>
          </a:xfrm>
        </p:spPr>
        <p:txBody>
          <a:bodyPr/>
          <a:lstStyle/>
          <a:p>
            <a:r>
              <a:rPr lang="en-GB" b="1" dirty="0"/>
              <a:t> SFTP Adapter</a:t>
            </a:r>
          </a:p>
        </p:txBody>
      </p:sp>
      <p:sp>
        <p:nvSpPr>
          <p:cNvPr id="3" name="TextBox 2"/>
          <p:cNvSpPr txBox="1"/>
          <p:nvPr/>
        </p:nvSpPr>
        <p:spPr>
          <a:xfrm>
            <a:off x="227350" y="693001"/>
            <a:ext cx="5408484"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Cloud Platform Integration provides SFTP adapter that enables you to poll the messages of specific folder in their SFTP server using sender SFTP or to place the files using receiver SFTP Adapter. </a:t>
            </a:r>
          </a:p>
          <a:p>
            <a:endParaRPr lang="en-US" dirty="0">
              <a:solidFill>
                <a:prstClr val="black"/>
              </a:solidFill>
            </a:endParaRPr>
          </a:p>
        </p:txBody>
      </p:sp>
      <p:pic>
        <p:nvPicPr>
          <p:cNvPr id="4" name="Picture 3"/>
          <p:cNvPicPr>
            <a:picLocks noChangeAspect="1"/>
          </p:cNvPicPr>
          <p:nvPr/>
        </p:nvPicPr>
        <p:blipFill rotWithShape="1">
          <a:blip r:embed="rId3"/>
          <a:srcRect l="754" r="44257"/>
          <a:stretch/>
        </p:blipFill>
        <p:spPr>
          <a:xfrm>
            <a:off x="6314815" y="1845000"/>
            <a:ext cx="5299833" cy="4382858"/>
          </a:xfrm>
          <a:prstGeom prst="rect">
            <a:avLst/>
          </a:prstGeom>
          <a:ln>
            <a:solidFill>
              <a:schemeClr val="tx1"/>
            </a:solidFill>
          </a:ln>
        </p:spPr>
      </p:pic>
      <p:sp>
        <p:nvSpPr>
          <p:cNvPr id="5" name="TextBox 4"/>
          <p:cNvSpPr txBox="1"/>
          <p:nvPr/>
        </p:nvSpPr>
        <p:spPr>
          <a:xfrm>
            <a:off x="480000" y="1301780"/>
            <a:ext cx="5760000" cy="6186309"/>
          </a:xfrm>
          <a:prstGeom prst="rect">
            <a:avLst/>
          </a:prstGeom>
          <a:noFill/>
        </p:spPr>
        <p:txBody>
          <a:bodyPr wrap="square" rtlCol="0">
            <a:spAutoFit/>
          </a:bodyPr>
          <a:lstStyle/>
          <a:p>
            <a:endParaRPr lang="en-US" dirty="0">
              <a:solidFill>
                <a:prstClr val="black"/>
              </a:solidFill>
            </a:endParaRPr>
          </a:p>
          <a:p>
            <a:br>
              <a:rPr lang="en-US" dirty="0">
                <a:solidFill>
                  <a:prstClr val="black"/>
                </a:solidFill>
              </a:rPr>
            </a:br>
            <a:r>
              <a:rPr lang="en-US" u="sng" dirty="0">
                <a:solidFill>
                  <a:prstClr val="black"/>
                </a:solidFill>
                <a:latin typeface="Arial" panose="020B0604020202020204" pitchFamily="34" charset="0"/>
                <a:cs typeface="Arial" panose="020B0604020202020204" pitchFamily="34" charset="0"/>
              </a:rPr>
              <a:t>Directory</a:t>
            </a:r>
            <a:r>
              <a:rPr lang="en-US" dirty="0">
                <a:solidFill>
                  <a:prstClr val="black"/>
                </a:solidFill>
                <a:latin typeface="Arial" panose="020B0604020202020204" pitchFamily="34" charset="0"/>
                <a:cs typeface="Arial" panose="020B0604020202020204" pitchFamily="34" charset="0"/>
              </a:rPr>
              <a:t>: Directory name which is to be polled on the SFTP server.</a:t>
            </a:r>
          </a:p>
          <a:p>
            <a:endParaRPr lang="en-US" dirty="0">
              <a:solidFill>
                <a:prstClr val="black"/>
              </a:solidFill>
              <a:latin typeface="Arial" panose="020B0604020202020204" pitchFamily="34" charset="0"/>
              <a:cs typeface="Arial" panose="020B0604020202020204" pitchFamily="34" charset="0"/>
            </a:endParaRPr>
          </a:p>
          <a:p>
            <a:r>
              <a:rPr lang="en-US" u="sng" dirty="0">
                <a:solidFill>
                  <a:prstClr val="black"/>
                </a:solidFill>
                <a:latin typeface="Arial" panose="020B0604020202020204" pitchFamily="34" charset="0"/>
                <a:cs typeface="Arial" panose="020B0604020202020204" pitchFamily="34" charset="0"/>
              </a:rPr>
              <a:t>File Name</a:t>
            </a:r>
            <a:r>
              <a:rPr lang="en-US" dirty="0">
                <a:solidFill>
                  <a:prstClr val="black"/>
                </a:solidFill>
                <a:latin typeface="Arial" panose="020B0604020202020204" pitchFamily="34" charset="0"/>
                <a:cs typeface="Arial" panose="020B0604020202020204" pitchFamily="34" charset="0"/>
              </a:rPr>
              <a:t>: File name which needs to be picked by the adapter.</a:t>
            </a:r>
          </a:p>
          <a:p>
            <a:endParaRPr lang="en-US" dirty="0">
              <a:solidFill>
                <a:prstClr val="black"/>
              </a:solidFill>
              <a:latin typeface="Arial" panose="020B0604020202020204" pitchFamily="34" charset="0"/>
              <a:cs typeface="Arial" panose="020B0604020202020204" pitchFamily="34" charset="0"/>
            </a:endParaRPr>
          </a:p>
          <a:p>
            <a:r>
              <a:rPr lang="en-US" u="sng" dirty="0">
                <a:solidFill>
                  <a:prstClr val="black"/>
                </a:solidFill>
                <a:latin typeface="Arial" panose="020B0604020202020204" pitchFamily="34" charset="0"/>
                <a:cs typeface="Arial" panose="020B0604020202020204" pitchFamily="34" charset="0"/>
              </a:rPr>
              <a:t>Address</a:t>
            </a:r>
            <a:r>
              <a:rPr lang="en-US" dirty="0">
                <a:solidFill>
                  <a:prstClr val="black"/>
                </a:solidFill>
                <a:latin typeface="Arial" panose="020B0604020202020204" pitchFamily="34" charset="0"/>
                <a:cs typeface="Arial" panose="020B0604020202020204" pitchFamily="34" charset="0"/>
              </a:rPr>
              <a:t>: This is mandatory field, connecting server address to be mentioned here.</a:t>
            </a:r>
          </a:p>
          <a:p>
            <a:endParaRPr lang="en-US" dirty="0">
              <a:solidFill>
                <a:prstClr val="black"/>
              </a:solidFill>
              <a:latin typeface="Arial" panose="020B0604020202020204" pitchFamily="34" charset="0"/>
              <a:cs typeface="Arial" panose="020B0604020202020204" pitchFamily="34" charset="0"/>
            </a:endParaRPr>
          </a:p>
          <a:p>
            <a:r>
              <a:rPr lang="en-US" u="sng" dirty="0">
                <a:solidFill>
                  <a:prstClr val="black"/>
                </a:solidFill>
                <a:latin typeface="Arial" panose="020B0604020202020204" pitchFamily="34" charset="0"/>
                <a:cs typeface="Arial" panose="020B0604020202020204" pitchFamily="34" charset="0"/>
              </a:rPr>
              <a:t>Credential Name</a:t>
            </a:r>
            <a:r>
              <a:rPr lang="en-US" dirty="0">
                <a:solidFill>
                  <a:prstClr val="black"/>
                </a:solidFill>
                <a:latin typeface="Arial" panose="020B0604020202020204" pitchFamily="34" charset="0"/>
                <a:cs typeface="Arial" panose="020B0604020202020204" pitchFamily="34" charset="0"/>
              </a:rPr>
              <a:t>: Mention the name saved in the security material.</a:t>
            </a:r>
          </a:p>
          <a:p>
            <a:endParaRPr lang="en-US" dirty="0">
              <a:solidFill>
                <a:prstClr val="black"/>
              </a:solidFill>
              <a:latin typeface="Arial" panose="020B0604020202020204" pitchFamily="34" charset="0"/>
              <a:cs typeface="Arial" panose="020B0604020202020204" pitchFamily="34" charset="0"/>
            </a:endParaRPr>
          </a:p>
          <a:p>
            <a:r>
              <a:rPr lang="en-US" dirty="0">
                <a:solidFill>
                  <a:prstClr val="black"/>
                </a:solidFill>
                <a:latin typeface="Arial" panose="020B0604020202020204" pitchFamily="34" charset="0"/>
                <a:cs typeface="Arial" panose="020B0604020202020204" pitchFamily="34" charset="0"/>
              </a:rPr>
              <a:t>Timeout, maximum reconnects maintain default settings.</a:t>
            </a:r>
          </a:p>
          <a:p>
            <a:endParaRPr lang="en-US" dirty="0">
              <a:solidFill>
                <a:prstClr val="black"/>
              </a:solidFill>
              <a:latin typeface="Arial" panose="020B0604020202020204" pitchFamily="34" charset="0"/>
              <a:cs typeface="Arial" panose="020B0604020202020204" pitchFamily="34" charset="0"/>
            </a:endParaRPr>
          </a:p>
          <a:p>
            <a:r>
              <a:rPr lang="en-US" dirty="0">
                <a:solidFill>
                  <a:prstClr val="black"/>
                </a:solidFill>
                <a:latin typeface="Arial" panose="020B0604020202020204" pitchFamily="34" charset="0"/>
                <a:cs typeface="Arial" panose="020B0604020202020204" pitchFamily="34" charset="0"/>
              </a:rPr>
              <a:t>Processing and scheduling have to change depending upon the requirement.</a:t>
            </a:r>
          </a:p>
          <a:p>
            <a:endParaRPr lang="en-US" dirty="0">
              <a:solidFill>
                <a:prstClr val="black"/>
              </a:solidFill>
            </a:endParaRPr>
          </a:p>
          <a:p>
            <a:endParaRPr lang="en-US" dirty="0">
              <a:solidFill>
                <a:prstClr val="black"/>
              </a:solidFill>
            </a:endParaRPr>
          </a:p>
          <a:p>
            <a:endParaRPr lang="en-US" dirty="0">
              <a:solidFill>
                <a:prstClr val="black"/>
              </a:solidFill>
            </a:endParaRPr>
          </a:p>
        </p:txBody>
      </p:sp>
      <p:sp>
        <p:nvSpPr>
          <p:cNvPr id="6" name="Title 1"/>
          <p:cNvSpPr txBox="1">
            <a:spLocks/>
          </p:cNvSpPr>
          <p:nvPr/>
        </p:nvSpPr>
        <p:spPr>
          <a:xfrm>
            <a:off x="5952000" y="264119"/>
            <a:ext cx="5696985" cy="5406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GB" b="1" dirty="0"/>
              <a:t> Sender SFTP Adapter</a:t>
            </a:r>
          </a:p>
        </p:txBody>
      </p:sp>
      <p:sp>
        <p:nvSpPr>
          <p:cNvPr id="7" name="TextBox 6"/>
          <p:cNvSpPr txBox="1"/>
          <p:nvPr/>
        </p:nvSpPr>
        <p:spPr>
          <a:xfrm>
            <a:off x="5835015" y="821787"/>
            <a:ext cx="540848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Sender SFTP adapter that enables you to poll the messages of specific folder in their SFTP server.</a:t>
            </a:r>
            <a:endParaRPr lang="en-US" dirty="0">
              <a:solidFill>
                <a:prstClr val="black"/>
              </a:solidFill>
            </a:endParaRPr>
          </a:p>
        </p:txBody>
      </p:sp>
    </p:spTree>
    <p:extLst>
      <p:ext uri="{BB962C8B-B14F-4D97-AF65-F5344CB8AC3E}">
        <p14:creationId xmlns:p14="http://schemas.microsoft.com/office/powerpoint/2010/main" val="2760704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52000" y="2997000"/>
            <a:ext cx="3240000" cy="1584000"/>
          </a:xfrm>
        </p:spPr>
        <p:txBody>
          <a:bodyPr/>
          <a:lstStyle/>
          <a:p>
            <a:r>
              <a:rPr lang="pt-PT" dirty="0"/>
              <a:t>QUESTIONS!!!!</a:t>
            </a:r>
            <a:endParaRPr lang="en-GB" dirty="0"/>
          </a:p>
        </p:txBody>
      </p:sp>
    </p:spTree>
    <p:extLst>
      <p:ext uri="{BB962C8B-B14F-4D97-AF65-F5344CB8AC3E}">
        <p14:creationId xmlns:p14="http://schemas.microsoft.com/office/powerpoint/2010/main" val="205723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00" y="-32433"/>
            <a:ext cx="11125236" cy="1104900"/>
          </a:xfrm>
        </p:spPr>
        <p:txBody>
          <a:bodyPr/>
          <a:lstStyle/>
          <a:p>
            <a:r>
              <a:rPr lang="en-US" b="1" dirty="0"/>
              <a:t>Configuration: Sender</a:t>
            </a:r>
          </a:p>
        </p:txBody>
      </p:sp>
      <p:pic>
        <p:nvPicPr>
          <p:cNvPr id="4" name="Picture 3"/>
          <p:cNvPicPr>
            <a:picLocks noChangeAspect="1"/>
          </p:cNvPicPr>
          <p:nvPr/>
        </p:nvPicPr>
        <p:blipFill rotWithShape="1">
          <a:blip r:embed="rId3"/>
          <a:srcRect r="63704"/>
          <a:stretch/>
        </p:blipFill>
        <p:spPr>
          <a:xfrm>
            <a:off x="768000" y="1072467"/>
            <a:ext cx="3528000" cy="1401066"/>
          </a:xfrm>
          <a:prstGeom prst="rect">
            <a:avLst/>
          </a:prstGeom>
          <a:ln>
            <a:solidFill>
              <a:schemeClr val="tx1"/>
            </a:solidFill>
          </a:ln>
        </p:spPr>
      </p:pic>
      <p:pic>
        <p:nvPicPr>
          <p:cNvPr id="5" name="Picture 4"/>
          <p:cNvPicPr>
            <a:picLocks noChangeAspect="1"/>
          </p:cNvPicPr>
          <p:nvPr/>
        </p:nvPicPr>
        <p:blipFill rotWithShape="1">
          <a:blip r:embed="rId4"/>
          <a:srcRect r="37909"/>
          <a:stretch/>
        </p:blipFill>
        <p:spPr>
          <a:xfrm>
            <a:off x="480000" y="3266721"/>
            <a:ext cx="5001826" cy="3168000"/>
          </a:xfrm>
          <a:prstGeom prst="rect">
            <a:avLst/>
          </a:prstGeom>
          <a:ln>
            <a:solidFill>
              <a:schemeClr val="tx1"/>
            </a:solidFill>
          </a:ln>
        </p:spPr>
      </p:pic>
      <p:pic>
        <p:nvPicPr>
          <p:cNvPr id="6" name="Picture 5"/>
          <p:cNvPicPr>
            <a:picLocks noChangeAspect="1"/>
          </p:cNvPicPr>
          <p:nvPr/>
        </p:nvPicPr>
        <p:blipFill rotWithShape="1">
          <a:blip r:embed="rId4"/>
          <a:srcRect r="34157"/>
          <a:stretch/>
        </p:blipFill>
        <p:spPr>
          <a:xfrm>
            <a:off x="6168000" y="1413000"/>
            <a:ext cx="5616000" cy="3075784"/>
          </a:xfrm>
          <a:prstGeom prst="rect">
            <a:avLst/>
          </a:prstGeom>
          <a:ln>
            <a:solidFill>
              <a:schemeClr val="tx1"/>
            </a:solidFill>
          </a:ln>
        </p:spPr>
      </p:pic>
    </p:spTree>
    <p:extLst>
      <p:ext uri="{BB962C8B-B14F-4D97-AF65-F5344CB8AC3E}">
        <p14:creationId xmlns:p14="http://schemas.microsoft.com/office/powerpoint/2010/main" val="183605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Receiver SFTP Adapter</a:t>
            </a:r>
          </a:p>
        </p:txBody>
      </p:sp>
      <p:sp>
        <p:nvSpPr>
          <p:cNvPr id="3" name="TextBox 2"/>
          <p:cNvSpPr txBox="1"/>
          <p:nvPr/>
        </p:nvSpPr>
        <p:spPr>
          <a:xfrm>
            <a:off x="227349" y="773961"/>
            <a:ext cx="10728000" cy="1754326"/>
          </a:xfrm>
          <a:prstGeom prst="rect">
            <a:avLst/>
          </a:prstGeom>
          <a:noFill/>
        </p:spPr>
        <p:txBody>
          <a:bodyPr wrap="square" rtlCol="0">
            <a:spAutoFit/>
          </a:bodyPr>
          <a:lstStyle/>
          <a:p>
            <a:endParaRPr lang="en-US" dirty="0">
              <a:solidFill>
                <a:prstClr val="black"/>
              </a:solidFill>
              <a:latin typeface="Arial" panose="020B0604020202020204" pitchFamily="34" charset="0"/>
              <a:cs typeface="Arial" panose="020B0604020202020204" pitchFamily="34" charset="0"/>
            </a:endParaRPr>
          </a:p>
          <a:p>
            <a:r>
              <a:rPr lang="en-US" dirty="0">
                <a:solidFill>
                  <a:prstClr val="black"/>
                </a:solidFill>
                <a:latin typeface="Arial" panose="020B0604020202020204" pitchFamily="34" charset="0"/>
                <a:cs typeface="Arial" panose="020B0604020202020204" pitchFamily="34" charset="0"/>
              </a:rPr>
              <a:t>Receiver SFTP adapter that enables you to place the files in their SFTP folder. </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p:txBody>
      </p:sp>
      <p:pic>
        <p:nvPicPr>
          <p:cNvPr id="4" name="Picture 3"/>
          <p:cNvPicPr>
            <a:picLocks noChangeAspect="1"/>
          </p:cNvPicPr>
          <p:nvPr/>
        </p:nvPicPr>
        <p:blipFill rotWithShape="1">
          <a:blip r:embed="rId3"/>
          <a:srcRect l="673"/>
          <a:stretch/>
        </p:blipFill>
        <p:spPr>
          <a:xfrm>
            <a:off x="768000" y="1863000"/>
            <a:ext cx="10632000" cy="3995565"/>
          </a:xfrm>
          <a:prstGeom prst="rect">
            <a:avLst/>
          </a:prstGeom>
          <a:ln>
            <a:solidFill>
              <a:schemeClr val="tx1"/>
            </a:solidFill>
          </a:ln>
        </p:spPr>
      </p:pic>
    </p:spTree>
    <p:extLst>
      <p:ext uri="{BB962C8B-B14F-4D97-AF65-F5344CB8AC3E}">
        <p14:creationId xmlns:p14="http://schemas.microsoft.com/office/powerpoint/2010/main" val="115228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Configurations: Receiver</a:t>
            </a:r>
            <a:br>
              <a:rPr lang="en-US" dirty="0"/>
            </a:b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Same as sender settings mention the directory file needs to be placed, file name, address of SFTP server and Authentication.</a:t>
            </a:r>
          </a:p>
        </p:txBody>
      </p:sp>
      <p:pic>
        <p:nvPicPr>
          <p:cNvPr id="8" name="Picture 7"/>
          <p:cNvPicPr>
            <a:picLocks noChangeAspect="1"/>
          </p:cNvPicPr>
          <p:nvPr/>
        </p:nvPicPr>
        <p:blipFill rotWithShape="1">
          <a:blip r:embed="rId3"/>
          <a:srcRect l="653" r="49072"/>
          <a:stretch/>
        </p:blipFill>
        <p:spPr>
          <a:xfrm>
            <a:off x="264000" y="1413000"/>
            <a:ext cx="5544000" cy="3921902"/>
          </a:xfrm>
          <a:prstGeom prst="rect">
            <a:avLst/>
          </a:prstGeom>
          <a:ln>
            <a:solidFill>
              <a:schemeClr val="tx1"/>
            </a:solidFill>
          </a:ln>
        </p:spPr>
      </p:pic>
      <p:sp>
        <p:nvSpPr>
          <p:cNvPr id="4" name="Text Placeholder 6"/>
          <p:cNvSpPr txBox="1">
            <a:spLocks/>
          </p:cNvSpPr>
          <p:nvPr/>
        </p:nvSpPr>
        <p:spPr>
          <a:xfrm>
            <a:off x="6528000" y="1104900"/>
            <a:ext cx="5399348" cy="5176653"/>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prstClr val="black"/>
                </a:solidFill>
                <a:latin typeface="Arial" panose="020B0604020202020204" pitchFamily="34" charset="0"/>
                <a:ea typeface="+mj-ea"/>
                <a:cs typeface="Arial" panose="020B0604020202020204" pitchFamily="34" charset="0"/>
              </a:rPr>
              <a:t>Timeout, maximum reconnects and Advanced maintain default settings.</a:t>
            </a:r>
          </a:p>
          <a:p>
            <a:endParaRPr lang="en-US" sz="1800" dirty="0">
              <a:solidFill>
                <a:prstClr val="black"/>
              </a:solidFill>
              <a:latin typeface="Arial" panose="020B0604020202020204" pitchFamily="34" charset="0"/>
              <a:ea typeface="+mj-ea"/>
              <a:cs typeface="Arial" panose="020B0604020202020204" pitchFamily="34" charset="0"/>
            </a:endParaRPr>
          </a:p>
          <a:p>
            <a:r>
              <a:rPr lang="en-US" sz="1800" dirty="0">
                <a:solidFill>
                  <a:prstClr val="black"/>
                </a:solidFill>
                <a:latin typeface="Arial" panose="020B0604020202020204" pitchFamily="34" charset="0"/>
                <a:ea typeface="+mj-ea"/>
                <a:cs typeface="Arial" panose="020B0604020202020204" pitchFamily="34" charset="0"/>
              </a:rPr>
              <a:t>Processing have to change depending upon the requirement.</a:t>
            </a:r>
          </a:p>
          <a:p>
            <a:endParaRPr lang="en-US" sz="1800" dirty="0">
              <a:solidFill>
                <a:prstClr val="black"/>
              </a:solidFill>
              <a:latin typeface="Arial" panose="020B0604020202020204" pitchFamily="34" charset="0"/>
              <a:ea typeface="+mj-ea"/>
              <a:cs typeface="Arial" panose="020B0604020202020204" pitchFamily="34" charset="0"/>
            </a:endParaRPr>
          </a:p>
          <a:p>
            <a:r>
              <a:rPr lang="en-US" sz="1800" b="1" u="sng" dirty="0">
                <a:solidFill>
                  <a:prstClr val="black"/>
                </a:solidFill>
                <a:latin typeface="Arial" panose="020B0604020202020204" pitchFamily="34" charset="0"/>
                <a:ea typeface="+mj-ea"/>
                <a:cs typeface="Arial" panose="020B0604020202020204" pitchFamily="34" charset="0"/>
              </a:rPr>
              <a:t>Use Case</a:t>
            </a:r>
            <a:r>
              <a:rPr lang="en-US" sz="1800" b="1" dirty="0">
                <a:solidFill>
                  <a:prstClr val="black"/>
                </a:solidFill>
                <a:latin typeface="Arial" panose="020B0604020202020204" pitchFamily="34" charset="0"/>
                <a:ea typeface="+mj-ea"/>
                <a:cs typeface="Arial" panose="020B0604020202020204" pitchFamily="34" charset="0"/>
              </a:rPr>
              <a:t>: </a:t>
            </a:r>
            <a:r>
              <a:rPr lang="en-US" sz="1800" dirty="0">
                <a:solidFill>
                  <a:prstClr val="black"/>
                </a:solidFill>
                <a:latin typeface="Arial" panose="020B0604020202020204" pitchFamily="34" charset="0"/>
                <a:ea typeface="+mj-ea"/>
                <a:cs typeface="Arial" panose="020B0604020202020204" pitchFamily="34" charset="0"/>
              </a:rPr>
              <a:t>When we want to pick the files form the 3rd party server or to place the files from 3rd party server we will use this adapter in flow.</a:t>
            </a:r>
          </a:p>
          <a:p>
            <a:endParaRPr lang="en-US" sz="1600" dirty="0">
              <a:solidFill>
                <a:prstClr val="black"/>
              </a:solidFill>
            </a:endParaRPr>
          </a:p>
          <a:p>
            <a:endParaRPr lang="en-US" sz="1600" dirty="0">
              <a:solidFill>
                <a:prstClr val="black"/>
              </a:solidFill>
            </a:endParaRPr>
          </a:p>
          <a:p>
            <a:endParaRPr lang="en-US" sz="1600" dirty="0">
              <a:solidFill>
                <a:prstClr val="black"/>
              </a:solidFill>
            </a:endParaRPr>
          </a:p>
          <a:p>
            <a:endParaRPr lang="en-US" sz="1600" dirty="0">
              <a:solidFill>
                <a:prstClr val="black"/>
              </a:solidFill>
            </a:endParaRPr>
          </a:p>
          <a:p>
            <a:endParaRPr lang="en-US" sz="1600" dirty="0">
              <a:solidFill>
                <a:prstClr val="black"/>
              </a:solidFill>
            </a:endParaRPr>
          </a:p>
        </p:txBody>
      </p:sp>
    </p:spTree>
    <p:extLst>
      <p:ext uri="{BB962C8B-B14F-4D97-AF65-F5344CB8AC3E}">
        <p14:creationId xmlns:p14="http://schemas.microsoft.com/office/powerpoint/2010/main" val="141068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0"/>
            <a:ext cx="11051401" cy="981000"/>
          </a:xfrm>
        </p:spPr>
        <p:txBody>
          <a:bodyPr/>
          <a:lstStyle/>
          <a:p>
            <a:r>
              <a:rPr lang="en-GB" b="1" dirty="0"/>
              <a:t> MAIL Adapter: Sender Mail Adapter</a:t>
            </a:r>
          </a:p>
        </p:txBody>
      </p:sp>
      <p:sp>
        <p:nvSpPr>
          <p:cNvPr id="3" name="TextBox 2"/>
          <p:cNvSpPr txBox="1"/>
          <p:nvPr/>
        </p:nvSpPr>
        <p:spPr>
          <a:xfrm>
            <a:off x="354299" y="693000"/>
            <a:ext cx="10800000" cy="2985433"/>
          </a:xfrm>
          <a:prstGeom prst="rect">
            <a:avLst/>
          </a:prstGeom>
          <a:noFill/>
        </p:spPr>
        <p:txBody>
          <a:bodyPr wrap="square" rtlCol="0">
            <a:spAutoFit/>
          </a:bodyPr>
          <a:lstStyle/>
          <a:p>
            <a:r>
              <a:rPr lang="en-US" sz="1600" dirty="0">
                <a:solidFill>
                  <a:prstClr val="black"/>
                </a:solidFill>
                <a:latin typeface="Arial" panose="020B0604020202020204" pitchFamily="34" charset="0"/>
                <a:cs typeface="Arial" panose="020B0604020202020204" pitchFamily="34" charset="0"/>
              </a:rPr>
              <a:t>Sender Mail adapter that enables you to poll mails from specified mail inbox. Using this adapter can download e-mails using IMAP or POP3 protocol and access the e-mail body content as well as attachments. Below are few differences between POP3 and IMAP protocol. </a:t>
            </a:r>
          </a:p>
          <a:p>
            <a:r>
              <a:rPr lang="en-US" sz="1600" b="1" u="sng" dirty="0">
                <a:solidFill>
                  <a:prstClr val="black"/>
                </a:solidFill>
                <a:latin typeface="Arial" panose="020B0604020202020204" pitchFamily="34" charset="0"/>
                <a:cs typeface="Arial" panose="020B0604020202020204" pitchFamily="34" charset="0"/>
              </a:rPr>
              <a:t>Use Case: </a:t>
            </a:r>
            <a:r>
              <a:rPr lang="en-US" sz="1600" dirty="0">
                <a:solidFill>
                  <a:prstClr val="black"/>
                </a:solidFill>
                <a:latin typeface="Arial" panose="020B0604020202020204" pitchFamily="34" charset="0"/>
                <a:cs typeface="Arial" panose="020B0604020202020204" pitchFamily="34" charset="0"/>
              </a:rPr>
              <a:t>When we want to fetch the data from the mail or sent to the mails we use this adapter in the flows.</a:t>
            </a:r>
          </a:p>
          <a:p>
            <a:endParaRPr lang="en-US" sz="1600" dirty="0">
              <a:solidFill>
                <a:prstClr val="black"/>
              </a:solidFill>
              <a:latin typeface="Arial" panose="020B0604020202020204" pitchFamily="34" charset="0"/>
              <a:cs typeface="Arial" panose="020B0604020202020204" pitchFamily="34" charset="0"/>
            </a:endParaRPr>
          </a:p>
          <a:p>
            <a:endParaRPr lang="en-US" dirty="0">
              <a:solidFill>
                <a:prstClr val="black"/>
              </a:solidFill>
            </a:endParaRPr>
          </a:p>
          <a:p>
            <a:endParaRPr lang="en-US" dirty="0">
              <a:solidFill>
                <a:prstClr val="black"/>
              </a:solidFill>
            </a:endParaRPr>
          </a:p>
          <a:p>
            <a:r>
              <a:rPr lang="en-US" dirty="0">
                <a:solidFill>
                  <a:prstClr val="black"/>
                </a:solidFill>
              </a:rPr>
              <a:t>     </a:t>
            </a:r>
          </a:p>
          <a:p>
            <a:endParaRPr lang="en-US" dirty="0">
              <a:solidFill>
                <a:prstClr val="black"/>
              </a:solidFill>
            </a:endParaRPr>
          </a:p>
          <a:p>
            <a:br>
              <a:rPr lang="en-US" dirty="0">
                <a:solidFill>
                  <a:prstClr val="black"/>
                </a:solidFill>
              </a:rPr>
            </a:br>
            <a:endParaRPr lang="en-US" dirty="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03138421"/>
              </p:ext>
            </p:extLst>
          </p:nvPr>
        </p:nvGraphicFramePr>
        <p:xfrm>
          <a:off x="480000" y="1878761"/>
          <a:ext cx="11232000" cy="1577236"/>
        </p:xfrm>
        <a:graphic>
          <a:graphicData uri="http://schemas.openxmlformats.org/drawingml/2006/table">
            <a:tbl>
              <a:tblPr/>
              <a:tblGrid>
                <a:gridCol w="5604077">
                  <a:extLst>
                    <a:ext uri="{9D8B030D-6E8A-4147-A177-3AD203B41FA5}">
                      <a16:colId xmlns:a16="http://schemas.microsoft.com/office/drawing/2014/main" val="20000"/>
                    </a:ext>
                  </a:extLst>
                </a:gridCol>
                <a:gridCol w="5627923">
                  <a:extLst>
                    <a:ext uri="{9D8B030D-6E8A-4147-A177-3AD203B41FA5}">
                      <a16:colId xmlns:a16="http://schemas.microsoft.com/office/drawing/2014/main" val="20001"/>
                    </a:ext>
                  </a:extLst>
                </a:gridCol>
              </a:tblGrid>
              <a:tr h="299487">
                <a:tc>
                  <a:txBody>
                    <a:bodyPr/>
                    <a:lstStyle/>
                    <a:p>
                      <a:pPr algn="ctr" fontAlgn="t"/>
                      <a:r>
                        <a:rPr lang="en-US" sz="1500" b="0" dirty="0">
                          <a:solidFill>
                            <a:srgbClr val="333333"/>
                          </a:solidFill>
                          <a:effectLst/>
                          <a:latin typeface="SAPMedium"/>
                        </a:rPr>
                        <a:t>POP3 – Post Office Protocol</a:t>
                      </a:r>
                      <a:endParaRPr lang="en-US" sz="1500" b="0" dirty="0">
                        <a:solidFill>
                          <a:srgbClr val="333333"/>
                        </a:solidFill>
                        <a:effectLst/>
                        <a:latin typeface="SAPRegular"/>
                      </a:endParaRP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500" b="0">
                          <a:solidFill>
                            <a:srgbClr val="333333"/>
                          </a:solidFill>
                          <a:effectLst/>
                          <a:latin typeface="SAPMedium"/>
                        </a:rPr>
                        <a:t>IMAP – Internet Messaging Access Protocol</a:t>
                      </a:r>
                      <a:endParaRPr lang="en-US" sz="1500" b="0">
                        <a:solidFill>
                          <a:srgbClr val="333333"/>
                        </a:solidFill>
                        <a:effectLst/>
                        <a:latin typeface="SAPRegular"/>
                      </a:endParaRP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17870">
                <a:tc>
                  <a:txBody>
                    <a:bodyPr/>
                    <a:lstStyle/>
                    <a:p>
                      <a:pPr algn="l" fontAlgn="t"/>
                      <a:r>
                        <a:rPr lang="en-US" sz="1500" b="0" dirty="0">
                          <a:effectLst/>
                          <a:latin typeface="Arial" panose="020B0604020202020204" pitchFamily="34" charset="0"/>
                          <a:cs typeface="Arial" panose="020B0604020202020204" pitchFamily="34" charset="0"/>
                        </a:rPr>
                        <a:t>You can use only one computer to check your email (no other devices)</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0" dirty="0">
                          <a:effectLst/>
                          <a:latin typeface="Arial" panose="020B0604020202020204" pitchFamily="34" charset="0"/>
                          <a:cs typeface="Arial" panose="020B0604020202020204" pitchFamily="34" charset="0"/>
                        </a:rPr>
                        <a:t>You can use multiple computers and devices to check your email</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5493">
                <a:tc>
                  <a:txBody>
                    <a:bodyPr/>
                    <a:lstStyle/>
                    <a:p>
                      <a:pPr algn="l" fontAlgn="t"/>
                      <a:r>
                        <a:rPr lang="en-US" sz="1500" b="0" dirty="0">
                          <a:effectLst/>
                          <a:latin typeface="Arial" panose="020B0604020202020204" pitchFamily="34" charset="0"/>
                          <a:cs typeface="Arial" panose="020B0604020202020204" pitchFamily="34" charset="0"/>
                        </a:rPr>
                        <a:t>Your mails are stored on the computer that you use</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0" dirty="0">
                          <a:effectLst/>
                          <a:latin typeface="Arial" panose="020B0604020202020204" pitchFamily="34" charset="0"/>
                          <a:cs typeface="Arial" panose="020B0604020202020204" pitchFamily="34" charset="0"/>
                        </a:rPr>
                        <a:t>Your mails are stored on the server</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6147">
                <a:tc>
                  <a:txBody>
                    <a:bodyPr/>
                    <a:lstStyle/>
                    <a:p>
                      <a:pPr algn="l" fontAlgn="t"/>
                      <a:r>
                        <a:rPr lang="en-US" sz="1500" b="0" dirty="0">
                          <a:effectLst/>
                          <a:latin typeface="Arial" panose="020B0604020202020204" pitchFamily="34" charset="0"/>
                          <a:cs typeface="Arial" panose="020B0604020202020204" pitchFamily="34" charset="0"/>
                        </a:rPr>
                        <a:t>Sent mail is stored locally on your PC, not on a mail server</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0" dirty="0">
                          <a:effectLst/>
                          <a:latin typeface="Arial" panose="020B0604020202020204" pitchFamily="34" charset="0"/>
                          <a:cs typeface="Arial" panose="020B0604020202020204" pitchFamily="34" charset="0"/>
                        </a:rPr>
                        <a:t>Sent mail stays on the server so you can see it from any device.</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rotWithShape="1">
          <a:blip r:embed="rId3"/>
          <a:srcRect l="1074" r="107"/>
          <a:stretch/>
        </p:blipFill>
        <p:spPr>
          <a:xfrm>
            <a:off x="2568000" y="3573000"/>
            <a:ext cx="6624000" cy="3015237"/>
          </a:xfrm>
          <a:prstGeom prst="rect">
            <a:avLst/>
          </a:prstGeom>
          <a:ln>
            <a:solidFill>
              <a:schemeClr val="tx1"/>
            </a:solidFill>
          </a:ln>
        </p:spPr>
      </p:pic>
    </p:spTree>
    <p:extLst>
      <p:ext uri="{BB962C8B-B14F-4D97-AF65-F5344CB8AC3E}">
        <p14:creationId xmlns:p14="http://schemas.microsoft.com/office/powerpoint/2010/main" val="119427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41" y="-267900"/>
            <a:ext cx="11125236" cy="1104900"/>
          </a:xfrm>
        </p:spPr>
        <p:txBody>
          <a:bodyPr/>
          <a:lstStyle/>
          <a:p>
            <a:r>
              <a:rPr lang="en-US" dirty="0"/>
              <a:t>Configuration: Sender</a:t>
            </a:r>
          </a:p>
        </p:txBody>
      </p:sp>
      <p:pic>
        <p:nvPicPr>
          <p:cNvPr id="3" name="Picture 2"/>
          <p:cNvPicPr>
            <a:picLocks noChangeAspect="1"/>
          </p:cNvPicPr>
          <p:nvPr/>
        </p:nvPicPr>
        <p:blipFill rotWithShape="1">
          <a:blip r:embed="rId3"/>
          <a:srcRect l="-85" r="85" b="26061"/>
          <a:stretch/>
        </p:blipFill>
        <p:spPr>
          <a:xfrm>
            <a:off x="2064000" y="477000"/>
            <a:ext cx="7992000" cy="2748468"/>
          </a:xfrm>
          <a:prstGeom prst="rect">
            <a:avLst/>
          </a:prstGeom>
          <a:ln>
            <a:solidFill>
              <a:schemeClr val="tx1"/>
            </a:solidFill>
          </a:ln>
        </p:spPr>
      </p:pic>
      <p:pic>
        <p:nvPicPr>
          <p:cNvPr id="5" name="Picture 4"/>
          <p:cNvPicPr>
            <a:picLocks noChangeAspect="1"/>
          </p:cNvPicPr>
          <p:nvPr/>
        </p:nvPicPr>
        <p:blipFill rotWithShape="1">
          <a:blip r:embed="rId4"/>
          <a:srcRect l="1108"/>
          <a:stretch/>
        </p:blipFill>
        <p:spPr>
          <a:xfrm>
            <a:off x="2423999" y="3357000"/>
            <a:ext cx="6835459" cy="2919843"/>
          </a:xfrm>
          <a:prstGeom prst="rect">
            <a:avLst/>
          </a:prstGeom>
          <a:ln>
            <a:solidFill>
              <a:schemeClr val="tx1"/>
            </a:solidFill>
          </a:ln>
        </p:spPr>
      </p:pic>
    </p:spTree>
    <p:extLst>
      <p:ext uri="{BB962C8B-B14F-4D97-AF65-F5344CB8AC3E}">
        <p14:creationId xmlns:p14="http://schemas.microsoft.com/office/powerpoint/2010/main" val="214190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Receiver Mail Adapter</a:t>
            </a:r>
          </a:p>
        </p:txBody>
      </p:sp>
      <p:sp>
        <p:nvSpPr>
          <p:cNvPr id="3" name="TextBox 2"/>
          <p:cNvSpPr txBox="1"/>
          <p:nvPr/>
        </p:nvSpPr>
        <p:spPr>
          <a:xfrm>
            <a:off x="480000" y="837000"/>
            <a:ext cx="10440000" cy="193899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Cloud Platform Integration provides Receiver Mail adapter that enables you to send mail to desired mail address. This adapter uses SMTP as a transport protocol default</a:t>
            </a:r>
          </a:p>
          <a:p>
            <a:r>
              <a:rPr lang="en-US" dirty="0">
                <a:solidFill>
                  <a:prstClr val="black"/>
                </a:solidFill>
              </a:rPr>
              <a:t> </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Below address is used to connect the Gmail. To connect with outlook or other mail address its different.</a:t>
            </a:r>
          </a:p>
          <a:p>
            <a:endParaRPr lang="en-US" dirty="0">
              <a:solidFill>
                <a:prstClr val="black"/>
              </a:solidFill>
            </a:endParaRPr>
          </a:p>
          <a:p>
            <a:endParaRPr lang="en-US" dirty="0">
              <a:solidFill>
                <a:prstClr val="black"/>
              </a:solidFill>
            </a:endParaRPr>
          </a:p>
          <a:p>
            <a:endParaRPr lang="en-US" dirty="0">
              <a:solidFill>
                <a:prstClr val="black"/>
              </a:solidFill>
            </a:endParaRPr>
          </a:p>
        </p:txBody>
      </p:sp>
      <p:pic>
        <p:nvPicPr>
          <p:cNvPr id="4" name="Picture 3"/>
          <p:cNvPicPr>
            <a:picLocks noChangeAspect="1"/>
          </p:cNvPicPr>
          <p:nvPr/>
        </p:nvPicPr>
        <p:blipFill rotWithShape="1">
          <a:blip r:embed="rId3"/>
          <a:srcRect r="33959"/>
          <a:stretch/>
        </p:blipFill>
        <p:spPr>
          <a:xfrm>
            <a:off x="552000" y="1941900"/>
            <a:ext cx="5761852" cy="4409546"/>
          </a:xfrm>
          <a:prstGeom prst="rect">
            <a:avLst/>
          </a:prstGeom>
          <a:ln>
            <a:solidFill>
              <a:schemeClr val="tx1"/>
            </a:solidFill>
          </a:ln>
        </p:spPr>
      </p:pic>
      <p:pic>
        <p:nvPicPr>
          <p:cNvPr id="5" name="Picture 4"/>
          <p:cNvPicPr>
            <a:picLocks noChangeAspect="1"/>
          </p:cNvPicPr>
          <p:nvPr/>
        </p:nvPicPr>
        <p:blipFill rotWithShape="1">
          <a:blip r:embed="rId4"/>
          <a:srcRect l="-57" r="54628"/>
          <a:stretch/>
        </p:blipFill>
        <p:spPr>
          <a:xfrm>
            <a:off x="7008877" y="2326194"/>
            <a:ext cx="4493155" cy="4052056"/>
          </a:xfrm>
          <a:prstGeom prst="rect">
            <a:avLst/>
          </a:prstGeom>
          <a:ln>
            <a:solidFill>
              <a:schemeClr val="tx1"/>
            </a:solidFill>
          </a:ln>
        </p:spPr>
      </p:pic>
    </p:spTree>
    <p:extLst>
      <p:ext uri="{BB962C8B-B14F-4D97-AF65-F5344CB8AC3E}">
        <p14:creationId xmlns:p14="http://schemas.microsoft.com/office/powerpoint/2010/main" val="2800542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16" ma:contentTypeDescription="Create a new document." ma:contentTypeScope="" ma:versionID="077d0757f9e5a467e074d2d6e8e70bac">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6b53187c3007cfed7db15853367b29c2"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c4df07-b85f-4eb6-bf17-4b81d0193c7a}" ma:internalName="TaxCatchAll" ma:showField="CatchAllData" ma:web="892d93e1-f394-447a-89d4-a77303aa60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
        <AccountId xsi:nil="true"/>
        <AccountType/>
      </UserInfo>
    </SharedWithUsers>
    <MediaLengthInSeconds xmlns="cd6156e9-227f-4c5d-869b-e260890bbe46" xsi:nil="true"/>
    <lcf76f155ced4ddcb4097134ff3c332f xmlns="cd6156e9-227f-4c5d-869b-e260890bbe46">
      <Terms xmlns="http://schemas.microsoft.com/office/infopath/2007/PartnerControls"/>
    </lcf76f155ced4ddcb4097134ff3c332f>
    <TaxCatchAll xmlns="892d93e1-f394-447a-89d4-a77303aa605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37A1CB-22C5-484F-B62F-AAA42D6D53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09A763-14ED-4999-B2B8-4C90332DF60A}">
  <ds:schemaRefs>
    <ds:schemaRef ds:uri="e04b4b45-45c6-4ff8-ab7c-012ed1925f38"/>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64ba7459-4d13-401f-9191-04d1e700aec2"/>
    <ds:schemaRef ds:uri="http://purl.org/dc/dcmitype/"/>
    <ds:schemaRef ds:uri="892d93e1-f394-447a-89d4-a77303aa605e"/>
    <ds:schemaRef ds:uri="cd6156e9-227f-4c5d-869b-e260890bbe46"/>
  </ds:schemaRefs>
</ds:datastoreItem>
</file>

<file path=customXml/itemProps3.xml><?xml version="1.0" encoding="utf-8"?>
<ds:datastoreItem xmlns:ds="http://schemas.openxmlformats.org/officeDocument/2006/customXml" ds:itemID="{036C924E-F25F-4414-BA25-56544F9DFE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6703</TotalTime>
  <Words>1670</Words>
  <Application>Microsoft Office PowerPoint</Application>
  <PresentationFormat>Widescreen</PresentationFormat>
  <Paragraphs>273</Paragraphs>
  <Slides>31</Slides>
  <Notes>18</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Capgemini Master</vt:lpstr>
      <vt:lpstr>Title Slide</vt:lpstr>
      <vt:lpstr>Final slides</vt:lpstr>
      <vt:lpstr>ADAPTERS</vt:lpstr>
      <vt:lpstr>Table of contents</vt:lpstr>
      <vt:lpstr> SFTP Adapter</vt:lpstr>
      <vt:lpstr>Configuration: Sender</vt:lpstr>
      <vt:lpstr>Receiver SFTP Adapter</vt:lpstr>
      <vt:lpstr>Configurations: Receiver   Same as sender settings mention the directory file needs to be placed, file name, address of SFTP server and Authentication.</vt:lpstr>
      <vt:lpstr> MAIL Adapter: Sender Mail Adapter</vt:lpstr>
      <vt:lpstr>Configuration: Sender</vt:lpstr>
      <vt:lpstr>Receiver Mail Adapter</vt:lpstr>
      <vt:lpstr>Configurations: Receiver</vt:lpstr>
      <vt:lpstr> ODATA ADAPTER</vt:lpstr>
      <vt:lpstr>Configurations: Receiver    The OData Adapter in CPI supports the v2 and v4 version of OData Protocol.</vt:lpstr>
      <vt:lpstr>Configurations: Receiver</vt:lpstr>
      <vt:lpstr>Configurations: Receiver</vt:lpstr>
      <vt:lpstr>Configurations: Receiver</vt:lpstr>
      <vt:lpstr> Receiver HTTP Adapter</vt:lpstr>
      <vt:lpstr>CONNECTION DETAILS:  </vt:lpstr>
      <vt:lpstr>Sender HTTPS Adapter:  </vt:lpstr>
      <vt:lpstr>PowerPoint Presentation</vt:lpstr>
      <vt:lpstr>PROCESSDIRECT Adapter</vt:lpstr>
      <vt:lpstr>Configuration: Receiver</vt:lpstr>
      <vt:lpstr>SOAP Adapter</vt:lpstr>
      <vt:lpstr>Sender SOAP Adapter:  </vt:lpstr>
      <vt:lpstr> Message Exchange Pattern (MEP):  •One-Way: For asynchronous/one-way communication.  •Request-Reply: For synchronous requirement, where you are expecting a response from the receiver.</vt:lpstr>
      <vt:lpstr>PowerPoint Presentation</vt:lpstr>
      <vt:lpstr>Receiver SOAP Adapter:  </vt:lpstr>
      <vt:lpstr>Connection:</vt:lpstr>
      <vt:lpstr>Connection:</vt:lpstr>
      <vt:lpstr>PowerPoint Presentation</vt:lpstr>
      <vt:lpstr>QUESTIONS!!!!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ADAPTERS</dc:title>
  <dc:creator>Capgemini</dc:creator>
  <cp:lastModifiedBy>Deb, Sayantani</cp:lastModifiedBy>
  <cp:revision>307</cp:revision>
  <dcterms:created xsi:type="dcterms:W3CDTF">2017-11-02T14:01:05Z</dcterms:created>
  <dcterms:modified xsi:type="dcterms:W3CDTF">2024-08-15T11:15:59Z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184700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