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27"/>
  </p:notesMasterIdLst>
  <p:handoutMasterIdLst>
    <p:handoutMasterId r:id="rId28"/>
  </p:handoutMasterIdLst>
  <p:sldIdLst>
    <p:sldId id="296" r:id="rId7"/>
    <p:sldId id="264" r:id="rId8"/>
    <p:sldId id="405" r:id="rId9"/>
    <p:sldId id="266" r:id="rId10"/>
    <p:sldId id="267" r:id="rId11"/>
    <p:sldId id="406" r:id="rId12"/>
    <p:sldId id="350" r:id="rId13"/>
    <p:sldId id="407" r:id="rId14"/>
    <p:sldId id="408" r:id="rId15"/>
    <p:sldId id="409" r:id="rId16"/>
    <p:sldId id="290" r:id="rId17"/>
    <p:sldId id="410" r:id="rId18"/>
    <p:sldId id="412" r:id="rId19"/>
    <p:sldId id="413" r:id="rId20"/>
    <p:sldId id="414" r:id="rId21"/>
    <p:sldId id="415" r:id="rId22"/>
    <p:sldId id="416" r:id="rId23"/>
    <p:sldId id="417" r:id="rId24"/>
    <p:sldId id="418" r:id="rId25"/>
    <p:sldId id="273" r:id="rId26"/>
  </p:sldIdLst>
  <p:sldSz cx="12192000" cy="6858000"/>
  <p:notesSz cx="6858000" cy="9144000"/>
  <p:custDataLst>
    <p:tags r:id="rId2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64"/>
            <p14:sldId id="405"/>
            <p14:sldId id="266"/>
            <p14:sldId id="267"/>
            <p14:sldId id="406"/>
            <p14:sldId id="350"/>
            <p14:sldId id="407"/>
            <p14:sldId id="408"/>
            <p14:sldId id="409"/>
            <p14:sldId id="290"/>
            <p14:sldId id="410"/>
            <p14:sldId id="412"/>
            <p14:sldId id="413"/>
            <p14:sldId id="414"/>
            <p14:sldId id="415"/>
            <p14:sldId id="416"/>
            <p14:sldId id="417"/>
            <p14:sldId id="418"/>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91" autoAdjust="0"/>
  </p:normalViewPr>
  <p:slideViewPr>
    <p:cSldViewPr>
      <p:cViewPr varScale="1">
        <p:scale>
          <a:sx n="70" d="100"/>
          <a:sy n="70" d="100"/>
        </p:scale>
        <p:origin x="536"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15/08/2024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15/08/2024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7</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8</a:t>
            </a:fld>
            <a:endParaRPr lang="pt-BR" dirty="0"/>
          </a:p>
        </p:txBody>
      </p:sp>
    </p:spTree>
    <p:extLst>
      <p:ext uri="{BB962C8B-B14F-4D97-AF65-F5344CB8AC3E}">
        <p14:creationId xmlns:p14="http://schemas.microsoft.com/office/powerpoint/2010/main" val="8206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303239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dirty="0"/>
          </a:p>
        </p:txBody>
      </p:sp>
    </p:spTree>
    <p:extLst>
      <p:ext uri="{BB962C8B-B14F-4D97-AF65-F5344CB8AC3E}">
        <p14:creationId xmlns:p14="http://schemas.microsoft.com/office/powerpoint/2010/main" val="122519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16</a:t>
            </a:fld>
            <a:endParaRPr lang="pt-BR" dirty="0"/>
          </a:p>
        </p:txBody>
      </p:sp>
    </p:spTree>
    <p:extLst>
      <p:ext uri="{BB962C8B-B14F-4D97-AF65-F5344CB8AC3E}">
        <p14:creationId xmlns:p14="http://schemas.microsoft.com/office/powerpoint/2010/main" val="137980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dirty="0"/>
          </a:p>
        </p:txBody>
      </p:sp>
    </p:spTree>
    <p:extLst>
      <p:ext uri="{BB962C8B-B14F-4D97-AF65-F5344CB8AC3E}">
        <p14:creationId xmlns:p14="http://schemas.microsoft.com/office/powerpoint/2010/main" val="162976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18</a:t>
            </a:fld>
            <a:endParaRPr lang="pt-BR" dirty="0"/>
          </a:p>
        </p:txBody>
      </p:sp>
    </p:spTree>
    <p:extLst>
      <p:ext uri="{BB962C8B-B14F-4D97-AF65-F5344CB8AC3E}">
        <p14:creationId xmlns:p14="http://schemas.microsoft.com/office/powerpoint/2010/main" val="4006039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6.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5.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6" name="Object 15"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a:t>Click to edit Master title style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12.xml"/><Relationship Id="rId7" Type="http://schemas.openxmlformats.org/officeDocument/2006/relationships/tags" Target="../tags/tag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83" r:id="rId7"/>
    <p:sldLayoutId id="2147483821" r:id="rId8"/>
    <p:sldLayoutId id="2147483877"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2" Type="http://schemas.openxmlformats.org/officeDocument/2006/relationships/hyperlink" Target="https://tools.hana.ondemand.com/#cloud"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1B8B409-591E-4F4C-BDA2-E292A2B3E02A}"/>
              </a:ext>
            </a:extLst>
          </p:cNvPr>
          <p:cNvSpPr>
            <a:spLocks noGrp="1"/>
          </p:cNvSpPr>
          <p:nvPr>
            <p:ph type="body" sz="quarter" idx="11"/>
          </p:nvPr>
        </p:nvSpPr>
        <p:spPr>
          <a:xfrm>
            <a:off x="5592000" y="549001"/>
            <a:ext cx="5838000" cy="2058654"/>
          </a:xfrm>
        </p:spPr>
        <p:txBody>
          <a:bodyPr/>
          <a:lstStyle/>
          <a:p>
            <a:r>
              <a:rPr lang="en-US" dirty="0"/>
              <a:t>SAP Cloud Connector</a:t>
            </a:r>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0" name="Object 1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Oval 20">
            <a:extLst>
              <a:ext uri="{FF2B5EF4-FFF2-40B4-BE49-F238E27FC236}">
                <a16:creationId xmlns:a16="http://schemas.microsoft.com/office/drawing/2014/main" id="{80DEC651-0810-4FD4-A2CA-C54974433D45}"/>
              </a:ext>
            </a:extLst>
          </p:cNvPr>
          <p:cNvSpPr/>
          <p:nvPr/>
        </p:nvSpPr>
        <p:spPr>
          <a:xfrm>
            <a:off x="5543498" y="457200"/>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a:t>Basic Tasks on Cloud Connector</a:t>
            </a:r>
          </a:p>
        </p:txBody>
      </p:sp>
      <p:sp>
        <p:nvSpPr>
          <p:cNvPr id="11" name="Text Placeholder 10"/>
          <p:cNvSpPr>
            <a:spLocks noGrp="1"/>
          </p:cNvSpPr>
          <p:nvPr>
            <p:ph type="body" sz="quarter" idx="33"/>
          </p:nvPr>
        </p:nvSpPr>
        <p:spPr>
          <a:xfrm>
            <a:off x="6981371" y="457200"/>
            <a:ext cx="4020458" cy="412363"/>
          </a:xfrm>
        </p:spPr>
        <p:txBody>
          <a:bodyPr/>
          <a:lstStyle/>
          <a:p>
            <a:pPr lvl="0"/>
            <a:r>
              <a:rPr lang="en-US" dirty="0"/>
              <a:t>Configuration</a:t>
            </a:r>
          </a:p>
        </p:txBody>
      </p:sp>
      <p:sp>
        <p:nvSpPr>
          <p:cNvPr id="12" name="Text Placeholder 11"/>
          <p:cNvSpPr>
            <a:spLocks noGrp="1"/>
          </p:cNvSpPr>
          <p:nvPr>
            <p:ph type="body" sz="quarter" idx="34"/>
          </p:nvPr>
        </p:nvSpPr>
        <p:spPr>
          <a:xfrm>
            <a:off x="6981372" y="876155"/>
            <a:ext cx="4020458" cy="1177616"/>
          </a:xfrm>
        </p:spPr>
        <p:txBody>
          <a:bodyPr/>
          <a:lstStyle/>
          <a:p>
            <a:pPr marL="179388" lvl="1"/>
            <a:r>
              <a:rPr lang="en-US" dirty="0"/>
              <a:t>Administration Logon </a:t>
            </a:r>
          </a:p>
          <a:p>
            <a:pPr marL="179388" lvl="1"/>
            <a:r>
              <a:rPr lang="en-US" dirty="0"/>
              <a:t>Setup Connection Parameters</a:t>
            </a:r>
          </a:p>
          <a:p>
            <a:pPr marL="179388" lvl="1"/>
            <a:r>
              <a:rPr lang="en-US" dirty="0"/>
              <a:t>Establishing SSL Tunnel from cloud connector user to SAP Cloud Platform.</a:t>
            </a:r>
          </a:p>
          <a:p>
            <a:pPr marL="179388" lvl="1"/>
            <a:endParaRPr lang="en-GB" dirty="0"/>
          </a:p>
        </p:txBody>
      </p:sp>
      <p:sp>
        <p:nvSpPr>
          <p:cNvPr id="14" name="Text Placeholder 13"/>
          <p:cNvSpPr>
            <a:spLocks noGrp="1"/>
          </p:cNvSpPr>
          <p:nvPr>
            <p:ph type="body" sz="quarter" idx="36"/>
          </p:nvPr>
        </p:nvSpPr>
        <p:spPr>
          <a:xfrm>
            <a:off x="5733969" y="784644"/>
            <a:ext cx="863263" cy="482705"/>
          </a:xfrm>
        </p:spPr>
        <p:txBody>
          <a:bodyPr/>
          <a:lstStyle/>
          <a:p>
            <a:r>
              <a:rPr lang="en-GB" dirty="0"/>
              <a:t>02</a:t>
            </a:r>
          </a:p>
        </p:txBody>
      </p:sp>
      <p:sp>
        <p:nvSpPr>
          <p:cNvPr id="22" name="Text Placeholder 10"/>
          <p:cNvSpPr>
            <a:spLocks noGrp="1"/>
          </p:cNvSpPr>
          <p:nvPr>
            <p:ph type="body" sz="quarter" idx="33"/>
          </p:nvPr>
        </p:nvSpPr>
        <p:spPr>
          <a:xfrm>
            <a:off x="5733969" y="2307771"/>
            <a:ext cx="4020458" cy="412363"/>
          </a:xfrm>
        </p:spPr>
        <p:txBody>
          <a:bodyPr/>
          <a:lstStyle/>
          <a:p>
            <a:pPr lvl="0"/>
            <a:r>
              <a:rPr lang="en-US" dirty="0"/>
              <a:t>Pre-requisites</a:t>
            </a:r>
          </a:p>
        </p:txBody>
      </p:sp>
      <p:sp>
        <p:nvSpPr>
          <p:cNvPr id="23" name="Text Placeholder 11"/>
          <p:cNvSpPr>
            <a:spLocks noGrp="1"/>
          </p:cNvSpPr>
          <p:nvPr>
            <p:ph type="body" sz="quarter" idx="34"/>
          </p:nvPr>
        </p:nvSpPr>
        <p:spPr>
          <a:xfrm>
            <a:off x="5733970" y="2726726"/>
            <a:ext cx="5848430" cy="2607274"/>
          </a:xfrm>
        </p:spPr>
        <p:txBody>
          <a:bodyPr/>
          <a:lstStyle/>
          <a:p>
            <a:pPr marL="179388" lvl="1"/>
            <a:r>
              <a:rPr lang="en-US" sz="1400" dirty="0"/>
              <a:t>There are few pre-requisites to be done for Successful Installation of Cloud Connector.</a:t>
            </a:r>
          </a:p>
          <a:p>
            <a:pPr marL="357188" lvl="2"/>
            <a:r>
              <a:rPr lang="en-US" sz="1400" dirty="0"/>
              <a:t>Hardware</a:t>
            </a:r>
          </a:p>
          <a:p>
            <a:pPr marL="357188" lvl="2"/>
            <a:r>
              <a:rPr lang="en-US" sz="1400" dirty="0"/>
              <a:t>Software</a:t>
            </a:r>
          </a:p>
          <a:p>
            <a:pPr marL="357188" lvl="2"/>
            <a:r>
              <a:rPr lang="en-US" sz="1400" dirty="0"/>
              <a:t>JDK</a:t>
            </a:r>
          </a:p>
          <a:p>
            <a:pPr marL="357188" lvl="2"/>
            <a:r>
              <a:rPr lang="en-US" sz="1400" dirty="0"/>
              <a:t>Product Availability Matrix</a:t>
            </a:r>
          </a:p>
          <a:p>
            <a:pPr marL="357188" lvl="2"/>
            <a:r>
              <a:rPr lang="en-US" sz="1400" dirty="0"/>
              <a:t>Network</a:t>
            </a:r>
          </a:p>
        </p:txBody>
      </p:sp>
    </p:spTree>
    <p:extLst>
      <p:ext uri="{BB962C8B-B14F-4D97-AF65-F5344CB8AC3E}">
        <p14:creationId xmlns:p14="http://schemas.microsoft.com/office/powerpoint/2010/main" val="63959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Pre-Requisites for Cloud Connector Installation</a:t>
            </a:r>
            <a:endParaRPr lang="en-GB" dirty="0"/>
          </a:p>
        </p:txBody>
      </p:sp>
      <p:sp>
        <p:nvSpPr>
          <p:cNvPr id="6" name="Text Placeholder 5"/>
          <p:cNvSpPr>
            <a:spLocks noGrp="1"/>
          </p:cNvSpPr>
          <p:nvPr>
            <p:ph type="body" sz="quarter" idx="12"/>
          </p:nvPr>
        </p:nvSpPr>
        <p:spPr/>
        <p:txBody>
          <a:bodyPr/>
          <a:lstStyle/>
          <a:p>
            <a:r>
              <a:rPr lang="en-GB" dirty="0"/>
              <a:t>Hardware</a:t>
            </a:r>
          </a:p>
        </p:txBody>
      </p:sp>
      <p:sp>
        <p:nvSpPr>
          <p:cNvPr id="8" name="Text Placeholder 7"/>
          <p:cNvSpPr>
            <a:spLocks noGrp="1"/>
          </p:cNvSpPr>
          <p:nvPr>
            <p:ph type="body" sz="quarter" idx="15"/>
          </p:nvPr>
        </p:nvSpPr>
        <p:spPr>
          <a:xfrm>
            <a:off x="7391400" y="1420988"/>
            <a:ext cx="3537827" cy="743987"/>
          </a:xfrm>
        </p:spPr>
        <p:txBody>
          <a:bodyPr/>
          <a:lstStyle/>
          <a:p>
            <a:r>
              <a:rPr lang="en-GB" dirty="0"/>
              <a:t>Software</a:t>
            </a:r>
          </a:p>
        </p:txBody>
      </p:sp>
      <p:cxnSp>
        <p:nvCxnSpPr>
          <p:cNvPr id="14" name="Straight Connector 13"/>
          <p:cNvCxnSpPr/>
          <p:nvPr/>
        </p:nvCxnSpPr>
        <p:spPr>
          <a:xfrm>
            <a:off x="6324600" y="2205319"/>
            <a:ext cx="29813" cy="4043081"/>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129789346"/>
              </p:ext>
            </p:extLst>
          </p:nvPr>
        </p:nvGraphicFramePr>
        <p:xfrm>
          <a:off x="227349" y="2362199"/>
          <a:ext cx="5716251" cy="2946400"/>
        </p:xfrm>
        <a:graphic>
          <a:graphicData uri="http://schemas.openxmlformats.org/drawingml/2006/table">
            <a:tbl>
              <a:tblPr firstRow="1" bandRow="1">
                <a:tableStyleId>{5C22544A-7EE6-4342-B048-85BDC9FD1C3A}</a:tableStyleId>
              </a:tblPr>
              <a:tblGrid>
                <a:gridCol w="1560761">
                  <a:extLst>
                    <a:ext uri="{9D8B030D-6E8A-4147-A177-3AD203B41FA5}">
                      <a16:colId xmlns:a16="http://schemas.microsoft.com/office/drawing/2014/main" val="20000"/>
                    </a:ext>
                  </a:extLst>
                </a:gridCol>
                <a:gridCol w="202189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736600">
                <a:tc>
                  <a:txBody>
                    <a:bodyPr/>
                    <a:lstStyle/>
                    <a:p>
                      <a:endParaRPr lang="en-IN" dirty="0"/>
                    </a:p>
                  </a:txBody>
                  <a:tcPr/>
                </a:tc>
                <a:tc>
                  <a:txBody>
                    <a:bodyPr/>
                    <a:lstStyle/>
                    <a:p>
                      <a:r>
                        <a:rPr lang="en-IN" sz="1800" b="1" i="0" kern="1200" dirty="0">
                          <a:solidFill>
                            <a:schemeClr val="lt1"/>
                          </a:solidFill>
                          <a:effectLst/>
                          <a:latin typeface="+mn-lt"/>
                          <a:ea typeface="+mn-ea"/>
                          <a:cs typeface="+mn-cs"/>
                        </a:rPr>
                        <a:t>Minimum</a:t>
                      </a:r>
                      <a:endParaRPr lang="en-IN" dirty="0"/>
                    </a:p>
                  </a:txBody>
                  <a:tcPr/>
                </a:tc>
                <a:tc>
                  <a:txBody>
                    <a:bodyPr/>
                    <a:lstStyle/>
                    <a:p>
                      <a:r>
                        <a:rPr lang="en-IN" sz="1800" b="1" i="0" kern="1200" dirty="0">
                          <a:solidFill>
                            <a:schemeClr val="lt1"/>
                          </a:solidFill>
                          <a:effectLst/>
                          <a:latin typeface="+mn-lt"/>
                          <a:ea typeface="+mn-ea"/>
                          <a:cs typeface="+mn-cs"/>
                        </a:rPr>
                        <a:t>Recommended</a:t>
                      </a:r>
                      <a:endParaRPr lang="en-IN" dirty="0"/>
                    </a:p>
                  </a:txBody>
                  <a:tcPr/>
                </a:tc>
                <a:extLst>
                  <a:ext uri="{0D108BD9-81ED-4DB2-BD59-A6C34878D82A}">
                    <a16:rowId xmlns:a16="http://schemas.microsoft.com/office/drawing/2014/main" val="10000"/>
                  </a:ext>
                </a:extLst>
              </a:tr>
              <a:tr h="736600">
                <a:tc>
                  <a:txBody>
                    <a:bodyPr/>
                    <a:lstStyle/>
                    <a:p>
                      <a:pPr marL="0" algn="l" defTabSz="914400" rtl="0" eaLnBrk="1" latinLnBrk="0" hangingPunct="1"/>
                      <a:r>
                        <a:rPr lang="en-IN" sz="1400" kern="1200" dirty="0">
                          <a:solidFill>
                            <a:schemeClr val="dk1"/>
                          </a:solidFill>
                          <a:latin typeface="+mn-lt"/>
                          <a:ea typeface="+mn-ea"/>
                          <a:cs typeface="+mn-cs"/>
                        </a:rPr>
                        <a:t>CPU</a:t>
                      </a:r>
                    </a:p>
                  </a:txBody>
                  <a:tcPr/>
                </a:tc>
                <a:tc>
                  <a:txBody>
                    <a:bodyPr/>
                    <a:lstStyle/>
                    <a:p>
                      <a:r>
                        <a:rPr lang="en-IN" sz="1400" dirty="0"/>
                        <a:t>Single core 3 GHz, x86-64 architecture compatible</a:t>
                      </a:r>
                    </a:p>
                  </a:txBody>
                  <a:tcPr/>
                </a:tc>
                <a:tc>
                  <a:txBody>
                    <a:bodyPr/>
                    <a:lstStyle/>
                    <a:p>
                      <a:r>
                        <a:rPr lang="en-IN" sz="1400" kern="1200" dirty="0">
                          <a:solidFill>
                            <a:schemeClr val="dk1"/>
                          </a:solidFill>
                          <a:latin typeface="+mn-lt"/>
                          <a:ea typeface="+mn-ea"/>
                          <a:cs typeface="+mn-cs"/>
                        </a:rPr>
                        <a:t>Dual core 2 GHz, x86-64 architecture compatible</a:t>
                      </a:r>
                    </a:p>
                  </a:txBody>
                  <a:tcPr/>
                </a:tc>
                <a:extLst>
                  <a:ext uri="{0D108BD9-81ED-4DB2-BD59-A6C34878D82A}">
                    <a16:rowId xmlns:a16="http://schemas.microsoft.com/office/drawing/2014/main" val="10001"/>
                  </a:ext>
                </a:extLst>
              </a:tr>
              <a:tr h="736600">
                <a:tc>
                  <a:txBody>
                    <a:bodyPr/>
                    <a:lstStyle/>
                    <a:p>
                      <a:r>
                        <a:rPr lang="en-IN" sz="1400" kern="1200" dirty="0">
                          <a:solidFill>
                            <a:schemeClr val="dk1"/>
                          </a:solidFill>
                          <a:latin typeface="+mn-lt"/>
                          <a:ea typeface="+mn-ea"/>
                          <a:cs typeface="+mn-cs"/>
                        </a:rPr>
                        <a:t>Memory (RAM)</a:t>
                      </a:r>
                    </a:p>
                  </a:txBody>
                  <a:tcPr/>
                </a:tc>
                <a:tc>
                  <a:txBody>
                    <a:bodyPr/>
                    <a:lstStyle/>
                    <a:p>
                      <a:r>
                        <a:rPr lang="en-IN" sz="1400" kern="1200" dirty="0">
                          <a:solidFill>
                            <a:schemeClr val="dk1"/>
                          </a:solidFill>
                          <a:latin typeface="+mn-lt"/>
                          <a:ea typeface="+mn-ea"/>
                          <a:cs typeface="+mn-cs"/>
                        </a:rPr>
                        <a:t>2 GB</a:t>
                      </a:r>
                    </a:p>
                  </a:txBody>
                  <a:tcPr/>
                </a:tc>
                <a:tc>
                  <a:txBody>
                    <a:bodyPr/>
                    <a:lstStyle/>
                    <a:p>
                      <a:r>
                        <a:rPr lang="en-IN" sz="1400" kern="1200" dirty="0">
                          <a:solidFill>
                            <a:schemeClr val="dk1"/>
                          </a:solidFill>
                          <a:latin typeface="+mn-lt"/>
                          <a:ea typeface="+mn-ea"/>
                          <a:cs typeface="+mn-cs"/>
                        </a:rPr>
                        <a:t>4 GB</a:t>
                      </a:r>
                    </a:p>
                  </a:txBody>
                  <a:tcPr/>
                </a:tc>
                <a:extLst>
                  <a:ext uri="{0D108BD9-81ED-4DB2-BD59-A6C34878D82A}">
                    <a16:rowId xmlns:a16="http://schemas.microsoft.com/office/drawing/2014/main" val="10002"/>
                  </a:ext>
                </a:extLst>
              </a:tr>
              <a:tr h="736600">
                <a:tc>
                  <a:txBody>
                    <a:bodyPr/>
                    <a:lstStyle/>
                    <a:p>
                      <a:r>
                        <a:rPr lang="en-IN" sz="1400" kern="1200" dirty="0">
                          <a:solidFill>
                            <a:schemeClr val="dk1"/>
                          </a:solidFill>
                          <a:latin typeface="+mn-lt"/>
                          <a:ea typeface="+mn-ea"/>
                          <a:cs typeface="+mn-cs"/>
                        </a:rPr>
                        <a:t>Free disk space</a:t>
                      </a:r>
                    </a:p>
                  </a:txBody>
                  <a:tcPr/>
                </a:tc>
                <a:tc>
                  <a:txBody>
                    <a:bodyPr/>
                    <a:lstStyle/>
                    <a:p>
                      <a:r>
                        <a:rPr lang="en-IN" sz="1400" kern="1200" dirty="0">
                          <a:solidFill>
                            <a:schemeClr val="dk1"/>
                          </a:solidFill>
                          <a:latin typeface="+mn-lt"/>
                          <a:ea typeface="+mn-ea"/>
                          <a:cs typeface="+mn-cs"/>
                        </a:rPr>
                        <a:t>3 GB</a:t>
                      </a:r>
                    </a:p>
                  </a:txBody>
                  <a:tcPr/>
                </a:tc>
                <a:tc>
                  <a:txBody>
                    <a:bodyPr/>
                    <a:lstStyle/>
                    <a:p>
                      <a:r>
                        <a:rPr lang="en-IN" sz="1400" kern="1200" dirty="0">
                          <a:solidFill>
                            <a:schemeClr val="dk1"/>
                          </a:solidFill>
                          <a:latin typeface="+mn-lt"/>
                          <a:ea typeface="+mn-ea"/>
                          <a:cs typeface="+mn-cs"/>
                        </a:rPr>
                        <a:t>20 GB</a:t>
                      </a:r>
                    </a:p>
                  </a:txBody>
                  <a:tcPr/>
                </a:tc>
                <a:extLst>
                  <a:ext uri="{0D108BD9-81ED-4DB2-BD59-A6C34878D82A}">
                    <a16:rowId xmlns:a16="http://schemas.microsoft.com/office/drawing/2014/main" val="10003"/>
                  </a:ext>
                </a:extLst>
              </a:tr>
            </a:tbl>
          </a:graphicData>
        </a:graphic>
      </p:graphicFrame>
      <p:sp>
        <p:nvSpPr>
          <p:cNvPr id="22" name="Text Placeholder 11"/>
          <p:cNvSpPr>
            <a:spLocks noGrp="1"/>
          </p:cNvSpPr>
          <p:nvPr>
            <p:ph type="body" sz="quarter" idx="4294967295"/>
          </p:nvPr>
        </p:nvSpPr>
        <p:spPr>
          <a:xfrm>
            <a:off x="6735412" y="2362199"/>
            <a:ext cx="4846987" cy="990601"/>
          </a:xfrm>
          <a:prstGeom prst="rect">
            <a:avLst/>
          </a:prstGeom>
        </p:spPr>
        <p:txBody>
          <a:bodyPr/>
          <a:lstStyle/>
          <a:p>
            <a:pPr marL="179388" lvl="1"/>
            <a:r>
              <a:rPr lang="en-US" sz="1400" dirty="0"/>
              <a:t>Cloud Connector Installation Archive to be downloaded from </a:t>
            </a:r>
            <a:r>
              <a:rPr lang="en-IN" sz="1400" dirty="0">
                <a:hlinkClick r:id="rId2"/>
              </a:rPr>
              <a:t>https://tools.hana.ondemand.com/#cloud</a:t>
            </a:r>
            <a:endParaRPr lang="en-IN" sz="1400" dirty="0"/>
          </a:p>
          <a:p>
            <a:pPr marL="179388" lvl="1"/>
            <a:r>
              <a:rPr lang="en-IN" sz="1400" dirty="0"/>
              <a:t>A JDK 7 or 8 must be installed</a:t>
            </a:r>
            <a:endParaRPr lang="en-US" sz="1400" dirty="0"/>
          </a:p>
        </p:txBody>
      </p:sp>
      <p:sp>
        <p:nvSpPr>
          <p:cNvPr id="23" name="Text Placeholder 7"/>
          <p:cNvSpPr>
            <a:spLocks noGrp="1"/>
          </p:cNvSpPr>
          <p:nvPr>
            <p:ph type="body" sz="quarter" idx="15"/>
          </p:nvPr>
        </p:nvSpPr>
        <p:spPr>
          <a:xfrm>
            <a:off x="7415784" y="3550024"/>
            <a:ext cx="3537827" cy="743987"/>
          </a:xfrm>
        </p:spPr>
        <p:txBody>
          <a:bodyPr/>
          <a:lstStyle/>
          <a:p>
            <a:r>
              <a:rPr lang="en-GB" dirty="0"/>
              <a:t>JDK’s</a:t>
            </a:r>
          </a:p>
        </p:txBody>
      </p:sp>
      <p:graphicFrame>
        <p:nvGraphicFramePr>
          <p:cNvPr id="24" name="Table 23"/>
          <p:cNvGraphicFramePr>
            <a:graphicFrameLocks noGrp="1"/>
          </p:cNvGraphicFramePr>
          <p:nvPr>
            <p:extLst>
              <p:ext uri="{D42A27DB-BD31-4B8C-83A1-F6EECF244321}">
                <p14:modId xmlns:p14="http://schemas.microsoft.com/office/powerpoint/2010/main" val="3107092490"/>
              </p:ext>
            </p:extLst>
          </p:nvPr>
        </p:nvGraphicFramePr>
        <p:xfrm>
          <a:off x="6735411" y="4191123"/>
          <a:ext cx="4846988" cy="1698880"/>
        </p:xfrm>
        <a:graphic>
          <a:graphicData uri="http://schemas.openxmlformats.org/drawingml/2006/table">
            <a:tbl>
              <a:tblPr firstRow="1" bandRow="1">
                <a:tableStyleId>{5C22544A-7EE6-4342-B048-85BDC9FD1C3A}</a:tableStyleId>
              </a:tblPr>
              <a:tblGrid>
                <a:gridCol w="1646589">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2362199">
                  <a:extLst>
                    <a:ext uri="{9D8B030D-6E8A-4147-A177-3AD203B41FA5}">
                      <a16:colId xmlns:a16="http://schemas.microsoft.com/office/drawing/2014/main" val="20002"/>
                    </a:ext>
                  </a:extLst>
                </a:gridCol>
              </a:tblGrid>
              <a:tr h="414622">
                <a:tc>
                  <a:txBody>
                    <a:bodyPr/>
                    <a:lstStyle/>
                    <a:p>
                      <a:r>
                        <a:rPr lang="en-IN" sz="1200" b="1" i="0" kern="1200" dirty="0">
                          <a:solidFill>
                            <a:schemeClr val="lt1"/>
                          </a:solidFill>
                          <a:effectLst/>
                          <a:latin typeface="+mn-lt"/>
                          <a:ea typeface="+mn-ea"/>
                          <a:cs typeface="+mn-cs"/>
                        </a:rPr>
                        <a:t>JDK</a:t>
                      </a:r>
                      <a:endParaRPr lang="en-IN" sz="1200" dirty="0"/>
                    </a:p>
                  </a:txBody>
                  <a:tcPr/>
                </a:tc>
                <a:tc>
                  <a:txBody>
                    <a:bodyPr/>
                    <a:lstStyle/>
                    <a:p>
                      <a:r>
                        <a:rPr lang="en-IN" sz="1200" b="1" i="0" kern="1200" dirty="0">
                          <a:solidFill>
                            <a:schemeClr val="lt1"/>
                          </a:solidFill>
                          <a:effectLst/>
                          <a:latin typeface="+mn-lt"/>
                          <a:ea typeface="+mn-ea"/>
                          <a:cs typeface="+mn-cs"/>
                        </a:rPr>
                        <a:t>Version</a:t>
                      </a:r>
                      <a:endParaRPr lang="en-IN" sz="1200" dirty="0"/>
                    </a:p>
                  </a:txBody>
                  <a:tcPr/>
                </a:tc>
                <a:tc>
                  <a:txBody>
                    <a:bodyPr/>
                    <a:lstStyle/>
                    <a:p>
                      <a:r>
                        <a:rPr lang="en-IN" sz="1200" b="1" i="0" kern="1200" dirty="0">
                          <a:solidFill>
                            <a:schemeClr val="lt1"/>
                          </a:solidFill>
                          <a:effectLst/>
                          <a:latin typeface="+mn-lt"/>
                          <a:ea typeface="+mn-ea"/>
                          <a:cs typeface="+mn-cs"/>
                        </a:rPr>
                        <a:t>Cloud Connector Version</a:t>
                      </a:r>
                      <a:endParaRPr lang="en-IN" sz="1200" dirty="0"/>
                    </a:p>
                  </a:txBody>
                  <a:tcPr/>
                </a:tc>
                <a:extLst>
                  <a:ext uri="{0D108BD9-81ED-4DB2-BD59-A6C34878D82A}">
                    <a16:rowId xmlns:a16="http://schemas.microsoft.com/office/drawing/2014/main" val="10000"/>
                  </a:ext>
                </a:extLst>
              </a:tr>
              <a:tr h="263019">
                <a:tc rowSpan="2">
                  <a:txBody>
                    <a:bodyPr/>
                    <a:lstStyle/>
                    <a:p>
                      <a:pPr marL="0" algn="l" defTabSz="914400" rtl="0" eaLnBrk="1" latinLnBrk="0" hangingPunct="1"/>
                      <a:r>
                        <a:rPr lang="en-IN" sz="1200" kern="1200" dirty="0">
                          <a:solidFill>
                            <a:schemeClr val="dk1"/>
                          </a:solidFill>
                          <a:latin typeface="+mn-lt"/>
                          <a:ea typeface="+mn-ea"/>
                          <a:cs typeface="+mn-cs"/>
                        </a:rPr>
                        <a:t>SAP JVM 64-bit (recommended)</a:t>
                      </a:r>
                    </a:p>
                  </a:txBody>
                  <a:tcPr/>
                </a:tc>
                <a:tc>
                  <a:txBody>
                    <a:bodyPr/>
                    <a:lstStyle/>
                    <a:p>
                      <a:r>
                        <a:rPr lang="en-IN" sz="1200" dirty="0"/>
                        <a:t>7</a:t>
                      </a:r>
                    </a:p>
                  </a:txBody>
                  <a:tcPr/>
                </a:tc>
                <a:tc>
                  <a:txBody>
                    <a:bodyPr/>
                    <a:lstStyle/>
                    <a:p>
                      <a:r>
                        <a:rPr lang="en-IN" sz="1200" kern="1200" dirty="0">
                          <a:solidFill>
                            <a:schemeClr val="dk1"/>
                          </a:solidFill>
                          <a:latin typeface="+mn-lt"/>
                          <a:ea typeface="+mn-ea"/>
                          <a:cs typeface="+mn-cs"/>
                        </a:rPr>
                        <a:t>2.X</a:t>
                      </a:r>
                    </a:p>
                  </a:txBody>
                  <a:tcPr/>
                </a:tc>
                <a:extLst>
                  <a:ext uri="{0D108BD9-81ED-4DB2-BD59-A6C34878D82A}">
                    <a16:rowId xmlns:a16="http://schemas.microsoft.com/office/drawing/2014/main" val="10001"/>
                  </a:ext>
                </a:extLst>
              </a:tr>
              <a:tr h="263019">
                <a:tc vMerge="1">
                  <a:txBody>
                    <a:bodyPr/>
                    <a:lstStyle/>
                    <a:p>
                      <a:endParaRPr lang="en-IN"/>
                    </a:p>
                  </a:txBody>
                  <a:tcPr/>
                </a:tc>
                <a:tc>
                  <a:txBody>
                    <a:bodyPr/>
                    <a:lstStyle/>
                    <a:p>
                      <a:r>
                        <a:rPr lang="en-IN" sz="1200" dirty="0"/>
                        <a:t>8</a:t>
                      </a:r>
                    </a:p>
                  </a:txBody>
                  <a:tcPr/>
                </a:tc>
                <a:tc>
                  <a:txBody>
                    <a:bodyPr/>
                    <a:lstStyle/>
                    <a:p>
                      <a:r>
                        <a:rPr lang="en-IN" sz="1200" kern="1200" dirty="0">
                          <a:solidFill>
                            <a:schemeClr val="dk1"/>
                          </a:solidFill>
                          <a:latin typeface="+mn-lt"/>
                          <a:ea typeface="+mn-ea"/>
                          <a:cs typeface="+mn-cs"/>
                        </a:rPr>
                        <a:t>2.72 and higher</a:t>
                      </a:r>
                    </a:p>
                  </a:txBody>
                  <a:tcPr/>
                </a:tc>
                <a:extLst>
                  <a:ext uri="{0D108BD9-81ED-4DB2-BD59-A6C34878D82A}">
                    <a16:rowId xmlns:a16="http://schemas.microsoft.com/office/drawing/2014/main" val="10002"/>
                  </a:ext>
                </a:extLst>
              </a:tr>
              <a:tr h="289469">
                <a:tc rowSpan="2">
                  <a:txBody>
                    <a:bodyPr/>
                    <a:lstStyle/>
                    <a:p>
                      <a:r>
                        <a:rPr lang="en-IN" sz="1200" kern="1200" dirty="0">
                          <a:solidFill>
                            <a:schemeClr val="dk1"/>
                          </a:solidFill>
                          <a:latin typeface="+mn-lt"/>
                          <a:ea typeface="+mn-ea"/>
                          <a:cs typeface="+mn-cs"/>
                        </a:rPr>
                        <a:t>Oracle JDK 64-bit</a:t>
                      </a:r>
                    </a:p>
                  </a:txBody>
                  <a:tcPr/>
                </a:tc>
                <a:tc>
                  <a:txBody>
                    <a:bodyPr/>
                    <a:lstStyle/>
                    <a:p>
                      <a:r>
                        <a:rPr lang="en-IN" sz="1200" dirty="0"/>
                        <a:t>7</a:t>
                      </a:r>
                    </a:p>
                  </a:txBody>
                  <a:tcPr/>
                </a:tc>
                <a:tc>
                  <a:txBody>
                    <a:bodyPr/>
                    <a:lstStyle/>
                    <a:p>
                      <a:r>
                        <a:rPr lang="en-IN" sz="1200" kern="1200" dirty="0">
                          <a:solidFill>
                            <a:schemeClr val="dk1"/>
                          </a:solidFill>
                          <a:latin typeface="+mn-lt"/>
                          <a:ea typeface="+mn-ea"/>
                          <a:cs typeface="+mn-cs"/>
                        </a:rPr>
                        <a:t>2.X</a:t>
                      </a:r>
                    </a:p>
                  </a:txBody>
                  <a:tcPr/>
                </a:tc>
                <a:extLst>
                  <a:ext uri="{0D108BD9-81ED-4DB2-BD59-A6C34878D82A}">
                    <a16:rowId xmlns:a16="http://schemas.microsoft.com/office/drawing/2014/main" val="10003"/>
                  </a:ext>
                </a:extLst>
              </a:tr>
              <a:tr h="446149">
                <a:tc vMerge="1">
                  <a:txBody>
                    <a:bodyPr/>
                    <a:lstStyle/>
                    <a:p>
                      <a:endParaRPr lang="en-IN"/>
                    </a:p>
                  </a:txBody>
                  <a:tcPr/>
                </a:tc>
                <a:tc>
                  <a:txBody>
                    <a:bodyPr/>
                    <a:lstStyle/>
                    <a:p>
                      <a:r>
                        <a:rPr lang="en-IN" sz="1200" dirty="0"/>
                        <a:t>8</a:t>
                      </a:r>
                    </a:p>
                  </a:txBody>
                  <a:tcPr/>
                </a:tc>
                <a:tc>
                  <a:txBody>
                    <a:bodyPr/>
                    <a:lstStyle/>
                    <a:p>
                      <a:r>
                        <a:rPr lang="en-IN" sz="1200" kern="1200" dirty="0">
                          <a:solidFill>
                            <a:schemeClr val="dk1"/>
                          </a:solidFill>
                          <a:latin typeface="+mn-lt"/>
                          <a:ea typeface="+mn-ea"/>
                          <a:cs typeface="+mn-cs"/>
                        </a:rPr>
                        <a:t>2.72 and higher</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Pre-Requisites for Cloud Connector Installation</a:t>
            </a:r>
            <a:endParaRPr lang="en-GB" dirty="0"/>
          </a:p>
        </p:txBody>
      </p:sp>
      <p:sp>
        <p:nvSpPr>
          <p:cNvPr id="6" name="Text Placeholder 5"/>
          <p:cNvSpPr>
            <a:spLocks noGrp="1"/>
          </p:cNvSpPr>
          <p:nvPr>
            <p:ph type="body" sz="quarter" idx="12"/>
          </p:nvPr>
        </p:nvSpPr>
        <p:spPr>
          <a:xfrm>
            <a:off x="239541" y="732907"/>
            <a:ext cx="10961859" cy="490858"/>
          </a:xfrm>
        </p:spPr>
        <p:txBody>
          <a:bodyPr/>
          <a:lstStyle/>
          <a:p>
            <a:r>
              <a:rPr lang="en-GB" dirty="0"/>
              <a:t>Product Availability Matrix</a:t>
            </a:r>
          </a:p>
        </p:txBody>
      </p:sp>
      <p:graphicFrame>
        <p:nvGraphicFramePr>
          <p:cNvPr id="17" name="Table 16"/>
          <p:cNvGraphicFramePr>
            <a:graphicFrameLocks noGrp="1"/>
          </p:cNvGraphicFramePr>
          <p:nvPr>
            <p:extLst>
              <p:ext uri="{D42A27DB-BD31-4B8C-83A1-F6EECF244321}">
                <p14:modId xmlns:p14="http://schemas.microsoft.com/office/powerpoint/2010/main" val="3262501355"/>
              </p:ext>
            </p:extLst>
          </p:nvPr>
        </p:nvGraphicFramePr>
        <p:xfrm>
          <a:off x="239541" y="1223765"/>
          <a:ext cx="11647659" cy="5273040"/>
        </p:xfrm>
        <a:graphic>
          <a:graphicData uri="http://schemas.openxmlformats.org/drawingml/2006/table">
            <a:tbl>
              <a:tblPr firstRow="1" bandRow="1">
                <a:tableStyleId>{5C22544A-7EE6-4342-B048-85BDC9FD1C3A}</a:tableStyleId>
              </a:tblPr>
              <a:tblGrid>
                <a:gridCol w="3180268">
                  <a:extLst>
                    <a:ext uri="{9D8B030D-6E8A-4147-A177-3AD203B41FA5}">
                      <a16:colId xmlns:a16="http://schemas.microsoft.com/office/drawing/2014/main" val="20000"/>
                    </a:ext>
                  </a:extLst>
                </a:gridCol>
                <a:gridCol w="4119883">
                  <a:extLst>
                    <a:ext uri="{9D8B030D-6E8A-4147-A177-3AD203B41FA5}">
                      <a16:colId xmlns:a16="http://schemas.microsoft.com/office/drawing/2014/main" val="20001"/>
                    </a:ext>
                  </a:extLst>
                </a:gridCol>
                <a:gridCol w="4347508">
                  <a:extLst>
                    <a:ext uri="{9D8B030D-6E8A-4147-A177-3AD203B41FA5}">
                      <a16:colId xmlns:a16="http://schemas.microsoft.com/office/drawing/2014/main" val="20002"/>
                    </a:ext>
                  </a:extLst>
                </a:gridCol>
              </a:tblGrid>
              <a:tr h="457200">
                <a:tc>
                  <a:txBody>
                    <a:bodyPr/>
                    <a:lstStyle/>
                    <a:p>
                      <a:pPr algn="ctr"/>
                      <a:r>
                        <a:rPr lang="en-IN" sz="1400" dirty="0"/>
                        <a:t>Operating System Version</a:t>
                      </a:r>
                    </a:p>
                  </a:txBody>
                  <a:tcPr/>
                </a:tc>
                <a:tc>
                  <a:txBody>
                    <a:bodyPr/>
                    <a:lstStyle/>
                    <a:p>
                      <a:pPr algn="ctr"/>
                      <a:r>
                        <a:rPr lang="en-IN" sz="1400" b="1" kern="1200" dirty="0">
                          <a:solidFill>
                            <a:schemeClr val="lt1"/>
                          </a:solidFill>
                          <a:latin typeface="+mn-lt"/>
                          <a:ea typeface="+mn-ea"/>
                          <a:cs typeface="+mn-cs"/>
                        </a:rPr>
                        <a:t>Architecture</a:t>
                      </a:r>
                    </a:p>
                  </a:txBody>
                  <a:tcPr/>
                </a:tc>
                <a:tc>
                  <a:txBody>
                    <a:bodyPr/>
                    <a:lstStyle/>
                    <a:p>
                      <a:pPr algn="ctr"/>
                      <a:r>
                        <a:rPr lang="en-IN" sz="1400" b="1" kern="1200" dirty="0">
                          <a:solidFill>
                            <a:schemeClr val="lt1"/>
                          </a:solidFill>
                          <a:latin typeface="+mn-lt"/>
                          <a:ea typeface="+mn-ea"/>
                          <a:cs typeface="+mn-cs"/>
                        </a:rPr>
                        <a:t>Cloud Connector Version</a:t>
                      </a:r>
                    </a:p>
                  </a:txBody>
                  <a:tcPr/>
                </a:tc>
                <a:extLst>
                  <a:ext uri="{0D108BD9-81ED-4DB2-BD59-A6C34878D82A}">
                    <a16:rowId xmlns:a16="http://schemas.microsoft.com/office/drawing/2014/main" val="10000"/>
                  </a:ext>
                </a:extLst>
              </a:tr>
              <a:tr h="381000">
                <a:tc>
                  <a:txBody>
                    <a:bodyPr/>
                    <a:lstStyle/>
                    <a:p>
                      <a:pPr fontAlgn="t"/>
                      <a:r>
                        <a:rPr lang="en-IN" sz="1250" dirty="0">
                          <a:effectLst/>
                        </a:rPr>
                        <a:t>Windows 7, Windows Server 2008 R2</a:t>
                      </a:r>
                    </a:p>
                  </a:txBody>
                  <a:tcPr/>
                </a:tc>
                <a:tc>
                  <a:txBody>
                    <a:bodyPr/>
                    <a:lstStyle/>
                    <a:p>
                      <a:pPr fontAlgn="t"/>
                      <a:r>
                        <a:rPr lang="en-IN" sz="1250" dirty="0">
                          <a:effectLst/>
                        </a:rPr>
                        <a:t>x86_64</a:t>
                      </a:r>
                    </a:p>
                  </a:txBody>
                  <a:tcPr/>
                </a:tc>
                <a:tc>
                  <a:txBody>
                    <a:bodyPr/>
                    <a:lstStyle/>
                    <a:p>
                      <a:pPr fontAlgn="t"/>
                      <a:r>
                        <a:rPr lang="en-IN" sz="1250">
                          <a:effectLst/>
                        </a:rPr>
                        <a:t>2.x</a:t>
                      </a:r>
                    </a:p>
                  </a:txBody>
                  <a:tcPr/>
                </a:tc>
                <a:extLst>
                  <a:ext uri="{0D108BD9-81ED-4DB2-BD59-A6C34878D82A}">
                    <a16:rowId xmlns:a16="http://schemas.microsoft.com/office/drawing/2014/main" val="10001"/>
                  </a:ext>
                </a:extLst>
              </a:tr>
              <a:tr h="228600">
                <a:tc>
                  <a:txBody>
                    <a:bodyPr/>
                    <a:lstStyle/>
                    <a:p>
                      <a:pPr fontAlgn="t"/>
                      <a:r>
                        <a:rPr lang="fr-FR" sz="1250" dirty="0">
                          <a:effectLst/>
                        </a:rPr>
                        <a:t>SUSE Linux Enterprise Server 11, </a:t>
                      </a:r>
                      <a:r>
                        <a:rPr lang="fr-FR" sz="1250" dirty="0" err="1">
                          <a:effectLst/>
                        </a:rPr>
                        <a:t>Redhat</a:t>
                      </a:r>
                      <a:r>
                        <a:rPr lang="fr-FR" sz="1250" dirty="0">
                          <a:effectLst/>
                        </a:rPr>
                        <a:t> Enterprise Linux 6</a:t>
                      </a:r>
                    </a:p>
                  </a:txBody>
                  <a:tcPr/>
                </a:tc>
                <a:tc>
                  <a:txBody>
                    <a:bodyPr/>
                    <a:lstStyle/>
                    <a:p>
                      <a:pPr fontAlgn="t"/>
                      <a:r>
                        <a:rPr lang="en-IN" sz="1250" dirty="0">
                          <a:effectLst/>
                        </a:rPr>
                        <a:t>x86_64</a:t>
                      </a:r>
                    </a:p>
                  </a:txBody>
                  <a:tcPr/>
                </a:tc>
                <a:tc>
                  <a:txBody>
                    <a:bodyPr/>
                    <a:lstStyle/>
                    <a:p>
                      <a:pPr fontAlgn="t"/>
                      <a:r>
                        <a:rPr lang="en-IN" sz="1250" dirty="0">
                          <a:effectLst/>
                        </a:rPr>
                        <a:t>2.x</a:t>
                      </a:r>
                    </a:p>
                  </a:txBody>
                  <a:tcPr/>
                </a:tc>
                <a:extLst>
                  <a:ext uri="{0D108BD9-81ED-4DB2-BD59-A6C34878D82A}">
                    <a16:rowId xmlns:a16="http://schemas.microsoft.com/office/drawing/2014/main" val="10002"/>
                  </a:ext>
                </a:extLst>
              </a:tr>
              <a:tr h="228600">
                <a:tc>
                  <a:txBody>
                    <a:bodyPr/>
                    <a:lstStyle/>
                    <a:p>
                      <a:pPr fontAlgn="t"/>
                      <a:r>
                        <a:rPr lang="en-IN" sz="1250" dirty="0">
                          <a:effectLst/>
                        </a:rPr>
                        <a:t>Mac OS X 10.7 (Lion), Mac OS X 10.8 (Mountain Lion)</a:t>
                      </a:r>
                    </a:p>
                  </a:txBody>
                  <a:tcPr/>
                </a:tc>
                <a:tc>
                  <a:txBody>
                    <a:bodyPr/>
                    <a:lstStyle/>
                    <a:p>
                      <a:pPr fontAlgn="t"/>
                      <a:r>
                        <a:rPr lang="en-IN" sz="1250" dirty="0">
                          <a:effectLst/>
                        </a:rPr>
                        <a:t>x86_64</a:t>
                      </a:r>
                    </a:p>
                  </a:txBody>
                  <a:tcPr/>
                </a:tc>
                <a:tc>
                  <a:txBody>
                    <a:bodyPr/>
                    <a:lstStyle/>
                    <a:p>
                      <a:pPr fontAlgn="t"/>
                      <a:r>
                        <a:rPr lang="en-IN" sz="1250" dirty="0">
                          <a:effectLst/>
                        </a:rPr>
                        <a:t>2.x</a:t>
                      </a:r>
                    </a:p>
                  </a:txBody>
                  <a:tcPr/>
                </a:tc>
                <a:extLst>
                  <a:ext uri="{0D108BD9-81ED-4DB2-BD59-A6C34878D82A}">
                    <a16:rowId xmlns:a16="http://schemas.microsoft.com/office/drawing/2014/main" val="10003"/>
                  </a:ext>
                </a:extLst>
              </a:tr>
              <a:tr h="228600">
                <a:tc>
                  <a:txBody>
                    <a:bodyPr/>
                    <a:lstStyle/>
                    <a:p>
                      <a:pPr fontAlgn="t"/>
                      <a:r>
                        <a:rPr lang="en-IN" sz="1250" dirty="0">
                          <a:effectLst/>
                        </a:rPr>
                        <a:t>Windows 8.1, Windows Server 2012, Windows Server 2012 R2</a:t>
                      </a:r>
                    </a:p>
                  </a:txBody>
                  <a:tcPr/>
                </a:tc>
                <a:tc>
                  <a:txBody>
                    <a:bodyPr/>
                    <a:lstStyle/>
                    <a:p>
                      <a:pPr fontAlgn="t"/>
                      <a:r>
                        <a:rPr lang="en-IN" sz="1250" dirty="0">
                          <a:effectLst/>
                        </a:rPr>
                        <a:t>x86_64</a:t>
                      </a:r>
                    </a:p>
                  </a:txBody>
                  <a:tcPr/>
                </a:tc>
                <a:tc>
                  <a:txBody>
                    <a:bodyPr/>
                    <a:lstStyle/>
                    <a:p>
                      <a:pPr fontAlgn="t"/>
                      <a:r>
                        <a:rPr lang="en-IN" sz="1250" dirty="0">
                          <a:effectLst/>
                        </a:rPr>
                        <a:t>2.5.1 and higher</a:t>
                      </a:r>
                    </a:p>
                  </a:txBody>
                  <a:tcPr/>
                </a:tc>
                <a:extLst>
                  <a:ext uri="{0D108BD9-81ED-4DB2-BD59-A6C34878D82A}">
                    <a16:rowId xmlns:a16="http://schemas.microsoft.com/office/drawing/2014/main" val="10004"/>
                  </a:ext>
                </a:extLst>
              </a:tr>
              <a:tr h="228600">
                <a:tc>
                  <a:txBody>
                    <a:bodyPr/>
                    <a:lstStyle/>
                    <a:p>
                      <a:pPr fontAlgn="t"/>
                      <a:r>
                        <a:rPr lang="fr-FR" sz="1250">
                          <a:effectLst/>
                        </a:rPr>
                        <a:t>SUSE Linux Enterprise Server 12, Redhat Enterprise Linux 7</a:t>
                      </a:r>
                    </a:p>
                  </a:txBody>
                  <a:tcPr/>
                </a:tc>
                <a:tc>
                  <a:txBody>
                    <a:bodyPr/>
                    <a:lstStyle/>
                    <a:p>
                      <a:pPr fontAlgn="t"/>
                      <a:r>
                        <a:rPr lang="en-IN" sz="1250" dirty="0">
                          <a:effectLst/>
                        </a:rPr>
                        <a:t>x86_64</a:t>
                      </a:r>
                    </a:p>
                  </a:txBody>
                  <a:tcPr/>
                </a:tc>
                <a:tc>
                  <a:txBody>
                    <a:bodyPr/>
                    <a:lstStyle/>
                    <a:p>
                      <a:pPr fontAlgn="t"/>
                      <a:r>
                        <a:rPr lang="en-IN" sz="1250" dirty="0">
                          <a:effectLst/>
                        </a:rPr>
                        <a:t>2.5.1 and higher</a:t>
                      </a:r>
                    </a:p>
                  </a:txBody>
                  <a:tcPr/>
                </a:tc>
                <a:extLst>
                  <a:ext uri="{0D108BD9-81ED-4DB2-BD59-A6C34878D82A}">
                    <a16:rowId xmlns:a16="http://schemas.microsoft.com/office/drawing/2014/main" val="10005"/>
                  </a:ext>
                </a:extLst>
              </a:tr>
              <a:tr h="228600">
                <a:tc>
                  <a:txBody>
                    <a:bodyPr/>
                    <a:lstStyle/>
                    <a:p>
                      <a:pPr fontAlgn="t"/>
                      <a:r>
                        <a:rPr lang="pt-BR" sz="1250">
                          <a:effectLst/>
                        </a:rPr>
                        <a:t>Mac OS X 10.9 (Mavericks), Mac OS X 10.10 (Yosemite)</a:t>
                      </a:r>
                    </a:p>
                  </a:txBody>
                  <a:tcPr/>
                </a:tc>
                <a:tc>
                  <a:txBody>
                    <a:bodyPr/>
                    <a:lstStyle/>
                    <a:p>
                      <a:pPr fontAlgn="t"/>
                      <a:r>
                        <a:rPr lang="en-IN" sz="1250" dirty="0">
                          <a:effectLst/>
                        </a:rPr>
                        <a:t>x86_64</a:t>
                      </a:r>
                    </a:p>
                  </a:txBody>
                  <a:tcPr/>
                </a:tc>
                <a:tc>
                  <a:txBody>
                    <a:bodyPr/>
                    <a:lstStyle/>
                    <a:p>
                      <a:pPr fontAlgn="t"/>
                      <a:r>
                        <a:rPr lang="en-IN" sz="1250" dirty="0">
                          <a:effectLst/>
                        </a:rPr>
                        <a:t>2.5.1 and higher</a:t>
                      </a:r>
                    </a:p>
                  </a:txBody>
                  <a:tcPr/>
                </a:tc>
                <a:extLst>
                  <a:ext uri="{0D108BD9-81ED-4DB2-BD59-A6C34878D82A}">
                    <a16:rowId xmlns:a16="http://schemas.microsoft.com/office/drawing/2014/main" val="10006"/>
                  </a:ext>
                </a:extLst>
              </a:tr>
              <a:tr h="228600">
                <a:tc>
                  <a:txBody>
                    <a:bodyPr/>
                    <a:lstStyle/>
                    <a:p>
                      <a:pPr fontAlgn="t"/>
                      <a:r>
                        <a:rPr lang="en-IN" sz="1250">
                          <a:effectLst/>
                        </a:rPr>
                        <a:t>Windows 10</a:t>
                      </a:r>
                    </a:p>
                  </a:txBody>
                  <a:tcPr/>
                </a:tc>
                <a:tc>
                  <a:txBody>
                    <a:bodyPr/>
                    <a:lstStyle/>
                    <a:p>
                      <a:pPr fontAlgn="t"/>
                      <a:r>
                        <a:rPr lang="en-IN" sz="1250" dirty="0">
                          <a:effectLst/>
                        </a:rPr>
                        <a:t>x86_64</a:t>
                      </a:r>
                    </a:p>
                  </a:txBody>
                  <a:tcPr/>
                </a:tc>
                <a:tc>
                  <a:txBody>
                    <a:bodyPr/>
                    <a:lstStyle/>
                    <a:p>
                      <a:pPr fontAlgn="t"/>
                      <a:r>
                        <a:rPr lang="en-IN" sz="1250" dirty="0">
                          <a:effectLst/>
                        </a:rPr>
                        <a:t>2.7.2 and higher</a:t>
                      </a:r>
                    </a:p>
                  </a:txBody>
                  <a:tcPr/>
                </a:tc>
                <a:extLst>
                  <a:ext uri="{0D108BD9-81ED-4DB2-BD59-A6C34878D82A}">
                    <a16:rowId xmlns:a16="http://schemas.microsoft.com/office/drawing/2014/main" val="10007"/>
                  </a:ext>
                </a:extLst>
              </a:tr>
              <a:tr h="228600">
                <a:tc>
                  <a:txBody>
                    <a:bodyPr/>
                    <a:lstStyle/>
                    <a:p>
                      <a:pPr fontAlgn="t"/>
                      <a:r>
                        <a:rPr lang="es-ES" sz="1250">
                          <a:effectLst/>
                        </a:rPr>
                        <a:t>Mac OS X 10.11 (El Capitan)</a:t>
                      </a:r>
                    </a:p>
                  </a:txBody>
                  <a:tcPr/>
                </a:tc>
                <a:tc>
                  <a:txBody>
                    <a:bodyPr/>
                    <a:lstStyle/>
                    <a:p>
                      <a:pPr fontAlgn="t"/>
                      <a:r>
                        <a:rPr lang="en-IN" sz="1250" dirty="0">
                          <a:effectLst/>
                        </a:rPr>
                        <a:t>x86_64</a:t>
                      </a:r>
                    </a:p>
                  </a:txBody>
                  <a:tcPr/>
                </a:tc>
                <a:tc>
                  <a:txBody>
                    <a:bodyPr/>
                    <a:lstStyle/>
                    <a:p>
                      <a:pPr fontAlgn="t"/>
                      <a:r>
                        <a:rPr lang="en-IN" sz="1250" dirty="0">
                          <a:effectLst/>
                        </a:rPr>
                        <a:t>2.8.1 and higher</a:t>
                      </a:r>
                    </a:p>
                  </a:txBody>
                  <a:tcPr/>
                </a:tc>
                <a:extLst>
                  <a:ext uri="{0D108BD9-81ED-4DB2-BD59-A6C34878D82A}">
                    <a16:rowId xmlns:a16="http://schemas.microsoft.com/office/drawing/2014/main" val="10008"/>
                  </a:ext>
                </a:extLst>
              </a:tr>
              <a:tr h="228600">
                <a:tc>
                  <a:txBody>
                    <a:bodyPr/>
                    <a:lstStyle/>
                    <a:p>
                      <a:pPr fontAlgn="t"/>
                      <a:r>
                        <a:rPr lang="en-IN" sz="1250">
                          <a:effectLst/>
                        </a:rPr>
                        <a:t>Windows Server 2016</a:t>
                      </a:r>
                    </a:p>
                  </a:txBody>
                  <a:tcPr/>
                </a:tc>
                <a:tc>
                  <a:txBody>
                    <a:bodyPr/>
                    <a:lstStyle/>
                    <a:p>
                      <a:pPr fontAlgn="t"/>
                      <a:r>
                        <a:rPr lang="en-IN" sz="1250">
                          <a:effectLst/>
                        </a:rPr>
                        <a:t>x86_64</a:t>
                      </a:r>
                    </a:p>
                  </a:txBody>
                  <a:tcPr/>
                </a:tc>
                <a:tc>
                  <a:txBody>
                    <a:bodyPr/>
                    <a:lstStyle/>
                    <a:p>
                      <a:pPr fontAlgn="t"/>
                      <a:r>
                        <a:rPr lang="en-IN" sz="1250" dirty="0">
                          <a:effectLst/>
                        </a:rPr>
                        <a:t>2.9.1 and higher</a:t>
                      </a:r>
                    </a:p>
                  </a:txBody>
                  <a:tcPr/>
                </a:tc>
                <a:extLst>
                  <a:ext uri="{0D108BD9-81ED-4DB2-BD59-A6C34878D82A}">
                    <a16:rowId xmlns:a16="http://schemas.microsoft.com/office/drawing/2014/main" val="10009"/>
                  </a:ext>
                </a:extLst>
              </a:tr>
              <a:tr h="228600">
                <a:tc>
                  <a:txBody>
                    <a:bodyPr/>
                    <a:lstStyle/>
                    <a:p>
                      <a:pPr fontAlgn="t"/>
                      <a:r>
                        <a:rPr lang="pt-BR" sz="1250">
                          <a:effectLst/>
                        </a:rPr>
                        <a:t>Windows Server 2019, Mac OS X 10.12 (Sierra), Mac OS X 10.13 (High Sierra), Mac OS X 10.14 (Mojave)</a:t>
                      </a:r>
                    </a:p>
                  </a:txBody>
                  <a:tcPr/>
                </a:tc>
                <a:tc>
                  <a:txBody>
                    <a:bodyPr/>
                    <a:lstStyle/>
                    <a:p>
                      <a:pPr fontAlgn="t"/>
                      <a:r>
                        <a:rPr lang="en-IN" sz="1250">
                          <a:effectLst/>
                        </a:rPr>
                        <a:t>x86_64</a:t>
                      </a:r>
                    </a:p>
                  </a:txBody>
                  <a:tcPr/>
                </a:tc>
                <a:tc>
                  <a:txBody>
                    <a:bodyPr/>
                    <a:lstStyle/>
                    <a:p>
                      <a:pPr fontAlgn="t"/>
                      <a:r>
                        <a:rPr lang="en-IN" sz="1250" dirty="0">
                          <a:effectLst/>
                        </a:rPr>
                        <a:t>2.11.3 and higher</a:t>
                      </a:r>
                    </a:p>
                  </a:txBody>
                  <a:tcPr/>
                </a:tc>
                <a:extLst>
                  <a:ext uri="{0D108BD9-81ED-4DB2-BD59-A6C34878D82A}">
                    <a16:rowId xmlns:a16="http://schemas.microsoft.com/office/drawing/2014/main" val="10010"/>
                  </a:ext>
                </a:extLst>
              </a:tr>
              <a:tr h="228600">
                <a:tc>
                  <a:txBody>
                    <a:bodyPr/>
                    <a:lstStyle/>
                    <a:p>
                      <a:pPr fontAlgn="t"/>
                      <a:r>
                        <a:rPr lang="fr-FR" sz="1250">
                          <a:effectLst/>
                        </a:rPr>
                        <a:t>SUSE Linux Enterprise Server 15</a:t>
                      </a:r>
                    </a:p>
                  </a:txBody>
                  <a:tcPr/>
                </a:tc>
                <a:tc>
                  <a:txBody>
                    <a:bodyPr/>
                    <a:lstStyle/>
                    <a:p>
                      <a:pPr fontAlgn="t"/>
                      <a:r>
                        <a:rPr lang="en-IN" sz="1250">
                          <a:effectLst/>
                        </a:rPr>
                        <a:t>x86_64</a:t>
                      </a:r>
                    </a:p>
                  </a:txBody>
                  <a:tcPr/>
                </a:tc>
                <a:tc>
                  <a:txBody>
                    <a:bodyPr/>
                    <a:lstStyle/>
                    <a:p>
                      <a:pPr fontAlgn="t"/>
                      <a:r>
                        <a:rPr lang="en-IN" sz="1250" dirty="0">
                          <a:effectLst/>
                        </a:rPr>
                        <a:t>2.12.0 and higher</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1724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51514" y="1359448"/>
          <a:ext cx="12166244" cy="5421277"/>
        </p:xfrm>
        <a:graphic>
          <a:graphicData uri="http://schemas.openxmlformats.org/drawingml/2006/table">
            <a:tbl>
              <a:tblPr firstRow="1" bandRow="1">
                <a:tableStyleId>{5C22544A-7EE6-4342-B048-85BDC9FD1C3A}</a:tableStyleId>
              </a:tblPr>
              <a:tblGrid>
                <a:gridCol w="3321863">
                  <a:extLst>
                    <a:ext uri="{9D8B030D-6E8A-4147-A177-3AD203B41FA5}">
                      <a16:colId xmlns:a16="http://schemas.microsoft.com/office/drawing/2014/main" val="20000"/>
                    </a:ext>
                  </a:extLst>
                </a:gridCol>
                <a:gridCol w="4303311">
                  <a:extLst>
                    <a:ext uri="{9D8B030D-6E8A-4147-A177-3AD203B41FA5}">
                      <a16:colId xmlns:a16="http://schemas.microsoft.com/office/drawing/2014/main" val="20001"/>
                    </a:ext>
                  </a:extLst>
                </a:gridCol>
                <a:gridCol w="4541070">
                  <a:extLst>
                    <a:ext uri="{9D8B030D-6E8A-4147-A177-3AD203B41FA5}">
                      <a16:colId xmlns:a16="http://schemas.microsoft.com/office/drawing/2014/main" val="20002"/>
                    </a:ext>
                  </a:extLst>
                </a:gridCol>
              </a:tblGrid>
              <a:tr h="463707">
                <a:tc>
                  <a:txBody>
                    <a:bodyPr/>
                    <a:lstStyle/>
                    <a:p>
                      <a:pPr algn="ctr"/>
                      <a:r>
                        <a:rPr lang="en-IN" sz="1400" b="1" kern="1200" dirty="0">
                          <a:solidFill>
                            <a:schemeClr val="lt1"/>
                          </a:solidFill>
                          <a:latin typeface="+mn-lt"/>
                          <a:ea typeface="+mn-ea"/>
                          <a:cs typeface="+mn-cs"/>
                        </a:rPr>
                        <a:t>Region (Region Host)</a:t>
                      </a:r>
                    </a:p>
                  </a:txBody>
                  <a:tcPr/>
                </a:tc>
                <a:tc>
                  <a:txBody>
                    <a:bodyPr/>
                    <a:lstStyle/>
                    <a:p>
                      <a:pPr marL="0" algn="ctr" defTabSz="914400" rtl="0" eaLnBrk="1" latinLnBrk="0" hangingPunct="1"/>
                      <a:r>
                        <a:rPr lang="en-IN" sz="1400" b="1" kern="1200" dirty="0">
                          <a:solidFill>
                            <a:schemeClr val="lt1"/>
                          </a:solidFill>
                          <a:latin typeface="+mn-lt"/>
                          <a:ea typeface="+mn-ea"/>
                          <a:cs typeface="+mn-cs"/>
                        </a:rPr>
                        <a:t>Hosts</a:t>
                      </a:r>
                    </a:p>
                  </a:txBody>
                  <a:tcPr/>
                </a:tc>
                <a:tc>
                  <a:txBody>
                    <a:bodyPr/>
                    <a:lstStyle/>
                    <a:p>
                      <a:pPr algn="ctr"/>
                      <a:r>
                        <a:rPr lang="en-IN" sz="1400" b="1" kern="1200" dirty="0">
                          <a:solidFill>
                            <a:schemeClr val="lt1"/>
                          </a:solidFill>
                          <a:latin typeface="+mn-lt"/>
                          <a:ea typeface="+mn-ea"/>
                          <a:cs typeface="+mn-cs"/>
                        </a:rPr>
                        <a:t>IP Addresses</a:t>
                      </a:r>
                    </a:p>
                  </a:txBody>
                  <a:tcPr/>
                </a:tc>
                <a:extLst>
                  <a:ext uri="{0D108BD9-81ED-4DB2-BD59-A6C34878D82A}">
                    <a16:rowId xmlns:a16="http://schemas.microsoft.com/office/drawing/2014/main" val="10000"/>
                  </a:ext>
                </a:extLst>
              </a:tr>
              <a:tr h="386422">
                <a:tc gridSpan="3">
                  <a:txBody>
                    <a:bodyPr/>
                    <a:lstStyle/>
                    <a:p>
                      <a:pPr fontAlgn="t"/>
                      <a:r>
                        <a:rPr lang="en-IN" sz="1400" b="1" i="0" kern="1200" dirty="0">
                          <a:solidFill>
                            <a:schemeClr val="dk1"/>
                          </a:solidFill>
                          <a:effectLst/>
                          <a:latin typeface="+mn-lt"/>
                          <a:ea typeface="+mn-ea"/>
                          <a:cs typeface="+mn-cs"/>
                        </a:rPr>
                        <a:t>Neo Environment</a:t>
                      </a:r>
                      <a:endParaRPr lang="en-IN" sz="1400" dirty="0">
                        <a:effectLst/>
                      </a:endParaRPr>
                    </a:p>
                  </a:txBody>
                  <a:tcPr/>
                </a:tc>
                <a:tc hMerge="1">
                  <a:txBody>
                    <a:bodyPr/>
                    <a:lstStyle/>
                    <a:p>
                      <a:pPr fontAlgn="t"/>
                      <a:endParaRPr lang="en-IN" sz="1250" dirty="0">
                        <a:effectLst/>
                      </a:endParaRPr>
                    </a:p>
                  </a:txBody>
                  <a:tcPr/>
                </a:tc>
                <a:tc hMerge="1">
                  <a:txBody>
                    <a:bodyPr/>
                    <a:lstStyle/>
                    <a:p>
                      <a:pPr fontAlgn="t"/>
                      <a:endParaRPr lang="en-IN" sz="1250" dirty="0">
                        <a:effectLst/>
                      </a:endParaRPr>
                    </a:p>
                  </a:txBody>
                  <a:tcPr/>
                </a:tc>
                <a:extLst>
                  <a:ext uri="{0D108BD9-81ED-4DB2-BD59-A6C34878D82A}">
                    <a16:rowId xmlns:a16="http://schemas.microsoft.com/office/drawing/2014/main" val="10001"/>
                  </a:ext>
                </a:extLst>
              </a:tr>
              <a:tr h="298151">
                <a:tc rowSpan="3">
                  <a:txBody>
                    <a:bodyPr/>
                    <a:lstStyle/>
                    <a:p>
                      <a:r>
                        <a:rPr lang="en-IN" sz="1250" kern="1200" dirty="0">
                          <a:solidFill>
                            <a:schemeClr val="dk1"/>
                          </a:solidFill>
                          <a:effectLst/>
                          <a:latin typeface="+mn-lt"/>
                          <a:ea typeface="+mn-ea"/>
                          <a:cs typeface="+mn-cs"/>
                        </a:rPr>
                        <a:t>Europe (Rot)(hana.ondemand.com)</a:t>
                      </a:r>
                    </a:p>
                  </a:txBody>
                  <a:tcPr/>
                </a:tc>
                <a:tc>
                  <a:txBody>
                    <a:bodyPr/>
                    <a:lstStyle/>
                    <a:p>
                      <a:pPr fontAlgn="t"/>
                      <a:r>
                        <a:rPr lang="en-IN" sz="1250" kern="1200" dirty="0">
                          <a:solidFill>
                            <a:schemeClr val="dk1"/>
                          </a:solidFill>
                          <a:effectLst/>
                          <a:latin typeface="+mn-lt"/>
                          <a:ea typeface="+mn-ea"/>
                          <a:cs typeface="+mn-cs"/>
                        </a:rPr>
                        <a:t>connectivitynotification.hana.ondemand.com</a:t>
                      </a:r>
                    </a:p>
                  </a:txBody>
                  <a:tcPr/>
                </a:tc>
                <a:tc>
                  <a:txBody>
                    <a:bodyPr/>
                    <a:lstStyle/>
                    <a:p>
                      <a:pPr fontAlgn="t"/>
                      <a:r>
                        <a:rPr lang="en-IN" sz="1250" kern="1200">
                          <a:solidFill>
                            <a:schemeClr val="dk1"/>
                          </a:solidFill>
                          <a:effectLst/>
                          <a:latin typeface="+mn-lt"/>
                          <a:ea typeface="+mn-ea"/>
                          <a:cs typeface="+mn-cs"/>
                        </a:rPr>
                        <a:t>155.56.210.83</a:t>
                      </a:r>
                    </a:p>
                  </a:txBody>
                  <a:tcPr/>
                </a:tc>
                <a:extLst>
                  <a:ext uri="{0D108BD9-81ED-4DB2-BD59-A6C34878D82A}">
                    <a16:rowId xmlns:a16="http://schemas.microsoft.com/office/drawing/2014/main" val="10002"/>
                  </a:ext>
                </a:extLst>
              </a:tr>
              <a:tr h="298151">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connectivitycertsigning.hana.ondemand.com</a:t>
                      </a:r>
                    </a:p>
                  </a:txBody>
                  <a:tcPr/>
                </a:tc>
                <a:tc>
                  <a:txBody>
                    <a:bodyPr/>
                    <a:lstStyle/>
                    <a:p>
                      <a:pPr fontAlgn="t"/>
                      <a:r>
                        <a:rPr lang="en-IN" sz="1250" kern="1200">
                          <a:solidFill>
                            <a:schemeClr val="dk1"/>
                          </a:solidFill>
                          <a:effectLst/>
                          <a:latin typeface="+mn-lt"/>
                          <a:ea typeface="+mn-ea"/>
                          <a:cs typeface="+mn-cs"/>
                        </a:rPr>
                        <a:t>155.56.210.43</a:t>
                      </a:r>
                    </a:p>
                  </a:txBody>
                  <a:tcPr/>
                </a:tc>
                <a:extLst>
                  <a:ext uri="{0D108BD9-81ED-4DB2-BD59-A6C34878D82A}">
                    <a16:rowId xmlns:a16="http://schemas.microsoft.com/office/drawing/2014/main" val="10003"/>
                  </a:ext>
                </a:extLst>
              </a:tr>
              <a:tr h="298151">
                <a:tc vMerge="1">
                  <a:txBody>
                    <a:bodyPr/>
                    <a:lstStyle/>
                    <a:p>
                      <a:endParaRPr lang="en-IN"/>
                    </a:p>
                  </a:txBody>
                  <a:tcPr/>
                </a:tc>
                <a:tc>
                  <a:txBody>
                    <a:bodyPr/>
                    <a:lstStyle/>
                    <a:p>
                      <a:pPr fontAlgn="t"/>
                      <a:r>
                        <a:rPr lang="en-IN" sz="1250" kern="1200">
                          <a:solidFill>
                            <a:schemeClr val="dk1"/>
                          </a:solidFill>
                          <a:effectLst/>
                          <a:latin typeface="+mn-lt"/>
                          <a:ea typeface="+mn-ea"/>
                          <a:cs typeface="+mn-cs"/>
                        </a:rPr>
                        <a:t>connectivitytunnel.hana.ondemand.com</a:t>
                      </a:r>
                    </a:p>
                  </a:txBody>
                  <a:tcPr/>
                </a:tc>
                <a:tc>
                  <a:txBody>
                    <a:bodyPr/>
                    <a:lstStyle/>
                    <a:p>
                      <a:pPr fontAlgn="t"/>
                      <a:r>
                        <a:rPr lang="en-IN" sz="1250" kern="1200" dirty="0">
                          <a:solidFill>
                            <a:schemeClr val="dk1"/>
                          </a:solidFill>
                          <a:effectLst/>
                          <a:latin typeface="+mn-lt"/>
                          <a:ea typeface="+mn-ea"/>
                          <a:cs typeface="+mn-cs"/>
                        </a:rPr>
                        <a:t>155.56.210.84</a:t>
                      </a:r>
                    </a:p>
                  </a:txBody>
                  <a:tcPr/>
                </a:tc>
                <a:extLst>
                  <a:ext uri="{0D108BD9-81ED-4DB2-BD59-A6C34878D82A}">
                    <a16:rowId xmlns:a16="http://schemas.microsoft.com/office/drawing/2014/main" val="10004"/>
                  </a:ext>
                </a:extLst>
              </a:tr>
              <a:tr h="309138">
                <a:tc rowSpan="3">
                  <a:txBody>
                    <a:bodyPr/>
                    <a:lstStyle/>
                    <a:p>
                      <a:r>
                        <a:rPr lang="en-IN" sz="1250" kern="1200" dirty="0">
                          <a:solidFill>
                            <a:schemeClr val="dk1"/>
                          </a:solidFill>
                          <a:effectLst/>
                          <a:latin typeface="+mn-lt"/>
                          <a:ea typeface="+mn-ea"/>
                          <a:cs typeface="+mn-cs"/>
                        </a:rPr>
                        <a:t>Europe (Frankfurt)(eu2.hana.ondemand.com)</a:t>
                      </a:r>
                    </a:p>
                  </a:txBody>
                  <a:tcPr/>
                </a:tc>
                <a:tc>
                  <a:txBody>
                    <a:bodyPr/>
                    <a:lstStyle/>
                    <a:p>
                      <a:pPr fontAlgn="t"/>
                      <a:r>
                        <a:rPr lang="en-IN" sz="1250" kern="1200" dirty="0">
                          <a:solidFill>
                            <a:schemeClr val="dk1"/>
                          </a:solidFill>
                          <a:effectLst/>
                          <a:latin typeface="+mn-lt"/>
                          <a:ea typeface="+mn-ea"/>
                          <a:cs typeface="+mn-cs"/>
                        </a:rPr>
                        <a:t>connectivitynotification.eu2.hana.ondemand.com</a:t>
                      </a:r>
                    </a:p>
                  </a:txBody>
                  <a:tcPr/>
                </a:tc>
                <a:tc>
                  <a:txBody>
                    <a:bodyPr/>
                    <a:lstStyle/>
                    <a:p>
                      <a:pPr fontAlgn="t"/>
                      <a:r>
                        <a:rPr lang="en-IN" sz="1250" kern="1200">
                          <a:solidFill>
                            <a:schemeClr val="dk1"/>
                          </a:solidFill>
                          <a:effectLst/>
                          <a:latin typeface="+mn-lt"/>
                          <a:ea typeface="+mn-ea"/>
                          <a:cs typeface="+mn-cs"/>
                        </a:rPr>
                        <a:t>157.133.70.140</a:t>
                      </a:r>
                    </a:p>
                  </a:txBody>
                  <a:tcPr/>
                </a:tc>
                <a:extLst>
                  <a:ext uri="{0D108BD9-81ED-4DB2-BD59-A6C34878D82A}">
                    <a16:rowId xmlns:a16="http://schemas.microsoft.com/office/drawing/2014/main" val="10005"/>
                  </a:ext>
                </a:extLst>
              </a:tr>
              <a:tr h="309138">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connectivitycertsigning.eu2.hana.ondemand.com</a:t>
                      </a:r>
                    </a:p>
                  </a:txBody>
                  <a:tcPr/>
                </a:tc>
                <a:tc>
                  <a:txBody>
                    <a:bodyPr/>
                    <a:lstStyle/>
                    <a:p>
                      <a:pPr fontAlgn="t"/>
                      <a:r>
                        <a:rPr lang="en-IN" sz="1250" kern="1200" dirty="0">
                          <a:solidFill>
                            <a:schemeClr val="dk1"/>
                          </a:solidFill>
                          <a:effectLst/>
                          <a:latin typeface="+mn-lt"/>
                          <a:ea typeface="+mn-ea"/>
                          <a:cs typeface="+mn-cs"/>
                        </a:rPr>
                        <a:t>157.133.70.132</a:t>
                      </a:r>
                    </a:p>
                  </a:txBody>
                  <a:tcPr/>
                </a:tc>
                <a:extLst>
                  <a:ext uri="{0D108BD9-81ED-4DB2-BD59-A6C34878D82A}">
                    <a16:rowId xmlns:a16="http://schemas.microsoft.com/office/drawing/2014/main" val="10006"/>
                  </a:ext>
                </a:extLst>
              </a:tr>
              <a:tr h="309138">
                <a:tc vMerge="1">
                  <a:txBody>
                    <a:bodyPr/>
                    <a:lstStyle/>
                    <a:p>
                      <a:endParaRPr lang="en-IN"/>
                    </a:p>
                  </a:txBody>
                  <a:tcPr/>
                </a:tc>
                <a:tc>
                  <a:txBody>
                    <a:bodyPr/>
                    <a:lstStyle/>
                    <a:p>
                      <a:pPr fontAlgn="t"/>
                      <a:r>
                        <a:rPr lang="en-IN" sz="1250" kern="1200">
                          <a:solidFill>
                            <a:schemeClr val="dk1"/>
                          </a:solidFill>
                          <a:effectLst/>
                          <a:latin typeface="+mn-lt"/>
                          <a:ea typeface="+mn-ea"/>
                          <a:cs typeface="+mn-cs"/>
                        </a:rPr>
                        <a:t>connectivitytunnel.eu2.hana.ondemand.com</a:t>
                      </a:r>
                    </a:p>
                  </a:txBody>
                  <a:tcPr/>
                </a:tc>
                <a:tc>
                  <a:txBody>
                    <a:bodyPr/>
                    <a:lstStyle/>
                    <a:p>
                      <a:pPr fontAlgn="t"/>
                      <a:r>
                        <a:rPr lang="en-IN" sz="1250" kern="1200" dirty="0">
                          <a:solidFill>
                            <a:schemeClr val="dk1"/>
                          </a:solidFill>
                          <a:effectLst/>
                          <a:latin typeface="+mn-lt"/>
                          <a:ea typeface="+mn-ea"/>
                          <a:cs typeface="+mn-cs"/>
                        </a:rPr>
                        <a:t>157.133.70.141</a:t>
                      </a:r>
                    </a:p>
                  </a:txBody>
                  <a:tcPr/>
                </a:tc>
                <a:extLst>
                  <a:ext uri="{0D108BD9-81ED-4DB2-BD59-A6C34878D82A}">
                    <a16:rowId xmlns:a16="http://schemas.microsoft.com/office/drawing/2014/main" val="10007"/>
                  </a:ext>
                </a:extLst>
              </a:tr>
              <a:tr h="309138">
                <a:tc rowSpan="3">
                  <a:txBody>
                    <a:bodyPr/>
                    <a:lstStyle/>
                    <a:p>
                      <a:r>
                        <a:rPr lang="en-IN" sz="1250" kern="1200" dirty="0">
                          <a:solidFill>
                            <a:schemeClr val="dk1"/>
                          </a:solidFill>
                          <a:effectLst/>
                          <a:latin typeface="+mn-lt"/>
                          <a:ea typeface="+mn-ea"/>
                          <a:cs typeface="+mn-cs"/>
                        </a:rPr>
                        <a:t>Europe (Amsterdam)(eu3.hana.ondemand.com)</a:t>
                      </a:r>
                    </a:p>
                  </a:txBody>
                  <a:tcPr/>
                </a:tc>
                <a:tc>
                  <a:txBody>
                    <a:bodyPr/>
                    <a:lstStyle/>
                    <a:p>
                      <a:pPr fontAlgn="t"/>
                      <a:r>
                        <a:rPr lang="en-IN" sz="1250" kern="1200" dirty="0">
                          <a:solidFill>
                            <a:schemeClr val="dk1"/>
                          </a:solidFill>
                          <a:effectLst/>
                          <a:latin typeface="+mn-lt"/>
                          <a:ea typeface="+mn-ea"/>
                          <a:cs typeface="+mn-cs"/>
                        </a:rPr>
                        <a:t>connectivitynotification.eu3.hana.ondemand.com</a:t>
                      </a:r>
                    </a:p>
                  </a:txBody>
                  <a:tcPr/>
                </a:tc>
                <a:tc>
                  <a:txBody>
                    <a:bodyPr/>
                    <a:lstStyle/>
                    <a:p>
                      <a:pPr fontAlgn="t"/>
                      <a:r>
                        <a:rPr lang="en-IN" sz="1250" kern="1200">
                          <a:solidFill>
                            <a:schemeClr val="dk1"/>
                          </a:solidFill>
                          <a:effectLst/>
                          <a:latin typeface="+mn-lt"/>
                          <a:ea typeface="+mn-ea"/>
                          <a:cs typeface="+mn-cs"/>
                        </a:rPr>
                        <a:t>157.133.141.140</a:t>
                      </a:r>
                    </a:p>
                  </a:txBody>
                  <a:tcPr/>
                </a:tc>
                <a:extLst>
                  <a:ext uri="{0D108BD9-81ED-4DB2-BD59-A6C34878D82A}">
                    <a16:rowId xmlns:a16="http://schemas.microsoft.com/office/drawing/2014/main" val="10008"/>
                  </a:ext>
                </a:extLst>
              </a:tr>
              <a:tr h="309138">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connectivitycertsigning.eu3.hana.ondemand.com</a:t>
                      </a:r>
                    </a:p>
                  </a:txBody>
                  <a:tcPr/>
                </a:tc>
                <a:tc>
                  <a:txBody>
                    <a:bodyPr/>
                    <a:lstStyle/>
                    <a:p>
                      <a:pPr fontAlgn="t"/>
                      <a:r>
                        <a:rPr lang="en-IN" sz="1250" kern="1200">
                          <a:solidFill>
                            <a:schemeClr val="dk1"/>
                          </a:solidFill>
                          <a:effectLst/>
                          <a:latin typeface="+mn-lt"/>
                          <a:ea typeface="+mn-ea"/>
                          <a:cs typeface="+mn-cs"/>
                        </a:rPr>
                        <a:t>157.133.141.132</a:t>
                      </a:r>
                    </a:p>
                  </a:txBody>
                  <a:tcPr/>
                </a:tc>
                <a:extLst>
                  <a:ext uri="{0D108BD9-81ED-4DB2-BD59-A6C34878D82A}">
                    <a16:rowId xmlns:a16="http://schemas.microsoft.com/office/drawing/2014/main" val="10009"/>
                  </a:ext>
                </a:extLst>
              </a:tr>
              <a:tr h="309138">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connectivitytunnel.eu3.hana.ondemand.com</a:t>
                      </a:r>
                    </a:p>
                  </a:txBody>
                  <a:tcPr/>
                </a:tc>
                <a:tc>
                  <a:txBody>
                    <a:bodyPr/>
                    <a:lstStyle/>
                    <a:p>
                      <a:pPr fontAlgn="t"/>
                      <a:r>
                        <a:rPr lang="en-IN" sz="1250" kern="1200" dirty="0">
                          <a:solidFill>
                            <a:schemeClr val="dk1"/>
                          </a:solidFill>
                          <a:effectLst/>
                          <a:latin typeface="+mn-lt"/>
                          <a:ea typeface="+mn-ea"/>
                          <a:cs typeface="+mn-cs"/>
                        </a:rPr>
                        <a:t>157.133.141.141</a:t>
                      </a:r>
                    </a:p>
                  </a:txBody>
                  <a:tcPr/>
                </a:tc>
                <a:extLst>
                  <a:ext uri="{0D108BD9-81ED-4DB2-BD59-A6C34878D82A}">
                    <a16:rowId xmlns:a16="http://schemas.microsoft.com/office/drawing/2014/main" val="10010"/>
                  </a:ext>
                </a:extLst>
              </a:tr>
              <a:tr h="309138">
                <a:tc rowSpan="3">
                  <a:txBody>
                    <a:bodyPr/>
                    <a:lstStyle/>
                    <a:p>
                      <a:r>
                        <a:rPr lang="en-IN" sz="1250" kern="1200" dirty="0">
                          <a:solidFill>
                            <a:schemeClr val="dk1"/>
                          </a:solidFill>
                          <a:effectLst/>
                          <a:latin typeface="+mn-lt"/>
                          <a:ea typeface="+mn-ea"/>
                          <a:cs typeface="+mn-cs"/>
                        </a:rPr>
                        <a:t>United States East (Ashburn)(us1.hana.ondemand.com)</a:t>
                      </a:r>
                    </a:p>
                  </a:txBody>
                  <a:tcPr/>
                </a:tc>
                <a:tc>
                  <a:txBody>
                    <a:bodyPr/>
                    <a:lstStyle/>
                    <a:p>
                      <a:pPr fontAlgn="t"/>
                      <a:r>
                        <a:rPr lang="en-IN" sz="1250" kern="1200" dirty="0">
                          <a:solidFill>
                            <a:schemeClr val="dk1"/>
                          </a:solidFill>
                          <a:effectLst/>
                          <a:latin typeface="+mn-lt"/>
                          <a:ea typeface="+mn-ea"/>
                          <a:cs typeface="+mn-cs"/>
                        </a:rPr>
                        <a:t>connectivitynotification.us1.hana.ondemand.com</a:t>
                      </a:r>
                    </a:p>
                  </a:txBody>
                  <a:tcPr/>
                </a:tc>
                <a:tc>
                  <a:txBody>
                    <a:bodyPr/>
                    <a:lstStyle/>
                    <a:p>
                      <a:pPr fontAlgn="t"/>
                      <a:r>
                        <a:rPr lang="en-IN" sz="1250" kern="1200">
                          <a:solidFill>
                            <a:schemeClr val="dk1"/>
                          </a:solidFill>
                          <a:effectLst/>
                          <a:latin typeface="+mn-lt"/>
                          <a:ea typeface="+mn-ea"/>
                          <a:cs typeface="+mn-cs"/>
                        </a:rPr>
                        <a:t>65.221.12.40</a:t>
                      </a:r>
                    </a:p>
                  </a:txBody>
                  <a:tcPr/>
                </a:tc>
                <a:extLst>
                  <a:ext uri="{0D108BD9-81ED-4DB2-BD59-A6C34878D82A}">
                    <a16:rowId xmlns:a16="http://schemas.microsoft.com/office/drawing/2014/main" val="10011"/>
                  </a:ext>
                </a:extLst>
              </a:tr>
              <a:tr h="309138">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connectivitycertsigning.us1.hana.ondemand.com</a:t>
                      </a:r>
                    </a:p>
                  </a:txBody>
                  <a:tcPr/>
                </a:tc>
                <a:tc>
                  <a:txBody>
                    <a:bodyPr/>
                    <a:lstStyle/>
                    <a:p>
                      <a:pPr fontAlgn="t"/>
                      <a:r>
                        <a:rPr lang="en-IN" sz="1250" kern="1200">
                          <a:solidFill>
                            <a:schemeClr val="dk1"/>
                          </a:solidFill>
                          <a:effectLst/>
                          <a:latin typeface="+mn-lt"/>
                          <a:ea typeface="+mn-ea"/>
                          <a:cs typeface="+mn-cs"/>
                        </a:rPr>
                        <a:t>65.221.12.241</a:t>
                      </a:r>
                    </a:p>
                  </a:txBody>
                  <a:tcPr/>
                </a:tc>
                <a:extLst>
                  <a:ext uri="{0D108BD9-81ED-4DB2-BD59-A6C34878D82A}">
                    <a16:rowId xmlns:a16="http://schemas.microsoft.com/office/drawing/2014/main" val="10012"/>
                  </a:ext>
                </a:extLst>
              </a:tr>
              <a:tr h="309138">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connectivitytunnel.us1.hana.ondemand.com</a:t>
                      </a:r>
                    </a:p>
                  </a:txBody>
                  <a:tcPr/>
                </a:tc>
                <a:tc>
                  <a:txBody>
                    <a:bodyPr/>
                    <a:lstStyle/>
                    <a:p>
                      <a:pPr fontAlgn="t"/>
                      <a:r>
                        <a:rPr lang="en-IN" sz="1250" kern="1200" dirty="0">
                          <a:solidFill>
                            <a:schemeClr val="dk1"/>
                          </a:solidFill>
                          <a:effectLst/>
                          <a:latin typeface="+mn-lt"/>
                          <a:ea typeface="+mn-ea"/>
                          <a:cs typeface="+mn-cs"/>
                        </a:rPr>
                        <a:t>65.221.12.41</a:t>
                      </a:r>
                    </a:p>
                  </a:txBody>
                  <a:tcPr/>
                </a:tc>
                <a:extLst>
                  <a:ext uri="{0D108BD9-81ED-4DB2-BD59-A6C34878D82A}">
                    <a16:rowId xmlns:a16="http://schemas.microsoft.com/office/drawing/2014/main" val="10013"/>
                  </a:ext>
                </a:extLst>
              </a:tr>
              <a:tr h="298151">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50" kern="1200" dirty="0">
                          <a:solidFill>
                            <a:schemeClr val="dk1"/>
                          </a:solidFill>
                          <a:effectLst/>
                          <a:latin typeface="+mn-lt"/>
                          <a:ea typeface="+mn-ea"/>
                          <a:cs typeface="+mn-cs"/>
                        </a:rPr>
                        <a:t>United States West (Chandler)(us2.hana.ondemand.com)</a:t>
                      </a:r>
                    </a:p>
                  </a:txBody>
                  <a:tcPr/>
                </a:tc>
                <a:tc>
                  <a:txBody>
                    <a:bodyPr/>
                    <a:lstStyle/>
                    <a:p>
                      <a:pPr fontAlgn="t"/>
                      <a:r>
                        <a:rPr lang="en-IN" sz="1250" kern="1200" dirty="0">
                          <a:solidFill>
                            <a:schemeClr val="dk1"/>
                          </a:solidFill>
                          <a:effectLst/>
                          <a:latin typeface="+mn-lt"/>
                          <a:ea typeface="+mn-ea"/>
                          <a:cs typeface="+mn-cs"/>
                        </a:rPr>
                        <a:t>connectivitynotification.us2.hana.ondemand.com</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a:solidFill>
                            <a:schemeClr val="dk1"/>
                          </a:solidFill>
                          <a:effectLst/>
                          <a:latin typeface="+mn-lt"/>
                          <a:ea typeface="+mn-ea"/>
                          <a:cs typeface="+mn-cs"/>
                        </a:rPr>
                        <a:t>64.95.110.215</a:t>
                      </a:r>
                    </a:p>
                  </a:txBody>
                  <a:tcPr/>
                </a:tc>
                <a:extLst>
                  <a:ext uri="{0D108BD9-81ED-4DB2-BD59-A6C34878D82A}">
                    <a16:rowId xmlns:a16="http://schemas.microsoft.com/office/drawing/2014/main" val="10014"/>
                  </a:ext>
                </a:extLst>
              </a:tr>
              <a:tr h="298151">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connectivitycertsigning.us2.hana.ondemand.com</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a:solidFill>
                            <a:schemeClr val="dk1"/>
                          </a:solidFill>
                          <a:effectLst/>
                          <a:latin typeface="+mn-lt"/>
                          <a:ea typeface="+mn-ea"/>
                          <a:cs typeface="+mn-cs"/>
                        </a:rPr>
                        <a:t>64.95.110.211</a:t>
                      </a:r>
                    </a:p>
                  </a:txBody>
                  <a:tcPr/>
                </a:tc>
                <a:extLst>
                  <a:ext uri="{0D108BD9-81ED-4DB2-BD59-A6C34878D82A}">
                    <a16:rowId xmlns:a16="http://schemas.microsoft.com/office/drawing/2014/main" val="10015"/>
                  </a:ext>
                </a:extLst>
              </a:tr>
              <a:tr h="298151">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connectivitytunnel.us2.hana.ondemand.com</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a:solidFill>
                            <a:schemeClr val="dk1"/>
                          </a:solidFill>
                          <a:effectLst/>
                          <a:latin typeface="+mn-lt"/>
                          <a:ea typeface="+mn-ea"/>
                          <a:cs typeface="+mn-cs"/>
                        </a:rPr>
                        <a:t>64.95.110.214</a:t>
                      </a:r>
                    </a:p>
                  </a:txBody>
                  <a:tcPr/>
                </a:tc>
                <a:extLst>
                  <a:ext uri="{0D108BD9-81ED-4DB2-BD59-A6C34878D82A}">
                    <a16:rowId xmlns:a16="http://schemas.microsoft.com/office/drawing/2014/main" val="10016"/>
                  </a:ext>
                </a:extLst>
              </a:tr>
            </a:tbl>
          </a:graphicData>
        </a:graphic>
      </p:graphicFrame>
      <p:sp>
        <p:nvSpPr>
          <p:cNvPr id="4" name="Title 3"/>
          <p:cNvSpPr>
            <a:spLocks noGrp="1"/>
          </p:cNvSpPr>
          <p:nvPr>
            <p:ph type="title"/>
          </p:nvPr>
        </p:nvSpPr>
        <p:spPr>
          <a:xfrm>
            <a:off x="227349" y="0"/>
            <a:ext cx="11125236" cy="1104900"/>
          </a:xfrm>
        </p:spPr>
        <p:txBody>
          <a:bodyPr/>
          <a:lstStyle/>
          <a:p>
            <a:r>
              <a:rPr lang="en-US" dirty="0"/>
              <a:t>Pre-Requisites for Cloud Connector Installation</a:t>
            </a:r>
            <a:endParaRPr lang="en-GB" dirty="0"/>
          </a:p>
        </p:txBody>
      </p:sp>
      <p:sp>
        <p:nvSpPr>
          <p:cNvPr id="5" name="Text Placeholder 5"/>
          <p:cNvSpPr>
            <a:spLocks noGrp="1"/>
          </p:cNvSpPr>
          <p:nvPr>
            <p:ph type="body" sz="quarter" idx="12"/>
          </p:nvPr>
        </p:nvSpPr>
        <p:spPr>
          <a:xfrm>
            <a:off x="239541" y="732907"/>
            <a:ext cx="10961859" cy="490858"/>
          </a:xfrm>
        </p:spPr>
        <p:txBody>
          <a:bodyPr/>
          <a:lstStyle/>
          <a:p>
            <a:r>
              <a:rPr lang="en-GB" dirty="0"/>
              <a:t>Network</a:t>
            </a:r>
          </a:p>
        </p:txBody>
      </p:sp>
    </p:spTree>
    <p:extLst>
      <p:ext uri="{BB962C8B-B14F-4D97-AF65-F5344CB8AC3E}">
        <p14:creationId xmlns:p14="http://schemas.microsoft.com/office/powerpoint/2010/main" val="334503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64397" y="1352282"/>
          <a:ext cx="12054623" cy="5996629"/>
        </p:xfrm>
        <a:graphic>
          <a:graphicData uri="http://schemas.openxmlformats.org/drawingml/2006/table">
            <a:tbl>
              <a:tblPr firstRow="1" bandRow="1">
                <a:tableStyleId>{5C22544A-7EE6-4342-B048-85BDC9FD1C3A}</a:tableStyleId>
              </a:tblPr>
              <a:tblGrid>
                <a:gridCol w="3291385">
                  <a:extLst>
                    <a:ext uri="{9D8B030D-6E8A-4147-A177-3AD203B41FA5}">
                      <a16:colId xmlns:a16="http://schemas.microsoft.com/office/drawing/2014/main" val="20000"/>
                    </a:ext>
                  </a:extLst>
                </a:gridCol>
                <a:gridCol w="4263830">
                  <a:extLst>
                    <a:ext uri="{9D8B030D-6E8A-4147-A177-3AD203B41FA5}">
                      <a16:colId xmlns:a16="http://schemas.microsoft.com/office/drawing/2014/main" val="20001"/>
                    </a:ext>
                  </a:extLst>
                </a:gridCol>
                <a:gridCol w="2249704">
                  <a:extLst>
                    <a:ext uri="{9D8B030D-6E8A-4147-A177-3AD203B41FA5}">
                      <a16:colId xmlns:a16="http://schemas.microsoft.com/office/drawing/2014/main" val="20002"/>
                    </a:ext>
                  </a:extLst>
                </a:gridCol>
                <a:gridCol w="2249704">
                  <a:extLst>
                    <a:ext uri="{9D8B030D-6E8A-4147-A177-3AD203B41FA5}">
                      <a16:colId xmlns:a16="http://schemas.microsoft.com/office/drawing/2014/main" val="20003"/>
                    </a:ext>
                  </a:extLst>
                </a:gridCol>
              </a:tblGrid>
              <a:tr h="476549">
                <a:tc>
                  <a:txBody>
                    <a:bodyPr/>
                    <a:lstStyle/>
                    <a:p>
                      <a:pPr algn="ctr"/>
                      <a:r>
                        <a:rPr lang="en-IN" sz="1400" b="1" kern="1200" dirty="0">
                          <a:solidFill>
                            <a:schemeClr val="lt1"/>
                          </a:solidFill>
                          <a:latin typeface="+mn-lt"/>
                          <a:ea typeface="+mn-ea"/>
                          <a:cs typeface="+mn-cs"/>
                        </a:rPr>
                        <a:t>Region (Region Host)</a:t>
                      </a:r>
                    </a:p>
                  </a:txBody>
                  <a:tcPr/>
                </a:tc>
                <a:tc>
                  <a:txBody>
                    <a:bodyPr/>
                    <a:lstStyle/>
                    <a:p>
                      <a:pPr marL="0" algn="ctr" defTabSz="914400" rtl="0" eaLnBrk="1" latinLnBrk="0" hangingPunct="1"/>
                      <a:r>
                        <a:rPr lang="en-IN" sz="1400" b="1" kern="1200" dirty="0">
                          <a:solidFill>
                            <a:schemeClr val="lt1"/>
                          </a:solidFill>
                          <a:latin typeface="+mn-lt"/>
                          <a:ea typeface="+mn-ea"/>
                          <a:cs typeface="+mn-cs"/>
                        </a:rPr>
                        <a:t>Hosts</a:t>
                      </a:r>
                    </a:p>
                  </a:txBody>
                  <a:tcPr/>
                </a:tc>
                <a:tc gridSpan="2">
                  <a:txBody>
                    <a:bodyPr/>
                    <a:lstStyle/>
                    <a:p>
                      <a:pPr marL="0" algn="ctr" defTabSz="914400" rtl="0" eaLnBrk="1" latinLnBrk="0" hangingPunct="1"/>
                      <a:r>
                        <a:rPr lang="en-IN" sz="1400" b="1" kern="1200" dirty="0">
                          <a:solidFill>
                            <a:schemeClr val="lt1"/>
                          </a:solidFill>
                          <a:latin typeface="+mn-lt"/>
                          <a:ea typeface="+mn-ea"/>
                          <a:cs typeface="+mn-cs"/>
                        </a:rPr>
                        <a:t>IP Addresses</a:t>
                      </a:r>
                    </a:p>
                  </a:txBody>
                  <a:tcPr/>
                </a:tc>
                <a:tc hMerge="1">
                  <a:txBody>
                    <a:bodyPr/>
                    <a:lstStyle/>
                    <a:p>
                      <a:endParaRPr lang="en-IN"/>
                    </a:p>
                  </a:txBody>
                  <a:tcPr/>
                </a:tc>
                <a:extLst>
                  <a:ext uri="{0D108BD9-81ED-4DB2-BD59-A6C34878D82A}">
                    <a16:rowId xmlns:a16="http://schemas.microsoft.com/office/drawing/2014/main" val="10000"/>
                  </a:ext>
                </a:extLst>
              </a:tr>
              <a:tr h="397124">
                <a:tc gridSpan="4">
                  <a:txBody>
                    <a:bodyPr/>
                    <a:lstStyle/>
                    <a:p>
                      <a:pPr fontAlgn="t"/>
                      <a:r>
                        <a:rPr lang="en-IN" sz="1400" b="1" i="0" kern="1200" dirty="0">
                          <a:solidFill>
                            <a:schemeClr val="dk1"/>
                          </a:solidFill>
                          <a:effectLst/>
                          <a:latin typeface="+mn-lt"/>
                          <a:ea typeface="+mn-ea"/>
                          <a:cs typeface="+mn-cs"/>
                        </a:rPr>
                        <a:t>Neo Environment</a:t>
                      </a:r>
                      <a:endParaRPr lang="en-IN" sz="1400" dirty="0">
                        <a:effectLst/>
                      </a:endParaRPr>
                    </a:p>
                  </a:txBody>
                  <a:tcPr/>
                </a:tc>
                <a:tc hMerge="1">
                  <a:txBody>
                    <a:bodyPr/>
                    <a:lstStyle/>
                    <a:p>
                      <a:pPr fontAlgn="t"/>
                      <a:endParaRPr lang="en-IN" sz="1250" dirty="0">
                        <a:effectLst/>
                      </a:endParaRPr>
                    </a:p>
                  </a:txBody>
                  <a:tcPr/>
                </a:tc>
                <a:tc hMerge="1">
                  <a:txBody>
                    <a:bodyPr/>
                    <a:lstStyle/>
                    <a:p>
                      <a:pPr fontAlgn="t"/>
                      <a:endParaRPr lang="en-IN" sz="1250" dirty="0">
                        <a:effectLst/>
                      </a:endParaRPr>
                    </a:p>
                  </a:txBody>
                  <a:tcPr/>
                </a:tc>
                <a:tc hMerge="1">
                  <a:txBody>
                    <a:bodyPr/>
                    <a:lstStyle/>
                    <a:p>
                      <a:endParaRPr lang="en-IN"/>
                    </a:p>
                  </a:txBody>
                  <a:tcPr/>
                </a:tc>
                <a:extLst>
                  <a:ext uri="{0D108BD9-81ED-4DB2-BD59-A6C34878D82A}">
                    <a16:rowId xmlns:a16="http://schemas.microsoft.com/office/drawing/2014/main" val="10001"/>
                  </a:ext>
                </a:extLst>
              </a:tr>
              <a:tr h="308803">
                <a:tc rowSpan="3">
                  <a:txBody>
                    <a:bodyPr/>
                    <a:lstStyle/>
                    <a:p>
                      <a:r>
                        <a:rPr lang="en-IN" sz="1250" kern="1200" dirty="0">
                          <a:solidFill>
                            <a:schemeClr val="dk1"/>
                          </a:solidFill>
                          <a:effectLst/>
                          <a:latin typeface="+mn-lt"/>
                          <a:ea typeface="+mn-ea"/>
                          <a:cs typeface="+mn-cs"/>
                        </a:rPr>
                        <a:t>United States (Sterling)</a:t>
                      </a:r>
                    </a:p>
                    <a:p>
                      <a:r>
                        <a:rPr lang="en-IN" sz="1250" kern="1200" dirty="0">
                          <a:solidFill>
                            <a:schemeClr val="dk1"/>
                          </a:solidFill>
                          <a:effectLst/>
                          <a:latin typeface="+mn-lt"/>
                          <a:ea typeface="+mn-ea"/>
                          <a:cs typeface="+mn-cs"/>
                        </a:rPr>
                        <a:t>(us3.hana.ondemand.com)</a:t>
                      </a:r>
                    </a:p>
                  </a:txBody>
                  <a:tcPr/>
                </a:tc>
                <a:tc>
                  <a:txBody>
                    <a:bodyPr/>
                    <a:lstStyle/>
                    <a:p>
                      <a:pPr fontAlgn="t"/>
                      <a:r>
                        <a:rPr lang="en-IN" sz="1250" kern="1200" dirty="0">
                          <a:solidFill>
                            <a:schemeClr val="dk1"/>
                          </a:solidFill>
                          <a:effectLst/>
                          <a:latin typeface="+mn-lt"/>
                          <a:ea typeface="+mn-ea"/>
                          <a:cs typeface="+mn-cs"/>
                        </a:rPr>
                        <a:t>connectivitynotification.us3.hana.ondemand.com</a:t>
                      </a:r>
                    </a:p>
                  </a:txBody>
                  <a:tcPr/>
                </a:tc>
                <a:tc gridSpan="2">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a:solidFill>
                            <a:schemeClr val="dk1"/>
                          </a:solidFill>
                          <a:effectLst/>
                          <a:latin typeface="+mn-lt"/>
                          <a:ea typeface="+mn-ea"/>
                          <a:cs typeface="+mn-cs"/>
                        </a:rPr>
                        <a:t>169.145.118.140</a:t>
                      </a:r>
                    </a:p>
                  </a:txBody>
                  <a:tcPr/>
                </a:tc>
                <a:tc hMerge="1">
                  <a:txBody>
                    <a:bodyPr/>
                    <a:lstStyle/>
                    <a:p>
                      <a:endParaRPr lang="en-IN"/>
                    </a:p>
                  </a:txBody>
                  <a:tcPr/>
                </a:tc>
                <a:extLst>
                  <a:ext uri="{0D108BD9-81ED-4DB2-BD59-A6C34878D82A}">
                    <a16:rowId xmlns:a16="http://schemas.microsoft.com/office/drawing/2014/main" val="10002"/>
                  </a:ext>
                </a:extLst>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connectivitycertsigning.us3.hana.ondemand.com</a:t>
                      </a:r>
                    </a:p>
                  </a:txBody>
                  <a:tcPr/>
                </a:tc>
                <a:tc gridSpan="2">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a:solidFill>
                            <a:schemeClr val="dk1"/>
                          </a:solidFill>
                          <a:effectLst/>
                          <a:latin typeface="+mn-lt"/>
                          <a:ea typeface="+mn-ea"/>
                          <a:cs typeface="+mn-cs"/>
                        </a:rPr>
                        <a:t>169.145.118.132</a:t>
                      </a:r>
                    </a:p>
                  </a:txBody>
                  <a:tcPr/>
                </a:tc>
                <a:tc hMerge="1">
                  <a:txBody>
                    <a:bodyPr/>
                    <a:lstStyle/>
                    <a:p>
                      <a:endParaRPr lang="en-IN"/>
                    </a:p>
                  </a:txBody>
                  <a:tcPr/>
                </a:tc>
                <a:extLst>
                  <a:ext uri="{0D108BD9-81ED-4DB2-BD59-A6C34878D82A}">
                    <a16:rowId xmlns:a16="http://schemas.microsoft.com/office/drawing/2014/main" val="10003"/>
                  </a:ext>
                </a:extLst>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connectivitytunnel.us3.hana.ondemand.com</a:t>
                      </a:r>
                    </a:p>
                  </a:txBody>
                  <a:tcPr/>
                </a:tc>
                <a:tc gridSpan="2">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a:solidFill>
                            <a:schemeClr val="dk1"/>
                          </a:solidFill>
                          <a:effectLst/>
                          <a:latin typeface="+mn-lt"/>
                          <a:ea typeface="+mn-ea"/>
                          <a:cs typeface="+mn-cs"/>
                        </a:rPr>
                        <a:t>169.145.118.141</a:t>
                      </a:r>
                    </a:p>
                  </a:txBody>
                  <a:tcPr/>
                </a:tc>
                <a:tc hMerge="1">
                  <a:txBody>
                    <a:bodyPr/>
                    <a:lstStyle/>
                    <a:p>
                      <a:endParaRPr lang="en-IN"/>
                    </a:p>
                  </a:txBody>
                  <a:tcPr/>
                </a:tc>
                <a:extLst>
                  <a:ext uri="{0D108BD9-81ED-4DB2-BD59-A6C34878D82A}">
                    <a16:rowId xmlns:a16="http://schemas.microsoft.com/office/drawing/2014/main" val="10004"/>
                  </a:ext>
                </a:extLst>
              </a:tr>
              <a:tr h="308803">
                <a:tc rowSpan="3">
                  <a:txBody>
                    <a:bodyPr/>
                    <a:lstStyle/>
                    <a:p>
                      <a:r>
                        <a:rPr lang="en-IN" sz="1250" kern="1200" dirty="0">
                          <a:solidFill>
                            <a:schemeClr val="dk1"/>
                          </a:solidFill>
                          <a:effectLst/>
                          <a:latin typeface="+mn-lt"/>
                          <a:ea typeface="+mn-ea"/>
                          <a:cs typeface="+mn-cs"/>
                        </a:rPr>
                        <a:t>Australia (Sydney)(ap1.hana.ondemand.com)</a:t>
                      </a:r>
                    </a:p>
                  </a:txBody>
                  <a:tcPr/>
                </a:tc>
                <a:tc>
                  <a:txBody>
                    <a:bodyPr/>
                    <a:lstStyle/>
                    <a:p>
                      <a:pPr fontAlgn="t"/>
                      <a:r>
                        <a:rPr lang="en-IN" sz="1250" kern="1200" dirty="0">
                          <a:solidFill>
                            <a:schemeClr val="dk1"/>
                          </a:solidFill>
                          <a:effectLst/>
                          <a:latin typeface="+mn-lt"/>
                          <a:ea typeface="+mn-ea"/>
                          <a:cs typeface="+mn-cs"/>
                        </a:rPr>
                        <a:t>connectivitynotification.ap1.hana.ondemand.com</a:t>
                      </a:r>
                    </a:p>
                  </a:txBody>
                  <a:tcPr/>
                </a:tc>
                <a:tc>
                  <a:txBody>
                    <a:bodyPr/>
                    <a:lstStyle/>
                    <a:p>
                      <a:pPr fontAlgn="t"/>
                      <a:r>
                        <a:rPr lang="en-IN" sz="1250" kern="1200" dirty="0">
                          <a:solidFill>
                            <a:schemeClr val="dk1"/>
                          </a:solidFill>
                          <a:effectLst/>
                          <a:latin typeface="+mn-lt"/>
                          <a:ea typeface="+mn-ea"/>
                          <a:cs typeface="+mn-cs"/>
                        </a:rPr>
                        <a:t>Previous: 210.80.140.247</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a:solidFill>
                            <a:schemeClr val="dk1"/>
                          </a:solidFill>
                          <a:effectLst/>
                          <a:latin typeface="+mn-lt"/>
                          <a:ea typeface="+mn-ea"/>
                          <a:cs typeface="+mn-cs"/>
                        </a:rPr>
                        <a:t>Current:157.133.97.47</a:t>
                      </a:r>
                    </a:p>
                  </a:txBody>
                  <a:tcPr/>
                </a:tc>
                <a:extLst>
                  <a:ext uri="{0D108BD9-81ED-4DB2-BD59-A6C34878D82A}">
                    <a16:rowId xmlns:a16="http://schemas.microsoft.com/office/drawing/2014/main" val="10005"/>
                  </a:ext>
                </a:extLst>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connectivitycertsigning.ap1.hana.ondemand.com</a:t>
                      </a:r>
                    </a:p>
                  </a:txBody>
                  <a:tcPr/>
                </a:tc>
                <a:tc>
                  <a:txBody>
                    <a:bodyPr/>
                    <a:lstStyle/>
                    <a:p>
                      <a:pPr fontAlgn="t"/>
                      <a:r>
                        <a:rPr lang="en-IN" sz="1250" kern="1200" dirty="0">
                          <a:solidFill>
                            <a:schemeClr val="dk1"/>
                          </a:solidFill>
                          <a:effectLst/>
                          <a:latin typeface="+mn-lt"/>
                          <a:ea typeface="+mn-ea"/>
                          <a:cs typeface="+mn-cs"/>
                        </a:rPr>
                        <a:t>Previous: 210.80.140.227</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a:solidFill>
                            <a:schemeClr val="dk1"/>
                          </a:solidFill>
                          <a:effectLst/>
                          <a:latin typeface="+mn-lt"/>
                          <a:ea typeface="+mn-ea"/>
                          <a:cs typeface="+mn-cs"/>
                        </a:rPr>
                        <a:t>Current: 157.133.97.27</a:t>
                      </a:r>
                    </a:p>
                  </a:txBody>
                  <a:tcPr/>
                </a:tc>
                <a:extLst>
                  <a:ext uri="{0D108BD9-81ED-4DB2-BD59-A6C34878D82A}">
                    <a16:rowId xmlns:a16="http://schemas.microsoft.com/office/drawing/2014/main" val="10006"/>
                  </a:ext>
                </a:extLst>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connectivitytunnel.ap1.hana.ondemand.com</a:t>
                      </a:r>
                    </a:p>
                  </a:txBody>
                  <a:tcPr/>
                </a:tc>
                <a:tc>
                  <a:txBody>
                    <a:bodyPr/>
                    <a:lstStyle/>
                    <a:p>
                      <a:pPr fontAlgn="t"/>
                      <a:r>
                        <a:rPr lang="en-IN" sz="1250" kern="1200" dirty="0">
                          <a:solidFill>
                            <a:schemeClr val="dk1"/>
                          </a:solidFill>
                          <a:effectLst/>
                          <a:latin typeface="+mn-lt"/>
                          <a:ea typeface="+mn-ea"/>
                          <a:cs typeface="+mn-cs"/>
                        </a:rPr>
                        <a:t>Previous: 210.80.140.246</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a:solidFill>
                            <a:schemeClr val="dk1"/>
                          </a:solidFill>
                          <a:effectLst/>
                          <a:latin typeface="+mn-lt"/>
                          <a:ea typeface="+mn-ea"/>
                          <a:cs typeface="+mn-cs"/>
                        </a:rPr>
                        <a:t>Current: 157.133.97.46</a:t>
                      </a:r>
                    </a:p>
                  </a:txBody>
                  <a:tcPr/>
                </a:tc>
                <a:extLst>
                  <a:ext uri="{0D108BD9-81ED-4DB2-BD59-A6C34878D82A}">
                    <a16:rowId xmlns:a16="http://schemas.microsoft.com/office/drawing/2014/main" val="10007"/>
                  </a:ext>
                </a:extLst>
              </a:tr>
              <a:tr h="308803">
                <a:tc rowSpan="3">
                  <a:txBody>
                    <a:bodyPr/>
                    <a:lstStyle/>
                    <a:p>
                      <a:r>
                        <a:rPr lang="en-IN" sz="1250" kern="1200" dirty="0">
                          <a:solidFill>
                            <a:schemeClr val="dk1"/>
                          </a:solidFill>
                          <a:effectLst/>
                          <a:latin typeface="+mn-lt"/>
                          <a:ea typeface="+mn-ea"/>
                          <a:cs typeface="+mn-cs"/>
                        </a:rPr>
                        <a:t>China (Shanghai)(cn1.hana.ondemand.com</a:t>
                      </a:r>
                    </a:p>
                  </a:txBody>
                  <a:tcPr/>
                </a:tc>
                <a:tc>
                  <a:txBody>
                    <a:bodyPr/>
                    <a:lstStyle/>
                    <a:p>
                      <a:pPr fontAlgn="t"/>
                      <a:r>
                        <a:rPr lang="en-IN" sz="1250" kern="1200" dirty="0">
                          <a:solidFill>
                            <a:schemeClr val="dk1"/>
                          </a:solidFill>
                          <a:effectLst/>
                          <a:latin typeface="+mn-lt"/>
                          <a:ea typeface="+mn-ea"/>
                          <a:cs typeface="+mn-cs"/>
                        </a:rPr>
                        <a:t>connectivitynotification.cn1.hana.ondemand.com</a:t>
                      </a:r>
                    </a:p>
                  </a:txBody>
                  <a:tcPr/>
                </a:tc>
                <a:tc gridSpan="2">
                  <a:txBody>
                    <a:bodyPr/>
                    <a:lstStyle/>
                    <a:p>
                      <a:pPr fontAlgn="t"/>
                      <a:r>
                        <a:rPr lang="en-IN" sz="1250" kern="1200">
                          <a:solidFill>
                            <a:schemeClr val="dk1"/>
                          </a:solidFill>
                          <a:effectLst/>
                          <a:latin typeface="+mn-lt"/>
                          <a:ea typeface="+mn-ea"/>
                          <a:cs typeface="+mn-cs"/>
                        </a:rPr>
                        <a:t>157.133.192.140</a:t>
                      </a:r>
                    </a:p>
                  </a:txBody>
                  <a:tcPr/>
                </a:tc>
                <a:tc hMerge="1">
                  <a:txBody>
                    <a:bodyPr/>
                    <a:lstStyle/>
                    <a:p>
                      <a:endParaRPr lang="en-IN"/>
                    </a:p>
                  </a:txBody>
                  <a:tcPr/>
                </a:tc>
                <a:extLst>
                  <a:ext uri="{0D108BD9-81ED-4DB2-BD59-A6C34878D82A}">
                    <a16:rowId xmlns:a16="http://schemas.microsoft.com/office/drawing/2014/main" val="10008"/>
                  </a:ext>
                </a:extLst>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connectivitycertsigning.cn1.hana.ondemand.com</a:t>
                      </a:r>
                    </a:p>
                  </a:txBody>
                  <a:tcPr/>
                </a:tc>
                <a:tc gridSpan="2">
                  <a:txBody>
                    <a:bodyPr/>
                    <a:lstStyle/>
                    <a:p>
                      <a:pPr fontAlgn="t"/>
                      <a:r>
                        <a:rPr lang="en-IN" sz="1250" kern="1200" dirty="0">
                          <a:solidFill>
                            <a:schemeClr val="dk1"/>
                          </a:solidFill>
                          <a:effectLst/>
                          <a:latin typeface="+mn-lt"/>
                          <a:ea typeface="+mn-ea"/>
                          <a:cs typeface="+mn-cs"/>
                        </a:rPr>
                        <a:t>157.133.192.132</a:t>
                      </a:r>
                    </a:p>
                  </a:txBody>
                  <a:tcPr/>
                </a:tc>
                <a:tc hMerge="1">
                  <a:txBody>
                    <a:bodyPr/>
                    <a:lstStyle/>
                    <a:p>
                      <a:endParaRPr lang="en-IN"/>
                    </a:p>
                  </a:txBody>
                  <a:tcPr/>
                </a:tc>
                <a:extLst>
                  <a:ext uri="{0D108BD9-81ED-4DB2-BD59-A6C34878D82A}">
                    <a16:rowId xmlns:a16="http://schemas.microsoft.com/office/drawing/2014/main" val="10009"/>
                  </a:ext>
                </a:extLst>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connectivitytunnel.cn1.hana.ondemand.com</a:t>
                      </a:r>
                    </a:p>
                  </a:txBody>
                  <a:tcPr/>
                </a:tc>
                <a:tc gridSpan="2">
                  <a:txBody>
                    <a:bodyPr/>
                    <a:lstStyle/>
                    <a:p>
                      <a:pPr fontAlgn="t"/>
                      <a:r>
                        <a:rPr lang="en-IN" sz="1250" kern="1200" dirty="0">
                          <a:solidFill>
                            <a:schemeClr val="dk1"/>
                          </a:solidFill>
                          <a:effectLst/>
                          <a:latin typeface="+mn-lt"/>
                          <a:ea typeface="+mn-ea"/>
                          <a:cs typeface="+mn-cs"/>
                        </a:rPr>
                        <a:t>157.133.192.141</a:t>
                      </a:r>
                    </a:p>
                  </a:txBody>
                  <a:tcPr/>
                </a:tc>
                <a:tc hMerge="1">
                  <a:txBody>
                    <a:bodyPr/>
                    <a:lstStyle/>
                    <a:p>
                      <a:endParaRPr lang="en-IN"/>
                    </a:p>
                  </a:txBody>
                  <a:tcPr/>
                </a:tc>
                <a:extLst>
                  <a:ext uri="{0D108BD9-81ED-4DB2-BD59-A6C34878D82A}">
                    <a16:rowId xmlns:a16="http://schemas.microsoft.com/office/drawing/2014/main" val="10010"/>
                  </a:ext>
                </a:extLst>
              </a:tr>
              <a:tr h="308803">
                <a:tc rowSpan="3">
                  <a:txBody>
                    <a:bodyPr/>
                    <a:lstStyle/>
                    <a:p>
                      <a:r>
                        <a:rPr lang="en-IN" sz="1250" kern="1200" dirty="0">
                          <a:solidFill>
                            <a:schemeClr val="dk1"/>
                          </a:solidFill>
                          <a:effectLst/>
                          <a:latin typeface="+mn-lt"/>
                          <a:ea typeface="+mn-ea"/>
                          <a:cs typeface="+mn-cs"/>
                        </a:rPr>
                        <a:t>Japan (Tokyo)(jp1.hana.ondemand.com)</a:t>
                      </a:r>
                    </a:p>
                  </a:txBody>
                  <a:tcPr/>
                </a:tc>
                <a:tc>
                  <a:txBody>
                    <a:bodyPr/>
                    <a:lstStyle/>
                    <a:p>
                      <a:pPr fontAlgn="t"/>
                      <a:r>
                        <a:rPr lang="en-IN" sz="1250" kern="1200" dirty="0">
                          <a:solidFill>
                            <a:schemeClr val="dk1"/>
                          </a:solidFill>
                          <a:effectLst/>
                          <a:latin typeface="+mn-lt"/>
                          <a:ea typeface="+mn-ea"/>
                          <a:cs typeface="+mn-cs"/>
                        </a:rPr>
                        <a:t>connectivitynotification.jp1.hana.ondemand.com</a:t>
                      </a:r>
                    </a:p>
                  </a:txBody>
                  <a:tcPr/>
                </a:tc>
                <a:tc gridSpan="2">
                  <a:txBody>
                    <a:bodyPr/>
                    <a:lstStyle/>
                    <a:p>
                      <a:pPr fontAlgn="t"/>
                      <a:r>
                        <a:rPr lang="en-IN" sz="1250" kern="1200">
                          <a:solidFill>
                            <a:schemeClr val="dk1"/>
                          </a:solidFill>
                          <a:effectLst/>
                          <a:latin typeface="+mn-lt"/>
                          <a:ea typeface="+mn-ea"/>
                          <a:cs typeface="+mn-cs"/>
                        </a:rPr>
                        <a:t>157.133.150.140</a:t>
                      </a:r>
                    </a:p>
                  </a:txBody>
                  <a:tcPr/>
                </a:tc>
                <a:tc hMerge="1">
                  <a:txBody>
                    <a:bodyPr/>
                    <a:lstStyle/>
                    <a:p>
                      <a:endParaRPr lang="en-IN"/>
                    </a:p>
                  </a:txBody>
                  <a:tcPr/>
                </a:tc>
                <a:extLst>
                  <a:ext uri="{0D108BD9-81ED-4DB2-BD59-A6C34878D82A}">
                    <a16:rowId xmlns:a16="http://schemas.microsoft.com/office/drawing/2014/main" val="10011"/>
                  </a:ext>
                </a:extLst>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connectivitycertsigning.jp1.hana.ondemand.com</a:t>
                      </a:r>
                    </a:p>
                  </a:txBody>
                  <a:tcPr/>
                </a:tc>
                <a:tc gridSpan="2">
                  <a:txBody>
                    <a:bodyPr/>
                    <a:lstStyle/>
                    <a:p>
                      <a:pPr fontAlgn="t"/>
                      <a:r>
                        <a:rPr lang="en-IN" sz="1250" kern="1200">
                          <a:solidFill>
                            <a:schemeClr val="dk1"/>
                          </a:solidFill>
                          <a:effectLst/>
                          <a:latin typeface="+mn-lt"/>
                          <a:ea typeface="+mn-ea"/>
                          <a:cs typeface="+mn-cs"/>
                        </a:rPr>
                        <a:t>157.133.150.132</a:t>
                      </a:r>
                    </a:p>
                  </a:txBody>
                  <a:tcPr/>
                </a:tc>
                <a:tc hMerge="1">
                  <a:txBody>
                    <a:bodyPr/>
                    <a:lstStyle/>
                    <a:p>
                      <a:endParaRPr lang="en-IN"/>
                    </a:p>
                  </a:txBody>
                  <a:tcPr/>
                </a:tc>
                <a:extLst>
                  <a:ext uri="{0D108BD9-81ED-4DB2-BD59-A6C34878D82A}">
                    <a16:rowId xmlns:a16="http://schemas.microsoft.com/office/drawing/2014/main" val="10012"/>
                  </a:ext>
                </a:extLst>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connectivitytunnel.jp1.hana.ondemand.com</a:t>
                      </a:r>
                    </a:p>
                  </a:txBody>
                  <a:tcPr/>
                </a:tc>
                <a:tc gridSpan="2">
                  <a:txBody>
                    <a:bodyPr/>
                    <a:lstStyle/>
                    <a:p>
                      <a:pPr fontAlgn="t"/>
                      <a:r>
                        <a:rPr lang="en-IN" sz="1250" kern="1200" dirty="0">
                          <a:solidFill>
                            <a:schemeClr val="dk1"/>
                          </a:solidFill>
                          <a:effectLst/>
                          <a:latin typeface="+mn-lt"/>
                          <a:ea typeface="+mn-ea"/>
                          <a:cs typeface="+mn-cs"/>
                        </a:rPr>
                        <a:t>157.133.150.141</a:t>
                      </a:r>
                    </a:p>
                  </a:txBody>
                  <a:tcPr/>
                </a:tc>
                <a:tc hMerge="1">
                  <a:txBody>
                    <a:bodyPr/>
                    <a:lstStyle/>
                    <a:p>
                      <a:endParaRPr lang="en-IN"/>
                    </a:p>
                  </a:txBody>
                  <a:tcPr/>
                </a:tc>
                <a:extLst>
                  <a:ext uri="{0D108BD9-81ED-4DB2-BD59-A6C34878D82A}">
                    <a16:rowId xmlns:a16="http://schemas.microsoft.com/office/drawing/2014/main" val="10013"/>
                  </a:ext>
                </a:extLst>
              </a:tr>
              <a:tr h="308803">
                <a:tc rowSpan="3">
                  <a:txBody>
                    <a:bodyPr/>
                    <a:lstStyle/>
                    <a:p>
                      <a:r>
                        <a:rPr lang="en-IN" sz="1250" kern="1200" dirty="0">
                          <a:solidFill>
                            <a:schemeClr val="dk1"/>
                          </a:solidFill>
                          <a:effectLst/>
                          <a:latin typeface="+mn-lt"/>
                          <a:ea typeface="+mn-ea"/>
                          <a:cs typeface="+mn-cs"/>
                        </a:rPr>
                        <a:t>Canada (Toronto)(ca1.hana.ondemand.com)</a:t>
                      </a:r>
                    </a:p>
                  </a:txBody>
                  <a:tcPr/>
                </a:tc>
                <a:tc>
                  <a:txBody>
                    <a:bodyPr/>
                    <a:lstStyle/>
                    <a:p>
                      <a:pPr fontAlgn="t"/>
                      <a:r>
                        <a:rPr lang="en-IN" sz="1250" kern="1200" dirty="0">
                          <a:solidFill>
                            <a:schemeClr val="dk1"/>
                          </a:solidFill>
                          <a:effectLst/>
                          <a:latin typeface="+mn-lt"/>
                          <a:ea typeface="+mn-ea"/>
                          <a:cs typeface="+mn-cs"/>
                        </a:rPr>
                        <a:t>connectivitynotification.ca1.hana.ondemand.com</a:t>
                      </a:r>
                    </a:p>
                  </a:txBody>
                  <a:tcPr/>
                </a:tc>
                <a:tc gridSpan="2">
                  <a:txBody>
                    <a:bodyPr/>
                    <a:lstStyle/>
                    <a:p>
                      <a:pPr fontAlgn="t"/>
                      <a:r>
                        <a:rPr lang="en-IN" sz="1250" kern="1200" dirty="0">
                          <a:solidFill>
                            <a:schemeClr val="dk1"/>
                          </a:solidFill>
                          <a:effectLst/>
                          <a:latin typeface="+mn-lt"/>
                          <a:ea typeface="+mn-ea"/>
                          <a:cs typeface="+mn-cs"/>
                        </a:rPr>
                        <a:t>157.133.54.140</a:t>
                      </a:r>
                    </a:p>
                  </a:txBody>
                  <a:tcPr/>
                </a:tc>
                <a:tc hMerge="1">
                  <a:txBody>
                    <a:bodyPr/>
                    <a:lstStyle/>
                    <a:p>
                      <a:pPr fontAlgn="t"/>
                      <a:endParaRPr lang="en-IN" sz="1250" kern="1200" dirty="0">
                        <a:solidFill>
                          <a:schemeClr val="dk1"/>
                        </a:solidFill>
                        <a:effectLst/>
                        <a:latin typeface="+mn-lt"/>
                        <a:ea typeface="+mn-ea"/>
                        <a:cs typeface="+mn-cs"/>
                      </a:endParaRPr>
                    </a:p>
                  </a:txBody>
                  <a:tcPr/>
                </a:tc>
                <a:extLst>
                  <a:ext uri="{0D108BD9-81ED-4DB2-BD59-A6C34878D82A}">
                    <a16:rowId xmlns:a16="http://schemas.microsoft.com/office/drawing/2014/main" val="10014"/>
                  </a:ext>
                </a:extLst>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connectivitycertsigning.ca1.hana.ondemand.com</a:t>
                      </a:r>
                    </a:p>
                  </a:txBody>
                  <a:tcPr/>
                </a:tc>
                <a:tc gridSpan="2">
                  <a:txBody>
                    <a:bodyPr/>
                    <a:lstStyle/>
                    <a:p>
                      <a:pPr fontAlgn="t"/>
                      <a:r>
                        <a:rPr lang="en-IN" sz="1250" kern="1200" dirty="0">
                          <a:solidFill>
                            <a:schemeClr val="dk1"/>
                          </a:solidFill>
                          <a:effectLst/>
                          <a:latin typeface="+mn-lt"/>
                          <a:ea typeface="+mn-ea"/>
                          <a:cs typeface="+mn-cs"/>
                        </a:rPr>
                        <a:t>157.133.54.132</a:t>
                      </a:r>
                    </a:p>
                  </a:txBody>
                  <a:tcPr/>
                </a:tc>
                <a:tc hMerge="1">
                  <a:txBody>
                    <a:bodyPr/>
                    <a:lstStyle/>
                    <a:p>
                      <a:pPr fontAlgn="t"/>
                      <a:endParaRPr lang="en-IN" sz="1250" kern="1200" dirty="0">
                        <a:solidFill>
                          <a:schemeClr val="dk1"/>
                        </a:solidFill>
                        <a:effectLst/>
                        <a:latin typeface="+mn-lt"/>
                        <a:ea typeface="+mn-ea"/>
                        <a:cs typeface="+mn-cs"/>
                      </a:endParaRPr>
                    </a:p>
                  </a:txBody>
                  <a:tcPr/>
                </a:tc>
                <a:extLst>
                  <a:ext uri="{0D108BD9-81ED-4DB2-BD59-A6C34878D82A}">
                    <a16:rowId xmlns:a16="http://schemas.microsoft.com/office/drawing/2014/main" val="10015"/>
                  </a:ext>
                </a:extLst>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connectivitytunnel.ca1.hana.ondemand.com</a:t>
                      </a:r>
                    </a:p>
                  </a:txBody>
                  <a:tcPr/>
                </a:tc>
                <a:tc gridSpan="2">
                  <a:txBody>
                    <a:bodyPr/>
                    <a:lstStyle/>
                    <a:p>
                      <a:pPr fontAlgn="t"/>
                      <a:r>
                        <a:rPr lang="en-IN" sz="1250" kern="1200" dirty="0">
                          <a:solidFill>
                            <a:schemeClr val="dk1"/>
                          </a:solidFill>
                          <a:effectLst/>
                          <a:latin typeface="+mn-lt"/>
                          <a:ea typeface="+mn-ea"/>
                          <a:cs typeface="+mn-cs"/>
                        </a:rPr>
                        <a:t>157.133.54.141</a:t>
                      </a:r>
                    </a:p>
                  </a:txBody>
                  <a:tcPr/>
                </a:tc>
                <a:tc hMerge="1">
                  <a:txBody>
                    <a:bodyPr/>
                    <a:lstStyle/>
                    <a:p>
                      <a:pPr fontAlgn="t"/>
                      <a:endParaRPr lang="en-IN" sz="1250" kern="1200" dirty="0">
                        <a:solidFill>
                          <a:schemeClr val="dk1"/>
                        </a:solidFill>
                        <a:effectLst/>
                        <a:latin typeface="+mn-lt"/>
                        <a:ea typeface="+mn-ea"/>
                        <a:cs typeface="+mn-cs"/>
                      </a:endParaRPr>
                    </a:p>
                  </a:txBody>
                  <a:tcPr/>
                </a:tc>
                <a:extLst>
                  <a:ext uri="{0D108BD9-81ED-4DB2-BD59-A6C34878D82A}">
                    <a16:rowId xmlns:a16="http://schemas.microsoft.com/office/drawing/2014/main" val="10016"/>
                  </a:ext>
                </a:extLst>
              </a:tr>
            </a:tbl>
          </a:graphicData>
        </a:graphic>
      </p:graphicFrame>
      <p:sp>
        <p:nvSpPr>
          <p:cNvPr id="3" name="Title 3"/>
          <p:cNvSpPr>
            <a:spLocks noGrp="1"/>
          </p:cNvSpPr>
          <p:nvPr>
            <p:ph type="title"/>
          </p:nvPr>
        </p:nvSpPr>
        <p:spPr>
          <a:xfrm>
            <a:off x="227349" y="0"/>
            <a:ext cx="11125236" cy="1104900"/>
          </a:xfrm>
        </p:spPr>
        <p:txBody>
          <a:bodyPr/>
          <a:lstStyle/>
          <a:p>
            <a:r>
              <a:rPr lang="en-US" dirty="0"/>
              <a:t>Pre-Requisites for Cloud Connector Installation</a:t>
            </a:r>
            <a:endParaRPr lang="en-GB" dirty="0"/>
          </a:p>
        </p:txBody>
      </p:sp>
      <p:sp>
        <p:nvSpPr>
          <p:cNvPr id="4" name="Text Placeholder 5"/>
          <p:cNvSpPr>
            <a:spLocks noGrp="1"/>
          </p:cNvSpPr>
          <p:nvPr>
            <p:ph type="body" sz="quarter" idx="12"/>
          </p:nvPr>
        </p:nvSpPr>
        <p:spPr>
          <a:xfrm>
            <a:off x="239541" y="804542"/>
            <a:ext cx="10961859" cy="490858"/>
          </a:xfrm>
        </p:spPr>
        <p:txBody>
          <a:bodyPr/>
          <a:lstStyle/>
          <a:p>
            <a:r>
              <a:rPr lang="en-GB" dirty="0"/>
              <a:t>Network</a:t>
            </a:r>
          </a:p>
        </p:txBody>
      </p:sp>
    </p:spTree>
    <p:extLst>
      <p:ext uri="{BB962C8B-B14F-4D97-AF65-F5344CB8AC3E}">
        <p14:creationId xmlns:p14="http://schemas.microsoft.com/office/powerpoint/2010/main" val="3176028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64394" y="1287880"/>
          <a:ext cx="12101847" cy="5473529"/>
        </p:xfrm>
        <a:graphic>
          <a:graphicData uri="http://schemas.openxmlformats.org/drawingml/2006/table">
            <a:tbl>
              <a:tblPr firstRow="1" bandRow="1">
                <a:tableStyleId>{5C22544A-7EE6-4342-B048-85BDC9FD1C3A}</a:tableStyleId>
              </a:tblPr>
              <a:tblGrid>
                <a:gridCol w="3304279">
                  <a:extLst>
                    <a:ext uri="{9D8B030D-6E8A-4147-A177-3AD203B41FA5}">
                      <a16:colId xmlns:a16="http://schemas.microsoft.com/office/drawing/2014/main" val="20000"/>
                    </a:ext>
                  </a:extLst>
                </a:gridCol>
                <a:gridCol w="4280533">
                  <a:extLst>
                    <a:ext uri="{9D8B030D-6E8A-4147-A177-3AD203B41FA5}">
                      <a16:colId xmlns:a16="http://schemas.microsoft.com/office/drawing/2014/main" val="20001"/>
                    </a:ext>
                  </a:extLst>
                </a:gridCol>
                <a:gridCol w="4517035">
                  <a:extLst>
                    <a:ext uri="{9D8B030D-6E8A-4147-A177-3AD203B41FA5}">
                      <a16:colId xmlns:a16="http://schemas.microsoft.com/office/drawing/2014/main" val="20002"/>
                    </a:ext>
                  </a:extLst>
                </a:gridCol>
              </a:tblGrid>
              <a:tr h="566306">
                <a:tc>
                  <a:txBody>
                    <a:bodyPr/>
                    <a:lstStyle/>
                    <a:p>
                      <a:pPr algn="ctr"/>
                      <a:r>
                        <a:rPr lang="en-IN" sz="1400" b="1" kern="1200" dirty="0">
                          <a:solidFill>
                            <a:schemeClr val="lt1"/>
                          </a:solidFill>
                          <a:latin typeface="+mn-lt"/>
                          <a:ea typeface="+mn-ea"/>
                          <a:cs typeface="+mn-cs"/>
                        </a:rPr>
                        <a:t>Region (Region Host)</a:t>
                      </a:r>
                    </a:p>
                  </a:txBody>
                  <a:tcPr/>
                </a:tc>
                <a:tc>
                  <a:txBody>
                    <a:bodyPr/>
                    <a:lstStyle/>
                    <a:p>
                      <a:pPr marL="0" algn="ctr" defTabSz="914400" rtl="0" eaLnBrk="1" latinLnBrk="0" hangingPunct="1"/>
                      <a:r>
                        <a:rPr lang="en-IN" sz="1400" b="1" kern="1200" dirty="0">
                          <a:solidFill>
                            <a:schemeClr val="lt1"/>
                          </a:solidFill>
                          <a:latin typeface="+mn-lt"/>
                          <a:ea typeface="+mn-ea"/>
                          <a:cs typeface="+mn-cs"/>
                        </a:rPr>
                        <a:t>Hosts</a:t>
                      </a:r>
                    </a:p>
                  </a:txBody>
                  <a:tcPr/>
                </a:tc>
                <a:tc>
                  <a:txBody>
                    <a:bodyPr/>
                    <a:lstStyle/>
                    <a:p>
                      <a:pPr marL="0" algn="ctr" defTabSz="914400" rtl="0" eaLnBrk="1" latinLnBrk="0" hangingPunct="1"/>
                      <a:r>
                        <a:rPr lang="en-IN" sz="1400" b="1" kern="1200" dirty="0">
                          <a:solidFill>
                            <a:schemeClr val="lt1"/>
                          </a:solidFill>
                          <a:latin typeface="+mn-lt"/>
                          <a:ea typeface="+mn-ea"/>
                          <a:cs typeface="+mn-cs"/>
                        </a:rPr>
                        <a:t>IP Addresses</a:t>
                      </a:r>
                    </a:p>
                  </a:txBody>
                  <a:tcPr/>
                </a:tc>
                <a:extLst>
                  <a:ext uri="{0D108BD9-81ED-4DB2-BD59-A6C34878D82A}">
                    <a16:rowId xmlns:a16="http://schemas.microsoft.com/office/drawing/2014/main" val="10000"/>
                  </a:ext>
                </a:extLst>
              </a:tr>
              <a:tr h="471921">
                <a:tc gridSpan="3">
                  <a:txBody>
                    <a:bodyPr/>
                    <a:lstStyle/>
                    <a:p>
                      <a:pPr fontAlgn="t"/>
                      <a:r>
                        <a:rPr lang="en-IN" sz="1400" b="1" i="0" kern="1200" dirty="0">
                          <a:solidFill>
                            <a:schemeClr val="dk1"/>
                          </a:solidFill>
                          <a:effectLst/>
                          <a:latin typeface="+mn-lt"/>
                          <a:ea typeface="+mn-ea"/>
                          <a:cs typeface="+mn-cs"/>
                        </a:rPr>
                        <a:t>Neo Environment</a:t>
                      </a:r>
                      <a:endParaRPr lang="en-IN" sz="1400" dirty="0">
                        <a:effectLst/>
                      </a:endParaRPr>
                    </a:p>
                  </a:txBody>
                  <a:tcPr/>
                </a:tc>
                <a:tc hMerge="1">
                  <a:txBody>
                    <a:bodyPr/>
                    <a:lstStyle/>
                    <a:p>
                      <a:pPr fontAlgn="t"/>
                      <a:endParaRPr lang="en-IN" sz="1250" dirty="0">
                        <a:effectLst/>
                      </a:endParaRPr>
                    </a:p>
                  </a:txBody>
                  <a:tcPr/>
                </a:tc>
                <a:tc hMerge="1">
                  <a:txBody>
                    <a:bodyPr/>
                    <a:lstStyle/>
                    <a:p>
                      <a:pPr fontAlgn="t"/>
                      <a:endParaRPr lang="en-IN" sz="1250" dirty="0">
                        <a:effectLst/>
                      </a:endParaRPr>
                    </a:p>
                  </a:txBody>
                  <a:tcPr/>
                </a:tc>
                <a:extLst>
                  <a:ext uri="{0D108BD9-81ED-4DB2-BD59-A6C34878D82A}">
                    <a16:rowId xmlns:a16="http://schemas.microsoft.com/office/drawing/2014/main" val="10001"/>
                  </a:ext>
                </a:extLst>
              </a:tr>
              <a:tr h="377536">
                <a:tc rowSpan="3">
                  <a:txBody>
                    <a:bodyPr/>
                    <a:lstStyle/>
                    <a:p>
                      <a:r>
                        <a:rPr lang="en-IN" sz="1250" kern="1200" dirty="0">
                          <a:solidFill>
                            <a:schemeClr val="dk1"/>
                          </a:solidFill>
                          <a:effectLst/>
                          <a:latin typeface="+mn-lt"/>
                          <a:ea typeface="+mn-ea"/>
                          <a:cs typeface="+mn-cs"/>
                        </a:rPr>
                        <a:t>Russia (Moscow)(ru1.hana.ondemand.com)</a:t>
                      </a:r>
                    </a:p>
                  </a:txBody>
                  <a:tcPr/>
                </a:tc>
                <a:tc>
                  <a:txBody>
                    <a:bodyPr/>
                    <a:lstStyle/>
                    <a:p>
                      <a:pPr fontAlgn="t"/>
                      <a:r>
                        <a:rPr lang="en-IN" sz="1250" kern="1200" dirty="0">
                          <a:solidFill>
                            <a:schemeClr val="dk1"/>
                          </a:solidFill>
                          <a:effectLst/>
                          <a:latin typeface="+mn-lt"/>
                          <a:ea typeface="+mn-ea"/>
                          <a:cs typeface="+mn-cs"/>
                        </a:rPr>
                        <a:t>connectivitynotification.ru1.hana.ondemand.com</a:t>
                      </a:r>
                    </a:p>
                  </a:txBody>
                  <a:tcPr/>
                </a:tc>
                <a:tc>
                  <a:txBody>
                    <a:bodyPr/>
                    <a:lstStyle/>
                    <a:p>
                      <a:pPr fontAlgn="t"/>
                      <a:r>
                        <a:rPr lang="en-IN" sz="1250" kern="1200">
                          <a:solidFill>
                            <a:schemeClr val="dk1"/>
                          </a:solidFill>
                          <a:effectLst/>
                          <a:latin typeface="+mn-lt"/>
                          <a:ea typeface="+mn-ea"/>
                          <a:cs typeface="+mn-cs"/>
                        </a:rPr>
                        <a:t>157.133.2.140</a:t>
                      </a:r>
                    </a:p>
                  </a:txBody>
                  <a:tcPr/>
                </a:tc>
                <a:extLst>
                  <a:ext uri="{0D108BD9-81ED-4DB2-BD59-A6C34878D82A}">
                    <a16:rowId xmlns:a16="http://schemas.microsoft.com/office/drawing/2014/main" val="10002"/>
                  </a:ext>
                </a:extLst>
              </a:tr>
              <a:tr h="37753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connectivitycertsigning.ru1.hana.ondemand.com</a:t>
                      </a:r>
                    </a:p>
                  </a:txBody>
                  <a:tcPr/>
                </a:tc>
                <a:tc>
                  <a:txBody>
                    <a:bodyPr/>
                    <a:lstStyle/>
                    <a:p>
                      <a:pPr fontAlgn="t"/>
                      <a:r>
                        <a:rPr lang="en-IN" sz="1250" kern="1200" dirty="0">
                          <a:solidFill>
                            <a:schemeClr val="dk1"/>
                          </a:solidFill>
                          <a:effectLst/>
                          <a:latin typeface="+mn-lt"/>
                          <a:ea typeface="+mn-ea"/>
                          <a:cs typeface="+mn-cs"/>
                        </a:rPr>
                        <a:t>157.133.2.132</a:t>
                      </a:r>
                    </a:p>
                  </a:txBody>
                  <a:tcPr/>
                </a:tc>
                <a:extLst>
                  <a:ext uri="{0D108BD9-81ED-4DB2-BD59-A6C34878D82A}">
                    <a16:rowId xmlns:a16="http://schemas.microsoft.com/office/drawing/2014/main" val="10003"/>
                  </a:ext>
                </a:extLst>
              </a:tr>
              <a:tr h="37753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connectivitytunnel.ru1.hana.ondemand.com</a:t>
                      </a:r>
                    </a:p>
                  </a:txBody>
                  <a:tcPr/>
                </a:tc>
                <a:tc>
                  <a:txBody>
                    <a:bodyPr/>
                    <a:lstStyle/>
                    <a:p>
                      <a:pPr fontAlgn="t"/>
                      <a:r>
                        <a:rPr lang="en-IN" sz="1250" kern="1200" dirty="0">
                          <a:solidFill>
                            <a:schemeClr val="dk1"/>
                          </a:solidFill>
                          <a:effectLst/>
                          <a:latin typeface="+mn-lt"/>
                          <a:ea typeface="+mn-ea"/>
                          <a:cs typeface="+mn-cs"/>
                        </a:rPr>
                        <a:t>157.133.2.141</a:t>
                      </a:r>
                    </a:p>
                  </a:txBody>
                  <a:tcPr/>
                </a:tc>
                <a:extLst>
                  <a:ext uri="{0D108BD9-81ED-4DB2-BD59-A6C34878D82A}">
                    <a16:rowId xmlns:a16="http://schemas.microsoft.com/office/drawing/2014/main" val="10004"/>
                  </a:ext>
                </a:extLst>
              </a:tr>
              <a:tr h="366966">
                <a:tc rowSpan="3">
                  <a:txBody>
                    <a:bodyPr/>
                    <a:lstStyle/>
                    <a:p>
                      <a:r>
                        <a:rPr lang="en-IN" sz="1250" kern="1200" dirty="0">
                          <a:solidFill>
                            <a:schemeClr val="dk1"/>
                          </a:solidFill>
                          <a:effectLst/>
                          <a:latin typeface="+mn-lt"/>
                          <a:ea typeface="+mn-ea"/>
                          <a:cs typeface="+mn-cs"/>
                        </a:rPr>
                        <a:t>Brazil (São Paulo)</a:t>
                      </a:r>
                    </a:p>
                    <a:p>
                      <a:r>
                        <a:rPr lang="en-IN" sz="1250" kern="1200" dirty="0">
                          <a:solidFill>
                            <a:schemeClr val="dk1"/>
                          </a:solidFill>
                          <a:effectLst/>
                          <a:latin typeface="+mn-lt"/>
                          <a:ea typeface="+mn-ea"/>
                          <a:cs typeface="+mn-cs"/>
                        </a:rPr>
                        <a:t>(br1.hana.ondemand.com)</a:t>
                      </a:r>
                    </a:p>
                  </a:txBody>
                  <a:tcPr/>
                </a:tc>
                <a:tc>
                  <a:txBody>
                    <a:bodyPr/>
                    <a:lstStyle/>
                    <a:p>
                      <a:pPr fontAlgn="t"/>
                      <a:r>
                        <a:rPr lang="en-IN" sz="1250" kern="1200" dirty="0">
                          <a:solidFill>
                            <a:schemeClr val="dk1"/>
                          </a:solidFill>
                          <a:effectLst/>
                          <a:latin typeface="+mn-lt"/>
                          <a:ea typeface="+mn-ea"/>
                          <a:cs typeface="+mn-cs"/>
                        </a:rPr>
                        <a:t>connectivitynotification.br1.hana.ondemand.com</a:t>
                      </a:r>
                    </a:p>
                  </a:txBody>
                  <a:tcPr/>
                </a:tc>
                <a:tc>
                  <a:txBody>
                    <a:bodyPr/>
                    <a:lstStyle/>
                    <a:p>
                      <a:pPr fontAlgn="t"/>
                      <a:r>
                        <a:rPr lang="en-IN" sz="1250" kern="1200">
                          <a:solidFill>
                            <a:schemeClr val="dk1"/>
                          </a:solidFill>
                          <a:effectLst/>
                          <a:latin typeface="+mn-lt"/>
                          <a:ea typeface="+mn-ea"/>
                          <a:cs typeface="+mn-cs"/>
                        </a:rPr>
                        <a:t>157.133.246.140</a:t>
                      </a:r>
                    </a:p>
                  </a:txBody>
                  <a:tcPr/>
                </a:tc>
                <a:extLst>
                  <a:ext uri="{0D108BD9-81ED-4DB2-BD59-A6C34878D82A}">
                    <a16:rowId xmlns:a16="http://schemas.microsoft.com/office/drawing/2014/main" val="10005"/>
                  </a:ext>
                </a:extLst>
              </a:tr>
              <a:tr h="36696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connectivitycertsigning.br1.hana.ondemand.com</a:t>
                      </a:r>
                    </a:p>
                  </a:txBody>
                  <a:tcPr/>
                </a:tc>
                <a:tc>
                  <a:txBody>
                    <a:bodyPr/>
                    <a:lstStyle/>
                    <a:p>
                      <a:pPr fontAlgn="t"/>
                      <a:r>
                        <a:rPr lang="en-IN" sz="1250" kern="1200" dirty="0">
                          <a:solidFill>
                            <a:schemeClr val="dk1"/>
                          </a:solidFill>
                          <a:effectLst/>
                          <a:latin typeface="+mn-lt"/>
                          <a:ea typeface="+mn-ea"/>
                          <a:cs typeface="+mn-cs"/>
                        </a:rPr>
                        <a:t>157.133.246.132</a:t>
                      </a:r>
                    </a:p>
                  </a:txBody>
                  <a:tcPr/>
                </a:tc>
                <a:extLst>
                  <a:ext uri="{0D108BD9-81ED-4DB2-BD59-A6C34878D82A}">
                    <a16:rowId xmlns:a16="http://schemas.microsoft.com/office/drawing/2014/main" val="10006"/>
                  </a:ext>
                </a:extLst>
              </a:tr>
              <a:tr h="366966">
                <a:tc vMerge="1">
                  <a:txBody>
                    <a:bodyPr/>
                    <a:lstStyle/>
                    <a:p>
                      <a:endParaRPr lang="en-IN"/>
                    </a:p>
                  </a:txBody>
                  <a:tcPr/>
                </a:tc>
                <a:tc>
                  <a:txBody>
                    <a:bodyPr/>
                    <a:lstStyle/>
                    <a:p>
                      <a:pPr fontAlgn="t"/>
                      <a:r>
                        <a:rPr lang="en-IN" sz="1250" kern="1200">
                          <a:solidFill>
                            <a:schemeClr val="dk1"/>
                          </a:solidFill>
                          <a:effectLst/>
                          <a:latin typeface="+mn-lt"/>
                          <a:ea typeface="+mn-ea"/>
                          <a:cs typeface="+mn-cs"/>
                        </a:rPr>
                        <a:t>connectivitytunnel.br1.hana.ondemand.com</a:t>
                      </a:r>
                    </a:p>
                  </a:txBody>
                  <a:tcPr/>
                </a:tc>
                <a:tc>
                  <a:txBody>
                    <a:bodyPr/>
                    <a:lstStyle/>
                    <a:p>
                      <a:pPr fontAlgn="t"/>
                      <a:r>
                        <a:rPr lang="en-IN" sz="1250" kern="1200" dirty="0">
                          <a:solidFill>
                            <a:schemeClr val="dk1"/>
                          </a:solidFill>
                          <a:effectLst/>
                          <a:latin typeface="+mn-lt"/>
                          <a:ea typeface="+mn-ea"/>
                          <a:cs typeface="+mn-cs"/>
                        </a:rPr>
                        <a:t>157.133.246.141</a:t>
                      </a:r>
                    </a:p>
                  </a:txBody>
                  <a:tcPr/>
                </a:tc>
                <a:extLst>
                  <a:ext uri="{0D108BD9-81ED-4DB2-BD59-A6C34878D82A}">
                    <a16:rowId xmlns:a16="http://schemas.microsoft.com/office/drawing/2014/main" val="10007"/>
                  </a:ext>
                </a:extLst>
              </a:tr>
              <a:tr h="366966">
                <a:tc rowSpan="3">
                  <a:txBody>
                    <a:bodyPr/>
                    <a:lstStyle/>
                    <a:p>
                      <a:pPr marL="0" algn="l" defTabSz="914400" rtl="0" eaLnBrk="1" fontAlgn="t" latinLnBrk="0" hangingPunct="1"/>
                      <a:r>
                        <a:rPr lang="en-IN" sz="1250" kern="1200" dirty="0">
                          <a:solidFill>
                            <a:schemeClr val="dk1"/>
                          </a:solidFill>
                          <a:effectLst/>
                          <a:latin typeface="+mn-lt"/>
                          <a:ea typeface="+mn-ea"/>
                          <a:cs typeface="+mn-cs"/>
                        </a:rPr>
                        <a:t>UAE (Dubai)(ae1.hana.ondemand.com)</a:t>
                      </a:r>
                    </a:p>
                  </a:txBody>
                  <a:tcPr/>
                </a:tc>
                <a:tc>
                  <a:txBody>
                    <a:bodyPr/>
                    <a:lstStyle/>
                    <a:p>
                      <a:pPr fontAlgn="t"/>
                      <a:r>
                        <a:rPr lang="en-IN" sz="1250" kern="1200" dirty="0">
                          <a:solidFill>
                            <a:schemeClr val="dk1"/>
                          </a:solidFill>
                          <a:effectLst/>
                          <a:latin typeface="+mn-lt"/>
                          <a:ea typeface="+mn-ea"/>
                          <a:cs typeface="+mn-cs"/>
                        </a:rPr>
                        <a:t>connectivitynotification.ae1.hana.ondemand.com</a:t>
                      </a:r>
                    </a:p>
                  </a:txBody>
                  <a:tcPr/>
                </a:tc>
                <a:tc>
                  <a:txBody>
                    <a:bodyPr/>
                    <a:lstStyle/>
                    <a:p>
                      <a:pPr fontAlgn="t"/>
                      <a:r>
                        <a:rPr lang="en-IN" sz="1250" kern="1200">
                          <a:solidFill>
                            <a:schemeClr val="dk1"/>
                          </a:solidFill>
                          <a:effectLst/>
                          <a:latin typeface="+mn-lt"/>
                          <a:ea typeface="+mn-ea"/>
                          <a:cs typeface="+mn-cs"/>
                        </a:rPr>
                        <a:t>157.133.85.140</a:t>
                      </a:r>
                    </a:p>
                  </a:txBody>
                  <a:tcPr/>
                </a:tc>
                <a:extLst>
                  <a:ext uri="{0D108BD9-81ED-4DB2-BD59-A6C34878D82A}">
                    <a16:rowId xmlns:a16="http://schemas.microsoft.com/office/drawing/2014/main" val="10008"/>
                  </a:ext>
                </a:extLst>
              </a:tr>
              <a:tr h="36696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connectivitycertsigning.ae1.hana.ondemand.com</a:t>
                      </a:r>
                    </a:p>
                  </a:txBody>
                  <a:tcPr/>
                </a:tc>
                <a:tc>
                  <a:txBody>
                    <a:bodyPr/>
                    <a:lstStyle/>
                    <a:p>
                      <a:pPr fontAlgn="t"/>
                      <a:r>
                        <a:rPr lang="en-IN" sz="1250" kern="1200">
                          <a:solidFill>
                            <a:schemeClr val="dk1"/>
                          </a:solidFill>
                          <a:effectLst/>
                          <a:latin typeface="+mn-lt"/>
                          <a:ea typeface="+mn-ea"/>
                          <a:cs typeface="+mn-cs"/>
                        </a:rPr>
                        <a:t>157.133.85.132</a:t>
                      </a:r>
                    </a:p>
                  </a:txBody>
                  <a:tcPr/>
                </a:tc>
                <a:extLst>
                  <a:ext uri="{0D108BD9-81ED-4DB2-BD59-A6C34878D82A}">
                    <a16:rowId xmlns:a16="http://schemas.microsoft.com/office/drawing/2014/main" val="10009"/>
                  </a:ext>
                </a:extLst>
              </a:tr>
              <a:tr h="36696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connectivitytunnel.ae1.hana.ondemand.com</a:t>
                      </a:r>
                    </a:p>
                  </a:txBody>
                  <a:tcPr/>
                </a:tc>
                <a:tc>
                  <a:txBody>
                    <a:bodyPr/>
                    <a:lstStyle/>
                    <a:p>
                      <a:pPr fontAlgn="t"/>
                      <a:r>
                        <a:rPr lang="en-IN" sz="1250" kern="1200" dirty="0">
                          <a:solidFill>
                            <a:schemeClr val="dk1"/>
                          </a:solidFill>
                          <a:effectLst/>
                          <a:latin typeface="+mn-lt"/>
                          <a:ea typeface="+mn-ea"/>
                          <a:cs typeface="+mn-cs"/>
                        </a:rPr>
                        <a:t>157.133.85.141</a:t>
                      </a:r>
                    </a:p>
                  </a:txBody>
                  <a:tcPr/>
                </a:tc>
                <a:extLst>
                  <a:ext uri="{0D108BD9-81ED-4DB2-BD59-A6C34878D82A}">
                    <a16:rowId xmlns:a16="http://schemas.microsoft.com/office/drawing/2014/main" val="10010"/>
                  </a:ext>
                </a:extLst>
              </a:tr>
              <a:tr h="366966">
                <a:tc rowSpan="3">
                  <a:txBody>
                    <a:bodyPr/>
                    <a:lstStyle/>
                    <a:p>
                      <a:r>
                        <a:rPr lang="en-IN" sz="1250" kern="1200" dirty="0">
                          <a:solidFill>
                            <a:schemeClr val="dk1"/>
                          </a:solidFill>
                          <a:effectLst/>
                          <a:latin typeface="+mn-lt"/>
                          <a:ea typeface="+mn-ea"/>
                          <a:cs typeface="+mn-cs"/>
                        </a:rPr>
                        <a:t>KSA (Riyadh)(sa1.hana.ondemand.com)</a:t>
                      </a:r>
                    </a:p>
                  </a:txBody>
                  <a:tcPr/>
                </a:tc>
                <a:tc>
                  <a:txBody>
                    <a:bodyPr/>
                    <a:lstStyle/>
                    <a:p>
                      <a:pPr fontAlgn="t"/>
                      <a:r>
                        <a:rPr lang="en-IN" sz="1250" kern="1200" dirty="0">
                          <a:solidFill>
                            <a:schemeClr val="dk1"/>
                          </a:solidFill>
                          <a:effectLst/>
                          <a:latin typeface="+mn-lt"/>
                          <a:ea typeface="+mn-ea"/>
                          <a:cs typeface="+mn-cs"/>
                        </a:rPr>
                        <a:t>connectivitynotification.sa1.hana.ondemand.com</a:t>
                      </a:r>
                    </a:p>
                  </a:txBody>
                  <a:tcPr/>
                </a:tc>
                <a:tc>
                  <a:txBody>
                    <a:bodyPr/>
                    <a:lstStyle/>
                    <a:p>
                      <a:pPr fontAlgn="t"/>
                      <a:r>
                        <a:rPr lang="en-IN" sz="1250" kern="1200">
                          <a:solidFill>
                            <a:schemeClr val="dk1"/>
                          </a:solidFill>
                          <a:effectLst/>
                          <a:latin typeface="+mn-lt"/>
                          <a:ea typeface="+mn-ea"/>
                          <a:cs typeface="+mn-cs"/>
                        </a:rPr>
                        <a:t>157.133.93.140</a:t>
                      </a:r>
                    </a:p>
                  </a:txBody>
                  <a:tcPr/>
                </a:tc>
                <a:extLst>
                  <a:ext uri="{0D108BD9-81ED-4DB2-BD59-A6C34878D82A}">
                    <a16:rowId xmlns:a16="http://schemas.microsoft.com/office/drawing/2014/main" val="10011"/>
                  </a:ext>
                </a:extLst>
              </a:tr>
              <a:tr h="36696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connectivitycertsigning.sa1.hana.ondemand.com</a:t>
                      </a:r>
                    </a:p>
                  </a:txBody>
                  <a:tcPr/>
                </a:tc>
                <a:tc>
                  <a:txBody>
                    <a:bodyPr/>
                    <a:lstStyle/>
                    <a:p>
                      <a:pPr fontAlgn="t"/>
                      <a:r>
                        <a:rPr lang="en-IN" sz="1250" kern="1200" dirty="0">
                          <a:solidFill>
                            <a:schemeClr val="dk1"/>
                          </a:solidFill>
                          <a:effectLst/>
                          <a:latin typeface="+mn-lt"/>
                          <a:ea typeface="+mn-ea"/>
                          <a:cs typeface="+mn-cs"/>
                        </a:rPr>
                        <a:t>157.133.93.132</a:t>
                      </a:r>
                    </a:p>
                  </a:txBody>
                  <a:tcPr/>
                </a:tc>
                <a:extLst>
                  <a:ext uri="{0D108BD9-81ED-4DB2-BD59-A6C34878D82A}">
                    <a16:rowId xmlns:a16="http://schemas.microsoft.com/office/drawing/2014/main" val="10012"/>
                  </a:ext>
                </a:extLst>
              </a:tr>
              <a:tr h="366966">
                <a:tc vMerge="1">
                  <a:txBody>
                    <a:bodyPr/>
                    <a:lstStyle/>
                    <a:p>
                      <a:endParaRPr lang="en-IN" dirty="0"/>
                    </a:p>
                  </a:txBody>
                  <a:tcPr/>
                </a:tc>
                <a:tc>
                  <a:txBody>
                    <a:bodyPr/>
                    <a:lstStyle/>
                    <a:p>
                      <a:pPr fontAlgn="t"/>
                      <a:r>
                        <a:rPr lang="en-IN" sz="1250" kern="1200">
                          <a:solidFill>
                            <a:schemeClr val="dk1"/>
                          </a:solidFill>
                          <a:effectLst/>
                          <a:latin typeface="+mn-lt"/>
                          <a:ea typeface="+mn-ea"/>
                          <a:cs typeface="+mn-cs"/>
                        </a:rPr>
                        <a:t>connectivitytunnel.sa1.hana.ondemand.com</a:t>
                      </a:r>
                    </a:p>
                  </a:txBody>
                  <a:tcPr/>
                </a:tc>
                <a:tc>
                  <a:txBody>
                    <a:bodyPr/>
                    <a:lstStyle/>
                    <a:p>
                      <a:pPr fontAlgn="t"/>
                      <a:r>
                        <a:rPr lang="en-IN" sz="1250" kern="1200" dirty="0">
                          <a:solidFill>
                            <a:schemeClr val="dk1"/>
                          </a:solidFill>
                          <a:effectLst/>
                          <a:latin typeface="+mn-lt"/>
                          <a:ea typeface="+mn-ea"/>
                          <a:cs typeface="+mn-cs"/>
                        </a:rPr>
                        <a:t>157.133.93.141</a:t>
                      </a:r>
                    </a:p>
                  </a:txBody>
                  <a:tcPr/>
                </a:tc>
                <a:extLst>
                  <a:ext uri="{0D108BD9-81ED-4DB2-BD59-A6C34878D82A}">
                    <a16:rowId xmlns:a16="http://schemas.microsoft.com/office/drawing/2014/main" val="10013"/>
                  </a:ext>
                </a:extLst>
              </a:tr>
            </a:tbl>
          </a:graphicData>
        </a:graphic>
      </p:graphicFrame>
      <p:sp>
        <p:nvSpPr>
          <p:cNvPr id="3" name="Title 3"/>
          <p:cNvSpPr>
            <a:spLocks noGrp="1"/>
          </p:cNvSpPr>
          <p:nvPr>
            <p:ph type="title"/>
          </p:nvPr>
        </p:nvSpPr>
        <p:spPr>
          <a:xfrm>
            <a:off x="227349" y="0"/>
            <a:ext cx="11125236" cy="1104900"/>
          </a:xfrm>
        </p:spPr>
        <p:txBody>
          <a:bodyPr/>
          <a:lstStyle/>
          <a:p>
            <a:r>
              <a:rPr lang="en-US" dirty="0"/>
              <a:t>Pre-Requisites for Cloud Connector Installation</a:t>
            </a:r>
            <a:endParaRPr lang="en-GB" dirty="0"/>
          </a:p>
        </p:txBody>
      </p:sp>
      <p:sp>
        <p:nvSpPr>
          <p:cNvPr id="4" name="Text Placeholder 5"/>
          <p:cNvSpPr>
            <a:spLocks noGrp="1"/>
          </p:cNvSpPr>
          <p:nvPr>
            <p:ph type="body" sz="quarter" idx="12"/>
          </p:nvPr>
        </p:nvSpPr>
        <p:spPr>
          <a:xfrm>
            <a:off x="239541" y="804542"/>
            <a:ext cx="10961859" cy="490858"/>
          </a:xfrm>
        </p:spPr>
        <p:txBody>
          <a:bodyPr/>
          <a:lstStyle/>
          <a:p>
            <a:r>
              <a:rPr lang="en-GB" dirty="0"/>
              <a:t>Network</a:t>
            </a:r>
          </a:p>
        </p:txBody>
      </p:sp>
    </p:spTree>
    <p:extLst>
      <p:ext uri="{BB962C8B-B14F-4D97-AF65-F5344CB8AC3E}">
        <p14:creationId xmlns:p14="http://schemas.microsoft.com/office/powerpoint/2010/main" val="1937508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0" name="Object 1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id="{ADB39E78-E9B7-40CD-9999-E8302C610DC2}"/>
              </a:ext>
            </a:extLst>
          </p:cNvPr>
          <p:cNvSpPr/>
          <p:nvPr/>
        </p:nvSpPr>
        <p:spPr>
          <a:xfrm>
            <a:off x="5287823" y="818933"/>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a:t>Basic Tasks on Cloud Connector</a:t>
            </a:r>
          </a:p>
        </p:txBody>
      </p:sp>
      <p:sp>
        <p:nvSpPr>
          <p:cNvPr id="9" name="Text Placeholder 8"/>
          <p:cNvSpPr>
            <a:spLocks noGrp="1"/>
          </p:cNvSpPr>
          <p:nvPr>
            <p:ph type="body" sz="quarter" idx="31"/>
          </p:nvPr>
        </p:nvSpPr>
        <p:spPr>
          <a:xfrm>
            <a:off x="6705600" y="685800"/>
            <a:ext cx="4020458" cy="412363"/>
          </a:xfrm>
        </p:spPr>
        <p:txBody>
          <a:bodyPr/>
          <a:lstStyle/>
          <a:p>
            <a:pPr lvl="0"/>
            <a:r>
              <a:rPr lang="en-US" dirty="0"/>
              <a:t>Managing Sub Accounts</a:t>
            </a:r>
          </a:p>
        </p:txBody>
      </p:sp>
      <p:sp>
        <p:nvSpPr>
          <p:cNvPr id="10" name="Text Placeholder 9"/>
          <p:cNvSpPr>
            <a:spLocks noGrp="1"/>
          </p:cNvSpPr>
          <p:nvPr>
            <p:ph type="body" sz="quarter" idx="32"/>
          </p:nvPr>
        </p:nvSpPr>
        <p:spPr>
          <a:xfrm>
            <a:off x="6705600" y="1098163"/>
            <a:ext cx="4020458" cy="1177616"/>
          </a:xfrm>
        </p:spPr>
        <p:txBody>
          <a:bodyPr/>
          <a:lstStyle/>
          <a:p>
            <a:pPr marL="179388" lvl="1"/>
            <a:r>
              <a:rPr lang="en-US" dirty="0"/>
              <a:t>One Cloud Connector to Multiple Sub Accounts</a:t>
            </a:r>
          </a:p>
          <a:p>
            <a:pPr marL="179388" lvl="1"/>
            <a:r>
              <a:rPr lang="en-US" dirty="0"/>
              <a:t>Sub Account Dashboard</a:t>
            </a:r>
          </a:p>
          <a:p>
            <a:pPr marL="179388" lvl="1"/>
            <a:r>
              <a:rPr lang="en-US" dirty="0"/>
              <a:t>Location</a:t>
            </a:r>
            <a:endParaRPr lang="en-GB" dirty="0"/>
          </a:p>
        </p:txBody>
      </p:sp>
      <p:sp>
        <p:nvSpPr>
          <p:cNvPr id="15" name="Text Placeholder 14"/>
          <p:cNvSpPr>
            <a:spLocks noGrp="1"/>
          </p:cNvSpPr>
          <p:nvPr>
            <p:ph type="body" sz="quarter" idx="37"/>
          </p:nvPr>
        </p:nvSpPr>
        <p:spPr>
          <a:xfrm>
            <a:off x="5438104" y="1146379"/>
            <a:ext cx="863263" cy="482705"/>
          </a:xfrm>
        </p:spPr>
        <p:txBody>
          <a:bodyPr/>
          <a:lstStyle/>
          <a:p>
            <a:r>
              <a:rPr lang="en-GB"/>
              <a:t>03</a:t>
            </a:r>
            <a:endParaRPr lang="en-GB" dirty="0"/>
          </a:p>
        </p:txBody>
      </p:sp>
      <p:sp>
        <p:nvSpPr>
          <p:cNvPr id="22" name="Text Placeholder 9"/>
          <p:cNvSpPr>
            <a:spLocks noGrp="1"/>
          </p:cNvSpPr>
          <p:nvPr>
            <p:ph type="body" sz="quarter" idx="32"/>
          </p:nvPr>
        </p:nvSpPr>
        <p:spPr>
          <a:xfrm>
            <a:off x="5287822" y="2209800"/>
            <a:ext cx="6599377" cy="3200400"/>
          </a:xfrm>
        </p:spPr>
        <p:txBody>
          <a:bodyPr/>
          <a:lstStyle/>
          <a:p>
            <a:pPr marL="179388" lvl="1"/>
            <a:r>
              <a:rPr lang="en-GB" sz="1500" b="1" dirty="0"/>
              <a:t>PRE-REQUISITES</a:t>
            </a:r>
          </a:p>
          <a:p>
            <a:pPr marL="357188" lvl="2"/>
            <a:r>
              <a:rPr lang="en-GB" sz="1400" dirty="0"/>
              <a:t>On Cloud Foundry</a:t>
            </a:r>
          </a:p>
          <a:p>
            <a:pPr marL="534988" lvl="3"/>
            <a:r>
              <a:rPr lang="en-IN" dirty="0"/>
              <a:t>The subaccount user that you use for initial setup must be a member of the global account that the subaccount belongs to.</a:t>
            </a:r>
          </a:p>
          <a:p>
            <a:pPr marL="534988" lvl="3"/>
            <a:r>
              <a:rPr lang="en-IN" dirty="0"/>
              <a:t>Assign the user as Security Administrator.</a:t>
            </a:r>
            <a:endParaRPr lang="en-GB" dirty="0"/>
          </a:p>
          <a:p>
            <a:pPr marL="357188" lvl="2"/>
            <a:endParaRPr lang="en-GB" dirty="0"/>
          </a:p>
          <a:p>
            <a:pPr marL="357188" lvl="2"/>
            <a:r>
              <a:rPr lang="en-GB" sz="1400" dirty="0"/>
              <a:t>On Neo Environment</a:t>
            </a:r>
          </a:p>
          <a:p>
            <a:pPr marL="534988" lvl="3"/>
            <a:r>
              <a:rPr lang="en-IN" dirty="0"/>
              <a:t>The subaccount user that you use for initial setup must be assigned to the Cloud Connector Admin or Administrator role.</a:t>
            </a:r>
          </a:p>
          <a:p>
            <a:pPr marL="534988" lvl="3"/>
            <a:r>
              <a:rPr lang="en-IN" dirty="0"/>
              <a:t>Assign the user to a custom role that includes the permission manageSCCTunnels</a:t>
            </a:r>
            <a:endParaRPr lang="en-GB" dirty="0"/>
          </a:p>
          <a:p>
            <a:pPr marL="357188" lvl="3" indent="0">
              <a:buNone/>
            </a:pPr>
            <a:endParaRPr lang="en-IN" dirty="0"/>
          </a:p>
        </p:txBody>
      </p:sp>
    </p:spTree>
    <p:extLst>
      <p:ext uri="{BB962C8B-B14F-4D97-AF65-F5344CB8AC3E}">
        <p14:creationId xmlns:p14="http://schemas.microsoft.com/office/powerpoint/2010/main" val="1809446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0" name="Object 1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id="{ADB39E78-E9B7-40CD-9999-E8302C610DC2}"/>
              </a:ext>
            </a:extLst>
          </p:cNvPr>
          <p:cNvSpPr/>
          <p:nvPr/>
        </p:nvSpPr>
        <p:spPr>
          <a:xfrm>
            <a:off x="5287823" y="818933"/>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a:t>Basic Tasks on Cloud Connector</a:t>
            </a:r>
          </a:p>
        </p:txBody>
      </p:sp>
      <p:sp>
        <p:nvSpPr>
          <p:cNvPr id="9" name="Text Placeholder 8"/>
          <p:cNvSpPr>
            <a:spLocks noGrp="1"/>
          </p:cNvSpPr>
          <p:nvPr>
            <p:ph type="body" sz="quarter" idx="31"/>
          </p:nvPr>
        </p:nvSpPr>
        <p:spPr>
          <a:xfrm>
            <a:off x="6705600" y="685800"/>
            <a:ext cx="4020458" cy="412363"/>
          </a:xfrm>
        </p:spPr>
        <p:txBody>
          <a:bodyPr/>
          <a:lstStyle/>
          <a:p>
            <a:pPr lvl="0"/>
            <a:r>
              <a:rPr lang="en-US" dirty="0"/>
              <a:t>Managing Sub Accounts</a:t>
            </a:r>
          </a:p>
        </p:txBody>
      </p:sp>
      <p:sp>
        <p:nvSpPr>
          <p:cNvPr id="10" name="Text Placeholder 9"/>
          <p:cNvSpPr>
            <a:spLocks noGrp="1"/>
          </p:cNvSpPr>
          <p:nvPr>
            <p:ph type="body" sz="quarter" idx="32"/>
          </p:nvPr>
        </p:nvSpPr>
        <p:spPr>
          <a:xfrm>
            <a:off x="6705600" y="1098163"/>
            <a:ext cx="4020458" cy="1177616"/>
          </a:xfrm>
        </p:spPr>
        <p:txBody>
          <a:bodyPr/>
          <a:lstStyle/>
          <a:p>
            <a:pPr marL="179388" lvl="1"/>
            <a:r>
              <a:rPr lang="en-US" dirty="0"/>
              <a:t>One Cloud Connector to Multiple Sub Accounts</a:t>
            </a:r>
          </a:p>
          <a:p>
            <a:pPr marL="179388" lvl="1"/>
            <a:r>
              <a:rPr lang="en-US" dirty="0"/>
              <a:t>Sub Account Dashboard</a:t>
            </a:r>
          </a:p>
          <a:p>
            <a:pPr marL="179388" lvl="1"/>
            <a:r>
              <a:rPr lang="en-US" dirty="0"/>
              <a:t>Location</a:t>
            </a:r>
            <a:endParaRPr lang="en-GB" dirty="0"/>
          </a:p>
        </p:txBody>
      </p:sp>
      <p:sp>
        <p:nvSpPr>
          <p:cNvPr id="15" name="Text Placeholder 14"/>
          <p:cNvSpPr>
            <a:spLocks noGrp="1"/>
          </p:cNvSpPr>
          <p:nvPr>
            <p:ph type="body" sz="quarter" idx="37"/>
          </p:nvPr>
        </p:nvSpPr>
        <p:spPr>
          <a:xfrm>
            <a:off x="5438104" y="1146379"/>
            <a:ext cx="863263" cy="482705"/>
          </a:xfrm>
        </p:spPr>
        <p:txBody>
          <a:bodyPr/>
          <a:lstStyle/>
          <a:p>
            <a:r>
              <a:rPr lang="en-GB"/>
              <a:t>03</a:t>
            </a:r>
            <a:endParaRPr lang="en-GB" dirty="0"/>
          </a:p>
        </p:txBody>
      </p:sp>
      <p:sp>
        <p:nvSpPr>
          <p:cNvPr id="22" name="Text Placeholder 9"/>
          <p:cNvSpPr>
            <a:spLocks noGrp="1"/>
          </p:cNvSpPr>
          <p:nvPr>
            <p:ph type="body" sz="quarter" idx="32"/>
          </p:nvPr>
        </p:nvSpPr>
        <p:spPr>
          <a:xfrm>
            <a:off x="5287822" y="2209800"/>
            <a:ext cx="6599377" cy="990600"/>
          </a:xfrm>
        </p:spPr>
        <p:txBody>
          <a:bodyPr/>
          <a:lstStyle/>
          <a:p>
            <a:pPr marL="179388" lvl="1"/>
            <a:r>
              <a:rPr lang="en-GB" sz="1500" b="1" dirty="0"/>
              <a:t>Sub Account Dashboard</a:t>
            </a:r>
            <a:endParaRPr lang="en-IN" dirty="0"/>
          </a:p>
          <a:p>
            <a:pPr marL="357188" lvl="2"/>
            <a:r>
              <a:rPr lang="en-IN" dirty="0"/>
              <a:t>Allows the user to check the status of all sub accounts managed by the cloud connector at a glance</a:t>
            </a:r>
          </a:p>
          <a:p>
            <a:pPr marL="357188" lvl="2"/>
            <a:r>
              <a:rPr lang="en-IN" dirty="0"/>
              <a:t>Allows the user to connect or disconnect the sub accounts </a:t>
            </a:r>
            <a:endParaRPr lang="en-GB" dirty="0"/>
          </a:p>
        </p:txBody>
      </p:sp>
      <p:pic>
        <p:nvPicPr>
          <p:cNvPr id="2" name="Picture 1"/>
          <p:cNvPicPr>
            <a:picLocks noChangeAspect="1"/>
          </p:cNvPicPr>
          <p:nvPr/>
        </p:nvPicPr>
        <p:blipFill>
          <a:blip r:embed="rId6"/>
          <a:stretch>
            <a:fillRect/>
          </a:stretch>
        </p:blipFill>
        <p:spPr>
          <a:xfrm>
            <a:off x="4800600" y="3276600"/>
            <a:ext cx="7315200" cy="2971800"/>
          </a:xfrm>
          <a:prstGeom prst="rect">
            <a:avLst/>
          </a:prstGeom>
        </p:spPr>
      </p:pic>
    </p:spTree>
    <p:extLst>
      <p:ext uri="{BB962C8B-B14F-4D97-AF65-F5344CB8AC3E}">
        <p14:creationId xmlns:p14="http://schemas.microsoft.com/office/powerpoint/2010/main" val="424138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0" name="Object 1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id="{ADB39E78-E9B7-40CD-9999-E8302C610DC2}"/>
              </a:ext>
            </a:extLst>
          </p:cNvPr>
          <p:cNvSpPr/>
          <p:nvPr/>
        </p:nvSpPr>
        <p:spPr>
          <a:xfrm>
            <a:off x="5287823" y="818933"/>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a:t>Basic Tasks on Cloud Connector</a:t>
            </a:r>
          </a:p>
        </p:txBody>
      </p:sp>
      <p:sp>
        <p:nvSpPr>
          <p:cNvPr id="9" name="Text Placeholder 8"/>
          <p:cNvSpPr>
            <a:spLocks noGrp="1"/>
          </p:cNvSpPr>
          <p:nvPr>
            <p:ph type="body" sz="quarter" idx="31"/>
          </p:nvPr>
        </p:nvSpPr>
        <p:spPr>
          <a:xfrm>
            <a:off x="6705600" y="685800"/>
            <a:ext cx="4020458" cy="412363"/>
          </a:xfrm>
        </p:spPr>
        <p:txBody>
          <a:bodyPr/>
          <a:lstStyle/>
          <a:p>
            <a:pPr lvl="0"/>
            <a:r>
              <a:rPr lang="en-US" dirty="0"/>
              <a:t>Managing Sub Accounts</a:t>
            </a:r>
          </a:p>
        </p:txBody>
      </p:sp>
      <p:sp>
        <p:nvSpPr>
          <p:cNvPr id="10" name="Text Placeholder 9"/>
          <p:cNvSpPr>
            <a:spLocks noGrp="1"/>
          </p:cNvSpPr>
          <p:nvPr>
            <p:ph type="body" sz="quarter" idx="32"/>
          </p:nvPr>
        </p:nvSpPr>
        <p:spPr>
          <a:xfrm>
            <a:off x="6705600" y="1098163"/>
            <a:ext cx="4020458" cy="1177616"/>
          </a:xfrm>
        </p:spPr>
        <p:txBody>
          <a:bodyPr/>
          <a:lstStyle/>
          <a:p>
            <a:pPr marL="179388" lvl="1"/>
            <a:r>
              <a:rPr lang="en-US" dirty="0"/>
              <a:t>One Cloud Connector to Multiple Sub Accounts</a:t>
            </a:r>
          </a:p>
          <a:p>
            <a:pPr marL="179388" lvl="1"/>
            <a:r>
              <a:rPr lang="en-US" dirty="0"/>
              <a:t>Sub Account Dashboard</a:t>
            </a:r>
          </a:p>
          <a:p>
            <a:pPr marL="179388" lvl="1"/>
            <a:r>
              <a:rPr lang="en-US" dirty="0"/>
              <a:t>Location</a:t>
            </a:r>
            <a:endParaRPr lang="en-GB" dirty="0"/>
          </a:p>
        </p:txBody>
      </p:sp>
      <p:sp>
        <p:nvSpPr>
          <p:cNvPr id="15" name="Text Placeholder 14"/>
          <p:cNvSpPr>
            <a:spLocks noGrp="1"/>
          </p:cNvSpPr>
          <p:nvPr>
            <p:ph type="body" sz="quarter" idx="37"/>
          </p:nvPr>
        </p:nvSpPr>
        <p:spPr>
          <a:xfrm>
            <a:off x="5438104" y="1146379"/>
            <a:ext cx="863263" cy="482705"/>
          </a:xfrm>
        </p:spPr>
        <p:txBody>
          <a:bodyPr/>
          <a:lstStyle/>
          <a:p>
            <a:r>
              <a:rPr lang="en-GB"/>
              <a:t>03</a:t>
            </a:r>
            <a:endParaRPr lang="en-GB" dirty="0"/>
          </a:p>
        </p:txBody>
      </p:sp>
      <p:sp>
        <p:nvSpPr>
          <p:cNvPr id="22" name="Text Placeholder 9"/>
          <p:cNvSpPr>
            <a:spLocks noGrp="1"/>
          </p:cNvSpPr>
          <p:nvPr>
            <p:ph type="body" sz="quarter" idx="32"/>
          </p:nvPr>
        </p:nvSpPr>
        <p:spPr>
          <a:xfrm>
            <a:off x="5287822" y="2209800"/>
            <a:ext cx="6599377" cy="990600"/>
          </a:xfrm>
        </p:spPr>
        <p:txBody>
          <a:bodyPr/>
          <a:lstStyle/>
          <a:p>
            <a:pPr marL="179388" lvl="1"/>
            <a:r>
              <a:rPr lang="en-IN" sz="1500" b="1" dirty="0"/>
              <a:t>Location</a:t>
            </a:r>
          </a:p>
          <a:p>
            <a:pPr marL="357188" lvl="2"/>
            <a:r>
              <a:rPr lang="en-IN" dirty="0"/>
              <a:t>Allows User to uniquely identify the Cloud connector from a list of cloud connectors.</a:t>
            </a:r>
          </a:p>
          <a:p>
            <a:pPr marL="357188" lvl="2"/>
            <a:r>
              <a:rPr lang="en-IN" dirty="0"/>
              <a:t>Differentiator for identifying the environments</a:t>
            </a:r>
          </a:p>
        </p:txBody>
      </p:sp>
      <p:pic>
        <p:nvPicPr>
          <p:cNvPr id="3" name="Picture 2"/>
          <p:cNvPicPr>
            <a:picLocks noChangeAspect="1"/>
          </p:cNvPicPr>
          <p:nvPr/>
        </p:nvPicPr>
        <p:blipFill>
          <a:blip r:embed="rId6"/>
          <a:stretch>
            <a:fillRect/>
          </a:stretch>
        </p:blipFill>
        <p:spPr>
          <a:xfrm>
            <a:off x="5278678" y="3387416"/>
            <a:ext cx="6575723" cy="3089584"/>
          </a:xfrm>
          <a:prstGeom prst="rect">
            <a:avLst/>
          </a:prstGeom>
        </p:spPr>
      </p:pic>
    </p:spTree>
    <p:extLst>
      <p:ext uri="{BB962C8B-B14F-4D97-AF65-F5344CB8AC3E}">
        <p14:creationId xmlns:p14="http://schemas.microsoft.com/office/powerpoint/2010/main" val="3073834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Session Summary</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342900" indent="-342900">
              <a:lnSpc>
                <a:spcPct val="120000"/>
              </a:lnSpc>
              <a:buFont typeface="Arial" panose="020B0604020202020204" pitchFamily="34" charset="0"/>
              <a:buChar char="•"/>
            </a:pPr>
            <a:r>
              <a:rPr lang="en-GB" sz="1900" dirty="0"/>
              <a:t>Cloud Connector is used to establish a secured connection between the cloud application and on premise system through a secured tunnel.</a:t>
            </a:r>
          </a:p>
          <a:p>
            <a:pPr marL="342900" indent="-342900">
              <a:lnSpc>
                <a:spcPct val="120000"/>
              </a:lnSpc>
              <a:buFont typeface="Arial" panose="020B0604020202020204" pitchFamily="34" charset="0"/>
              <a:buChar char="•"/>
            </a:pPr>
            <a:r>
              <a:rPr lang="en-GB" sz="1900" dirty="0"/>
              <a:t>Acts as a reverse proxy</a:t>
            </a:r>
          </a:p>
          <a:p>
            <a:pPr marL="342900" indent="-342900">
              <a:lnSpc>
                <a:spcPct val="120000"/>
              </a:lnSpc>
              <a:buFont typeface="Arial" panose="020B0604020202020204" pitchFamily="34" charset="0"/>
              <a:buChar char="•"/>
            </a:pPr>
            <a:r>
              <a:rPr lang="en-GB" sz="1900" dirty="0"/>
              <a:t>Can be used to connect,</a:t>
            </a:r>
          </a:p>
          <a:p>
            <a:pPr marL="609600" lvl="1" indent="-342900">
              <a:lnSpc>
                <a:spcPct val="120000"/>
              </a:lnSpc>
              <a:buFont typeface="Arial" panose="020B0604020202020204" pitchFamily="34" charset="0"/>
              <a:buChar char="•"/>
            </a:pPr>
            <a:r>
              <a:rPr lang="en-GB" sz="1700" dirty="0"/>
              <a:t>CPI and On-premise ERP</a:t>
            </a:r>
          </a:p>
          <a:p>
            <a:pPr marL="609600" lvl="1" indent="-342900">
              <a:lnSpc>
                <a:spcPct val="120000"/>
              </a:lnSpc>
              <a:buFont typeface="Arial" panose="020B0604020202020204" pitchFamily="34" charset="0"/>
              <a:buChar char="•"/>
            </a:pPr>
            <a:r>
              <a:rPr lang="en-GB" sz="1700" dirty="0"/>
              <a:t>CPI and PO.</a:t>
            </a:r>
          </a:p>
          <a:p>
            <a:pPr marL="342900" indent="-342900">
              <a:lnSpc>
                <a:spcPct val="120000"/>
              </a:lnSpc>
              <a:buFont typeface="Arial" panose="020B0604020202020204" pitchFamily="34" charset="0"/>
              <a:buChar char="•"/>
            </a:pPr>
            <a:r>
              <a:rPr lang="en-GB" sz="1900" dirty="0"/>
              <a:t>Multiple Sub Accounts can be connected to Cloud Connector</a:t>
            </a:r>
          </a:p>
          <a:p>
            <a:pPr marL="342900" indent="-342900">
              <a:lnSpc>
                <a:spcPct val="120000"/>
              </a:lnSpc>
              <a:buFont typeface="Arial" panose="020B0604020202020204" pitchFamily="34" charset="0"/>
              <a:buChar char="•"/>
            </a:pPr>
            <a:r>
              <a:rPr lang="en-GB" sz="1900" dirty="0"/>
              <a:t>Location ID uniquely identifies the Cloud connector.</a:t>
            </a:r>
          </a:p>
        </p:txBody>
      </p:sp>
    </p:spTree>
    <p:extLst>
      <p:ext uri="{BB962C8B-B14F-4D97-AF65-F5344CB8AC3E}">
        <p14:creationId xmlns:p14="http://schemas.microsoft.com/office/powerpoint/2010/main" val="429194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What is Cloud Connector</a:t>
            </a:r>
            <a:endParaRPr lang="en-GB" dirty="0"/>
          </a:p>
        </p:txBody>
      </p:sp>
      <p:sp>
        <p:nvSpPr>
          <p:cNvPr id="5" name="Text Placeholder 4"/>
          <p:cNvSpPr>
            <a:spLocks noGrp="1"/>
          </p:cNvSpPr>
          <p:nvPr>
            <p:ph type="body" sz="quarter" idx="10"/>
          </p:nvPr>
        </p:nvSpPr>
        <p:spPr>
          <a:xfrm>
            <a:off x="227349" y="1219200"/>
            <a:ext cx="11700000" cy="4466201"/>
          </a:xfrm>
        </p:spPr>
        <p:txBody>
          <a:bodyPr/>
          <a:lstStyle/>
          <a:p>
            <a:r>
              <a:rPr lang="en-US" sz="2200" dirty="0"/>
              <a:t>The Cloud Connector</a:t>
            </a:r>
          </a:p>
          <a:p>
            <a:pPr lvl="1"/>
            <a:r>
              <a:rPr lang="en-IN" sz="2000" dirty="0"/>
              <a:t>Serves as a link between SAP Cloud Platform applications and on-premise systems</a:t>
            </a:r>
            <a:r>
              <a:rPr lang="en-IN" dirty="0"/>
              <a:t>.</a:t>
            </a:r>
            <a:endParaRPr lang="en-US" dirty="0"/>
          </a:p>
          <a:p>
            <a:pPr lvl="2">
              <a:lnSpc>
                <a:spcPct val="150000"/>
              </a:lnSpc>
            </a:pPr>
            <a:r>
              <a:rPr lang="en-IN" sz="1800" dirty="0"/>
              <a:t>Combines an easy setup with a clear configuration of the systems that are exposed to the SAP Cloud Platform.</a:t>
            </a:r>
          </a:p>
          <a:p>
            <a:pPr lvl="2">
              <a:lnSpc>
                <a:spcPct val="150000"/>
              </a:lnSpc>
            </a:pPr>
            <a:r>
              <a:rPr lang="en-IN" sz="1800" dirty="0"/>
              <a:t>Allows the usage existing on-premise assets without exposing the entire internal landscape.</a:t>
            </a:r>
          </a:p>
          <a:p>
            <a:pPr lvl="2">
              <a:lnSpc>
                <a:spcPct val="150000"/>
              </a:lnSpc>
            </a:pPr>
            <a:r>
              <a:rPr lang="en-IN" sz="1800" dirty="0"/>
              <a:t>Acts as a reverse invoke proxy between the on-premise network and SAP Cloud Platform.</a:t>
            </a:r>
          </a:p>
          <a:p>
            <a:pPr lvl="2">
              <a:lnSpc>
                <a:spcPct val="150000"/>
              </a:lnSpc>
            </a:pPr>
            <a:r>
              <a:rPr lang="en-IN" sz="1800" dirty="0"/>
              <a:t>Lets you use the features that are required for business-critical enterprise scenarios.</a:t>
            </a:r>
          </a:p>
          <a:p>
            <a:pPr lvl="2">
              <a:lnSpc>
                <a:spcPct val="150000"/>
              </a:lnSpc>
            </a:pPr>
            <a:r>
              <a:rPr lang="en-IN" sz="1800" dirty="0"/>
              <a:t>Recovers broken connections automatically.</a:t>
            </a:r>
          </a:p>
          <a:p>
            <a:pPr lvl="2">
              <a:lnSpc>
                <a:spcPct val="150000"/>
              </a:lnSpc>
            </a:pPr>
            <a:r>
              <a:rPr lang="en-IN" sz="1800" dirty="0"/>
              <a:t>Provides audit logging of inbound traffic and configuration changes.</a:t>
            </a:r>
          </a:p>
          <a:p>
            <a:pPr lvl="2">
              <a:lnSpc>
                <a:spcPct val="150000"/>
              </a:lnSpc>
            </a:pPr>
            <a:r>
              <a:rPr lang="en-IN" sz="1800" dirty="0"/>
              <a:t>Can be run in a high-availability setup.</a:t>
            </a:r>
            <a:endParaRPr lang="en-US" sz="1800"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Advantages</a:t>
            </a:r>
            <a:endParaRPr lang="en-GB" dirty="0"/>
          </a:p>
        </p:txBody>
      </p:sp>
      <p:sp>
        <p:nvSpPr>
          <p:cNvPr id="5" name="Text Placeholder 4"/>
          <p:cNvSpPr>
            <a:spLocks noGrp="1"/>
          </p:cNvSpPr>
          <p:nvPr>
            <p:ph type="body" sz="quarter" idx="10"/>
          </p:nvPr>
        </p:nvSpPr>
        <p:spPr>
          <a:xfrm>
            <a:off x="227349" y="1219200"/>
            <a:ext cx="11700000" cy="4466201"/>
          </a:xfrm>
        </p:spPr>
        <p:txBody>
          <a:bodyPr>
            <a:normAutofit fontScale="85000" lnSpcReduction="10000"/>
          </a:bodyPr>
          <a:lstStyle/>
          <a:p>
            <a:pPr>
              <a:lnSpc>
                <a:spcPct val="120000"/>
              </a:lnSpc>
            </a:pPr>
            <a:r>
              <a:rPr lang="en-IN" sz="2100" dirty="0"/>
              <a:t>Compared to the approach of opening ports in the firewall and using reverse proxies in the DMZ to establish access to on-premise systems, the Cloud Connector offers the following benefits:</a:t>
            </a:r>
          </a:p>
          <a:p>
            <a:endParaRPr lang="en-IN" sz="2200" dirty="0"/>
          </a:p>
          <a:p>
            <a:pPr marL="342900" indent="-342900">
              <a:lnSpc>
                <a:spcPct val="120000"/>
              </a:lnSpc>
              <a:buFont typeface="Arial" panose="020B0604020202020204" pitchFamily="34" charset="0"/>
              <a:buChar char="•"/>
            </a:pPr>
            <a:r>
              <a:rPr lang="en-IN" sz="1900" dirty="0"/>
              <a:t>You don't need to configure the on-premise firewall to allow external access from SAP Cloud Platform to internal systems. For allowed outbound connections, no modifications are required.</a:t>
            </a:r>
          </a:p>
          <a:p>
            <a:pPr marL="342900" indent="-342900">
              <a:lnSpc>
                <a:spcPct val="120000"/>
              </a:lnSpc>
              <a:buFont typeface="Arial" panose="020B0604020202020204" pitchFamily="34" charset="0"/>
              <a:buChar char="•"/>
            </a:pPr>
            <a:r>
              <a:rPr lang="en-IN" sz="1900" dirty="0"/>
              <a:t>The Cloud Connector supports HTTP as well as additional protocols. For example, the RFC protocol supports native access to ABAP systems by invoking function modules.</a:t>
            </a:r>
          </a:p>
          <a:p>
            <a:pPr marL="342900" indent="-342900">
              <a:lnSpc>
                <a:spcPct val="120000"/>
              </a:lnSpc>
              <a:buFont typeface="Arial" panose="020B0604020202020204" pitchFamily="34" charset="0"/>
              <a:buChar char="•"/>
            </a:pPr>
            <a:r>
              <a:rPr lang="en-IN" sz="1900" dirty="0"/>
              <a:t>You can use the Cloud Connector to connect on-premise databases or BI tools to SAP HANA databases in the cloud.</a:t>
            </a:r>
          </a:p>
          <a:p>
            <a:pPr marL="342900" indent="-342900">
              <a:lnSpc>
                <a:spcPct val="120000"/>
              </a:lnSpc>
              <a:buFont typeface="Arial" panose="020B0604020202020204" pitchFamily="34" charset="0"/>
              <a:buChar char="•"/>
            </a:pPr>
            <a:r>
              <a:rPr lang="en-IN" sz="1900" dirty="0"/>
              <a:t>The Cloud Connector lets you propagate the identity of cloud users to on-premise systems in a secure way.</a:t>
            </a:r>
          </a:p>
          <a:p>
            <a:pPr marL="342900" indent="-342900">
              <a:lnSpc>
                <a:spcPct val="120000"/>
              </a:lnSpc>
              <a:buFont typeface="Arial" panose="020B0604020202020204" pitchFamily="34" charset="0"/>
              <a:buChar char="•"/>
            </a:pPr>
            <a:r>
              <a:rPr lang="en-IN" sz="1900" dirty="0"/>
              <a:t>Easy installation and configuration, which means that the Cloud Connector comes with a low TCO and is tailored to fit your cloud scenarios.</a:t>
            </a:r>
          </a:p>
          <a:p>
            <a:pPr marL="342900" indent="-342900">
              <a:lnSpc>
                <a:spcPct val="120000"/>
              </a:lnSpc>
              <a:buFont typeface="Arial" panose="020B0604020202020204" pitchFamily="34" charset="0"/>
              <a:buChar char="•"/>
            </a:pPr>
            <a:r>
              <a:rPr lang="en-IN" sz="1900" dirty="0"/>
              <a:t>SAP provides standard support for the Cloud Connector.</a:t>
            </a:r>
            <a:endParaRPr lang="en-GB" sz="1900" dirty="0"/>
          </a:p>
        </p:txBody>
      </p:sp>
    </p:spTree>
    <p:extLst>
      <p:ext uri="{BB962C8B-B14F-4D97-AF65-F5344CB8AC3E}">
        <p14:creationId xmlns:p14="http://schemas.microsoft.com/office/powerpoint/2010/main" val="181045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Connecting Cloud Applications to On-Premise Systems</a:t>
            </a:r>
            <a:endParaRPr lang="en-GB" dirty="0"/>
          </a:p>
        </p:txBody>
      </p:sp>
      <p:pic>
        <p:nvPicPr>
          <p:cNvPr id="11" name="Picture 10"/>
          <p:cNvPicPr>
            <a:picLocks noChangeAspect="1"/>
          </p:cNvPicPr>
          <p:nvPr/>
        </p:nvPicPr>
        <p:blipFill>
          <a:blip r:embed="rId2"/>
          <a:stretch>
            <a:fillRect/>
          </a:stretch>
        </p:blipFill>
        <p:spPr>
          <a:xfrm>
            <a:off x="929162" y="747795"/>
            <a:ext cx="9434038" cy="5729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Cloud Connector can be used</a:t>
            </a:r>
            <a:endParaRPr lang="en-GB" dirty="0"/>
          </a:p>
        </p:txBody>
      </p:sp>
      <p:graphicFrame>
        <p:nvGraphicFramePr>
          <p:cNvPr id="16" name="Table 15"/>
          <p:cNvGraphicFramePr>
            <a:graphicFrameLocks noGrp="1"/>
          </p:cNvGraphicFramePr>
          <p:nvPr>
            <p:extLst>
              <p:ext uri="{D42A27DB-BD31-4B8C-83A1-F6EECF244321}">
                <p14:modId xmlns:p14="http://schemas.microsoft.com/office/powerpoint/2010/main" val="1862581367"/>
              </p:ext>
            </p:extLst>
          </p:nvPr>
        </p:nvGraphicFramePr>
        <p:xfrm>
          <a:off x="457200" y="1371600"/>
          <a:ext cx="9906000" cy="2933699"/>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444443">
                <a:tc>
                  <a:txBody>
                    <a:bodyPr/>
                    <a:lstStyle/>
                    <a:p>
                      <a:r>
                        <a:rPr lang="en-GB" dirty="0"/>
                        <a:t>Environment</a:t>
                      </a:r>
                      <a:endParaRPr lang="en-IN" dirty="0"/>
                    </a:p>
                  </a:txBody>
                  <a:tcPr/>
                </a:tc>
                <a:tc>
                  <a:txBody>
                    <a:bodyPr/>
                    <a:lstStyle/>
                    <a:p>
                      <a:r>
                        <a:rPr lang="en-GB" dirty="0"/>
                        <a:t>Examples</a:t>
                      </a:r>
                      <a:endParaRPr lang="en-IN" dirty="0"/>
                    </a:p>
                  </a:txBody>
                  <a:tcPr/>
                </a:tc>
                <a:extLst>
                  <a:ext uri="{0D108BD9-81ED-4DB2-BD59-A6C34878D82A}">
                    <a16:rowId xmlns:a16="http://schemas.microsoft.com/office/drawing/2014/main" val="10000"/>
                  </a:ext>
                </a:extLst>
              </a:tr>
              <a:tr h="751886">
                <a:tc>
                  <a:txBody>
                    <a:bodyPr/>
                    <a:lstStyle/>
                    <a:p>
                      <a:r>
                        <a:rPr lang="en-IN" sz="1800" b="0" i="0" kern="1200" dirty="0">
                          <a:solidFill>
                            <a:schemeClr val="dk1"/>
                          </a:solidFill>
                          <a:effectLst/>
                          <a:latin typeface="+mn-lt"/>
                          <a:ea typeface="+mn-ea"/>
                          <a:cs typeface="+mn-cs"/>
                        </a:rPr>
                        <a:t>Customer on-premise backend systems</a:t>
                      </a:r>
                      <a:endParaRPr lang="en-IN" dirty="0"/>
                    </a:p>
                  </a:txBody>
                  <a:tcPr/>
                </a:tc>
                <a:tc>
                  <a:txBody>
                    <a:bodyPr/>
                    <a:lstStyle/>
                    <a:p>
                      <a:pPr marL="342900" indent="-342900">
                        <a:buAutoNum type="arabicPeriod"/>
                      </a:pPr>
                      <a:r>
                        <a:rPr lang="en-IN" dirty="0"/>
                        <a:t>SAP ERP</a:t>
                      </a:r>
                    </a:p>
                    <a:p>
                      <a:pPr marL="342900" indent="-342900">
                        <a:buAutoNum type="arabicPeriod"/>
                      </a:pPr>
                      <a:r>
                        <a:rPr lang="en-IN" dirty="0"/>
                        <a:t>SAP</a:t>
                      </a:r>
                      <a:r>
                        <a:rPr lang="en-IN" baseline="0" dirty="0"/>
                        <a:t> S/4 HANA</a:t>
                      </a:r>
                      <a:endParaRPr lang="en-IN" dirty="0"/>
                    </a:p>
                  </a:txBody>
                  <a:tcPr/>
                </a:tc>
                <a:extLst>
                  <a:ext uri="{0D108BD9-81ED-4DB2-BD59-A6C34878D82A}">
                    <a16:rowId xmlns:a16="http://schemas.microsoft.com/office/drawing/2014/main" val="10001"/>
                  </a:ext>
                </a:extLst>
              </a:tr>
              <a:tr h="484847">
                <a:tc>
                  <a:txBody>
                    <a:bodyPr/>
                    <a:lstStyle/>
                    <a:p>
                      <a:r>
                        <a:rPr lang="en-IN" dirty="0"/>
                        <a:t>SAP Hosting</a:t>
                      </a:r>
                    </a:p>
                  </a:txBody>
                  <a:tcPr/>
                </a:tc>
                <a:tc>
                  <a:txBody>
                    <a:bodyPr/>
                    <a:lstStyle/>
                    <a:p>
                      <a:r>
                        <a:rPr lang="en-IN" dirty="0"/>
                        <a:t>SAP HANA ENTERPRISE CLOUD</a:t>
                      </a:r>
                    </a:p>
                  </a:txBody>
                  <a:tcPr/>
                </a:tc>
                <a:extLst>
                  <a:ext uri="{0D108BD9-81ED-4DB2-BD59-A6C34878D82A}">
                    <a16:rowId xmlns:a16="http://schemas.microsoft.com/office/drawing/2014/main" val="10002"/>
                  </a:ext>
                </a:extLst>
              </a:tr>
              <a:tr h="1252523">
                <a:tc>
                  <a:txBody>
                    <a:bodyPr/>
                    <a:lstStyle/>
                    <a:p>
                      <a:r>
                        <a:rPr lang="en-IN" dirty="0"/>
                        <a:t>Third-party </a:t>
                      </a:r>
                      <a:r>
                        <a:rPr lang="en-IN" dirty="0" err="1"/>
                        <a:t>IaaS</a:t>
                      </a:r>
                      <a:r>
                        <a:rPr lang="en-IN" dirty="0"/>
                        <a:t> providers (hosting)</a:t>
                      </a:r>
                    </a:p>
                  </a:txBody>
                  <a:tcPr/>
                </a:tc>
                <a:tc>
                  <a:txBody>
                    <a:bodyPr/>
                    <a:lstStyle/>
                    <a:p>
                      <a:pPr marL="342900" indent="-342900">
                        <a:buAutoNum type="arabicPeriod"/>
                      </a:pPr>
                      <a:r>
                        <a:rPr lang="en-IN" dirty="0"/>
                        <a:t>Amazon</a:t>
                      </a:r>
                      <a:r>
                        <a:rPr lang="en-IN" baseline="0" dirty="0"/>
                        <a:t> Web Services</a:t>
                      </a:r>
                    </a:p>
                    <a:p>
                      <a:pPr marL="342900" indent="-342900">
                        <a:buAutoNum type="arabicPeriod"/>
                      </a:pPr>
                      <a:r>
                        <a:rPr lang="en-IN" baseline="0" dirty="0"/>
                        <a:t>Google Cloud Platform</a:t>
                      </a:r>
                    </a:p>
                    <a:p>
                      <a:pPr marL="342900" indent="-342900">
                        <a:buAutoNum type="arabicPeriod"/>
                      </a:pPr>
                      <a:r>
                        <a:rPr lang="en-IN" baseline="0" dirty="0"/>
                        <a:t>Microsoft Azure</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Cloud Connector cannot be used</a:t>
            </a:r>
            <a:endParaRPr lang="en-GB" dirty="0"/>
          </a:p>
        </p:txBody>
      </p:sp>
      <p:graphicFrame>
        <p:nvGraphicFramePr>
          <p:cNvPr id="16" name="Table 15"/>
          <p:cNvGraphicFramePr>
            <a:graphicFrameLocks noGrp="1"/>
          </p:cNvGraphicFramePr>
          <p:nvPr>
            <p:extLst>
              <p:ext uri="{D42A27DB-BD31-4B8C-83A1-F6EECF244321}">
                <p14:modId xmlns:p14="http://schemas.microsoft.com/office/powerpoint/2010/main" val="3495910336"/>
              </p:ext>
            </p:extLst>
          </p:nvPr>
        </p:nvGraphicFramePr>
        <p:xfrm>
          <a:off x="457200" y="1371601"/>
          <a:ext cx="9906000" cy="4095096"/>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82832">
                <a:tc>
                  <a:txBody>
                    <a:bodyPr/>
                    <a:lstStyle/>
                    <a:p>
                      <a:r>
                        <a:rPr lang="en-GB" dirty="0"/>
                        <a:t>Environment</a:t>
                      </a:r>
                      <a:endParaRPr lang="en-IN" dirty="0"/>
                    </a:p>
                  </a:txBody>
                  <a:tcPr/>
                </a:tc>
                <a:tc>
                  <a:txBody>
                    <a:bodyPr/>
                    <a:lstStyle/>
                    <a:p>
                      <a:r>
                        <a:rPr lang="en-GB" dirty="0"/>
                        <a:t>Examples</a:t>
                      </a:r>
                      <a:endParaRPr lang="en-IN" dirty="0"/>
                    </a:p>
                  </a:txBody>
                  <a:tcPr/>
                </a:tc>
                <a:extLst>
                  <a:ext uri="{0D108BD9-81ED-4DB2-BD59-A6C34878D82A}">
                    <a16:rowId xmlns:a16="http://schemas.microsoft.com/office/drawing/2014/main" val="10000"/>
                  </a:ext>
                </a:extLst>
              </a:tr>
              <a:tr h="787641">
                <a:tc>
                  <a:txBody>
                    <a:bodyPr/>
                    <a:lstStyle/>
                    <a:p>
                      <a:r>
                        <a:rPr lang="en-IN" sz="1800" b="0" i="0" kern="1200" dirty="0">
                          <a:solidFill>
                            <a:schemeClr val="dk1"/>
                          </a:solidFill>
                          <a:effectLst/>
                          <a:latin typeface="+mn-lt"/>
                          <a:ea typeface="+mn-ea"/>
                          <a:cs typeface="+mn-cs"/>
                        </a:rPr>
                        <a:t>SAP </a:t>
                      </a:r>
                      <a:r>
                        <a:rPr lang="en-IN" sz="1800" b="1" i="0" kern="1200" dirty="0">
                          <a:solidFill>
                            <a:schemeClr val="dk1"/>
                          </a:solidFill>
                          <a:effectLst/>
                          <a:latin typeface="+mn-lt"/>
                          <a:ea typeface="+mn-ea"/>
                          <a:cs typeface="+mn-cs"/>
                        </a:rPr>
                        <a:t>SaaS</a:t>
                      </a:r>
                      <a:r>
                        <a:rPr lang="en-IN" sz="1800" b="0" i="0" kern="1200" dirty="0">
                          <a:solidFill>
                            <a:schemeClr val="dk1"/>
                          </a:solidFill>
                          <a:effectLst/>
                          <a:latin typeface="+mn-lt"/>
                          <a:ea typeface="+mn-ea"/>
                          <a:cs typeface="+mn-cs"/>
                        </a:rPr>
                        <a:t> solutions</a:t>
                      </a:r>
                      <a:endParaRPr lang="en-IN" dirty="0"/>
                    </a:p>
                  </a:txBody>
                  <a:tcPr/>
                </a:tc>
                <a:tc>
                  <a:txBody>
                    <a:bodyPr/>
                    <a:lstStyle/>
                    <a:p>
                      <a:pPr marL="342900" indent="-342900">
                        <a:buAutoNum type="arabicPeriod"/>
                      </a:pPr>
                      <a:r>
                        <a:rPr lang="en-IN" sz="1800" b="0" i="0" kern="1200" dirty="0">
                          <a:solidFill>
                            <a:schemeClr val="dk1"/>
                          </a:solidFill>
                          <a:effectLst/>
                          <a:latin typeface="+mn-lt"/>
                          <a:ea typeface="+mn-ea"/>
                          <a:cs typeface="+mn-cs"/>
                        </a:rPr>
                        <a:t>SAP SuccessFactors</a:t>
                      </a:r>
                    </a:p>
                    <a:p>
                      <a:pPr marL="342900" indent="-342900">
                        <a:buAutoNum type="arabicPeriod"/>
                      </a:pPr>
                      <a:r>
                        <a:rPr lang="en-IN" sz="1800" b="0" i="0" kern="1200" dirty="0">
                          <a:solidFill>
                            <a:schemeClr val="dk1"/>
                          </a:solidFill>
                          <a:effectLst/>
                          <a:latin typeface="+mn-lt"/>
                          <a:ea typeface="+mn-ea"/>
                          <a:cs typeface="+mn-cs"/>
                        </a:rPr>
                        <a:t>SAP Concur</a:t>
                      </a:r>
                    </a:p>
                    <a:p>
                      <a:pPr marL="342900" indent="-342900">
                        <a:buAutoNum type="arabicPeriod"/>
                      </a:pPr>
                      <a:r>
                        <a:rPr lang="en-IN" sz="1800" b="0" i="0" kern="1200" dirty="0">
                          <a:solidFill>
                            <a:schemeClr val="dk1"/>
                          </a:solidFill>
                          <a:effectLst/>
                          <a:latin typeface="+mn-lt"/>
                          <a:ea typeface="+mn-ea"/>
                          <a:cs typeface="+mn-cs"/>
                        </a:rPr>
                        <a:t>SAP Ariba</a:t>
                      </a:r>
                      <a:endParaRPr lang="en-IN" dirty="0"/>
                    </a:p>
                  </a:txBody>
                  <a:tcPr/>
                </a:tc>
                <a:extLst>
                  <a:ext uri="{0D108BD9-81ED-4DB2-BD59-A6C34878D82A}">
                    <a16:rowId xmlns:a16="http://schemas.microsoft.com/office/drawing/2014/main" val="10001"/>
                  </a:ext>
                </a:extLst>
              </a:tr>
              <a:tr h="417635">
                <a:tc>
                  <a:txBody>
                    <a:bodyPr/>
                    <a:lstStyle/>
                    <a:p>
                      <a:r>
                        <a:rPr lang="en-IN" sz="1800" b="0" i="0" kern="1200" dirty="0">
                          <a:solidFill>
                            <a:schemeClr val="dk1"/>
                          </a:solidFill>
                          <a:effectLst/>
                          <a:latin typeface="+mn-lt"/>
                          <a:ea typeface="+mn-ea"/>
                          <a:cs typeface="+mn-cs"/>
                        </a:rPr>
                        <a:t>SAP cloud-based enterprise solutions</a:t>
                      </a:r>
                      <a:endParaRPr lang="en-IN" dirty="0"/>
                    </a:p>
                  </a:txBody>
                  <a:tcPr/>
                </a:tc>
                <a:tc>
                  <a:txBody>
                    <a:bodyPr/>
                    <a:lstStyle/>
                    <a:p>
                      <a:pPr marL="342900" indent="-342900">
                        <a:buAutoNum type="arabicPeriod"/>
                      </a:pPr>
                      <a:r>
                        <a:rPr lang="pt-BR" sz="1800" b="0" i="0" kern="1200" dirty="0">
                          <a:solidFill>
                            <a:schemeClr val="dk1"/>
                          </a:solidFill>
                          <a:effectLst/>
                          <a:latin typeface="+mn-lt"/>
                          <a:ea typeface="+mn-ea"/>
                          <a:cs typeface="+mn-cs"/>
                        </a:rPr>
                        <a:t>SAP S/4HANA Cloud</a:t>
                      </a:r>
                    </a:p>
                    <a:p>
                      <a:pPr marL="342900" indent="-342900">
                        <a:buAutoNum type="arabicPeriod"/>
                      </a:pPr>
                      <a:r>
                        <a:rPr lang="pt-BR" sz="1800" b="0" i="0" kern="1200" dirty="0">
                          <a:solidFill>
                            <a:schemeClr val="dk1"/>
                          </a:solidFill>
                          <a:effectLst/>
                          <a:latin typeface="+mn-lt"/>
                          <a:ea typeface="+mn-ea"/>
                          <a:cs typeface="+mn-cs"/>
                        </a:rPr>
                        <a:t>SAP C/4HANA</a:t>
                      </a:r>
                      <a:endParaRPr lang="en-IN" dirty="0"/>
                    </a:p>
                  </a:txBody>
                  <a:tcPr/>
                </a:tc>
                <a:extLst>
                  <a:ext uri="{0D108BD9-81ED-4DB2-BD59-A6C34878D82A}">
                    <a16:rowId xmlns:a16="http://schemas.microsoft.com/office/drawing/2014/main" val="10002"/>
                  </a:ext>
                </a:extLst>
              </a:tr>
              <a:tr h="1078892">
                <a:tc>
                  <a:txBody>
                    <a:bodyPr/>
                    <a:lstStyle/>
                    <a:p>
                      <a:r>
                        <a:rPr lang="en-IN" dirty="0"/>
                        <a:t>Third-party </a:t>
                      </a:r>
                      <a:r>
                        <a:rPr lang="en-IN" dirty="0" err="1"/>
                        <a:t>PaaS</a:t>
                      </a:r>
                      <a:r>
                        <a:rPr lang="en-IN" dirty="0"/>
                        <a:t> providers</a:t>
                      </a:r>
                    </a:p>
                  </a:txBody>
                  <a:tcPr/>
                </a:tc>
                <a:tc>
                  <a:txBody>
                    <a:bodyPr/>
                    <a:lstStyle/>
                    <a:p>
                      <a:pPr marL="342900" indent="-342900">
                        <a:buAutoNum type="arabicPeriod"/>
                      </a:pPr>
                      <a:r>
                        <a:rPr lang="en-IN" dirty="0"/>
                        <a:t>Amazon</a:t>
                      </a:r>
                      <a:r>
                        <a:rPr lang="en-IN" baseline="0" dirty="0"/>
                        <a:t> Web Services</a:t>
                      </a:r>
                    </a:p>
                    <a:p>
                      <a:pPr marL="342900" indent="-342900">
                        <a:buAutoNum type="arabicPeriod"/>
                      </a:pPr>
                      <a:r>
                        <a:rPr lang="en-IN" baseline="0" dirty="0"/>
                        <a:t>Google Cloud Platform</a:t>
                      </a:r>
                    </a:p>
                    <a:p>
                      <a:pPr marL="342900" indent="-342900">
                        <a:buAutoNum type="arabicPeriod"/>
                      </a:pPr>
                      <a:r>
                        <a:rPr lang="en-IN" baseline="0" dirty="0"/>
                        <a:t>Microsoft Azure</a:t>
                      </a:r>
                      <a:endParaRPr lang="en-IN" dirty="0"/>
                    </a:p>
                  </a:txBody>
                  <a:tcPr/>
                </a:tc>
                <a:extLst>
                  <a:ext uri="{0D108BD9-81ED-4DB2-BD59-A6C34878D82A}">
                    <a16:rowId xmlns:a16="http://schemas.microsoft.com/office/drawing/2014/main" val="10003"/>
                  </a:ext>
                </a:extLst>
              </a:tr>
              <a:tr h="1078892">
                <a:tc>
                  <a:txBody>
                    <a:bodyPr/>
                    <a:lstStyle/>
                    <a:p>
                      <a:r>
                        <a:rPr lang="en-IN" dirty="0"/>
                        <a:t>Third Party </a:t>
                      </a:r>
                      <a:r>
                        <a:rPr lang="en-IN" dirty="0" err="1"/>
                        <a:t>Saas</a:t>
                      </a:r>
                      <a:r>
                        <a:rPr lang="en-IN" dirty="0"/>
                        <a:t> providers</a:t>
                      </a:r>
                    </a:p>
                  </a:txBody>
                  <a:tcPr/>
                </a:tc>
                <a:tc>
                  <a:txBody>
                    <a:bodyPr/>
                    <a:lstStyle/>
                    <a:p>
                      <a:pPr marL="0" indent="0">
                        <a:buNone/>
                      </a:pPr>
                      <a:r>
                        <a:rPr lang="en-IN" dirty="0"/>
                        <a:t>1.</a:t>
                      </a:r>
                      <a:r>
                        <a:rPr lang="en-IN" baseline="0" dirty="0"/>
                        <a:t> Any custom applications.</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4879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0" name="Object 1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id="{ADB39E78-E9B7-40CD-9999-E8302C610DC2}"/>
              </a:ext>
            </a:extLst>
          </p:cNvPr>
          <p:cNvSpPr/>
          <p:nvPr/>
        </p:nvSpPr>
        <p:spPr>
          <a:xfrm>
            <a:off x="5563594"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Oval 20">
            <a:extLst>
              <a:ext uri="{FF2B5EF4-FFF2-40B4-BE49-F238E27FC236}">
                <a16:creationId xmlns:a16="http://schemas.microsoft.com/office/drawing/2014/main" id="{80DEC651-0810-4FD4-A2CA-C54974433D45}"/>
              </a:ext>
            </a:extLst>
          </p:cNvPr>
          <p:cNvSpPr/>
          <p:nvPr/>
        </p:nvSpPr>
        <p:spPr>
          <a:xfrm>
            <a:off x="5563595"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Oval 20">
            <a:extLst>
              <a:ext uri="{FF2B5EF4-FFF2-40B4-BE49-F238E27FC236}">
                <a16:creationId xmlns:a16="http://schemas.microsoft.com/office/drawing/2014/main" id="{4F0142AD-298C-4A60-9F24-035D4F3F07D0}"/>
              </a:ext>
            </a:extLst>
          </p:cNvPr>
          <p:cNvSpPr/>
          <p:nvPr/>
        </p:nvSpPr>
        <p:spPr>
          <a:xfrm>
            <a:off x="5516146"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a:t>Basic Tasks on Cloud Connector</a:t>
            </a:r>
          </a:p>
        </p:txBody>
      </p:sp>
      <p:sp>
        <p:nvSpPr>
          <p:cNvPr id="7" name="Text Placeholder 6"/>
          <p:cNvSpPr>
            <a:spLocks noGrp="1"/>
          </p:cNvSpPr>
          <p:nvPr>
            <p:ph type="body" sz="quarter" idx="29"/>
          </p:nvPr>
        </p:nvSpPr>
        <p:spPr/>
        <p:txBody>
          <a:bodyPr/>
          <a:lstStyle/>
          <a:p>
            <a:pPr lvl="0"/>
            <a:r>
              <a:rPr lang="en-US" dirty="0"/>
              <a:t>Installation</a:t>
            </a:r>
          </a:p>
        </p:txBody>
      </p:sp>
      <p:sp>
        <p:nvSpPr>
          <p:cNvPr id="8" name="Text Placeholder 7"/>
          <p:cNvSpPr>
            <a:spLocks noGrp="1"/>
          </p:cNvSpPr>
          <p:nvPr>
            <p:ph type="body" sz="quarter" idx="30"/>
          </p:nvPr>
        </p:nvSpPr>
        <p:spPr/>
        <p:txBody>
          <a:bodyPr/>
          <a:lstStyle/>
          <a:p>
            <a:pPr marL="179388" lvl="1"/>
            <a:r>
              <a:rPr lang="en-US" dirty="0"/>
              <a:t>Portable Version &amp; Installer Version</a:t>
            </a:r>
          </a:p>
          <a:p>
            <a:pPr marL="179388" lvl="1"/>
            <a:r>
              <a:rPr lang="en-US" dirty="0"/>
              <a:t>Microsoft Windows &amp; Linux – Both Versions</a:t>
            </a:r>
          </a:p>
          <a:p>
            <a:pPr marL="179388" lvl="1"/>
            <a:r>
              <a:rPr lang="en-US" dirty="0"/>
              <a:t>Mac OS X – Portable Version only</a:t>
            </a:r>
          </a:p>
          <a:p>
            <a:pPr marL="179388" lvl="1"/>
            <a:endParaRPr lang="en-GB" dirty="0"/>
          </a:p>
        </p:txBody>
      </p:sp>
      <p:sp>
        <p:nvSpPr>
          <p:cNvPr id="9" name="Text Placeholder 8"/>
          <p:cNvSpPr>
            <a:spLocks noGrp="1"/>
          </p:cNvSpPr>
          <p:nvPr>
            <p:ph type="body" sz="quarter" idx="31"/>
          </p:nvPr>
        </p:nvSpPr>
        <p:spPr/>
        <p:txBody>
          <a:bodyPr/>
          <a:lstStyle/>
          <a:p>
            <a:pPr lvl="0"/>
            <a:r>
              <a:rPr lang="en-US" dirty="0"/>
              <a:t>Managing Sub Accounts</a:t>
            </a:r>
          </a:p>
        </p:txBody>
      </p:sp>
      <p:sp>
        <p:nvSpPr>
          <p:cNvPr id="10" name="Text Placeholder 9"/>
          <p:cNvSpPr>
            <a:spLocks noGrp="1"/>
          </p:cNvSpPr>
          <p:nvPr>
            <p:ph type="body" sz="quarter" idx="32"/>
          </p:nvPr>
        </p:nvSpPr>
        <p:spPr/>
        <p:txBody>
          <a:bodyPr/>
          <a:lstStyle/>
          <a:p>
            <a:pPr marL="179388" lvl="1"/>
            <a:r>
              <a:rPr lang="en-US" dirty="0"/>
              <a:t>One Cloud Connector to Multiple Sub Accounts</a:t>
            </a:r>
          </a:p>
          <a:p>
            <a:pPr marL="179388" lvl="1"/>
            <a:r>
              <a:rPr lang="en-US" dirty="0"/>
              <a:t>Sub Account Dashboard</a:t>
            </a:r>
          </a:p>
          <a:p>
            <a:pPr marL="179388" lvl="1"/>
            <a:r>
              <a:rPr lang="en-US" dirty="0"/>
              <a:t>Location</a:t>
            </a:r>
            <a:endParaRPr lang="en-GB" dirty="0"/>
          </a:p>
        </p:txBody>
      </p:sp>
      <p:sp>
        <p:nvSpPr>
          <p:cNvPr id="11" name="Text Placeholder 10"/>
          <p:cNvSpPr>
            <a:spLocks noGrp="1"/>
          </p:cNvSpPr>
          <p:nvPr>
            <p:ph type="body" sz="quarter" idx="33"/>
          </p:nvPr>
        </p:nvSpPr>
        <p:spPr/>
        <p:txBody>
          <a:bodyPr/>
          <a:lstStyle/>
          <a:p>
            <a:pPr lvl="0"/>
            <a:r>
              <a:rPr lang="en-US" dirty="0"/>
              <a:t>Configuration</a:t>
            </a:r>
          </a:p>
        </p:txBody>
      </p:sp>
      <p:sp>
        <p:nvSpPr>
          <p:cNvPr id="12" name="Text Placeholder 11"/>
          <p:cNvSpPr>
            <a:spLocks noGrp="1"/>
          </p:cNvSpPr>
          <p:nvPr>
            <p:ph type="body" sz="quarter" idx="34"/>
          </p:nvPr>
        </p:nvSpPr>
        <p:spPr/>
        <p:txBody>
          <a:bodyPr/>
          <a:lstStyle/>
          <a:p>
            <a:pPr marL="179388" lvl="1"/>
            <a:r>
              <a:rPr lang="en-US" dirty="0"/>
              <a:t>Administration Logon </a:t>
            </a:r>
          </a:p>
          <a:p>
            <a:pPr marL="179388" lvl="1"/>
            <a:r>
              <a:rPr lang="en-US" dirty="0"/>
              <a:t>Setup Connection Parameters</a:t>
            </a:r>
          </a:p>
          <a:p>
            <a:pPr marL="179388" lvl="1"/>
            <a:r>
              <a:rPr lang="en-US" dirty="0"/>
              <a:t>Establishing SSL Tunnel from cloud connector user to SAP Cloud Platform.</a:t>
            </a:r>
          </a:p>
          <a:p>
            <a:pPr marL="179388" lvl="1"/>
            <a:endParaRPr lang="en-GB" dirty="0"/>
          </a:p>
        </p:txBody>
      </p:sp>
      <p:sp>
        <p:nvSpPr>
          <p:cNvPr id="13" name="Text Placeholder 12"/>
          <p:cNvSpPr>
            <a:spLocks noGrp="1"/>
          </p:cNvSpPr>
          <p:nvPr>
            <p:ph type="body" sz="quarter" idx="35"/>
          </p:nvPr>
        </p:nvSpPr>
        <p:spPr/>
        <p:txBody>
          <a:bodyPr/>
          <a:lstStyle/>
          <a:p>
            <a:r>
              <a:rPr lang="en-GB"/>
              <a:t>01</a:t>
            </a:r>
            <a:endParaRPr lang="en-GB" dirty="0"/>
          </a:p>
        </p:txBody>
      </p:sp>
      <p:sp>
        <p:nvSpPr>
          <p:cNvPr id="14" name="Text Placeholder 13"/>
          <p:cNvSpPr>
            <a:spLocks noGrp="1"/>
          </p:cNvSpPr>
          <p:nvPr>
            <p:ph type="body" sz="quarter" idx="36"/>
          </p:nvPr>
        </p:nvSpPr>
        <p:spPr/>
        <p:txBody>
          <a:bodyPr/>
          <a:lstStyle/>
          <a:p>
            <a:r>
              <a:rPr lang="en-GB"/>
              <a:t>02</a:t>
            </a:r>
            <a:endParaRPr lang="en-GB" dirty="0"/>
          </a:p>
        </p:txBody>
      </p:sp>
      <p:sp>
        <p:nvSpPr>
          <p:cNvPr id="15" name="Text Placeholder 14"/>
          <p:cNvSpPr>
            <a:spLocks noGrp="1"/>
          </p:cNvSpPr>
          <p:nvPr>
            <p:ph type="body" sz="quarter" idx="37"/>
          </p:nvPr>
        </p:nvSpPr>
        <p:spPr/>
        <p:txBody>
          <a:bodyPr/>
          <a:lstStyle/>
          <a:p>
            <a:r>
              <a:rPr lang="en-GB"/>
              <a:t>03</a:t>
            </a:r>
            <a:endParaRPr lang="en-GB" dirty="0"/>
          </a:p>
        </p:txBody>
      </p:sp>
    </p:spTree>
    <p:extLst>
      <p:ext uri="{BB962C8B-B14F-4D97-AF65-F5344CB8AC3E}">
        <p14:creationId xmlns:p14="http://schemas.microsoft.com/office/powerpoint/2010/main" val="220028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0" name="Object 1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Oval 20">
            <a:extLst>
              <a:ext uri="{FF2B5EF4-FFF2-40B4-BE49-F238E27FC236}">
                <a16:creationId xmlns:a16="http://schemas.microsoft.com/office/drawing/2014/main" id="{4F0142AD-298C-4A60-9F24-035D4F3F07D0}"/>
              </a:ext>
            </a:extLst>
          </p:cNvPr>
          <p:cNvSpPr/>
          <p:nvPr/>
        </p:nvSpPr>
        <p:spPr>
          <a:xfrm>
            <a:off x="5516146"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a:t>Basic Tasks on Cloud Connector</a:t>
            </a:r>
          </a:p>
        </p:txBody>
      </p:sp>
      <p:sp>
        <p:nvSpPr>
          <p:cNvPr id="7" name="Text Placeholder 6"/>
          <p:cNvSpPr>
            <a:spLocks noGrp="1"/>
          </p:cNvSpPr>
          <p:nvPr>
            <p:ph type="body" sz="quarter" idx="29"/>
          </p:nvPr>
        </p:nvSpPr>
        <p:spPr/>
        <p:txBody>
          <a:bodyPr/>
          <a:lstStyle/>
          <a:p>
            <a:pPr lvl="0"/>
            <a:r>
              <a:rPr lang="en-US" dirty="0"/>
              <a:t>Installation</a:t>
            </a:r>
          </a:p>
        </p:txBody>
      </p:sp>
      <p:sp>
        <p:nvSpPr>
          <p:cNvPr id="8" name="Text Placeholder 7"/>
          <p:cNvSpPr>
            <a:spLocks noGrp="1"/>
          </p:cNvSpPr>
          <p:nvPr>
            <p:ph type="body" sz="quarter" idx="30"/>
          </p:nvPr>
        </p:nvSpPr>
        <p:spPr/>
        <p:txBody>
          <a:bodyPr/>
          <a:lstStyle/>
          <a:p>
            <a:pPr marL="179388" lvl="1"/>
            <a:r>
              <a:rPr lang="en-US" dirty="0"/>
              <a:t>Portable Version &amp; Installer Version</a:t>
            </a:r>
          </a:p>
          <a:p>
            <a:pPr marL="179388" lvl="1"/>
            <a:r>
              <a:rPr lang="en-US" dirty="0"/>
              <a:t>Microsoft Windows &amp; Linux – Both Versions</a:t>
            </a:r>
          </a:p>
          <a:p>
            <a:pPr marL="179388" lvl="1"/>
            <a:r>
              <a:rPr lang="en-US" dirty="0"/>
              <a:t>Mac OS X – Portable Version only</a:t>
            </a:r>
          </a:p>
          <a:p>
            <a:pPr marL="179388" lvl="1"/>
            <a:endParaRPr lang="en-GB" dirty="0"/>
          </a:p>
        </p:txBody>
      </p:sp>
      <p:sp>
        <p:nvSpPr>
          <p:cNvPr id="13" name="Text Placeholder 12"/>
          <p:cNvSpPr>
            <a:spLocks noGrp="1"/>
          </p:cNvSpPr>
          <p:nvPr>
            <p:ph type="body" sz="quarter" idx="35"/>
          </p:nvPr>
        </p:nvSpPr>
        <p:spPr/>
        <p:txBody>
          <a:bodyPr/>
          <a:lstStyle/>
          <a:p>
            <a:r>
              <a:rPr lang="en-GB"/>
              <a:t>01</a:t>
            </a:r>
            <a:endParaRPr lang="en-GB" dirty="0"/>
          </a:p>
        </p:txBody>
      </p:sp>
      <p:sp>
        <p:nvSpPr>
          <p:cNvPr id="22" name="Text Placeholder 7"/>
          <p:cNvSpPr>
            <a:spLocks noGrp="1"/>
          </p:cNvSpPr>
          <p:nvPr>
            <p:ph type="body" sz="quarter" idx="30"/>
          </p:nvPr>
        </p:nvSpPr>
        <p:spPr>
          <a:xfrm>
            <a:off x="5692538" y="2314604"/>
            <a:ext cx="5737461" cy="4162396"/>
          </a:xfrm>
        </p:spPr>
        <p:txBody>
          <a:bodyPr/>
          <a:lstStyle/>
          <a:p>
            <a:pPr marL="179388" lvl="1"/>
            <a:r>
              <a:rPr lang="en-GB" sz="1400" b="1" dirty="0"/>
              <a:t>Portable Version – Advantages </a:t>
            </a:r>
          </a:p>
          <a:p>
            <a:pPr marL="357188" lvl="2"/>
            <a:r>
              <a:rPr lang="en-GB" dirty="0"/>
              <a:t>No Installation, download and use</a:t>
            </a:r>
          </a:p>
          <a:p>
            <a:pPr marL="357188" lvl="2"/>
            <a:r>
              <a:rPr lang="en-GB" dirty="0"/>
              <a:t>No need of Admin rights or root </a:t>
            </a:r>
            <a:r>
              <a:rPr lang="en-IN" dirty="0"/>
              <a:t>privileges</a:t>
            </a:r>
            <a:endParaRPr lang="en-GB" dirty="0"/>
          </a:p>
          <a:p>
            <a:pPr marL="357188" lvl="2"/>
            <a:r>
              <a:rPr lang="en-GB" dirty="0"/>
              <a:t>Can run multiple instances on same host</a:t>
            </a:r>
            <a:endParaRPr lang="en-GB" sz="1400" b="1" dirty="0"/>
          </a:p>
          <a:p>
            <a:pPr marL="1588" lvl="1" indent="0">
              <a:buNone/>
            </a:pPr>
            <a:endParaRPr lang="en-GB" sz="1400" b="1" dirty="0"/>
          </a:p>
          <a:p>
            <a:pPr marL="179388" lvl="1"/>
            <a:r>
              <a:rPr lang="en-GB" sz="1400" b="1" dirty="0"/>
              <a:t>Portable Version – Disadvantages</a:t>
            </a:r>
          </a:p>
          <a:p>
            <a:pPr marL="357188" lvl="2"/>
            <a:r>
              <a:rPr lang="en-IN" sz="1400" dirty="0"/>
              <a:t>cannot run it in the background as a Windows Service or Linux daemon, Automatic restart is not possible</a:t>
            </a:r>
          </a:p>
          <a:p>
            <a:pPr marL="357188" lvl="2"/>
            <a:r>
              <a:rPr lang="en-IN" sz="1400" dirty="0"/>
              <a:t>The portable version does not support an automatic upgrade procedure</a:t>
            </a:r>
          </a:p>
          <a:p>
            <a:pPr marL="357188" lvl="2"/>
            <a:r>
              <a:rPr lang="en-IN" sz="1400" dirty="0"/>
              <a:t>Portable versions are meant for non-productive scenarios only</a:t>
            </a:r>
          </a:p>
          <a:p>
            <a:pPr marL="357188" lvl="2"/>
            <a:r>
              <a:rPr lang="en-IN" sz="1400" dirty="0"/>
              <a:t>The environment variable JAVA_HOME is relevant when starting the instance, and therefore must be set properly</a:t>
            </a:r>
            <a:endParaRPr lang="en-GB" sz="1400" dirty="0"/>
          </a:p>
        </p:txBody>
      </p:sp>
    </p:spTree>
    <p:extLst>
      <p:ext uri="{BB962C8B-B14F-4D97-AF65-F5344CB8AC3E}">
        <p14:creationId xmlns:p14="http://schemas.microsoft.com/office/powerpoint/2010/main" val="399181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0" name="Object 1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Oval 20">
            <a:extLst>
              <a:ext uri="{FF2B5EF4-FFF2-40B4-BE49-F238E27FC236}">
                <a16:creationId xmlns:a16="http://schemas.microsoft.com/office/drawing/2014/main" id="{4F0142AD-298C-4A60-9F24-035D4F3F07D0}"/>
              </a:ext>
            </a:extLst>
          </p:cNvPr>
          <p:cNvSpPr/>
          <p:nvPr/>
        </p:nvSpPr>
        <p:spPr>
          <a:xfrm>
            <a:off x="5516146"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a:t>Basic Tasks on Cloud Connector</a:t>
            </a:r>
          </a:p>
        </p:txBody>
      </p:sp>
      <p:sp>
        <p:nvSpPr>
          <p:cNvPr id="7" name="Text Placeholder 6"/>
          <p:cNvSpPr>
            <a:spLocks noGrp="1"/>
          </p:cNvSpPr>
          <p:nvPr>
            <p:ph type="body" sz="quarter" idx="29"/>
          </p:nvPr>
        </p:nvSpPr>
        <p:spPr/>
        <p:txBody>
          <a:bodyPr/>
          <a:lstStyle/>
          <a:p>
            <a:pPr lvl="0"/>
            <a:r>
              <a:rPr lang="en-US" dirty="0"/>
              <a:t>Installation</a:t>
            </a:r>
          </a:p>
        </p:txBody>
      </p:sp>
      <p:sp>
        <p:nvSpPr>
          <p:cNvPr id="8" name="Text Placeholder 7"/>
          <p:cNvSpPr>
            <a:spLocks noGrp="1"/>
          </p:cNvSpPr>
          <p:nvPr>
            <p:ph type="body" sz="quarter" idx="30"/>
          </p:nvPr>
        </p:nvSpPr>
        <p:spPr/>
        <p:txBody>
          <a:bodyPr/>
          <a:lstStyle/>
          <a:p>
            <a:pPr marL="179388" lvl="1"/>
            <a:r>
              <a:rPr lang="en-US" dirty="0"/>
              <a:t>Portable Version &amp; Installer Version</a:t>
            </a:r>
          </a:p>
          <a:p>
            <a:pPr marL="179388" lvl="1"/>
            <a:r>
              <a:rPr lang="en-US" dirty="0"/>
              <a:t>Microsoft Windows &amp; Linux – Both Versions</a:t>
            </a:r>
          </a:p>
          <a:p>
            <a:pPr marL="179388" lvl="1"/>
            <a:r>
              <a:rPr lang="en-US" dirty="0"/>
              <a:t>Mac OS X – Portable Version only</a:t>
            </a:r>
          </a:p>
          <a:p>
            <a:pPr marL="179388" lvl="1"/>
            <a:endParaRPr lang="en-GB" dirty="0"/>
          </a:p>
        </p:txBody>
      </p:sp>
      <p:sp>
        <p:nvSpPr>
          <p:cNvPr id="13" name="Text Placeholder 12"/>
          <p:cNvSpPr>
            <a:spLocks noGrp="1"/>
          </p:cNvSpPr>
          <p:nvPr>
            <p:ph type="body" sz="quarter" idx="35"/>
          </p:nvPr>
        </p:nvSpPr>
        <p:spPr/>
        <p:txBody>
          <a:bodyPr/>
          <a:lstStyle/>
          <a:p>
            <a:r>
              <a:rPr lang="en-GB"/>
              <a:t>01</a:t>
            </a:r>
            <a:endParaRPr lang="en-GB" dirty="0"/>
          </a:p>
        </p:txBody>
      </p:sp>
      <p:sp>
        <p:nvSpPr>
          <p:cNvPr id="22" name="Text Placeholder 7"/>
          <p:cNvSpPr>
            <a:spLocks noGrp="1"/>
          </p:cNvSpPr>
          <p:nvPr>
            <p:ph type="body" sz="quarter" idx="30"/>
          </p:nvPr>
        </p:nvSpPr>
        <p:spPr>
          <a:xfrm>
            <a:off x="5692538" y="2314604"/>
            <a:ext cx="5737461" cy="4162396"/>
          </a:xfrm>
        </p:spPr>
        <p:txBody>
          <a:bodyPr/>
          <a:lstStyle/>
          <a:p>
            <a:pPr marL="179388" lvl="1"/>
            <a:r>
              <a:rPr lang="en-GB" sz="1400" b="1" dirty="0"/>
              <a:t>Installer Version – Advantages </a:t>
            </a:r>
          </a:p>
          <a:p>
            <a:pPr marL="357188" lvl="2"/>
            <a:r>
              <a:rPr lang="en-GB" dirty="0"/>
              <a:t>Easy Upgrades</a:t>
            </a:r>
          </a:p>
          <a:p>
            <a:pPr marL="357188" lvl="2"/>
            <a:r>
              <a:rPr lang="en-GB" dirty="0"/>
              <a:t>Automatic restart</a:t>
            </a:r>
          </a:p>
          <a:p>
            <a:pPr marL="357188" lvl="2"/>
            <a:r>
              <a:rPr lang="en-GB" dirty="0"/>
              <a:t>Administrator privileged</a:t>
            </a:r>
          </a:p>
          <a:p>
            <a:pPr marL="357188" lvl="2"/>
            <a:r>
              <a:rPr lang="en-GB" dirty="0"/>
              <a:t>Secured and can be used for productive environments</a:t>
            </a:r>
          </a:p>
          <a:p>
            <a:pPr marL="357188" lvl="2"/>
            <a:r>
              <a:rPr lang="en-GB" dirty="0"/>
              <a:t>No need of </a:t>
            </a:r>
            <a:r>
              <a:rPr lang="en-GB" dirty="0" err="1"/>
              <a:t>JAVA_Home</a:t>
            </a:r>
            <a:r>
              <a:rPr lang="en-GB" dirty="0"/>
              <a:t> Environment while starting the instance</a:t>
            </a:r>
          </a:p>
          <a:p>
            <a:pPr marL="357188" lvl="2"/>
            <a:r>
              <a:rPr lang="en-GB" dirty="0"/>
              <a:t>Can be used in multiple instances.</a:t>
            </a:r>
          </a:p>
          <a:p>
            <a:pPr marL="357188" lvl="2"/>
            <a:endParaRPr lang="en-GB" dirty="0"/>
          </a:p>
          <a:p>
            <a:pPr marL="179388" lvl="2" indent="0">
              <a:buNone/>
            </a:pPr>
            <a:r>
              <a:rPr lang="en-GB" i="1" dirty="0"/>
              <a:t>It is always recommended to use Installer version of the cloud connector for productive environments.</a:t>
            </a:r>
          </a:p>
          <a:p>
            <a:pPr marL="357188" lvl="2"/>
            <a:endParaRPr lang="en-GB" dirty="0"/>
          </a:p>
        </p:txBody>
      </p:sp>
    </p:spTree>
    <p:extLst>
      <p:ext uri="{BB962C8B-B14F-4D97-AF65-F5344CB8AC3E}">
        <p14:creationId xmlns:p14="http://schemas.microsoft.com/office/powerpoint/2010/main" val="18402380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16" ma:contentTypeDescription="Create a new document." ma:contentTypeScope="" ma:versionID="077d0757f9e5a467e074d2d6e8e70bac">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6b53187c3007cfed7db15853367b29c2"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0dc4df07-b85f-4eb6-bf17-4b81d0193c7a}" ma:internalName="TaxCatchAll" ma:showField="CatchAllData" ma:web="892d93e1-f394-447a-89d4-a77303aa605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92d93e1-f394-447a-89d4-a77303aa605e">
      <UserInfo>
        <DisplayName/>
        <AccountId xsi:nil="true"/>
        <AccountType/>
      </UserInfo>
    </SharedWithUsers>
    <MediaLengthInSeconds xmlns="cd6156e9-227f-4c5d-869b-e260890bbe46" xsi:nil="true"/>
    <lcf76f155ced4ddcb4097134ff3c332f xmlns="cd6156e9-227f-4c5d-869b-e260890bbe46">
      <Terms xmlns="http://schemas.microsoft.com/office/infopath/2007/PartnerControls"/>
    </lcf76f155ced4ddcb4097134ff3c332f>
    <TaxCatchAll xmlns="892d93e1-f394-447a-89d4-a77303aa605e" xsi:nil="true"/>
  </documentManagement>
</p:properties>
</file>

<file path=customXml/itemProps1.xml><?xml version="1.0" encoding="utf-8"?>
<ds:datastoreItem xmlns:ds="http://schemas.openxmlformats.org/officeDocument/2006/customXml" ds:itemID="{86A5ED73-CABA-4134-A55B-AD2DA39BF593}">
  <ds:schemaRefs>
    <ds:schemaRef ds:uri="http://schemas.microsoft.com/sharepoint/v3/contenttype/forms"/>
  </ds:schemaRefs>
</ds:datastoreItem>
</file>

<file path=customXml/itemProps2.xml><?xml version="1.0" encoding="utf-8"?>
<ds:datastoreItem xmlns:ds="http://schemas.openxmlformats.org/officeDocument/2006/customXml" ds:itemID="{EA214C38-7606-4511-8003-9C40AF5E50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2d93e1-f394-447a-89d4-a77303aa605e"/>
    <ds:schemaRef ds:uri="cd6156e9-227f-4c5d-869b-e260890bb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A54849-2056-48B5-A080-1B8C4B0721E2}">
  <ds:schemaRefs>
    <ds:schemaRef ds:uri="http://schemas.microsoft.com/office/2006/metadata/properties"/>
    <ds:schemaRef ds:uri="http://schemas.microsoft.com/office/infopath/2007/PartnerControls"/>
    <ds:schemaRef ds:uri="892d93e1-f394-447a-89d4-a77303aa605e"/>
    <ds:schemaRef ds:uri="cd6156e9-227f-4c5d-869b-e260890bbe46"/>
  </ds:schemaRefs>
</ds:datastoreItem>
</file>

<file path=docProps/app.xml><?xml version="1.0" encoding="utf-8"?>
<Properties xmlns="http://schemas.openxmlformats.org/officeDocument/2006/extended-properties" xmlns:vt="http://schemas.openxmlformats.org/officeDocument/2006/docPropsVTypes">
  <Template>ppt-template</Template>
  <TotalTime>1261</TotalTime>
  <Words>1327</Words>
  <Application>Microsoft Office PowerPoint</Application>
  <PresentationFormat>Widescreen</PresentationFormat>
  <Paragraphs>345</Paragraphs>
  <Slides>20</Slides>
  <Notes>7</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Capgemini Master</vt:lpstr>
      <vt:lpstr>Cover options</vt:lpstr>
      <vt:lpstr>Final slides</vt:lpstr>
      <vt:lpstr>PowerPoint Presentation</vt:lpstr>
      <vt:lpstr>What is Cloud Connector</vt:lpstr>
      <vt:lpstr>Advantages</vt:lpstr>
      <vt:lpstr>Connecting Cloud Applications to On-Premise Systems</vt:lpstr>
      <vt:lpstr>Where Cloud Connector can be used</vt:lpstr>
      <vt:lpstr>Where Cloud Connector cannot be used</vt:lpstr>
      <vt:lpstr>Basic Tasks on Cloud Connector</vt:lpstr>
      <vt:lpstr>Basic Tasks on Cloud Connector</vt:lpstr>
      <vt:lpstr>Basic Tasks on Cloud Connector</vt:lpstr>
      <vt:lpstr>Basic Tasks on Cloud Connector</vt:lpstr>
      <vt:lpstr>Pre-Requisites for Cloud Connector Installation</vt:lpstr>
      <vt:lpstr>Pre-Requisites for Cloud Connector Installation</vt:lpstr>
      <vt:lpstr>Pre-Requisites for Cloud Connector Installation</vt:lpstr>
      <vt:lpstr>Pre-Requisites for Cloud Connector Installation</vt:lpstr>
      <vt:lpstr>Pre-Requisites for Cloud Connector Installation</vt:lpstr>
      <vt:lpstr>Basic Tasks on Cloud Connector</vt:lpstr>
      <vt:lpstr>Basic Tasks on Cloud Connector</vt:lpstr>
      <vt:lpstr>Basic Tasks on Cloud Connector</vt:lpstr>
      <vt:lpstr>Session Summary</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VR, Sidharth</cp:lastModifiedBy>
  <cp:revision>17</cp:revision>
  <dcterms:created xsi:type="dcterms:W3CDTF">2019-06-24T10:07:26Z</dcterms:created>
  <dcterms:modified xsi:type="dcterms:W3CDTF">2024-08-15T11:16:32Z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0x0101002879D68279BD8848B2E6E25BDBF8C2D3</vt:lpwstr>
  </property>
  <property fmtid="{D5CDD505-2E9C-101B-9397-08002B2CF9AE}" pid="3" name="Order">
    <vt:r8>184900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