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838" r:id="rId5"/>
    <p:sldMasterId id="2147483885" r:id="rId6"/>
  </p:sldMasterIdLst>
  <p:notesMasterIdLst>
    <p:notesMasterId r:id="rId19"/>
  </p:notesMasterIdLst>
  <p:handoutMasterIdLst>
    <p:handoutMasterId r:id="rId20"/>
  </p:handoutMasterIdLst>
  <p:sldIdLst>
    <p:sldId id="296" r:id="rId7"/>
    <p:sldId id="405" r:id="rId8"/>
    <p:sldId id="419" r:id="rId9"/>
    <p:sldId id="420" r:id="rId10"/>
    <p:sldId id="422" r:id="rId11"/>
    <p:sldId id="421" r:id="rId12"/>
    <p:sldId id="423" r:id="rId13"/>
    <p:sldId id="424" r:id="rId14"/>
    <p:sldId id="426" r:id="rId15"/>
    <p:sldId id="429" r:id="rId16"/>
    <p:sldId id="428" r:id="rId17"/>
    <p:sldId id="417" r:id="rId18"/>
  </p:sldIdLst>
  <p:sldSz cx="12192000" cy="6858000"/>
  <p:notesSz cx="6858000" cy="9144000"/>
  <p:custDataLst>
    <p:tags r:id="rId21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P CPI Overview" id="{4E249A1C-D928-4AC0-A77C-65440B7A141B}">
          <p14:sldIdLst>
            <p14:sldId id="296"/>
            <p14:sldId id="405"/>
            <p14:sldId id="419"/>
            <p14:sldId id="420"/>
            <p14:sldId id="422"/>
            <p14:sldId id="421"/>
            <p14:sldId id="423"/>
            <p14:sldId id="424"/>
            <p14:sldId id="426"/>
            <p14:sldId id="429"/>
            <p14:sldId id="428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7E83"/>
    <a:srgbClr val="2B0A3D"/>
    <a:srgbClr val="00C37B"/>
    <a:srgbClr val="95E616"/>
    <a:srgbClr val="4701A7"/>
    <a:srgbClr val="FF6327"/>
    <a:srgbClr val="01D1D0"/>
    <a:srgbClr val="E6E7E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91" autoAdjust="0"/>
  </p:normalViewPr>
  <p:slideViewPr>
    <p:cSldViewPr>
      <p:cViewPr varScale="1">
        <p:scale>
          <a:sx n="70" d="100"/>
          <a:sy n="70" d="100"/>
        </p:scale>
        <p:origin x="536" y="60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33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15/08/2024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15/08/2024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2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16" name="Object 1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B5F77E1-A90A-4D54-B022-9C5E9B57DFA9}"/>
              </a:ext>
            </a:extLst>
          </p:cNvPr>
          <p:cNvGrpSpPr/>
          <p:nvPr userDrawn="1"/>
        </p:nvGrpSpPr>
        <p:grpSpPr>
          <a:xfrm>
            <a:off x="0" y="-55534"/>
            <a:ext cx="12216000" cy="5173384"/>
            <a:chOff x="0" y="-55534"/>
            <a:chExt cx="12216000" cy="5173384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89968303-ACAB-46E2-9ADA-FFEAE7DD34FF}"/>
                </a:ext>
              </a:extLst>
            </p:cNvPr>
            <p:cNvSpPr/>
            <p:nvPr userDrawn="1"/>
          </p:nvSpPr>
          <p:spPr>
            <a:xfrm rot="10800000" flipH="1">
              <a:off x="0" y="-32385"/>
              <a:ext cx="5332543" cy="3858339"/>
            </a:xfrm>
            <a:custGeom>
              <a:avLst/>
              <a:gdLst>
                <a:gd name="connsiteX0" fmla="*/ 2180368 w 2314575"/>
                <a:gd name="connsiteY0" fmla="*/ 675704 h 1685925"/>
                <a:gd name="connsiteX1" fmla="*/ 7144 w 2314575"/>
                <a:gd name="connsiteY1" fmla="*/ 84011 h 1685925"/>
                <a:gd name="connsiteX2" fmla="*/ 7144 w 2314575"/>
                <a:gd name="connsiteY2" fmla="*/ 1622204 h 1685925"/>
                <a:gd name="connsiteX3" fmla="*/ 29813 w 2314575"/>
                <a:gd name="connsiteY3" fmla="*/ 1681544 h 1685925"/>
                <a:gd name="connsiteX4" fmla="*/ 2086261 w 2314575"/>
                <a:gd name="connsiteY4" fmla="*/ 1681544 h 1685925"/>
                <a:gd name="connsiteX5" fmla="*/ 2180368 w 2314575"/>
                <a:gd name="connsiteY5" fmla="*/ 675704 h 1685925"/>
                <a:gd name="connsiteX0" fmla="*/ 2173224 w 2307237"/>
                <a:gd name="connsiteY0" fmla="*/ 668561 h 1674401"/>
                <a:gd name="connsiteX1" fmla="*/ 0 w 2307237"/>
                <a:gd name="connsiteY1" fmla="*/ 76868 h 1674401"/>
                <a:gd name="connsiteX2" fmla="*/ 0 w 2307237"/>
                <a:gd name="connsiteY2" fmla="*/ 1615061 h 1674401"/>
                <a:gd name="connsiteX3" fmla="*/ 2637 w 2307237"/>
                <a:gd name="connsiteY3" fmla="*/ 1664385 h 1674401"/>
                <a:gd name="connsiteX4" fmla="*/ 2079117 w 2307237"/>
                <a:gd name="connsiteY4" fmla="*/ 1674401 h 1674401"/>
                <a:gd name="connsiteX5" fmla="*/ 2173224 w 2307237"/>
                <a:gd name="connsiteY5" fmla="*/ 668561 h 1674401"/>
                <a:gd name="connsiteX0" fmla="*/ 2173224 w 2307237"/>
                <a:gd name="connsiteY0" fmla="*/ 668561 h 1669393"/>
                <a:gd name="connsiteX1" fmla="*/ 0 w 2307237"/>
                <a:gd name="connsiteY1" fmla="*/ 76868 h 1669393"/>
                <a:gd name="connsiteX2" fmla="*/ 0 w 2307237"/>
                <a:gd name="connsiteY2" fmla="*/ 1615061 h 1669393"/>
                <a:gd name="connsiteX3" fmla="*/ 2637 w 2307237"/>
                <a:gd name="connsiteY3" fmla="*/ 1664385 h 1669393"/>
                <a:gd name="connsiteX4" fmla="*/ 2079117 w 2307237"/>
                <a:gd name="connsiteY4" fmla="*/ 1669393 h 1669393"/>
                <a:gd name="connsiteX5" fmla="*/ 2173224 w 2307237"/>
                <a:gd name="connsiteY5" fmla="*/ 668561 h 166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7237" h="1669393">
                  <a:moveTo>
                    <a:pt x="2173224" y="668561"/>
                  </a:moveTo>
                  <a:cubicBezTo>
                    <a:pt x="1677257" y="1447230"/>
                    <a:pt x="849249" y="-388999"/>
                    <a:pt x="0" y="76868"/>
                  </a:cubicBezTo>
                  <a:lnTo>
                    <a:pt x="0" y="1615061"/>
                  </a:lnTo>
                  <a:cubicBezTo>
                    <a:pt x="7906" y="1636016"/>
                    <a:pt x="-4506" y="1646002"/>
                    <a:pt x="2637" y="1664385"/>
                  </a:cubicBezTo>
                  <a:lnTo>
                    <a:pt x="2079117" y="1669393"/>
                  </a:lnTo>
                  <a:cubicBezTo>
                    <a:pt x="2267807" y="988356"/>
                    <a:pt x="2432685" y="261177"/>
                    <a:pt x="2173224" y="66856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E554DC0D-4FB0-4F98-9429-3F0318722CC7}"/>
                </a:ext>
              </a:extLst>
            </p:cNvPr>
            <p:cNvSpPr/>
            <p:nvPr/>
          </p:nvSpPr>
          <p:spPr>
            <a:xfrm rot="10800000" flipH="1">
              <a:off x="2749803" y="-55534"/>
              <a:ext cx="9466197" cy="5173384"/>
            </a:xfrm>
            <a:custGeom>
              <a:avLst/>
              <a:gdLst>
                <a:gd name="connsiteX0" fmla="*/ 4091559 w 4095750"/>
                <a:gd name="connsiteY0" fmla="*/ 2231968 h 2238375"/>
                <a:gd name="connsiteX1" fmla="*/ 1634966 w 4095750"/>
                <a:gd name="connsiteY1" fmla="*/ 17120 h 2238375"/>
                <a:gd name="connsiteX2" fmla="*/ 7144 w 4095750"/>
                <a:gd name="connsiteY2" fmla="*/ 2231968 h 2238375"/>
                <a:gd name="connsiteX3" fmla="*/ 4091559 w 4095750"/>
                <a:gd name="connsiteY3" fmla="*/ 2231968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0" h="2238375">
                  <a:moveTo>
                    <a:pt x="4091559" y="2231968"/>
                  </a:moveTo>
                  <a:cubicBezTo>
                    <a:pt x="3792189" y="638721"/>
                    <a:pt x="3102578" y="-88131"/>
                    <a:pt x="1634966" y="17120"/>
                  </a:cubicBezTo>
                  <a:cubicBezTo>
                    <a:pt x="986980" y="1336237"/>
                    <a:pt x="438150" y="1962030"/>
                    <a:pt x="7144" y="2231968"/>
                  </a:cubicBezTo>
                  <a:lnTo>
                    <a:pt x="4091559" y="223196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36000" y="591671"/>
            <a:ext cx="5392948" cy="2117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831750" y="2709000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02334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3DB2FB67-77DB-4CBD-9C92-DA7BCA020134}"/>
              </a:ext>
            </a:extLst>
          </p:cNvPr>
          <p:cNvGrpSpPr/>
          <p:nvPr userDrawn="1"/>
        </p:nvGrpSpPr>
        <p:grpSpPr>
          <a:xfrm>
            <a:off x="4632000" y="-23150"/>
            <a:ext cx="7560000" cy="6874296"/>
            <a:chOff x="3847179" y="1294078"/>
            <a:chExt cx="4118037" cy="3744526"/>
          </a:xfrm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7B3D07D9-2D6C-4A90-84F6-F3E3AEFB2EA9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9445503A-D671-42FD-8762-A4BB0BDDD6B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2000" y="549001"/>
            <a:ext cx="5392948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24001" y="4599973"/>
            <a:ext cx="3096000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6000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5491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580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3125473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16" name="Object 1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4230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pos="3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14" name="Object 1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07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phic 11">
            <a:extLst>
              <a:ext uri="{FF2B5EF4-FFF2-40B4-BE49-F238E27FC236}">
                <a16:creationId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99399" y="12267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399" y="19129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99399" y="25934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9399" y="3276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399" y="39601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99399" y="464788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9399" y="53268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99399" y="600837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826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11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slideLayout" Target="../slideLayouts/slideLayout16.xml"/><Relationship Id="rId7" Type="http://schemas.openxmlformats.org/officeDocument/2006/relationships/tags" Target="../tags/tag1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2019.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:a16="http://schemas.microsoft.com/office/drawing/2014/main" id="{2B612A8E-B9C0-4A33-BDF0-7B934FC0FA7B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59ABE2-EA66-4C96-A730-7AE70F160C4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575D8E-DADC-4A93-90E1-700FFEEB747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7A0406-0F4B-4D43-9CEA-FDE61975CF1D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ADBA43-C200-4485-A4EC-E3C6D0E787EB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914078-BC81-4D4F-882A-303F25DADB61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80" r:id="rId4"/>
    <p:sldLayoutId id="2147483881" r:id="rId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962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506">
          <p15:clr>
            <a:srgbClr val="F26B43"/>
          </p15:clr>
        </p15:guide>
        <p15:guide id="2" pos="25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8/04/10/content-transport-using-cts-cloud-integration-part-1/?preview_id=6441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blogs.sap.com/2018/04/23/getting-started-with-sap-transport-management-service-beta-for-sap-cloud-platfor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1B8B409-591E-4F4C-BDA2-E292A2B3E0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and Transport management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79E337-09CA-4F50-9067-64D4BC4D4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Bangalore, Rajkumar</a:t>
            </a:r>
          </a:p>
        </p:txBody>
      </p:sp>
    </p:spTree>
    <p:extLst>
      <p:ext uri="{BB962C8B-B14F-4D97-AF65-F5344CB8AC3E}">
        <p14:creationId xmlns:p14="http://schemas.microsoft.com/office/powerpoint/2010/main" val="4202568815"/>
      </p:ext>
    </p:extLst>
  </p:cSld>
  <p:clrMapOvr>
    <a:masterClrMapping/>
  </p:clrMapOvr>
  <p:transition spd="slow"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79749" y="15240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IN" b="1"/>
              <a:t>1d.  Manual Export</a:t>
            </a:r>
            <a:endParaRPr lang="en-IN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4326" y="1176900"/>
            <a:ext cx="11700000" cy="812099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1800" kern="0" dirty="0">
                <a:solidFill>
                  <a:srgbClr val="002060"/>
                </a:solidFill>
                <a:latin typeface="Arial"/>
              </a:rPr>
              <a:t> Manual Exports allows us to export the integration package to your local file system in the form of a .zip file. 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1800" kern="0" dirty="0">
                <a:solidFill>
                  <a:srgbClr val="002060"/>
                </a:solidFill>
                <a:latin typeface="Arial"/>
              </a:rPr>
              <a:t>You can import the same file in the target tenant using the Import option.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IN" sz="1800" kern="0" dirty="0">
              <a:solidFill>
                <a:srgbClr val="002060"/>
              </a:solidFill>
              <a:latin typeface="Arial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IN" sz="1800" kern="0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000" y="2061000"/>
            <a:ext cx="114126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kern="0" dirty="0">
                <a:solidFill>
                  <a:srgbClr val="002060"/>
                </a:solidFill>
                <a:latin typeface="Arial"/>
              </a:rPr>
              <a:t>Procedure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Select the integration package that you want to export.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Choose Export.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A .zip file is downloaded to the default browser download location on your local file system.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Log in to the SAP Cloud Platform Integration web application to which you want to import the content. Choose 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Choose Import.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A new window opens in your file system explorer, allowing you to access your local file system.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Navigate to the folder path where the .zip file was downloaded in step 3.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Select the file and choose Open.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You see a prompt indicating the successful import of the .zip file. You can see the imported integration package in the Design tab of your target tenant.</a:t>
            </a:r>
          </a:p>
        </p:txBody>
      </p:sp>
    </p:spTree>
    <p:extLst>
      <p:ext uri="{BB962C8B-B14F-4D97-AF65-F5344CB8AC3E}">
        <p14:creationId xmlns:p14="http://schemas.microsoft.com/office/powerpoint/2010/main" val="221088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2.Version Management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8394" y="893092"/>
            <a:ext cx="11240548" cy="648000"/>
          </a:xfrm>
          <a:ln>
            <a:noFill/>
          </a:ln>
        </p:spPr>
        <p:txBody>
          <a:bodyPr>
            <a:normAutofit/>
          </a:bodyPr>
          <a:lstStyle/>
          <a:p>
            <a:pPr marL="457200" lvl="1" indent="0" defTabSz="957756">
              <a:buNone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Versioning is the creation and management of multiple releases of a software/component, all of which have the same general function but are improved, upgraded or customized.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2677" y="1541092"/>
            <a:ext cx="1015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In SAP Cloud Platform Integration, new version is created when a component, which is already shipped and is being used by the customers needs to be improved or updated. 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New features are offered via the minor version updates and small fixes like label changes or UI alignments are offered via micro version updates.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Each component in SAP Cloud Platform Integration has a version and this version is defined using the paradigm &lt;major&gt;.&lt;minor&gt;.&lt;micro&gt;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Details of the micro versions are not shown in the design time, as these changes doesn’t affect the scenario and are auto migrated after every software update.</a:t>
            </a:r>
          </a:p>
        </p:txBody>
      </p:sp>
      <p:pic>
        <p:nvPicPr>
          <p:cNvPr id="6" name="Picture 5" descr="https://blogs.sap.com/wp-content/uploads/2017/12/Versionin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00" y="4939703"/>
            <a:ext cx="2880000" cy="9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blogs.sap.com/wp-content/uploads/2017/12/Type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88" y="4939703"/>
            <a:ext cx="2736000" cy="9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ttps://blogs.sap.com/wp-content/uploads/2017/12/ComponentVersion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777" y="3852583"/>
            <a:ext cx="3009900" cy="2174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68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24000"/>
            <a:ext cx="5256000" cy="35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86257"/>
      </p:ext>
    </p:extLst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b="1" dirty="0">
                <a:latin typeface="+mn-lt"/>
                <a:ea typeface="+mn-ea"/>
                <a:cs typeface="+mn-cs"/>
              </a:rPr>
            </a:br>
            <a:r>
              <a:rPr lang="en-US" sz="3200" b="1" dirty="0">
                <a:latin typeface="+mn-lt"/>
                <a:ea typeface="+mn-ea"/>
                <a:cs typeface="+mn-cs"/>
              </a:rPr>
              <a:t>Table of Contents</a:t>
            </a:r>
            <a:endParaRPr lang="en-GB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899399" y="1504228"/>
            <a:ext cx="3812601" cy="555448"/>
          </a:xfrm>
        </p:spPr>
        <p:txBody>
          <a:bodyPr/>
          <a:lstStyle/>
          <a:p>
            <a:r>
              <a:rPr lang="en-US" dirty="0"/>
              <a:t>Transport Management Overview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99399" y="2148696"/>
            <a:ext cx="2804601" cy="555448"/>
          </a:xfrm>
        </p:spPr>
        <p:txBody>
          <a:bodyPr/>
          <a:lstStyle/>
          <a:p>
            <a:r>
              <a:rPr lang="en-US" dirty="0"/>
              <a:t>CTS+ Direct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899399" y="2854099"/>
            <a:ext cx="3708401" cy="555448"/>
          </a:xfrm>
        </p:spPr>
        <p:txBody>
          <a:bodyPr/>
          <a:lstStyle/>
          <a:p>
            <a:r>
              <a:rPr lang="en-IN" dirty="0"/>
              <a:t>MTAR Download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899399" y="3526939"/>
            <a:ext cx="3708401" cy="555448"/>
          </a:xfrm>
        </p:spPr>
        <p:txBody>
          <a:bodyPr/>
          <a:lstStyle/>
          <a:p>
            <a:r>
              <a:rPr lang="en-IN" dirty="0"/>
              <a:t>Transport Management Service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899399" y="4220799"/>
            <a:ext cx="3708401" cy="555448"/>
          </a:xfrm>
        </p:spPr>
        <p:txBody>
          <a:bodyPr/>
          <a:lstStyle/>
          <a:p>
            <a:r>
              <a:rPr lang="en-IN" dirty="0"/>
              <a:t>Manual Export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5C12A-73CF-432A-BF98-DD896761F988}"/>
              </a:ext>
            </a:extLst>
          </p:cNvPr>
          <p:cNvGrpSpPr/>
          <p:nvPr/>
        </p:nvGrpSpPr>
        <p:grpSpPr>
          <a:xfrm>
            <a:off x="7087039" y="1465346"/>
            <a:ext cx="634560" cy="599554"/>
            <a:chOff x="6230532" y="1335315"/>
            <a:chExt cx="1204015" cy="1137596"/>
          </a:xfrm>
        </p:grpSpPr>
        <p:sp>
          <p:nvSpPr>
            <p:cNvPr id="48" name="Oval 20">
              <a:extLst>
                <a:ext uri="{FF2B5EF4-FFF2-40B4-BE49-F238E27FC236}">
                  <a16:creationId xmlns:a16="http://schemas.microsoft.com/office/drawing/2014/main" id="{06AC0EE6-AF4D-4FFC-ADD2-B9AE896BF230}"/>
                </a:ext>
              </a:extLst>
            </p:cNvPr>
            <p:cNvSpPr/>
            <p:nvPr/>
          </p:nvSpPr>
          <p:spPr>
            <a:xfrm>
              <a:off x="6230532" y="1335315"/>
              <a:ext cx="1204015" cy="1137596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/>
            </a:p>
          </p:txBody>
        </p:sp>
        <p:sp>
          <p:nvSpPr>
            <p:cNvPr id="49" name="Text Placeholder 14">
              <a:extLst>
                <a:ext uri="{FF2B5EF4-FFF2-40B4-BE49-F238E27FC236}">
                  <a16:creationId xmlns:a16="http://schemas.microsoft.com/office/drawing/2014/main" id="{D60C1C9E-EE4C-4D47-992A-F334F34763F0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4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7CE2E9A-D16D-4728-93E9-77D9F10FF84D}"/>
              </a:ext>
            </a:extLst>
          </p:cNvPr>
          <p:cNvGrpSpPr/>
          <p:nvPr/>
        </p:nvGrpSpPr>
        <p:grpSpPr>
          <a:xfrm>
            <a:off x="7087040" y="2148696"/>
            <a:ext cx="634560" cy="599554"/>
            <a:chOff x="6230534" y="1335315"/>
            <a:chExt cx="1204015" cy="1137595"/>
          </a:xfrm>
        </p:grpSpPr>
        <p:sp>
          <p:nvSpPr>
            <p:cNvPr id="51" name="Oval 20">
              <a:extLst>
                <a:ext uri="{FF2B5EF4-FFF2-40B4-BE49-F238E27FC236}">
                  <a16:creationId xmlns:a16="http://schemas.microsoft.com/office/drawing/2014/main" id="{1F4C00B1-EB37-4D8D-B087-B71901408CA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/>
            </a:p>
          </p:txBody>
        </p:sp>
        <p:sp>
          <p:nvSpPr>
            <p:cNvPr id="52" name="Text Placeholder 14">
              <a:extLst>
                <a:ext uri="{FF2B5EF4-FFF2-40B4-BE49-F238E27FC236}">
                  <a16:creationId xmlns:a16="http://schemas.microsoft.com/office/drawing/2014/main" id="{C4550218-B999-4F1E-AB75-81E61E844865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1a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F6695B8-A1F9-4BAF-B035-C9665FAD6B20}"/>
              </a:ext>
            </a:extLst>
          </p:cNvPr>
          <p:cNvGrpSpPr/>
          <p:nvPr/>
        </p:nvGrpSpPr>
        <p:grpSpPr>
          <a:xfrm>
            <a:off x="7087040" y="2832046"/>
            <a:ext cx="634560" cy="599554"/>
            <a:chOff x="6230534" y="1335315"/>
            <a:chExt cx="1204015" cy="1137595"/>
          </a:xfrm>
        </p:grpSpPr>
        <p:sp>
          <p:nvSpPr>
            <p:cNvPr id="54" name="Oval 20">
              <a:extLst>
                <a:ext uri="{FF2B5EF4-FFF2-40B4-BE49-F238E27FC236}">
                  <a16:creationId xmlns:a16="http://schemas.microsoft.com/office/drawing/2014/main" id="{08EBF9D7-5CEF-4192-B663-8C98BC244251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/>
            </a:p>
          </p:txBody>
        </p:sp>
        <p:sp>
          <p:nvSpPr>
            <p:cNvPr id="55" name="Text Placeholder 14">
              <a:extLst>
                <a:ext uri="{FF2B5EF4-FFF2-40B4-BE49-F238E27FC236}">
                  <a16:creationId xmlns:a16="http://schemas.microsoft.com/office/drawing/2014/main" id="{7A7F6C08-9BE8-4609-B27D-D68DDAB763A3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1b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EEF4D5-4815-4248-AFF4-A3B0893BA6AE}"/>
              </a:ext>
            </a:extLst>
          </p:cNvPr>
          <p:cNvGrpSpPr/>
          <p:nvPr/>
        </p:nvGrpSpPr>
        <p:grpSpPr>
          <a:xfrm>
            <a:off x="7087040" y="3515396"/>
            <a:ext cx="634560" cy="599554"/>
            <a:chOff x="6230534" y="1335315"/>
            <a:chExt cx="1204015" cy="1137595"/>
          </a:xfrm>
        </p:grpSpPr>
        <p:sp>
          <p:nvSpPr>
            <p:cNvPr id="57" name="Oval 20">
              <a:extLst>
                <a:ext uri="{FF2B5EF4-FFF2-40B4-BE49-F238E27FC236}">
                  <a16:creationId xmlns:a16="http://schemas.microsoft.com/office/drawing/2014/main" id="{65F1E6A8-6715-4312-882B-77626481164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/>
            </a:p>
          </p:txBody>
        </p:sp>
        <p:sp>
          <p:nvSpPr>
            <p:cNvPr id="58" name="Text Placeholder 14">
              <a:extLst>
                <a:ext uri="{FF2B5EF4-FFF2-40B4-BE49-F238E27FC236}">
                  <a16:creationId xmlns:a16="http://schemas.microsoft.com/office/drawing/2014/main" id="{B95A5F15-CA62-4E49-8AEF-C1A9A0086C3F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1c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2594B11-398B-4F44-BD01-75E581F8C550}"/>
              </a:ext>
            </a:extLst>
          </p:cNvPr>
          <p:cNvGrpSpPr/>
          <p:nvPr/>
        </p:nvGrpSpPr>
        <p:grpSpPr>
          <a:xfrm>
            <a:off x="7087040" y="4198746"/>
            <a:ext cx="634560" cy="599554"/>
            <a:chOff x="6230534" y="1335315"/>
            <a:chExt cx="1204015" cy="1137595"/>
          </a:xfrm>
        </p:grpSpPr>
        <p:sp>
          <p:nvSpPr>
            <p:cNvPr id="60" name="Oval 20">
              <a:extLst>
                <a:ext uri="{FF2B5EF4-FFF2-40B4-BE49-F238E27FC236}">
                  <a16:creationId xmlns:a16="http://schemas.microsoft.com/office/drawing/2014/main" id="{17E8B294-1CC0-4A4C-85F9-C7DB5881222A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/>
            </a:p>
          </p:txBody>
        </p:sp>
        <p:sp>
          <p:nvSpPr>
            <p:cNvPr id="61" name="Text Placeholder 14">
              <a:extLst>
                <a:ext uri="{FF2B5EF4-FFF2-40B4-BE49-F238E27FC236}">
                  <a16:creationId xmlns:a16="http://schemas.microsoft.com/office/drawing/2014/main" id="{09E1C985-F8CD-41D6-8959-B41A3B9513A3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62761"/>
              <a:ext cx="887568" cy="482705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1d</a:t>
              </a:r>
            </a:p>
          </p:txBody>
        </p:sp>
      </p:grpSp>
      <p:sp>
        <p:nvSpPr>
          <p:cNvPr id="6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899398" y="4904149"/>
            <a:ext cx="3708401" cy="555448"/>
          </a:xfrm>
        </p:spPr>
        <p:txBody>
          <a:bodyPr/>
          <a:lstStyle/>
          <a:p>
            <a:r>
              <a:rPr lang="en-IN" dirty="0"/>
              <a:t>Version Management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2594B11-398B-4F44-BD01-75E581F8C550}"/>
              </a:ext>
            </a:extLst>
          </p:cNvPr>
          <p:cNvGrpSpPr/>
          <p:nvPr/>
        </p:nvGrpSpPr>
        <p:grpSpPr>
          <a:xfrm>
            <a:off x="7087039" y="4882096"/>
            <a:ext cx="634560" cy="599554"/>
            <a:chOff x="6230534" y="1335315"/>
            <a:chExt cx="1204015" cy="1137595"/>
          </a:xfrm>
        </p:grpSpPr>
        <p:sp>
          <p:nvSpPr>
            <p:cNvPr id="64" name="Oval 20">
              <a:extLst>
                <a:ext uri="{FF2B5EF4-FFF2-40B4-BE49-F238E27FC236}">
                  <a16:creationId xmlns:a16="http://schemas.microsoft.com/office/drawing/2014/main" id="{17E8B294-1CC0-4A4C-85F9-C7DB5881222A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/>
            </a:p>
          </p:txBody>
        </p:sp>
        <p:sp>
          <p:nvSpPr>
            <p:cNvPr id="65" name="Text Placeholder 14">
              <a:extLst>
                <a:ext uri="{FF2B5EF4-FFF2-40B4-BE49-F238E27FC236}">
                  <a16:creationId xmlns:a16="http://schemas.microsoft.com/office/drawing/2014/main" id="{09E1C985-F8CD-41D6-8959-B41A3B9513A3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62761"/>
              <a:ext cx="887568" cy="482705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90920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  <p:bldP spid="43" grpId="0" build="p"/>
      <p:bldP spid="44" grpId="0" build="p"/>
      <p:bldP spid="45" grpId="0" build="p"/>
      <p:bldP spid="46" grpId="0" build="p"/>
      <p:bldP spid="6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1.Transport Management Overview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C0A455-9DE7-45F0-8DEB-BB9FBDEA11CF}"/>
              </a:ext>
            </a:extLst>
          </p:cNvPr>
          <p:cNvSpPr/>
          <p:nvPr/>
        </p:nvSpPr>
        <p:spPr>
          <a:xfrm>
            <a:off x="713967" y="1433176"/>
            <a:ext cx="5598033" cy="28315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64A"/>
                </a:solidFill>
                <a:latin typeface="Arial"/>
              </a:rPr>
              <a:t>Content Transport Management allows us to reuse content between multiple tenants by exporting it from one tenant and importing it on another. 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64A"/>
                </a:solidFill>
                <a:latin typeface="Arial"/>
              </a:rPr>
              <a:t>All these process has prerequisites. These setup the background configuration of Transport systems to the CPI system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64A"/>
                </a:solidFill>
                <a:latin typeface="Arial"/>
              </a:rPr>
              <a:t>User needs </a:t>
            </a:r>
            <a:r>
              <a:rPr lang="en-IN" kern="0" dirty="0" err="1">
                <a:solidFill>
                  <a:srgbClr val="00264A"/>
                </a:solidFill>
                <a:latin typeface="Arial"/>
              </a:rPr>
              <a:t>IntegrationContent.Transport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 to Transport the components in CPI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194" y="693000"/>
            <a:ext cx="5507417" cy="3615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84" y="4308632"/>
            <a:ext cx="7098585" cy="18170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04000" y="4509000"/>
            <a:ext cx="19421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kern="0" dirty="0">
                <a:solidFill>
                  <a:srgbClr val="00264A"/>
                </a:solidFill>
                <a:latin typeface="Arial"/>
              </a:rPr>
              <a:t>Dropdown list provides the Transport modes supported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040000" y="4986868"/>
            <a:ext cx="648000" cy="230303"/>
          </a:xfrm>
          <a:prstGeom prst="rightArrow">
            <a:avLst/>
          </a:prstGeom>
          <a:solidFill>
            <a:srgbClr val="0070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82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1a.CTS+ Direct</a:t>
            </a:r>
            <a:endParaRPr lang="en-IN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48" y="1268999"/>
            <a:ext cx="11556652" cy="576001"/>
          </a:xfrm>
        </p:spPr>
        <p:txBody>
          <a:bodyPr/>
          <a:lstStyle/>
          <a:p>
            <a:pPr marL="742950" lvl="1" indent="-285750" defTabSz="957756"/>
            <a:r>
              <a:rPr lang="en-IN" kern="0" dirty="0">
                <a:solidFill>
                  <a:srgbClr val="00264A"/>
                </a:solidFill>
                <a:latin typeface="Arial"/>
              </a:rPr>
              <a:t>This transport feature enables us to transport the integration package from the Dev/Test to the production landscape via Change and Transport System CTS+.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48" y="2061000"/>
            <a:ext cx="11556652" cy="3744000"/>
          </a:xfrm>
        </p:spPr>
        <p:txBody>
          <a:bodyPr>
            <a:noAutofit/>
          </a:bodyPr>
          <a:lstStyle/>
          <a:p>
            <a:pPr marL="457200" lvl="1" indent="0" defTabSz="957756">
              <a:buNone/>
            </a:pPr>
            <a:r>
              <a:rPr lang="en-IN" b="1" kern="0" dirty="0">
                <a:solidFill>
                  <a:srgbClr val="00264A"/>
                </a:solidFill>
                <a:latin typeface="Arial"/>
              </a:rPr>
              <a:t>Settings to be done to enable CTS+ based transport</a:t>
            </a:r>
          </a:p>
          <a:p>
            <a:pPr marL="742950" lvl="1" indent="-285750" defTabSz="957756"/>
            <a:r>
              <a:rPr lang="en-IN" kern="0" dirty="0">
                <a:solidFill>
                  <a:srgbClr val="00264A"/>
                </a:solidFill>
                <a:latin typeface="Arial"/>
              </a:rPr>
              <a:t>You should enable transport to CTS+. As a Tenant Admin you can do this by accessing Settings Option and choosing the tab Transport Settings. You would have to choose either ‘MTAR Download’ or ‘CTS+ Direct’ from the dropdown list.</a:t>
            </a:r>
          </a:p>
          <a:p>
            <a:pPr marL="742950" lvl="1" indent="-285750" defTabSz="957756"/>
            <a:r>
              <a:rPr lang="en-IN" kern="0" dirty="0">
                <a:solidFill>
                  <a:srgbClr val="00264A"/>
                </a:solidFill>
                <a:latin typeface="Arial"/>
              </a:rPr>
              <a:t>Enable the service, Solutions Lifecycle Management in your account. Ensure that you perform this step in all the accounts where you want to use content transport using CTS+. This is a one-time activity. You can do that by</a:t>
            </a:r>
          </a:p>
          <a:p>
            <a:pPr marL="920750" lvl="2" indent="-285750" defTabSz="957756">
              <a:buClr>
                <a:srgbClr val="0070AD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64A"/>
                </a:solidFill>
                <a:latin typeface="Arial"/>
              </a:rPr>
              <a:t>Login to your account in the SAP Cloud Platform.</a:t>
            </a:r>
          </a:p>
          <a:p>
            <a:pPr marL="920750" lvl="2" indent="-285750" defTabSz="957756">
              <a:buClr>
                <a:srgbClr val="0070AD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64A"/>
                </a:solidFill>
                <a:latin typeface="Arial"/>
              </a:rPr>
              <a:t>Choose Services Solutions Lifecycle Management  .</a:t>
            </a:r>
          </a:p>
          <a:p>
            <a:pPr marL="920750" lvl="2" indent="-285750" defTabSz="957756">
              <a:buClr>
                <a:srgbClr val="0070AD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64A"/>
                </a:solidFill>
                <a:latin typeface="Arial"/>
              </a:rPr>
              <a:t>Choose Enable.</a:t>
            </a:r>
          </a:p>
          <a:p>
            <a:pPr marL="920750" lvl="2" indent="-285750" defTabSz="957756">
              <a:buClr>
                <a:srgbClr val="0070AD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64A"/>
                </a:solidFill>
                <a:latin typeface="Arial"/>
              </a:rPr>
              <a:t>Create a new HTTP destination by selecting Configure Destinations. Ensure that the Name of the destination is Cloud Integration (case-sensitive) and the URL is the URL of the tenant management node</a:t>
            </a:r>
          </a:p>
          <a:p>
            <a:pPr marL="920750" lvl="2" indent="-285750" defTabSz="957756">
              <a:buClr>
                <a:srgbClr val="0070AD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64A"/>
                </a:solidFill>
                <a:latin typeface="Arial"/>
                <a:hlinkClick r:id="rId2"/>
              </a:rPr>
              <a:t>https://blogs.sap.com/2018/04/10/content-transport-using-cts-cloud-integration-part-1/?preview_id=644115</a:t>
            </a:r>
            <a:endParaRPr lang="en-IN" kern="0" dirty="0">
              <a:solidFill>
                <a:srgbClr val="00264A"/>
              </a:solidFill>
              <a:latin typeface="Arial"/>
            </a:endParaRPr>
          </a:p>
          <a:p>
            <a:pPr marL="920750" lvl="2" indent="-285750" defTabSz="957756">
              <a:buClr>
                <a:srgbClr val="0070AD"/>
              </a:buClr>
              <a:buFont typeface="Wingdings" panose="05000000000000000000" pitchFamily="2" charset="2"/>
              <a:buChar char="§"/>
            </a:pPr>
            <a:endParaRPr lang="en-IN" kern="0" dirty="0">
              <a:solidFill>
                <a:srgbClr val="00264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30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1a.CTS+ Direct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0000" y="1053000"/>
            <a:ext cx="11556652" cy="864000"/>
          </a:xfrm>
        </p:spPr>
        <p:txBody>
          <a:bodyPr>
            <a:noAutofit/>
          </a:bodyPr>
          <a:lstStyle/>
          <a:p>
            <a:pPr marL="742950" lvl="1" indent="-285750" defTabSz="957756"/>
            <a:r>
              <a:rPr lang="en-IN" kern="0" dirty="0" err="1">
                <a:solidFill>
                  <a:srgbClr val="002060"/>
                </a:solidFill>
                <a:latin typeface="Arial"/>
              </a:rPr>
              <a:t>CTS+Direct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 would push MTAR content to an open Transport request in the configured CTS+ system maintained as a Destination.</a:t>
            </a:r>
          </a:p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In the Test/Source tenant, select the integration package that you want to transport.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0000" y="2060400"/>
            <a:ext cx="11556652" cy="432000"/>
          </a:xfrm>
        </p:spPr>
        <p:txBody>
          <a:bodyPr>
            <a:noAutofit/>
          </a:bodyPr>
          <a:lstStyle/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Click on Transport.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0000" y="2550939"/>
            <a:ext cx="11556652" cy="432000"/>
          </a:xfrm>
        </p:spPr>
        <p:txBody>
          <a:bodyPr>
            <a:noAutofit/>
          </a:bodyPr>
          <a:lstStyle/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In the Transport Comments prompt, provide comments and click on Transport.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0000" y="3010461"/>
            <a:ext cx="11556652" cy="432000"/>
          </a:xfrm>
        </p:spPr>
        <p:txBody>
          <a:bodyPr>
            <a:noAutofit/>
          </a:bodyPr>
          <a:lstStyle/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Transport id will be displayed as shown above.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3717000"/>
            <a:ext cx="6957677" cy="22874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000" y="4102175"/>
            <a:ext cx="4069425" cy="151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7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1a.CTS+ Direct</a:t>
            </a:r>
            <a:endParaRPr lang="en-IN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04387" y="1279182"/>
            <a:ext cx="11556652" cy="4341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defTabSz="957756"/>
            <a:r>
              <a:rPr lang="en-IN" kern="0">
                <a:solidFill>
                  <a:srgbClr val="002060"/>
                </a:solidFill>
                <a:latin typeface="Arial"/>
              </a:rPr>
              <a:t>Navigate to target system and select the transport ID request and click on Import.</a:t>
            </a:r>
            <a:endParaRPr lang="en-IN" kern="0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2142" y="1845000"/>
            <a:ext cx="11556652" cy="1380314"/>
          </a:xfrm>
        </p:spPr>
        <p:txBody>
          <a:bodyPr>
            <a:noAutofit/>
          </a:bodyPr>
          <a:lstStyle/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Confirm Import with Date: Immediate and Import Options as: Leave Transport Requests in Queue for Later Import.</a:t>
            </a:r>
          </a:p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The Integration package is imported into the Production tenant Account.</a:t>
            </a:r>
          </a:p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In case of errors, you can check the logs by selecting the Import request and clicking on Logs button.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00" y="3225720"/>
            <a:ext cx="9302371" cy="20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1b.  MTAR Download</a:t>
            </a:r>
            <a:endParaRPr lang="en-IN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9999" y="1050036"/>
            <a:ext cx="10440000" cy="1154964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457200" lvl="1" indent="0" defTabSz="957756">
              <a:buNone/>
            </a:pPr>
            <a:endParaRPr lang="en-IN" kern="0" dirty="0">
              <a:solidFill>
                <a:srgbClr val="00264A"/>
              </a:solidFill>
              <a:latin typeface="Arial"/>
            </a:endParaRPr>
          </a:p>
          <a:p>
            <a:pPr marL="742950" lvl="1" indent="-285750" defTabSz="957756"/>
            <a:r>
              <a:rPr lang="en-IN" kern="0" dirty="0">
                <a:solidFill>
                  <a:srgbClr val="00264A"/>
                </a:solidFill>
                <a:latin typeface="Arial"/>
              </a:rPr>
              <a:t>Transport Mode has to be set to MTAR Download in Settings tab of CPI.</a:t>
            </a:r>
          </a:p>
          <a:p>
            <a:pPr marL="742950" lvl="1" indent="-285750" defTabSz="957756"/>
            <a:r>
              <a:rPr lang="en-IN" kern="0" dirty="0">
                <a:solidFill>
                  <a:srgbClr val="00264A"/>
                </a:solidFill>
                <a:latin typeface="Arial"/>
              </a:rPr>
              <a:t>In the Source/Test tenant, Select the integration package that you want to transport.</a:t>
            </a:r>
          </a:p>
          <a:p>
            <a:pPr marL="742950" lvl="1" indent="-285750" defTabSz="957756"/>
            <a:r>
              <a:rPr lang="en-IN" kern="0" dirty="0">
                <a:solidFill>
                  <a:srgbClr val="00264A"/>
                </a:solidFill>
                <a:latin typeface="Arial"/>
              </a:rPr>
              <a:t>Click on Transport.</a:t>
            </a:r>
          </a:p>
          <a:p>
            <a:pPr marL="742950" lvl="1" indent="-285750" defTabSz="957756"/>
            <a:endParaRPr lang="en-IN" kern="0" dirty="0">
              <a:solidFill>
                <a:srgbClr val="00264A"/>
              </a:solidFill>
              <a:latin typeface="Arial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9999" y="2205000"/>
            <a:ext cx="10584000" cy="1479927"/>
          </a:xfrm>
          <a:ln>
            <a:noFill/>
          </a:ln>
        </p:spPr>
        <p:txBody>
          <a:bodyPr>
            <a:noAutofit/>
          </a:bodyPr>
          <a:lstStyle/>
          <a:p>
            <a:pPr marL="742950" lvl="1" indent="-285750" defTabSz="957756"/>
            <a:r>
              <a:rPr lang="en-IN" kern="0" dirty="0">
                <a:solidFill>
                  <a:srgbClr val="00264A"/>
                </a:solidFill>
                <a:latin typeface="Arial"/>
              </a:rPr>
              <a:t>A file with extension .</a:t>
            </a:r>
            <a:r>
              <a:rPr lang="en-IN" kern="0" dirty="0" err="1">
                <a:solidFill>
                  <a:srgbClr val="00264A"/>
                </a:solidFill>
                <a:latin typeface="Arial"/>
              </a:rPr>
              <a:t>mtar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 is downloaded to your local file system in the download path configured in your browser.</a:t>
            </a:r>
          </a:p>
          <a:p>
            <a:pPr marL="742950" lvl="1" indent="-285750" defTabSz="957756"/>
            <a:r>
              <a:rPr lang="en-IN" kern="0" dirty="0">
                <a:solidFill>
                  <a:srgbClr val="00264A"/>
                </a:solidFill>
                <a:latin typeface="Arial"/>
              </a:rPr>
              <a:t>Ensure that the Integration flows to be transported are not in Draft State.</a:t>
            </a:r>
          </a:p>
          <a:p>
            <a:pPr marL="742950" lvl="1" indent="-285750" defTabSz="957756"/>
            <a:r>
              <a:rPr lang="en-IN" kern="0" dirty="0">
                <a:solidFill>
                  <a:srgbClr val="00264A"/>
                </a:solidFill>
                <a:latin typeface="Arial"/>
              </a:rPr>
              <a:t>CTS+ is used to transport applications that are downloaded as MTAR files. Multiple MTA archives can be deployed to your subaccount in one run.</a:t>
            </a:r>
          </a:p>
          <a:p>
            <a:pPr marL="742950" lvl="1" indent="-285750" defTabSz="957756"/>
            <a:endParaRPr lang="en-IN" kern="0" dirty="0">
              <a:solidFill>
                <a:srgbClr val="00264A"/>
              </a:solid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3933000"/>
            <a:ext cx="676551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7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1b.  MTAR Download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9999" y="1050036"/>
            <a:ext cx="10440000" cy="1442964"/>
          </a:xfrm>
          <a:ln>
            <a:noFill/>
          </a:ln>
        </p:spPr>
        <p:txBody>
          <a:bodyPr>
            <a:normAutofit/>
          </a:bodyPr>
          <a:lstStyle/>
          <a:p>
            <a:pPr marL="457200" lvl="1" indent="0" defTabSz="957756">
              <a:buNone/>
            </a:pPr>
            <a:r>
              <a:rPr lang="en-IN" b="1" kern="0" dirty="0">
                <a:solidFill>
                  <a:srgbClr val="002060"/>
                </a:solidFill>
                <a:latin typeface="Arial"/>
              </a:rPr>
              <a:t>Steps needed in CTS+ Configuration:</a:t>
            </a:r>
          </a:p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Transport Source and Target system has to be set in CTS.</a:t>
            </a:r>
          </a:p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Login to the </a:t>
            </a:r>
            <a:r>
              <a:rPr lang="en-IN" kern="0" dirty="0" err="1">
                <a:solidFill>
                  <a:srgbClr val="002060"/>
                </a:solidFill>
                <a:latin typeface="Arial"/>
              </a:rPr>
              <a:t>WebUI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 -&gt; Transport Organizer</a:t>
            </a:r>
          </a:p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Click on Create Request – a pop up will open with the below details. Enter a and click on Create.</a:t>
            </a:r>
          </a:p>
          <a:p>
            <a:pPr marL="742950" lvl="1" indent="-285750" defTabSz="957756"/>
            <a:endParaRPr lang="en-IN" kern="0" dirty="0">
              <a:solidFill>
                <a:srgbClr val="00264A"/>
              </a:solidFill>
              <a:latin typeface="Arial"/>
            </a:endParaRPr>
          </a:p>
          <a:p>
            <a:pPr marL="457200" lvl="1" indent="0" defTabSz="957756">
              <a:buNone/>
            </a:pPr>
            <a:endParaRPr lang="en-IN" kern="0" dirty="0">
              <a:solidFill>
                <a:srgbClr val="00264A"/>
              </a:solidFill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6000" y="2556404"/>
            <a:ext cx="518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In Object List tab, Click on Attach and browse for the .</a:t>
            </a:r>
            <a:r>
              <a:rPr lang="en-IN" kern="0" dirty="0" err="1">
                <a:solidFill>
                  <a:srgbClr val="002060"/>
                </a:solidFill>
                <a:latin typeface="Arial"/>
              </a:rPr>
              <a:t>mtar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 file from your local system.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Select the Application as “CPI – Multi Target Application” and click on “Add to List”.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Click on Attach. The transport request will be updated. Click on Save Changes in the Object list tab.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After you have added one or more MTA archives in the request. Click on Release.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Using CTS the released TR can be imported to the Target system.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00" y="2571036"/>
            <a:ext cx="5792675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3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7349" y="117000"/>
            <a:ext cx="11125236" cy="93303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IN" b="1"/>
              <a:t>1c.  Transport Management Service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9999" y="1050036"/>
            <a:ext cx="10440000" cy="506964"/>
          </a:xfrm>
          <a:ln>
            <a:noFill/>
          </a:ln>
        </p:spPr>
        <p:txBody>
          <a:bodyPr>
            <a:normAutofit/>
          </a:bodyPr>
          <a:lstStyle/>
          <a:p>
            <a:pPr marL="457200" lvl="1" indent="0" defTabSz="957756">
              <a:buNone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Cloud Platform Integration customers can transport Integration Packages across Tenants using Cloud Based Transport Management Service.</a:t>
            </a:r>
            <a:endParaRPr lang="en-IN" kern="0" dirty="0">
              <a:solidFill>
                <a:srgbClr val="00264A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8929" y="1629000"/>
            <a:ext cx="518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SAP Cloud Platform Transport Management runs in SAP Cloud Platform Cloud Foundry Environment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The files can be transported in one of the following scenarios: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Directly from within another application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They are available on local file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8929" y="3732325"/>
            <a:ext cx="4631071" cy="20313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Steps needed can be referenced from the below link: </a:t>
            </a:r>
            <a:r>
              <a:rPr lang="en-IN" kern="0" dirty="0">
                <a:solidFill>
                  <a:srgbClr val="002060"/>
                </a:solidFill>
                <a:latin typeface="Arial"/>
                <a:hlinkClick r:id="rId2"/>
              </a:rPr>
              <a:t>https://blogs.sap.com/2018/04/23/getting-started-with-sap-transport-management-service-beta-for-sap-cloud-platform/</a:t>
            </a:r>
            <a:endParaRPr lang="en-IN" kern="0" dirty="0">
              <a:solidFill>
                <a:srgbClr val="002060"/>
              </a:solidFill>
              <a:latin typeface="Arial"/>
            </a:endParaRPr>
          </a:p>
          <a:p>
            <a:endParaRPr lang="en-IN" kern="0" dirty="0">
              <a:solidFill>
                <a:srgbClr val="002060"/>
              </a:solid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084" y="2133000"/>
            <a:ext cx="5942745" cy="27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Cover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060534E-5BA4-45FA-8695-388762625F30}"/>
    </a:ext>
  </a:extLst>
</a:theme>
</file>

<file path=ppt/theme/theme3.xml><?xml version="1.0" encoding="utf-8"?>
<a:theme xmlns:a="http://schemas.openxmlformats.org/drawingml/2006/main" name="Title Slid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8FE7168-D87E-42AB-B386-4F7E19B889AB}" vid="{BBB9F49C-7C56-443B-8448-8AD796982054}"/>
    </a:ext>
  </a:extLst>
</a:theme>
</file>

<file path=ppt/theme/theme4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79D68279BD8848B2E6E25BDBF8C2D3" ma:contentTypeVersion="16" ma:contentTypeDescription="Create a new document." ma:contentTypeScope="" ma:versionID="077d0757f9e5a467e074d2d6e8e70bac">
  <xsd:schema xmlns:xsd="http://www.w3.org/2001/XMLSchema" xmlns:xs="http://www.w3.org/2001/XMLSchema" xmlns:p="http://schemas.microsoft.com/office/2006/metadata/properties" xmlns:ns2="892d93e1-f394-447a-89d4-a77303aa605e" xmlns:ns3="cd6156e9-227f-4c5d-869b-e260890bbe46" targetNamespace="http://schemas.microsoft.com/office/2006/metadata/properties" ma:root="true" ma:fieldsID="6b53187c3007cfed7db15853367b29c2" ns2:_="" ns3:_="">
    <xsd:import namespace="892d93e1-f394-447a-89d4-a77303aa605e"/>
    <xsd:import namespace="cd6156e9-227f-4c5d-869b-e260890bbe4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d93e1-f394-447a-89d4-a77303aa605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0dc4df07-b85f-4eb6-bf17-4b81d0193c7a}" ma:internalName="TaxCatchAll" ma:showField="CatchAllData" ma:web="892d93e1-f394-447a-89d4-a77303aa60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156e9-227f-4c5d-869b-e260890bb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92d93e1-f394-447a-89d4-a77303aa605e">
      <UserInfo>
        <DisplayName/>
        <AccountId xsi:nil="true"/>
        <AccountType/>
      </UserInfo>
    </SharedWithUsers>
    <MediaLengthInSeconds xmlns="cd6156e9-227f-4c5d-869b-e260890bbe46" xsi:nil="true"/>
    <lcf76f155ced4ddcb4097134ff3c332f xmlns="cd6156e9-227f-4c5d-869b-e260890bbe46">
      <Terms xmlns="http://schemas.microsoft.com/office/infopath/2007/PartnerControls"/>
    </lcf76f155ced4ddcb4097134ff3c332f>
    <TaxCatchAll xmlns="892d93e1-f394-447a-89d4-a77303aa605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A4C782-1FA0-4135-994D-82E3CBBABA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2d93e1-f394-447a-89d4-a77303aa605e"/>
    <ds:schemaRef ds:uri="cd6156e9-227f-4c5d-869b-e260890bbe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A54849-2056-48B5-A080-1B8C4B0721E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04b4b45-45c6-4ff8-ab7c-012ed1925f38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892d93e1-f394-447a-89d4-a77303aa605e"/>
    <ds:schemaRef ds:uri="cd6156e9-227f-4c5d-869b-e260890bbe46"/>
  </ds:schemaRefs>
</ds:datastoreItem>
</file>

<file path=customXml/itemProps3.xml><?xml version="1.0" encoding="utf-8"?>
<ds:datastoreItem xmlns:ds="http://schemas.openxmlformats.org/officeDocument/2006/customXml" ds:itemID="{86A5ED73-CABA-4134-A55B-AD2DA39BF5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86</TotalTime>
  <Words>1008</Words>
  <Application>Microsoft Office PowerPoint</Application>
  <PresentationFormat>Widescreen</PresentationFormat>
  <Paragraphs>86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Capgemini Master</vt:lpstr>
      <vt:lpstr>Cover options</vt:lpstr>
      <vt:lpstr>Title Slide</vt:lpstr>
      <vt:lpstr>PowerPoint Presentation</vt:lpstr>
      <vt:lpstr> Table of Contents</vt:lpstr>
      <vt:lpstr>1.Transport Management Overview</vt:lpstr>
      <vt:lpstr>1a.CTS+ Direct</vt:lpstr>
      <vt:lpstr>1a.CTS+ Direct</vt:lpstr>
      <vt:lpstr>1a.CTS+ Direct</vt:lpstr>
      <vt:lpstr>1b.  MTAR Download</vt:lpstr>
      <vt:lpstr>1b.  MTAR Download</vt:lpstr>
      <vt:lpstr>PowerPoint Presentation</vt:lpstr>
      <vt:lpstr>PowerPoint Presentation</vt:lpstr>
      <vt:lpstr>2.Version Management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Chandiran, Suriya</dc:creator>
  <cp:lastModifiedBy>Kumar, Raj</cp:lastModifiedBy>
  <cp:revision>34</cp:revision>
  <dcterms:created xsi:type="dcterms:W3CDTF">2019-06-24T10:07:26Z</dcterms:created>
  <dcterms:modified xsi:type="dcterms:W3CDTF">2024-08-15T11:16:54Z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0x0101002879D68279BD8848B2E6E25BDBF8C2D3</vt:lpwstr>
  </property>
  <property fmtid="{D5CDD505-2E9C-101B-9397-08002B2CF9AE}" pid="3" name="Order">
    <vt:r8>186000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