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 id="2147483967" r:id="rId2"/>
  </p:sldMasterIdLst>
  <p:notesMasterIdLst>
    <p:notesMasterId r:id="rId23"/>
  </p:notesMasterIdLst>
  <p:handoutMasterIdLst>
    <p:handoutMasterId r:id="rId24"/>
  </p:handoutMasterIdLst>
  <p:sldIdLst>
    <p:sldId id="420" r:id="rId3"/>
    <p:sldId id="402" r:id="rId4"/>
    <p:sldId id="423" r:id="rId5"/>
    <p:sldId id="435" r:id="rId6"/>
    <p:sldId id="449" r:id="rId7"/>
    <p:sldId id="450" r:id="rId8"/>
    <p:sldId id="441" r:id="rId9"/>
    <p:sldId id="442" r:id="rId10"/>
    <p:sldId id="428" r:id="rId11"/>
    <p:sldId id="443" r:id="rId12"/>
    <p:sldId id="427" r:id="rId13"/>
    <p:sldId id="451" r:id="rId14"/>
    <p:sldId id="440" r:id="rId15"/>
    <p:sldId id="448" r:id="rId16"/>
    <p:sldId id="444" r:id="rId17"/>
    <p:sldId id="446" r:id="rId18"/>
    <p:sldId id="447" r:id="rId19"/>
    <p:sldId id="445" r:id="rId20"/>
    <p:sldId id="258" r:id="rId21"/>
    <p:sldId id="422" r:id="rId22"/>
  </p:sldIdLst>
  <p:sldSz cx="12192000" cy="6858000"/>
  <p:notesSz cx="6858000" cy="9144000"/>
  <p:custDataLst>
    <p:tags r:id="rId2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327"/>
    <a:srgbClr val="88D5ED"/>
    <a:srgbClr val="80B8D6"/>
    <a:srgbClr val="FF7E83"/>
    <a:srgbClr val="01D1D0"/>
    <a:srgbClr val="E6E7E7"/>
    <a:srgbClr val="0070AD"/>
    <a:srgbClr val="7F7F7F"/>
    <a:srgbClr val="6D6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5631" autoAdjust="0"/>
  </p:normalViewPr>
  <p:slideViewPr>
    <p:cSldViewPr>
      <p:cViewPr varScale="1">
        <p:scale>
          <a:sx n="63" d="100"/>
          <a:sy n="63" d="100"/>
        </p:scale>
        <p:origin x="912" y="6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03/06/2019</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03/06/2019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882752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C0AA9-5F18-48B3-BC22-AF761F352F78}" type="slidenum">
              <a:rPr lang="en-US" smtClean="0"/>
              <a:pPr/>
              <a:t>2</a:t>
            </a:fld>
            <a:endParaRPr lang="en-US" dirty="0"/>
          </a:p>
        </p:txBody>
      </p:sp>
    </p:spTree>
    <p:extLst>
      <p:ext uri="{BB962C8B-B14F-4D97-AF65-F5344CB8AC3E}">
        <p14:creationId xmlns:p14="http://schemas.microsoft.com/office/powerpoint/2010/main" val="3273895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8</a:t>
            </a:fld>
            <a:endParaRPr lang="pt-BR" dirty="0"/>
          </a:p>
        </p:txBody>
      </p:sp>
    </p:spTree>
    <p:extLst>
      <p:ext uri="{BB962C8B-B14F-4D97-AF65-F5344CB8AC3E}">
        <p14:creationId xmlns:p14="http://schemas.microsoft.com/office/powerpoint/2010/main" val="607126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188014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2230630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5.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5.emf"/><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1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86A0-BCF8-471E-BBC3-12E6B2D739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326D-141D-44FE-891E-479CD91BAD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266152-DA17-44C6-A9F4-5E22E5EF72B6}"/>
              </a:ext>
            </a:extLst>
          </p:cNvPr>
          <p:cNvSpPr>
            <a:spLocks noGrp="1"/>
          </p:cNvSpPr>
          <p:nvPr>
            <p:ph type="dt" sz="half" idx="10"/>
          </p:nvPr>
        </p:nvSpPr>
        <p:spPr/>
        <p:txBody>
          <a:bodyPr/>
          <a:lstStyle/>
          <a:p>
            <a:fld id="{474FD45A-8CCA-41EA-831E-DEE0277E1A23}" type="datetimeFigureOut">
              <a:rPr lang="en-IN" smtClean="0"/>
              <a:t>03-06-2019</a:t>
            </a:fld>
            <a:endParaRPr lang="en-IN"/>
          </a:p>
        </p:txBody>
      </p:sp>
      <p:sp>
        <p:nvSpPr>
          <p:cNvPr id="5" name="Footer Placeholder 4">
            <a:extLst>
              <a:ext uri="{FF2B5EF4-FFF2-40B4-BE49-F238E27FC236}">
                <a16:creationId xmlns:a16="http://schemas.microsoft.com/office/drawing/2014/main" id="{50F6FBBE-3804-4679-8283-B76098A07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E8763B-FD41-475F-979D-C8DA456F297C}"/>
              </a:ext>
            </a:extLst>
          </p:cNvPr>
          <p:cNvSpPr>
            <a:spLocks noGrp="1"/>
          </p:cNvSpPr>
          <p:nvPr>
            <p:ph type="sldNum" sz="quarter" idx="12"/>
          </p:nvPr>
        </p:nvSpPr>
        <p:spPr/>
        <p:txBody>
          <a:bodyPr/>
          <a:lstStyle/>
          <a:p>
            <a:fld id="{7686898B-C8D1-4B19-8FB1-857FAF13517B}" type="slidenum">
              <a:rPr lang="en-IN" smtClean="0"/>
              <a:t>‹#›</a:t>
            </a:fld>
            <a:endParaRPr lang="en-IN"/>
          </a:p>
        </p:txBody>
      </p:sp>
    </p:spTree>
    <p:extLst>
      <p:ext uri="{BB962C8B-B14F-4D97-AF65-F5344CB8AC3E}">
        <p14:creationId xmlns:p14="http://schemas.microsoft.com/office/powerpoint/2010/main" val="13963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747F-07E6-4AA5-8AC0-48F0EB1D8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86410F-76AB-41E0-81A9-65DAA62E5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A2C437-3CC0-491D-B347-5D7511EB4EA0}"/>
              </a:ext>
            </a:extLst>
          </p:cNvPr>
          <p:cNvSpPr>
            <a:spLocks noGrp="1"/>
          </p:cNvSpPr>
          <p:nvPr>
            <p:ph type="dt" sz="half" idx="10"/>
          </p:nvPr>
        </p:nvSpPr>
        <p:spPr/>
        <p:txBody>
          <a:bodyPr/>
          <a:lstStyle/>
          <a:p>
            <a:fld id="{474FD45A-8CCA-41EA-831E-DEE0277E1A23}" type="datetimeFigureOut">
              <a:rPr lang="en-IN" smtClean="0"/>
              <a:t>03-06-2019</a:t>
            </a:fld>
            <a:endParaRPr lang="en-IN"/>
          </a:p>
        </p:txBody>
      </p:sp>
      <p:sp>
        <p:nvSpPr>
          <p:cNvPr id="5" name="Footer Placeholder 4">
            <a:extLst>
              <a:ext uri="{FF2B5EF4-FFF2-40B4-BE49-F238E27FC236}">
                <a16:creationId xmlns:a16="http://schemas.microsoft.com/office/drawing/2014/main" id="{6A72E75F-42D4-4B76-B9D0-B7F1BFC481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BABDA-F96B-4542-B3E8-46DFA3AD6D3F}"/>
              </a:ext>
            </a:extLst>
          </p:cNvPr>
          <p:cNvSpPr>
            <a:spLocks noGrp="1"/>
          </p:cNvSpPr>
          <p:nvPr>
            <p:ph type="sldNum" sz="quarter" idx="12"/>
          </p:nvPr>
        </p:nvSpPr>
        <p:spPr/>
        <p:txBody>
          <a:bodyPr/>
          <a:lstStyle/>
          <a:p>
            <a:fld id="{7686898B-C8D1-4B19-8FB1-857FAF13517B}" type="slidenum">
              <a:rPr lang="en-IN" smtClean="0"/>
              <a:t>‹#›</a:t>
            </a:fld>
            <a:endParaRPr lang="en-IN"/>
          </a:p>
        </p:txBody>
      </p:sp>
    </p:spTree>
    <p:extLst>
      <p:ext uri="{BB962C8B-B14F-4D97-AF65-F5344CB8AC3E}">
        <p14:creationId xmlns:p14="http://schemas.microsoft.com/office/powerpoint/2010/main" val="1856049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0C37-FD48-46C3-9F1E-70292B66C2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3C7FEE-945A-460A-BB8E-47797D4E72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524D13-D554-4BDA-BF4B-193836F2A8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8D0CE6-63E3-4991-B493-4A2A0E66A6D9}"/>
              </a:ext>
            </a:extLst>
          </p:cNvPr>
          <p:cNvSpPr>
            <a:spLocks noGrp="1"/>
          </p:cNvSpPr>
          <p:nvPr>
            <p:ph type="dt" sz="half" idx="10"/>
          </p:nvPr>
        </p:nvSpPr>
        <p:spPr/>
        <p:txBody>
          <a:bodyPr/>
          <a:lstStyle/>
          <a:p>
            <a:fld id="{474FD45A-8CCA-41EA-831E-DEE0277E1A23}" type="datetimeFigureOut">
              <a:rPr lang="en-IN" smtClean="0"/>
              <a:t>03-06-2019</a:t>
            </a:fld>
            <a:endParaRPr lang="en-IN"/>
          </a:p>
        </p:txBody>
      </p:sp>
      <p:sp>
        <p:nvSpPr>
          <p:cNvPr id="6" name="Footer Placeholder 5">
            <a:extLst>
              <a:ext uri="{FF2B5EF4-FFF2-40B4-BE49-F238E27FC236}">
                <a16:creationId xmlns:a16="http://schemas.microsoft.com/office/drawing/2014/main" id="{C868E945-B42C-4FF5-AE25-C6F19BFB89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F38E38-0070-4776-8608-EAD3F474F0B2}"/>
              </a:ext>
            </a:extLst>
          </p:cNvPr>
          <p:cNvSpPr>
            <a:spLocks noGrp="1"/>
          </p:cNvSpPr>
          <p:nvPr>
            <p:ph type="sldNum" sz="quarter" idx="12"/>
          </p:nvPr>
        </p:nvSpPr>
        <p:spPr/>
        <p:txBody>
          <a:bodyPr/>
          <a:lstStyle/>
          <a:p>
            <a:fld id="{7686898B-C8D1-4B19-8FB1-857FAF13517B}" type="slidenum">
              <a:rPr lang="en-IN" smtClean="0"/>
              <a:t>‹#›</a:t>
            </a:fld>
            <a:endParaRPr lang="en-IN"/>
          </a:p>
        </p:txBody>
      </p:sp>
    </p:spTree>
    <p:extLst>
      <p:ext uri="{BB962C8B-B14F-4D97-AF65-F5344CB8AC3E}">
        <p14:creationId xmlns:p14="http://schemas.microsoft.com/office/powerpoint/2010/main" val="555453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BE54-2F04-408E-A4B7-4AAA5CFD41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BB9ECB-05B7-4279-9436-ACEC9E3E1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B611CB-C6CD-4C0A-A685-201AD1C11B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A33E27-0EE6-41D6-8ADA-BCA8BB604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9CBAFC-09C5-4617-8AE4-922F36D61C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9DDB1F-8DCE-4804-BE41-D11D68458189}"/>
              </a:ext>
            </a:extLst>
          </p:cNvPr>
          <p:cNvSpPr>
            <a:spLocks noGrp="1"/>
          </p:cNvSpPr>
          <p:nvPr>
            <p:ph type="dt" sz="half" idx="10"/>
          </p:nvPr>
        </p:nvSpPr>
        <p:spPr/>
        <p:txBody>
          <a:bodyPr/>
          <a:lstStyle/>
          <a:p>
            <a:fld id="{474FD45A-8CCA-41EA-831E-DEE0277E1A23}" type="datetimeFigureOut">
              <a:rPr lang="en-IN" smtClean="0"/>
              <a:t>03-06-2019</a:t>
            </a:fld>
            <a:endParaRPr lang="en-IN"/>
          </a:p>
        </p:txBody>
      </p:sp>
      <p:sp>
        <p:nvSpPr>
          <p:cNvPr id="8" name="Footer Placeholder 7">
            <a:extLst>
              <a:ext uri="{FF2B5EF4-FFF2-40B4-BE49-F238E27FC236}">
                <a16:creationId xmlns:a16="http://schemas.microsoft.com/office/drawing/2014/main" id="{3577A541-D7A6-4BA5-B51B-63AFA2CF4A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12B5DC-3471-4ED5-B4DA-400C5912932A}"/>
              </a:ext>
            </a:extLst>
          </p:cNvPr>
          <p:cNvSpPr>
            <a:spLocks noGrp="1"/>
          </p:cNvSpPr>
          <p:nvPr>
            <p:ph type="sldNum" sz="quarter" idx="12"/>
          </p:nvPr>
        </p:nvSpPr>
        <p:spPr/>
        <p:txBody>
          <a:bodyPr/>
          <a:lstStyle/>
          <a:p>
            <a:fld id="{7686898B-C8D1-4B19-8FB1-857FAF13517B}" type="slidenum">
              <a:rPr lang="en-IN" smtClean="0"/>
              <a:t>‹#›</a:t>
            </a:fld>
            <a:endParaRPr lang="en-IN"/>
          </a:p>
        </p:txBody>
      </p:sp>
    </p:spTree>
    <p:extLst>
      <p:ext uri="{BB962C8B-B14F-4D97-AF65-F5344CB8AC3E}">
        <p14:creationId xmlns:p14="http://schemas.microsoft.com/office/powerpoint/2010/main" val="419876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D0EC-AA2F-44A1-9E7D-8F10223C45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F576C5-6E12-4446-906C-8C809927B0DE}"/>
              </a:ext>
            </a:extLst>
          </p:cNvPr>
          <p:cNvSpPr>
            <a:spLocks noGrp="1"/>
          </p:cNvSpPr>
          <p:nvPr>
            <p:ph type="dt" sz="half" idx="10"/>
          </p:nvPr>
        </p:nvSpPr>
        <p:spPr/>
        <p:txBody>
          <a:bodyPr/>
          <a:lstStyle/>
          <a:p>
            <a:fld id="{474FD45A-8CCA-41EA-831E-DEE0277E1A23}" type="datetimeFigureOut">
              <a:rPr lang="en-IN" smtClean="0"/>
              <a:t>03-06-2019</a:t>
            </a:fld>
            <a:endParaRPr lang="en-IN"/>
          </a:p>
        </p:txBody>
      </p:sp>
      <p:sp>
        <p:nvSpPr>
          <p:cNvPr id="4" name="Footer Placeholder 3">
            <a:extLst>
              <a:ext uri="{FF2B5EF4-FFF2-40B4-BE49-F238E27FC236}">
                <a16:creationId xmlns:a16="http://schemas.microsoft.com/office/drawing/2014/main" id="{04EA065E-AAA9-4EB2-8CFE-6EB8461DF6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4F520D-8B12-4606-BEA1-24E3CBC546ED}"/>
              </a:ext>
            </a:extLst>
          </p:cNvPr>
          <p:cNvSpPr>
            <a:spLocks noGrp="1"/>
          </p:cNvSpPr>
          <p:nvPr>
            <p:ph type="sldNum" sz="quarter" idx="12"/>
          </p:nvPr>
        </p:nvSpPr>
        <p:spPr/>
        <p:txBody>
          <a:bodyPr/>
          <a:lstStyle/>
          <a:p>
            <a:fld id="{7686898B-C8D1-4B19-8FB1-857FAF13517B}" type="slidenum">
              <a:rPr lang="en-IN" smtClean="0"/>
              <a:t>‹#›</a:t>
            </a:fld>
            <a:endParaRPr lang="en-IN"/>
          </a:p>
        </p:txBody>
      </p:sp>
    </p:spTree>
    <p:extLst>
      <p:ext uri="{BB962C8B-B14F-4D97-AF65-F5344CB8AC3E}">
        <p14:creationId xmlns:p14="http://schemas.microsoft.com/office/powerpoint/2010/main" val="1580509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34D40E-94CE-41F8-BF56-16B6D9C91147}"/>
              </a:ext>
            </a:extLst>
          </p:cNvPr>
          <p:cNvSpPr>
            <a:spLocks noGrp="1"/>
          </p:cNvSpPr>
          <p:nvPr>
            <p:ph type="dt" sz="half" idx="10"/>
          </p:nvPr>
        </p:nvSpPr>
        <p:spPr/>
        <p:txBody>
          <a:bodyPr/>
          <a:lstStyle/>
          <a:p>
            <a:fld id="{474FD45A-8CCA-41EA-831E-DEE0277E1A23}" type="datetimeFigureOut">
              <a:rPr lang="en-IN" smtClean="0"/>
              <a:t>03-06-2019</a:t>
            </a:fld>
            <a:endParaRPr lang="en-IN"/>
          </a:p>
        </p:txBody>
      </p:sp>
      <p:sp>
        <p:nvSpPr>
          <p:cNvPr id="3" name="Footer Placeholder 2">
            <a:extLst>
              <a:ext uri="{FF2B5EF4-FFF2-40B4-BE49-F238E27FC236}">
                <a16:creationId xmlns:a16="http://schemas.microsoft.com/office/drawing/2014/main" id="{3F1EC468-10B8-48D3-9507-D7DD2FB0CB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94D68B-D11A-44E4-AC12-33ACD126F054}"/>
              </a:ext>
            </a:extLst>
          </p:cNvPr>
          <p:cNvSpPr>
            <a:spLocks noGrp="1"/>
          </p:cNvSpPr>
          <p:nvPr>
            <p:ph type="sldNum" sz="quarter" idx="12"/>
          </p:nvPr>
        </p:nvSpPr>
        <p:spPr/>
        <p:txBody>
          <a:bodyPr/>
          <a:lstStyle/>
          <a:p>
            <a:fld id="{7686898B-C8D1-4B19-8FB1-857FAF13517B}" type="slidenum">
              <a:rPr lang="en-IN" smtClean="0"/>
              <a:t>‹#›</a:t>
            </a:fld>
            <a:endParaRPr lang="en-IN"/>
          </a:p>
        </p:txBody>
      </p:sp>
    </p:spTree>
    <p:extLst>
      <p:ext uri="{BB962C8B-B14F-4D97-AF65-F5344CB8AC3E}">
        <p14:creationId xmlns:p14="http://schemas.microsoft.com/office/powerpoint/2010/main" val="812834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778E-1295-4058-B2BF-BE8F34AC7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01D9AB-4161-4963-B82A-79FE92B86E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9BFA73-A340-49A5-BAF2-9A22B30BE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2665AB-6F38-4522-A96B-9C467401EA51}"/>
              </a:ext>
            </a:extLst>
          </p:cNvPr>
          <p:cNvSpPr>
            <a:spLocks noGrp="1"/>
          </p:cNvSpPr>
          <p:nvPr>
            <p:ph type="dt" sz="half" idx="10"/>
          </p:nvPr>
        </p:nvSpPr>
        <p:spPr/>
        <p:txBody>
          <a:bodyPr/>
          <a:lstStyle/>
          <a:p>
            <a:fld id="{474FD45A-8CCA-41EA-831E-DEE0277E1A23}" type="datetimeFigureOut">
              <a:rPr lang="en-IN" smtClean="0"/>
              <a:t>03-06-2019</a:t>
            </a:fld>
            <a:endParaRPr lang="en-IN"/>
          </a:p>
        </p:txBody>
      </p:sp>
      <p:sp>
        <p:nvSpPr>
          <p:cNvPr id="6" name="Footer Placeholder 5">
            <a:extLst>
              <a:ext uri="{FF2B5EF4-FFF2-40B4-BE49-F238E27FC236}">
                <a16:creationId xmlns:a16="http://schemas.microsoft.com/office/drawing/2014/main" id="{65F7D764-A787-444A-9CDD-D07DFE4367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41E0D8-8BF7-4CA1-A400-29463AC9DCC8}"/>
              </a:ext>
            </a:extLst>
          </p:cNvPr>
          <p:cNvSpPr>
            <a:spLocks noGrp="1"/>
          </p:cNvSpPr>
          <p:nvPr>
            <p:ph type="sldNum" sz="quarter" idx="12"/>
          </p:nvPr>
        </p:nvSpPr>
        <p:spPr/>
        <p:txBody>
          <a:bodyPr/>
          <a:lstStyle/>
          <a:p>
            <a:fld id="{7686898B-C8D1-4B19-8FB1-857FAF13517B}" type="slidenum">
              <a:rPr lang="en-IN" smtClean="0"/>
              <a:t>‹#›</a:t>
            </a:fld>
            <a:endParaRPr lang="en-IN"/>
          </a:p>
        </p:txBody>
      </p:sp>
    </p:spTree>
    <p:extLst>
      <p:ext uri="{BB962C8B-B14F-4D97-AF65-F5344CB8AC3E}">
        <p14:creationId xmlns:p14="http://schemas.microsoft.com/office/powerpoint/2010/main" val="1011627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C56B-FF7D-469C-9A6A-C16A2C8C2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DF5EAD-4636-4E75-AF82-85C019177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A4A9F0-1736-4DD9-A451-13FCA5961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7ED9B8B-9D9F-4DE9-AE7E-B1DAC014D58F}"/>
              </a:ext>
            </a:extLst>
          </p:cNvPr>
          <p:cNvSpPr>
            <a:spLocks noGrp="1"/>
          </p:cNvSpPr>
          <p:nvPr>
            <p:ph type="dt" sz="half" idx="10"/>
          </p:nvPr>
        </p:nvSpPr>
        <p:spPr/>
        <p:txBody>
          <a:bodyPr/>
          <a:lstStyle/>
          <a:p>
            <a:fld id="{474FD45A-8CCA-41EA-831E-DEE0277E1A23}" type="datetimeFigureOut">
              <a:rPr lang="en-IN" smtClean="0"/>
              <a:t>03-06-2019</a:t>
            </a:fld>
            <a:endParaRPr lang="en-IN"/>
          </a:p>
        </p:txBody>
      </p:sp>
      <p:sp>
        <p:nvSpPr>
          <p:cNvPr id="6" name="Footer Placeholder 5">
            <a:extLst>
              <a:ext uri="{FF2B5EF4-FFF2-40B4-BE49-F238E27FC236}">
                <a16:creationId xmlns:a16="http://schemas.microsoft.com/office/drawing/2014/main" id="{439F0F29-D68E-44DF-A7E0-E4DE7E2280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24C2CA-4976-41EF-A92F-D42B2D2A8DF8}"/>
              </a:ext>
            </a:extLst>
          </p:cNvPr>
          <p:cNvSpPr>
            <a:spLocks noGrp="1"/>
          </p:cNvSpPr>
          <p:nvPr>
            <p:ph type="sldNum" sz="quarter" idx="12"/>
          </p:nvPr>
        </p:nvSpPr>
        <p:spPr/>
        <p:txBody>
          <a:bodyPr/>
          <a:lstStyle/>
          <a:p>
            <a:fld id="{7686898B-C8D1-4B19-8FB1-857FAF13517B}" type="slidenum">
              <a:rPr lang="en-IN" smtClean="0"/>
              <a:t>‹#›</a:t>
            </a:fld>
            <a:endParaRPr lang="en-IN"/>
          </a:p>
        </p:txBody>
      </p:sp>
    </p:spTree>
    <p:extLst>
      <p:ext uri="{BB962C8B-B14F-4D97-AF65-F5344CB8AC3E}">
        <p14:creationId xmlns:p14="http://schemas.microsoft.com/office/powerpoint/2010/main" val="161090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D6BC-67D3-4428-86ED-B15F7EC8C1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689DE9-593C-488D-A995-7313B77A43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8373E7-E7C8-41CB-9363-06103F91D498}"/>
              </a:ext>
            </a:extLst>
          </p:cNvPr>
          <p:cNvSpPr>
            <a:spLocks noGrp="1"/>
          </p:cNvSpPr>
          <p:nvPr>
            <p:ph type="dt" sz="half" idx="10"/>
          </p:nvPr>
        </p:nvSpPr>
        <p:spPr/>
        <p:txBody>
          <a:bodyPr/>
          <a:lstStyle/>
          <a:p>
            <a:fld id="{474FD45A-8CCA-41EA-831E-DEE0277E1A23}" type="datetimeFigureOut">
              <a:rPr lang="en-IN" smtClean="0"/>
              <a:t>03-06-2019</a:t>
            </a:fld>
            <a:endParaRPr lang="en-IN"/>
          </a:p>
        </p:txBody>
      </p:sp>
      <p:sp>
        <p:nvSpPr>
          <p:cNvPr id="5" name="Footer Placeholder 4">
            <a:extLst>
              <a:ext uri="{FF2B5EF4-FFF2-40B4-BE49-F238E27FC236}">
                <a16:creationId xmlns:a16="http://schemas.microsoft.com/office/drawing/2014/main" id="{7A39AAD5-E994-43CB-9495-246FECCBBF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7D5828-76E6-4008-A707-AB115EF9009D}"/>
              </a:ext>
            </a:extLst>
          </p:cNvPr>
          <p:cNvSpPr>
            <a:spLocks noGrp="1"/>
          </p:cNvSpPr>
          <p:nvPr>
            <p:ph type="sldNum" sz="quarter" idx="12"/>
          </p:nvPr>
        </p:nvSpPr>
        <p:spPr/>
        <p:txBody>
          <a:bodyPr/>
          <a:lstStyle/>
          <a:p>
            <a:fld id="{7686898B-C8D1-4B19-8FB1-857FAF13517B}" type="slidenum">
              <a:rPr lang="en-IN" smtClean="0"/>
              <a:t>‹#›</a:t>
            </a:fld>
            <a:endParaRPr lang="en-IN"/>
          </a:p>
        </p:txBody>
      </p:sp>
    </p:spTree>
    <p:extLst>
      <p:ext uri="{BB962C8B-B14F-4D97-AF65-F5344CB8AC3E}">
        <p14:creationId xmlns:p14="http://schemas.microsoft.com/office/powerpoint/2010/main" val="34934715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BA397-3366-49F7-BEC6-2D0FC0BB65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8DB5B-D2EA-4508-893F-DE81131284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71776A-AF48-4D2C-9745-550DF579EDAE}"/>
              </a:ext>
            </a:extLst>
          </p:cNvPr>
          <p:cNvSpPr>
            <a:spLocks noGrp="1"/>
          </p:cNvSpPr>
          <p:nvPr>
            <p:ph type="dt" sz="half" idx="10"/>
          </p:nvPr>
        </p:nvSpPr>
        <p:spPr/>
        <p:txBody>
          <a:bodyPr/>
          <a:lstStyle/>
          <a:p>
            <a:fld id="{474FD45A-8CCA-41EA-831E-DEE0277E1A23}" type="datetimeFigureOut">
              <a:rPr lang="en-IN" smtClean="0"/>
              <a:t>03-06-2019</a:t>
            </a:fld>
            <a:endParaRPr lang="en-IN"/>
          </a:p>
        </p:txBody>
      </p:sp>
      <p:sp>
        <p:nvSpPr>
          <p:cNvPr id="5" name="Footer Placeholder 4">
            <a:extLst>
              <a:ext uri="{FF2B5EF4-FFF2-40B4-BE49-F238E27FC236}">
                <a16:creationId xmlns:a16="http://schemas.microsoft.com/office/drawing/2014/main" id="{D7CE2B5F-3E9E-4472-BAFE-A402735513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242B4-6462-4722-98EB-B7C69C03337A}"/>
              </a:ext>
            </a:extLst>
          </p:cNvPr>
          <p:cNvSpPr>
            <a:spLocks noGrp="1"/>
          </p:cNvSpPr>
          <p:nvPr>
            <p:ph type="sldNum" sz="quarter" idx="12"/>
          </p:nvPr>
        </p:nvSpPr>
        <p:spPr/>
        <p:txBody>
          <a:bodyPr/>
          <a:lstStyle/>
          <a:p>
            <a:fld id="{7686898B-C8D1-4B19-8FB1-857FAF13517B}" type="slidenum">
              <a:rPr lang="en-IN" smtClean="0"/>
              <a:t>‹#›</a:t>
            </a:fld>
            <a:endParaRPr lang="en-IN"/>
          </a:p>
        </p:txBody>
      </p:sp>
    </p:spTree>
    <p:extLst>
      <p:ext uri="{BB962C8B-B14F-4D97-AF65-F5344CB8AC3E}">
        <p14:creationId xmlns:p14="http://schemas.microsoft.com/office/powerpoint/2010/main" val="152775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88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3"/>
          <a:ext cx="195384" cy="158751"/>
        </p:xfrm>
        <a:graphic>
          <a:graphicData uri="http://schemas.openxmlformats.org/presentationml/2006/ole">
            <mc:AlternateContent xmlns:mc="http://schemas.openxmlformats.org/markup-compatibility/2006">
              <mc:Choice xmlns:v="urn:schemas-microsoft-com:vml" Requires="v">
                <p:oleObj spid="_x0000_s98474" name="think-cell Slide" r:id="rId5" imgW="360" imgH="360" progId="">
                  <p:embed/>
                </p:oleObj>
              </mc:Choice>
              <mc:Fallback>
                <p:oleObj name="think-cell Slide" r:id="rId5" imgW="360" imgH="360" progId="">
                  <p:embed/>
                  <p:pic>
                    <p:nvPicPr>
                      <p:cNvPr id="5" name="Object 4"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
                        <a:ext cx="195384"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4900184"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121920" tIns="60960" rIns="121920" bIns="6096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667"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386865" y="962027"/>
            <a:ext cx="3845169" cy="2248140"/>
          </a:xfrm>
          <a:prstGeom prst="rect">
            <a:avLst/>
          </a:prstGeom>
        </p:spPr>
        <p:txBody>
          <a:bodyPr lIns="180000" tIns="33059" rIns="36000" bIns="33059" anchor="ctr" anchorCtr="0"/>
          <a:lstStyle>
            <a:lvl1pPr algn="l">
              <a:defRPr lang="en-US" sz="5333"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111956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5095391" y="1512000"/>
            <a:ext cx="6469185" cy="4788000"/>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36811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25"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3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84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86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mod="1">
    <p:ext uri="{DCECCB84-F9BA-43D5-87BE-67443E8EF086}">
      <p15:sldGuideLst xmlns:p15="http://schemas.microsoft.com/office/powerpoint/2012/main">
        <p15:guide id="2" orient="horz" pos="9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11" name="Picture 2" descr="C:\Documents and Settings\sarumuga\Desktop\Subha\CG Univerity\Jobs\cover page 22-Sep-2011\Source\Engagement_Manager.jpg"/>
          <p:cNvPicPr>
            <a:picLocks noChangeAspect="1" noChangeArrowheads="1"/>
          </p:cNvPicPr>
          <p:nvPr userDrawn="1"/>
        </p:nvPicPr>
        <p:blipFill>
          <a:blip r:embed="rId2" cstate="print"/>
          <a:srcRect t="17500"/>
          <a:stretch>
            <a:fillRect/>
          </a:stretch>
        </p:blipFill>
        <p:spPr bwMode="auto">
          <a:xfrm>
            <a:off x="0" y="1200150"/>
            <a:ext cx="12192000" cy="5657850"/>
          </a:xfrm>
          <a:prstGeom prst="rect">
            <a:avLst/>
          </a:prstGeom>
          <a:noFill/>
        </p:spPr>
      </p:pic>
      <p:sp>
        <p:nvSpPr>
          <p:cNvPr id="2" name="Title 1"/>
          <p:cNvSpPr>
            <a:spLocks noGrp="1"/>
          </p:cNvSpPr>
          <p:nvPr>
            <p:ph type="ctrTitle"/>
          </p:nvPr>
        </p:nvSpPr>
        <p:spPr>
          <a:xfrm>
            <a:off x="1016000" y="3606801"/>
            <a:ext cx="10363200" cy="1470025"/>
          </a:xfrm>
        </p:spPr>
        <p:txBody>
          <a:bodyPr anchor="t"/>
          <a:lstStyle>
            <a:lvl1pPr>
              <a:defRPr sz="4000">
                <a:latin typeface="Arial" pitchFamily="34" charset="0"/>
                <a:ea typeface="University Handwriting" pitchFamily="2" charset="-128"/>
                <a:cs typeface="Arial" pitchFamily="34" charset="0"/>
              </a:defRPr>
            </a:lvl1pPr>
          </a:lstStyle>
          <a:p>
            <a:r>
              <a:rPr lang="en-GB" dirty="0"/>
              <a:t>Click to edit Master title style</a:t>
            </a:r>
            <a:endParaRPr lang="en-US" dirty="0"/>
          </a:p>
        </p:txBody>
      </p:sp>
      <p:pic>
        <p:nvPicPr>
          <p:cNvPr id="8" name="Picture 14" descr="cap strap.png"/>
          <p:cNvPicPr>
            <a:picLocks noChangeAspect="1"/>
          </p:cNvPicPr>
          <p:nvPr userDrawn="1"/>
        </p:nvPicPr>
        <p:blipFill>
          <a:blip r:embed="rId3" cstate="print"/>
          <a:srcRect/>
          <a:stretch>
            <a:fillRect/>
          </a:stretch>
        </p:blipFill>
        <p:spPr bwMode="auto">
          <a:xfrm>
            <a:off x="8636000" y="6426200"/>
            <a:ext cx="3405717" cy="458788"/>
          </a:xfrm>
          <a:prstGeom prst="rect">
            <a:avLst/>
          </a:prstGeom>
          <a:noFill/>
          <a:ln w="9525">
            <a:noFill/>
            <a:miter lim="800000"/>
            <a:headEnd/>
            <a:tailEnd/>
          </a:ln>
        </p:spPr>
      </p:pic>
      <p:sp>
        <p:nvSpPr>
          <p:cNvPr id="3" name="Subtitle 2"/>
          <p:cNvSpPr>
            <a:spLocks noGrp="1"/>
          </p:cNvSpPr>
          <p:nvPr>
            <p:ph type="subTitle" idx="1"/>
          </p:nvPr>
        </p:nvSpPr>
        <p:spPr>
          <a:xfrm>
            <a:off x="1016000" y="4876800"/>
            <a:ext cx="9448800" cy="762000"/>
          </a:xfrm>
        </p:spPr>
        <p:txBody>
          <a:bodyPr/>
          <a:lstStyle>
            <a:lvl1pPr marL="0" indent="0" algn="l">
              <a:buNone/>
              <a:defRPr sz="2400">
                <a:solidFill>
                  <a:schemeClr val="bg1"/>
                </a:solidFill>
                <a:latin typeface="University Handwriting" pitchFamily="2" charset="-128"/>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9" name="Slide Number Placeholder 5"/>
          <p:cNvSpPr>
            <a:spLocks noGrp="1"/>
          </p:cNvSpPr>
          <p:nvPr>
            <p:ph type="sldNum" sz="quarter" idx="10"/>
          </p:nvPr>
        </p:nvSpPr>
        <p:spPr>
          <a:xfrm>
            <a:off x="5720293" y="6351589"/>
            <a:ext cx="751417" cy="365125"/>
          </a:xfrm>
        </p:spPr>
        <p:txBody>
          <a:bodyPr/>
          <a:lstStyle>
            <a:lvl1pPr>
              <a:defRPr/>
            </a:lvl1pPr>
          </a:lstStyle>
          <a:p>
            <a:pPr>
              <a:defRPr/>
            </a:pPr>
            <a:fld id="{0B2DA6B8-54D6-45D0-9DB0-FF6C748F3B1B}" type="slidenum">
              <a:rPr lang="en-US"/>
              <a:pPr>
                <a:defRPr/>
              </a:pPr>
              <a:t>‹#›</a:t>
            </a:fld>
            <a:endParaRPr lang="en-US" dirty="0"/>
          </a:p>
        </p:txBody>
      </p:sp>
      <p:sp>
        <p:nvSpPr>
          <p:cNvPr id="5" name="Rectangle 4"/>
          <p:cNvSpPr/>
          <p:nvPr userDrawn="1"/>
        </p:nvSpPr>
        <p:spPr>
          <a:xfrm>
            <a:off x="0" y="0"/>
            <a:ext cx="12192000" cy="1219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sz="1800" dirty="0">
              <a:solidFill>
                <a:srgbClr val="FFFFFE"/>
              </a:solidFill>
              <a:ea typeface="ＭＳ Ｐゴシック" pitchFamily="-110" charset="-128"/>
              <a:cs typeface="ＭＳ Ｐゴシック" pitchFamily="-110" charset="-128"/>
            </a:endParaRPr>
          </a:p>
        </p:txBody>
      </p:sp>
      <p:pic>
        <p:nvPicPr>
          <p:cNvPr id="6" name="Capgemini_logo_rgb.jpg" descr="/Users/charlottedewar/Desktop/People Brands work/Capgemini University branding 2011/ARTWORK/logos/Capgemini_logo_rgb.jpg"/>
          <p:cNvPicPr>
            <a:picLocks noChangeAspect="1"/>
          </p:cNvPicPr>
          <p:nvPr userDrawn="1"/>
        </p:nvPicPr>
        <p:blipFill>
          <a:blip r:embed="rId4" cstate="print"/>
          <a:srcRect/>
          <a:stretch>
            <a:fillRect/>
          </a:stretch>
        </p:blipFill>
        <p:spPr bwMode="auto">
          <a:xfrm>
            <a:off x="450851" y="377826"/>
            <a:ext cx="2641600" cy="460375"/>
          </a:xfrm>
          <a:prstGeom prst="rect">
            <a:avLst/>
          </a:prstGeom>
          <a:noFill/>
          <a:ln w="9525">
            <a:noFill/>
            <a:miter lim="800000"/>
            <a:headEnd/>
            <a:tailEnd/>
          </a:ln>
        </p:spPr>
      </p:pic>
    </p:spTree>
    <p:extLst>
      <p:ext uri="{BB962C8B-B14F-4D97-AF65-F5344CB8AC3E}">
        <p14:creationId xmlns:p14="http://schemas.microsoft.com/office/powerpoint/2010/main" val="3742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Slide Number Placeholder 5"/>
          <p:cNvSpPr>
            <a:spLocks noGrp="1"/>
          </p:cNvSpPr>
          <p:nvPr>
            <p:ph type="sldNum" sz="quarter" idx="10"/>
          </p:nvPr>
        </p:nvSpPr>
        <p:spPr/>
        <p:txBody>
          <a:bodyPr/>
          <a:lstStyle>
            <a:lvl1pPr>
              <a:defRPr/>
            </a:lvl1pPr>
          </a:lstStyle>
          <a:p>
            <a:pPr>
              <a:defRPr/>
            </a:pPr>
            <a:fld id="{24A7942A-BD07-4CAF-8F5D-1025EDD5DD6F}" type="slidenum">
              <a:rPr lang="en-US"/>
              <a:pPr>
                <a:defRPr/>
              </a:pPr>
              <a:t>‹#›</a:t>
            </a:fld>
            <a:endParaRPr lang="en-US" dirty="0"/>
          </a:p>
        </p:txBody>
      </p:sp>
    </p:spTree>
    <p:extLst>
      <p:ext uri="{BB962C8B-B14F-4D97-AF65-F5344CB8AC3E}">
        <p14:creationId xmlns:p14="http://schemas.microsoft.com/office/powerpoint/2010/main" val="272962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8620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412652" y="1494767"/>
            <a:ext cx="11366696"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04845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471716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7890-1B63-4DBE-8168-C136427096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846711-9874-48DD-A9BA-8224AFF1A2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DF1559-542E-4887-8975-1223DA3D9CB4}"/>
              </a:ext>
            </a:extLst>
          </p:cNvPr>
          <p:cNvSpPr>
            <a:spLocks noGrp="1"/>
          </p:cNvSpPr>
          <p:nvPr>
            <p:ph type="dt" sz="half" idx="10"/>
          </p:nvPr>
        </p:nvSpPr>
        <p:spPr/>
        <p:txBody>
          <a:bodyPr/>
          <a:lstStyle/>
          <a:p>
            <a:fld id="{474FD45A-8CCA-41EA-831E-DEE0277E1A23}" type="datetimeFigureOut">
              <a:rPr lang="en-IN" smtClean="0"/>
              <a:t>03-06-2019</a:t>
            </a:fld>
            <a:endParaRPr lang="en-IN"/>
          </a:p>
        </p:txBody>
      </p:sp>
      <p:sp>
        <p:nvSpPr>
          <p:cNvPr id="5" name="Footer Placeholder 4">
            <a:extLst>
              <a:ext uri="{FF2B5EF4-FFF2-40B4-BE49-F238E27FC236}">
                <a16:creationId xmlns:a16="http://schemas.microsoft.com/office/drawing/2014/main" id="{8A2E5371-107F-4C08-8DBE-726104AB3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DB135-435E-42DC-AA64-7218417B8F02}"/>
              </a:ext>
            </a:extLst>
          </p:cNvPr>
          <p:cNvSpPr>
            <a:spLocks noGrp="1"/>
          </p:cNvSpPr>
          <p:nvPr>
            <p:ph type="sldNum" sz="quarter" idx="12"/>
          </p:nvPr>
        </p:nvSpPr>
        <p:spPr/>
        <p:txBody>
          <a:bodyPr/>
          <a:lstStyle/>
          <a:p>
            <a:fld id="{7686898B-C8D1-4B19-8FB1-857FAF13517B}" type="slidenum">
              <a:rPr lang="en-IN" smtClean="0"/>
              <a:t>‹#›</a:t>
            </a:fld>
            <a:endParaRPr lang="en-IN"/>
          </a:p>
        </p:txBody>
      </p:sp>
    </p:spTree>
    <p:extLst>
      <p:ext uri="{BB962C8B-B14F-4D97-AF65-F5344CB8AC3E}">
        <p14:creationId xmlns:p14="http://schemas.microsoft.com/office/powerpoint/2010/main" val="35907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theme" Target="../theme/theme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795" name="think-cell Slide" r:id="rId12" imgW="270" imgH="270" progId="TCLayout.ActiveDocument.1">
                  <p:embed/>
                </p:oleObj>
              </mc:Choice>
              <mc:Fallback>
                <p:oleObj name="think-cell Slide" r:id="rId12" imgW="270" imgH="270" progId="TCLayout.ActiveDocument.1">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1" r:id="rId5"/>
    <p:sldLayoutId id="2147483932" r:id="rId6"/>
    <p:sldLayoutId id="2147483933" r:id="rId7"/>
    <p:sldLayoutId id="214748398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64CEF-AA46-4336-9613-BBBA9067FA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C45314-674E-43EE-AFE8-9F341CCE4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165FE7-6B8F-4939-B6E2-C01D70401D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FD45A-8CCA-41EA-831E-DEE0277E1A23}" type="datetimeFigureOut">
              <a:rPr lang="en-IN" smtClean="0"/>
              <a:t>03-06-2019</a:t>
            </a:fld>
            <a:endParaRPr lang="en-IN"/>
          </a:p>
        </p:txBody>
      </p:sp>
      <p:sp>
        <p:nvSpPr>
          <p:cNvPr id="5" name="Footer Placeholder 4">
            <a:extLst>
              <a:ext uri="{FF2B5EF4-FFF2-40B4-BE49-F238E27FC236}">
                <a16:creationId xmlns:a16="http://schemas.microsoft.com/office/drawing/2014/main" id="{1ED9F48A-4A09-411D-8516-6D5BADFA2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53B27F-1CE1-4FB1-B247-1C48B64EC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6898B-C8D1-4B19-8FB1-857FAF13517B}" type="slidenum">
              <a:rPr lang="en-IN" smtClean="0"/>
              <a:t>‹#›</a:t>
            </a:fld>
            <a:endParaRPr lang="en-IN"/>
          </a:p>
        </p:txBody>
      </p:sp>
      <p:grpSp>
        <p:nvGrpSpPr>
          <p:cNvPr id="7" name="Groupe 1">
            <a:extLst>
              <a:ext uri="{FF2B5EF4-FFF2-40B4-BE49-F238E27FC236}">
                <a16:creationId xmlns:a16="http://schemas.microsoft.com/office/drawing/2014/main" id="{1E44738B-F68E-4D31-8DBF-939B7588BF82}"/>
              </a:ext>
            </a:extLst>
          </p:cNvPr>
          <p:cNvGrpSpPr/>
          <p:nvPr userDrawn="1"/>
        </p:nvGrpSpPr>
        <p:grpSpPr>
          <a:xfrm>
            <a:off x="11501102" y="171573"/>
            <a:ext cx="419436" cy="388988"/>
            <a:chOff x="11501102" y="171573"/>
            <a:chExt cx="419436" cy="388988"/>
          </a:xfrm>
        </p:grpSpPr>
        <p:sp>
          <p:nvSpPr>
            <p:cNvPr id="8" name="Freeform 13">
              <a:extLst>
                <a:ext uri="{FF2B5EF4-FFF2-40B4-BE49-F238E27FC236}">
                  <a16:creationId xmlns:a16="http://schemas.microsoft.com/office/drawing/2014/main" id="{107CAF9D-1F12-4D57-969E-D7406F3219A9}"/>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Freeform 14">
              <a:extLst>
                <a:ext uri="{FF2B5EF4-FFF2-40B4-BE49-F238E27FC236}">
                  <a16:creationId xmlns:a16="http://schemas.microsoft.com/office/drawing/2014/main" id="{C9EABC89-0508-4432-9A31-14D78DA0381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0" name="Retângulo 43">
            <a:extLst>
              <a:ext uri="{FF2B5EF4-FFF2-40B4-BE49-F238E27FC236}">
                <a16:creationId xmlns:a16="http://schemas.microsoft.com/office/drawing/2014/main" id="{A2A5E170-6BCE-4D78-8184-D99B0A1169EA}"/>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BC3F4248-C531-4504-8077-BAD0E3C9BB27}"/>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12" name="Text Placeholder 7">
            <a:extLst>
              <a:ext uri="{FF2B5EF4-FFF2-40B4-BE49-F238E27FC236}">
                <a16:creationId xmlns:a16="http://schemas.microsoft.com/office/drawing/2014/main" id="{077D71D1-CD15-47CA-AB5E-0ABA4A93B5DB}"/>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EM Webinar</a:t>
            </a:r>
            <a:r>
              <a:rPr lang="en-US" baseline="0" dirty="0">
                <a:solidFill>
                  <a:schemeClr val="bg1">
                    <a:lumMod val="65000"/>
                  </a:schemeClr>
                </a:solidFill>
              </a:rPr>
              <a:t> Series</a:t>
            </a:r>
            <a:r>
              <a:rPr lang="en-US" dirty="0">
                <a:solidFill>
                  <a:schemeClr val="bg1">
                    <a:lumMod val="65000"/>
                  </a:schemeClr>
                </a:solidFill>
              </a:rPr>
              <a:t> | MAF | 2018</a:t>
            </a:r>
          </a:p>
        </p:txBody>
      </p:sp>
    </p:spTree>
    <p:extLst>
      <p:ext uri="{BB962C8B-B14F-4D97-AF65-F5344CB8AC3E}">
        <p14:creationId xmlns:p14="http://schemas.microsoft.com/office/powerpoint/2010/main" val="2284065053"/>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828" r:id="rId13"/>
    <p:sldLayoutId id="2147483827" r:id="rId14"/>
    <p:sldLayoutId id="2147483831" r:id="rId15"/>
    <p:sldLayoutId id="2147483833" r:id="rId16"/>
    <p:sldLayoutId id="2147483837" r:id="rId17"/>
    <p:sldLayoutId id="2147483821" r:id="rId18"/>
    <p:sldLayoutId id="2147483834" r:id="rId19"/>
    <p:sldLayoutId id="214748393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apps.support.sap.com/sap/support/mp" TargetMode="External"/><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pps.support.sap.com/sap/support/pam" TargetMode="External"/><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hyperlink" Target="https://apps.support.sap.com/sap(bD1lbiZjPTAwMQ==)/support/pam/pam.html?smpsrv=https://websmp106.sap-ag.de#ts=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apps.support.sap.com/sap/support/mp" TargetMode="External"/><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Upgrade and Migration</a:t>
            </a:r>
            <a:endParaRPr lang="en-GB" dirty="0"/>
          </a:p>
        </p:txBody>
      </p:sp>
    </p:spTree>
    <p:extLst>
      <p:ext uri="{BB962C8B-B14F-4D97-AF65-F5344CB8AC3E}">
        <p14:creationId xmlns:p14="http://schemas.microsoft.com/office/powerpoint/2010/main" val="784482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06C9D-AD1D-4479-96D3-BBB7488A0881}"/>
              </a:ext>
            </a:extLst>
          </p:cNvPr>
          <p:cNvPicPr>
            <a:picLocks noChangeAspect="1"/>
          </p:cNvPicPr>
          <p:nvPr/>
        </p:nvPicPr>
        <p:blipFill>
          <a:blip r:embed="rId2"/>
          <a:stretch>
            <a:fillRect/>
          </a:stretch>
        </p:blipFill>
        <p:spPr>
          <a:xfrm>
            <a:off x="0" y="6524625"/>
            <a:ext cx="2486025" cy="333375"/>
          </a:xfrm>
          <a:prstGeom prst="rect">
            <a:avLst/>
          </a:prstGeom>
        </p:spPr>
      </p:pic>
      <p:sp>
        <p:nvSpPr>
          <p:cNvPr id="2" name="Footer Placeholder 1">
            <a:extLst>
              <a:ext uri="{FF2B5EF4-FFF2-40B4-BE49-F238E27FC236}">
                <a16:creationId xmlns:a16="http://schemas.microsoft.com/office/drawing/2014/main" id="{1E0EF857-ED80-4603-A75D-CB523F612195}"/>
              </a:ext>
            </a:extLst>
          </p:cNvPr>
          <p:cNvSpPr>
            <a:spLocks noGrp="1"/>
          </p:cNvSpPr>
          <p:nvPr>
            <p:ph type="ftr" sz="quarter" idx="11"/>
          </p:nvPr>
        </p:nvSpPr>
        <p:spPr/>
        <p:txBody>
          <a:bodyPr/>
          <a:lstStyle/>
          <a:p>
            <a:r>
              <a:rPr lang="en-IN"/>
              <a:t>GE Internal</a:t>
            </a:r>
          </a:p>
        </p:txBody>
      </p:sp>
      <p:sp>
        <p:nvSpPr>
          <p:cNvPr id="6" name="Content Placeholder 3">
            <a:extLst>
              <a:ext uri="{FF2B5EF4-FFF2-40B4-BE49-F238E27FC236}">
                <a16:creationId xmlns:a16="http://schemas.microsoft.com/office/drawing/2014/main" id="{E8892F98-0750-419B-BBDD-A923D2AC850D}"/>
              </a:ext>
            </a:extLst>
          </p:cNvPr>
          <p:cNvSpPr txBox="1">
            <a:spLocks/>
          </p:cNvSpPr>
          <p:nvPr/>
        </p:nvSpPr>
        <p:spPr>
          <a:xfrm>
            <a:off x="480000" y="1054049"/>
            <a:ext cx="6753087" cy="2555011"/>
          </a:xfrm>
          <a:prstGeom prst="rect">
            <a:avLst/>
          </a:prstGeom>
        </p:spPr>
        <p:txBody>
          <a:bodyPr vert="horz" lIns="91440" tIns="45720" rIns="91440" bIns="45720" rtlCol="0" anchor="ctr">
            <a:normAutofit/>
          </a:bodyP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en-US" sz="2000" b="1" dirty="0">
              <a:solidFill>
                <a:srgbClr val="1F497D"/>
              </a:solidFill>
              <a:latin typeface="Calibri" pitchFamily="34" charset="0"/>
              <a:cs typeface="Calibri" pitchFamily="34" charset="0"/>
            </a:endParaRPr>
          </a:p>
          <a:p>
            <a:endParaRPr lang="en-US" sz="2400" dirty="0"/>
          </a:p>
        </p:txBody>
      </p:sp>
      <p:sp>
        <p:nvSpPr>
          <p:cNvPr id="3" name="Rectangle 2">
            <a:extLst>
              <a:ext uri="{FF2B5EF4-FFF2-40B4-BE49-F238E27FC236}">
                <a16:creationId xmlns:a16="http://schemas.microsoft.com/office/drawing/2014/main" id="{E526ED2E-9297-426A-BA44-809393B6D0A3}"/>
              </a:ext>
            </a:extLst>
          </p:cNvPr>
          <p:cNvSpPr/>
          <p:nvPr/>
        </p:nvSpPr>
        <p:spPr>
          <a:xfrm>
            <a:off x="1243012" y="2019710"/>
            <a:ext cx="9000000" cy="646331"/>
          </a:xfrm>
          <a:prstGeom prst="rect">
            <a:avLst/>
          </a:prstGeom>
        </p:spPr>
        <p:txBody>
          <a:bodyPr wrap="square">
            <a:spAutoFit/>
          </a:bodyPr>
          <a:lstStyle/>
          <a:p>
            <a:pPr marL="285750" indent="-285750" algn="just">
              <a:spcBef>
                <a:spcPts val="750"/>
              </a:spcBef>
              <a:spcAft>
                <a:spcPts val="1500"/>
              </a:spcAft>
              <a:buFont typeface="Arial" panose="020B0604020202020204" pitchFamily="34" charset="0"/>
              <a:buChar char="•"/>
            </a:pPr>
            <a:r>
              <a:rPr lang="en-IN" dirty="0">
                <a:solidFill>
                  <a:schemeClr val="accent1">
                    <a:lumMod val="75000"/>
                  </a:schemeClr>
                </a:solidFill>
                <a:ea typeface="Times New Roman" panose="02020603050405020304" pitchFamily="18" charset="0"/>
              </a:rPr>
              <a:t>To Install, copy, transform, split, rename, and uninstall products based on SAP NetWeaver AS ABAP and AS Java.</a:t>
            </a:r>
            <a:endParaRPr lang="en-IN" b="1" dirty="0">
              <a:solidFill>
                <a:schemeClr val="accent1">
                  <a:lumMod val="75000"/>
                </a:schemeClr>
              </a:solidFill>
              <a:ea typeface="Times New Roman" panose="02020603050405020304" pitchFamily="18" charset="0"/>
            </a:endParaRPr>
          </a:p>
        </p:txBody>
      </p:sp>
      <p:sp>
        <p:nvSpPr>
          <p:cNvPr id="5" name="Rectangle 4">
            <a:extLst>
              <a:ext uri="{FF2B5EF4-FFF2-40B4-BE49-F238E27FC236}">
                <a16:creationId xmlns:a16="http://schemas.microsoft.com/office/drawing/2014/main" id="{0A301609-6D91-434C-B064-480D3864E642}"/>
              </a:ext>
            </a:extLst>
          </p:cNvPr>
          <p:cNvSpPr/>
          <p:nvPr/>
        </p:nvSpPr>
        <p:spPr>
          <a:xfrm>
            <a:off x="1053994" y="1167548"/>
            <a:ext cx="4450514" cy="400110"/>
          </a:xfrm>
          <a:prstGeom prst="rect">
            <a:avLst/>
          </a:prstGeom>
        </p:spPr>
        <p:txBody>
          <a:bodyPr wrap="none">
            <a:spAutoFit/>
          </a:bodyPr>
          <a:lstStyle/>
          <a:p>
            <a:pPr algn="just">
              <a:spcBef>
                <a:spcPts val="750"/>
              </a:spcBef>
              <a:spcAft>
                <a:spcPts val="1500"/>
              </a:spcAft>
            </a:pPr>
            <a:r>
              <a:rPr lang="en-IN" sz="2000" b="1" dirty="0">
                <a:solidFill>
                  <a:schemeClr val="accent1">
                    <a:lumMod val="75000"/>
                  </a:schemeClr>
                </a:solidFill>
                <a:ea typeface="Times New Roman" panose="02020603050405020304" pitchFamily="18" charset="0"/>
              </a:rPr>
              <a:t>Software Provisioning Manager (SWPM</a:t>
            </a:r>
            <a:r>
              <a:rPr lang="en-IN" b="1" dirty="0">
                <a:solidFill>
                  <a:schemeClr val="accent1">
                    <a:lumMod val="75000"/>
                  </a:schemeClr>
                </a:solidFill>
                <a:ea typeface="Times New Roman" panose="02020603050405020304" pitchFamily="18" charset="0"/>
              </a:rPr>
              <a:t>)</a:t>
            </a:r>
          </a:p>
        </p:txBody>
      </p:sp>
    </p:spTree>
    <p:extLst>
      <p:ext uri="{BB962C8B-B14F-4D97-AF65-F5344CB8AC3E}">
        <p14:creationId xmlns:p14="http://schemas.microsoft.com/office/powerpoint/2010/main" val="120573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06C9D-AD1D-4479-96D3-BBB7488A0881}"/>
              </a:ext>
            </a:extLst>
          </p:cNvPr>
          <p:cNvPicPr>
            <a:picLocks noChangeAspect="1"/>
          </p:cNvPicPr>
          <p:nvPr/>
        </p:nvPicPr>
        <p:blipFill>
          <a:blip r:embed="rId2"/>
          <a:stretch>
            <a:fillRect/>
          </a:stretch>
        </p:blipFill>
        <p:spPr>
          <a:xfrm>
            <a:off x="-144000" y="6667576"/>
            <a:ext cx="2486025" cy="333375"/>
          </a:xfrm>
          <a:prstGeom prst="rect">
            <a:avLst/>
          </a:prstGeom>
        </p:spPr>
      </p:pic>
      <p:sp>
        <p:nvSpPr>
          <p:cNvPr id="2" name="Footer Placeholder 1">
            <a:extLst>
              <a:ext uri="{FF2B5EF4-FFF2-40B4-BE49-F238E27FC236}">
                <a16:creationId xmlns:a16="http://schemas.microsoft.com/office/drawing/2014/main" id="{1E0EF857-ED80-4603-A75D-CB523F612195}"/>
              </a:ext>
            </a:extLst>
          </p:cNvPr>
          <p:cNvSpPr>
            <a:spLocks noGrp="1"/>
          </p:cNvSpPr>
          <p:nvPr>
            <p:ph type="ftr" sz="quarter" idx="11"/>
          </p:nvPr>
        </p:nvSpPr>
        <p:spPr>
          <a:xfrm>
            <a:off x="3894600" y="6499301"/>
            <a:ext cx="4114800" cy="365125"/>
          </a:xfrm>
        </p:spPr>
        <p:txBody>
          <a:bodyPr/>
          <a:lstStyle/>
          <a:p>
            <a:r>
              <a:rPr lang="en-IN"/>
              <a:t>GE Internal</a:t>
            </a:r>
          </a:p>
        </p:txBody>
      </p:sp>
      <p:sp>
        <p:nvSpPr>
          <p:cNvPr id="6" name="Content Placeholder 3">
            <a:extLst>
              <a:ext uri="{FF2B5EF4-FFF2-40B4-BE49-F238E27FC236}">
                <a16:creationId xmlns:a16="http://schemas.microsoft.com/office/drawing/2014/main" id="{E8892F98-0750-419B-BBDD-A923D2AC850D}"/>
              </a:ext>
            </a:extLst>
          </p:cNvPr>
          <p:cNvSpPr txBox="1">
            <a:spLocks/>
          </p:cNvSpPr>
          <p:nvPr/>
        </p:nvSpPr>
        <p:spPr>
          <a:xfrm>
            <a:off x="336000" y="1197000"/>
            <a:ext cx="6753087" cy="2555011"/>
          </a:xfrm>
          <a:prstGeom prst="rect">
            <a:avLst/>
          </a:prstGeom>
        </p:spPr>
        <p:txBody>
          <a:bodyPr vert="horz" lIns="91440" tIns="45720" rIns="91440" bIns="45720" rtlCol="0" anchor="ctr">
            <a:normAutofit/>
          </a:bodyP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en-US" sz="2000" b="1" dirty="0">
              <a:solidFill>
                <a:srgbClr val="1F497D"/>
              </a:solidFill>
              <a:latin typeface="Calibri" pitchFamily="34" charset="0"/>
              <a:cs typeface="Calibri" pitchFamily="34" charset="0"/>
            </a:endParaRPr>
          </a:p>
          <a:p>
            <a:endParaRPr lang="en-US" sz="2400" dirty="0"/>
          </a:p>
        </p:txBody>
      </p:sp>
      <p:sp>
        <p:nvSpPr>
          <p:cNvPr id="4" name="Rectangle 3">
            <a:extLst>
              <a:ext uri="{FF2B5EF4-FFF2-40B4-BE49-F238E27FC236}">
                <a16:creationId xmlns:a16="http://schemas.microsoft.com/office/drawing/2014/main" id="{5483FA7D-7BF0-4C3A-B509-A7A7D56D213A}"/>
              </a:ext>
            </a:extLst>
          </p:cNvPr>
          <p:cNvSpPr/>
          <p:nvPr/>
        </p:nvSpPr>
        <p:spPr>
          <a:xfrm>
            <a:off x="765802" y="1261196"/>
            <a:ext cx="11064000" cy="3373359"/>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dirty="0">
                <a:solidFill>
                  <a:schemeClr val="accent1">
                    <a:lumMod val="75000"/>
                  </a:schemeClr>
                </a:solidFill>
              </a:rPr>
              <a:t>It is required to generate the XML file, For this need a Solution manager system.</a:t>
            </a:r>
            <a:endParaRPr lang="en-IN" dirty="0">
              <a:solidFill>
                <a:schemeClr val="accent1">
                  <a:lumMod val="75000"/>
                </a:schemeClr>
              </a:solidFill>
            </a:endParaRPr>
          </a:p>
          <a:p>
            <a:pPr marL="285750" lvl="0" indent="-285750">
              <a:lnSpc>
                <a:spcPct val="150000"/>
              </a:lnSpc>
              <a:buFont typeface="Arial" panose="020B0604020202020204" pitchFamily="34" charset="0"/>
              <a:buChar char="•"/>
            </a:pPr>
            <a:r>
              <a:rPr lang="en-IN" dirty="0">
                <a:solidFill>
                  <a:schemeClr val="accent1">
                    <a:lumMod val="75000"/>
                  </a:schemeClr>
                </a:solidFill>
              </a:rPr>
              <a:t>If you are using solution manager 7.1, There Maintenance Optimizer (</a:t>
            </a:r>
            <a:r>
              <a:rPr lang="en-IN" dirty="0" err="1">
                <a:solidFill>
                  <a:schemeClr val="accent1">
                    <a:lumMod val="75000"/>
                  </a:schemeClr>
                </a:solidFill>
              </a:rPr>
              <a:t>MOpz</a:t>
            </a:r>
            <a:r>
              <a:rPr lang="en-IN" dirty="0">
                <a:solidFill>
                  <a:schemeClr val="accent1">
                    <a:lumMod val="75000"/>
                  </a:schemeClr>
                </a:solidFill>
              </a:rPr>
              <a:t>) available.</a:t>
            </a:r>
          </a:p>
          <a:p>
            <a:pPr marL="285750" lvl="0" indent="-285750">
              <a:lnSpc>
                <a:spcPct val="150000"/>
              </a:lnSpc>
              <a:buFont typeface="Arial" panose="020B0604020202020204" pitchFamily="34" charset="0"/>
              <a:buChar char="•"/>
            </a:pPr>
            <a:r>
              <a:rPr lang="en-IN" dirty="0">
                <a:solidFill>
                  <a:schemeClr val="accent1">
                    <a:lumMod val="75000"/>
                  </a:schemeClr>
                </a:solidFill>
              </a:rPr>
              <a:t>If you are using solution manager 7.2, There Maintenance Planner (MP) available.</a:t>
            </a:r>
          </a:p>
          <a:p>
            <a:pPr marL="285750" lvl="0" indent="-285750">
              <a:lnSpc>
                <a:spcPct val="150000"/>
              </a:lnSpc>
              <a:buFont typeface="Arial" panose="020B0604020202020204" pitchFamily="34" charset="0"/>
              <a:buChar char="•"/>
            </a:pPr>
            <a:r>
              <a:rPr lang="en-IN" dirty="0">
                <a:solidFill>
                  <a:schemeClr val="accent1">
                    <a:lumMod val="75000"/>
                  </a:schemeClr>
                </a:solidFill>
              </a:rPr>
              <a:t>Maintenance Planner (MP) URL : </a:t>
            </a:r>
            <a:r>
              <a:rPr lang="en-IN" u="sng" dirty="0">
                <a:solidFill>
                  <a:schemeClr val="accent1">
                    <a:lumMod val="75000"/>
                  </a:schemeClr>
                </a:solidFill>
                <a:hlinkClick r:id="rId3">
                  <a:extLst>
                    <a:ext uri="{A12FA001-AC4F-418D-AE19-62706E023703}">
                      <ahyp:hlinkClr xmlns:ahyp="http://schemas.microsoft.com/office/drawing/2018/hyperlinkcolor" val="tx"/>
                    </a:ext>
                  </a:extLst>
                </a:hlinkClick>
              </a:rPr>
              <a:t>https://apps.support.sap.com/sap/support/mp</a:t>
            </a:r>
            <a:r>
              <a:rPr lang="en-IN" u="sng" dirty="0">
                <a:solidFill>
                  <a:schemeClr val="accent1">
                    <a:lumMod val="75000"/>
                  </a:schemeClr>
                </a:solidFill>
              </a:rPr>
              <a:t>.</a:t>
            </a:r>
          </a:p>
          <a:p>
            <a:pPr marL="285750" lvl="0" indent="-285750">
              <a:lnSpc>
                <a:spcPct val="150000"/>
              </a:lnSpc>
              <a:buFont typeface="Arial" panose="020B0604020202020204" pitchFamily="34" charset="0"/>
              <a:buChar char="•"/>
            </a:pPr>
            <a:r>
              <a:rPr lang="en-US" dirty="0">
                <a:solidFill>
                  <a:schemeClr val="accent1">
                    <a:lumMod val="75000"/>
                  </a:schemeClr>
                </a:solidFill>
              </a:rPr>
              <a:t>Before  installation, Download and unpack the latest version of Software Provisioning Manager(SWPM).</a:t>
            </a:r>
          </a:p>
          <a:p>
            <a:pPr marL="285750" lvl="0" indent="-285750">
              <a:lnSpc>
                <a:spcPct val="150000"/>
              </a:lnSpc>
              <a:buFont typeface="Arial" panose="020B0604020202020204" pitchFamily="34" charset="0"/>
              <a:buChar char="•"/>
            </a:pPr>
            <a:r>
              <a:rPr lang="en-IN" dirty="0">
                <a:solidFill>
                  <a:schemeClr val="accent1">
                    <a:lumMod val="75000"/>
                  </a:schemeClr>
                </a:solidFill>
              </a:rPr>
              <a:t>Downloading Installation Media it include SAP Installation , DB Installation, Latest kernel…etc.</a:t>
            </a:r>
          </a:p>
          <a:p>
            <a:pPr marL="285750" indent="-285750">
              <a:lnSpc>
                <a:spcPct val="150000"/>
              </a:lnSpc>
              <a:buFont typeface="Arial" panose="020B0604020202020204" pitchFamily="34" charset="0"/>
              <a:buChar char="•"/>
            </a:pPr>
            <a:r>
              <a:rPr lang="en-US" dirty="0">
                <a:solidFill>
                  <a:schemeClr val="accent1">
                    <a:lumMod val="75000"/>
                  </a:schemeClr>
                </a:solidFill>
              </a:rPr>
              <a:t>Download the media in to the download directory &amp; Unpack all into the same directory.</a:t>
            </a:r>
            <a:endParaRPr lang="en-IN" dirty="0">
              <a:solidFill>
                <a:schemeClr val="accent1">
                  <a:lumMod val="75000"/>
                </a:schemeClr>
              </a:solidFill>
            </a:endParaRPr>
          </a:p>
          <a:p>
            <a:pPr>
              <a:lnSpc>
                <a:spcPct val="150000"/>
              </a:lnSpc>
            </a:pPr>
            <a:r>
              <a:rPr lang="en-IN" dirty="0"/>
              <a:t> </a:t>
            </a:r>
          </a:p>
        </p:txBody>
      </p:sp>
      <p:sp>
        <p:nvSpPr>
          <p:cNvPr id="3" name="Rectangle 2">
            <a:extLst>
              <a:ext uri="{FF2B5EF4-FFF2-40B4-BE49-F238E27FC236}">
                <a16:creationId xmlns:a16="http://schemas.microsoft.com/office/drawing/2014/main" id="{E4DCCBC4-4A21-41A6-A32E-785CE45C20B0}"/>
              </a:ext>
            </a:extLst>
          </p:cNvPr>
          <p:cNvSpPr/>
          <p:nvPr/>
        </p:nvSpPr>
        <p:spPr>
          <a:xfrm>
            <a:off x="722025" y="691951"/>
            <a:ext cx="3240000" cy="400110"/>
          </a:xfrm>
          <a:prstGeom prst="rect">
            <a:avLst/>
          </a:prstGeom>
        </p:spPr>
        <p:txBody>
          <a:bodyPr wrap="square">
            <a:spAutoFit/>
          </a:bodyPr>
          <a:lstStyle/>
          <a:p>
            <a:r>
              <a:rPr lang="en-US" sz="2000" b="1" dirty="0">
                <a:solidFill>
                  <a:schemeClr val="accent1">
                    <a:lumMod val="75000"/>
                  </a:schemeClr>
                </a:solidFill>
              </a:rPr>
              <a:t>Maintenance Planner: </a:t>
            </a:r>
            <a:endParaRPr lang="en-IN" sz="2000" b="1" dirty="0">
              <a:solidFill>
                <a:schemeClr val="accent1">
                  <a:lumMod val="75000"/>
                </a:schemeClr>
              </a:solidFill>
            </a:endParaRPr>
          </a:p>
        </p:txBody>
      </p:sp>
    </p:spTree>
    <p:extLst>
      <p:ext uri="{BB962C8B-B14F-4D97-AF65-F5344CB8AC3E}">
        <p14:creationId xmlns:p14="http://schemas.microsoft.com/office/powerpoint/2010/main" val="1018180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441E96-B12A-42FD-9CC5-A945F669EDB8}"/>
              </a:ext>
            </a:extLst>
          </p:cNvPr>
          <p:cNvPicPr/>
          <p:nvPr/>
        </p:nvPicPr>
        <p:blipFill>
          <a:blip r:embed="rId2"/>
          <a:stretch>
            <a:fillRect/>
          </a:stretch>
        </p:blipFill>
        <p:spPr>
          <a:xfrm>
            <a:off x="1848000" y="1341000"/>
            <a:ext cx="8136000" cy="4392000"/>
          </a:xfrm>
          <a:prstGeom prst="rect">
            <a:avLst/>
          </a:prstGeom>
        </p:spPr>
      </p:pic>
      <p:sp>
        <p:nvSpPr>
          <p:cNvPr id="6" name="Footer Placeholder 5">
            <a:extLst>
              <a:ext uri="{FF2B5EF4-FFF2-40B4-BE49-F238E27FC236}">
                <a16:creationId xmlns:a16="http://schemas.microsoft.com/office/drawing/2014/main" id="{F1A16E0A-D84F-4905-B01C-A548C0DCCAF5}"/>
              </a:ext>
            </a:extLst>
          </p:cNvPr>
          <p:cNvSpPr>
            <a:spLocks noGrp="1"/>
          </p:cNvSpPr>
          <p:nvPr>
            <p:ph type="ftr" sz="quarter" idx="11"/>
          </p:nvPr>
        </p:nvSpPr>
        <p:spPr/>
        <p:txBody>
          <a:bodyPr/>
          <a:lstStyle/>
          <a:p>
            <a:r>
              <a:rPr lang="en-IN"/>
              <a:t>GE Internal</a:t>
            </a:r>
          </a:p>
        </p:txBody>
      </p:sp>
    </p:spTree>
    <p:extLst>
      <p:ext uri="{BB962C8B-B14F-4D97-AF65-F5344CB8AC3E}">
        <p14:creationId xmlns:p14="http://schemas.microsoft.com/office/powerpoint/2010/main" val="140542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06C9D-AD1D-4479-96D3-BBB7488A0881}"/>
              </a:ext>
            </a:extLst>
          </p:cNvPr>
          <p:cNvPicPr>
            <a:picLocks noChangeAspect="1"/>
          </p:cNvPicPr>
          <p:nvPr/>
        </p:nvPicPr>
        <p:blipFill>
          <a:blip r:embed="rId2"/>
          <a:stretch>
            <a:fillRect/>
          </a:stretch>
        </p:blipFill>
        <p:spPr>
          <a:xfrm>
            <a:off x="0" y="6524625"/>
            <a:ext cx="2486025" cy="333375"/>
          </a:xfrm>
          <a:prstGeom prst="rect">
            <a:avLst/>
          </a:prstGeom>
        </p:spPr>
      </p:pic>
      <p:sp>
        <p:nvSpPr>
          <p:cNvPr id="2" name="Footer Placeholder 1">
            <a:extLst>
              <a:ext uri="{FF2B5EF4-FFF2-40B4-BE49-F238E27FC236}">
                <a16:creationId xmlns:a16="http://schemas.microsoft.com/office/drawing/2014/main" id="{1E0EF857-ED80-4603-A75D-CB523F612195}"/>
              </a:ext>
            </a:extLst>
          </p:cNvPr>
          <p:cNvSpPr>
            <a:spLocks noGrp="1"/>
          </p:cNvSpPr>
          <p:nvPr>
            <p:ph type="ftr" sz="quarter" idx="11"/>
          </p:nvPr>
        </p:nvSpPr>
        <p:spPr/>
        <p:txBody>
          <a:bodyPr/>
          <a:lstStyle/>
          <a:p>
            <a:r>
              <a:rPr lang="en-IN"/>
              <a:t>GE Internal</a:t>
            </a:r>
          </a:p>
        </p:txBody>
      </p:sp>
      <p:sp>
        <p:nvSpPr>
          <p:cNvPr id="6" name="Content Placeholder 3">
            <a:extLst>
              <a:ext uri="{FF2B5EF4-FFF2-40B4-BE49-F238E27FC236}">
                <a16:creationId xmlns:a16="http://schemas.microsoft.com/office/drawing/2014/main" id="{E8892F98-0750-419B-BBDD-A923D2AC850D}"/>
              </a:ext>
            </a:extLst>
          </p:cNvPr>
          <p:cNvSpPr txBox="1">
            <a:spLocks/>
          </p:cNvSpPr>
          <p:nvPr/>
        </p:nvSpPr>
        <p:spPr>
          <a:xfrm>
            <a:off x="480000" y="1054049"/>
            <a:ext cx="6753087" cy="2555011"/>
          </a:xfrm>
          <a:prstGeom prst="rect">
            <a:avLst/>
          </a:prstGeom>
        </p:spPr>
        <p:txBody>
          <a:bodyPr vert="horz" lIns="91440" tIns="45720" rIns="91440" bIns="45720" rtlCol="0" anchor="ctr">
            <a:normAutofit/>
          </a:bodyP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en-US" sz="2000" b="1" dirty="0">
              <a:solidFill>
                <a:srgbClr val="1F497D"/>
              </a:solidFill>
              <a:latin typeface="Calibri" pitchFamily="34" charset="0"/>
              <a:cs typeface="Calibri" pitchFamily="34" charset="0"/>
            </a:endParaRPr>
          </a:p>
          <a:p>
            <a:endParaRPr lang="en-US" sz="2400" dirty="0"/>
          </a:p>
        </p:txBody>
      </p:sp>
      <p:sp>
        <p:nvSpPr>
          <p:cNvPr id="3" name="Rectangle 2">
            <a:extLst>
              <a:ext uri="{FF2B5EF4-FFF2-40B4-BE49-F238E27FC236}">
                <a16:creationId xmlns:a16="http://schemas.microsoft.com/office/drawing/2014/main" id="{A589FE0B-778C-497E-9D1E-3261CEB407C7}"/>
              </a:ext>
            </a:extLst>
          </p:cNvPr>
          <p:cNvSpPr/>
          <p:nvPr/>
        </p:nvSpPr>
        <p:spPr>
          <a:xfrm>
            <a:off x="1601767" y="678735"/>
            <a:ext cx="6753086" cy="400110"/>
          </a:xfrm>
          <a:prstGeom prst="rect">
            <a:avLst/>
          </a:prstGeom>
        </p:spPr>
        <p:txBody>
          <a:bodyPr wrap="square">
            <a:spAutoFit/>
          </a:bodyPr>
          <a:lstStyle/>
          <a:p>
            <a:r>
              <a:rPr lang="en-IN" sz="2000" b="1" u="sng" dirty="0">
                <a:solidFill>
                  <a:schemeClr val="accent1">
                    <a:lumMod val="75000"/>
                  </a:schemeClr>
                </a:solidFill>
                <a:hlinkClick r:id="rId3">
                  <a:extLst>
                    <a:ext uri="{A12FA001-AC4F-418D-AE19-62706E023703}">
                      <ahyp:hlinkClr xmlns:ahyp="http://schemas.microsoft.com/office/drawing/2018/hyperlinkcolor" val="tx"/>
                    </a:ext>
                  </a:extLst>
                </a:hlinkClick>
              </a:rPr>
              <a:t>Product </a:t>
            </a:r>
            <a:r>
              <a:rPr lang="en-IN" sz="2000" b="1" dirty="0">
                <a:solidFill>
                  <a:schemeClr val="accent1">
                    <a:lumMod val="75000"/>
                  </a:schemeClr>
                </a:solidFill>
                <a:hlinkClick r:id="rId3">
                  <a:extLst>
                    <a:ext uri="{A12FA001-AC4F-418D-AE19-62706E023703}">
                      <ahyp:hlinkClr xmlns:ahyp="http://schemas.microsoft.com/office/drawing/2018/hyperlinkcolor" val="tx"/>
                    </a:ext>
                  </a:extLst>
                </a:hlinkClick>
              </a:rPr>
              <a:t>Availability Matrix (PAM)</a:t>
            </a:r>
            <a:r>
              <a:rPr lang="en-IN" sz="2000" b="1" dirty="0">
                <a:solidFill>
                  <a:schemeClr val="accent1">
                    <a:lumMod val="75000"/>
                  </a:schemeClr>
                </a:solidFill>
              </a:rPr>
              <a:t>:</a:t>
            </a:r>
          </a:p>
        </p:txBody>
      </p:sp>
      <p:sp>
        <p:nvSpPr>
          <p:cNvPr id="10" name="Rectangle 9">
            <a:extLst>
              <a:ext uri="{FF2B5EF4-FFF2-40B4-BE49-F238E27FC236}">
                <a16:creationId xmlns:a16="http://schemas.microsoft.com/office/drawing/2014/main" id="{60B20090-5CFF-4253-A255-D7D4094AF7A1}"/>
              </a:ext>
            </a:extLst>
          </p:cNvPr>
          <p:cNvSpPr/>
          <p:nvPr/>
        </p:nvSpPr>
        <p:spPr>
          <a:xfrm>
            <a:off x="1601767" y="1413000"/>
            <a:ext cx="9246233" cy="2527423"/>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IN" dirty="0">
                <a:solidFill>
                  <a:schemeClr val="accent1">
                    <a:lumMod val="75000"/>
                  </a:schemeClr>
                </a:solidFill>
              </a:rPr>
              <a:t>PAM regularly publish information about SAP software releases: release types, maintenance durations, planned availability, and upgrade paths. The PAM also offers information about platform availability, including database platform and operating systems.</a:t>
            </a:r>
          </a:p>
          <a:p>
            <a:pPr algn="just">
              <a:lnSpc>
                <a:spcPct val="107000"/>
              </a:lnSpc>
              <a:spcAft>
                <a:spcPts val="800"/>
              </a:spcAft>
            </a:pPr>
            <a:endParaRPr lang="en-IN"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PAM URL:</a:t>
            </a:r>
            <a:endParaRPr lang="en-IN"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u="sng"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https://apps.support.sap.com/sap(bD1lbiZjPTAwMQ==)/support/pam/pam.html?smpsrv=https%3a%2f%2fwebsmp106.sap-ag.de#ts=0</a:t>
            </a:r>
            <a:endParaRPr lang="en-IN"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601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CC9199-B567-4906-A259-BABF559A375F}"/>
              </a:ext>
            </a:extLst>
          </p:cNvPr>
          <p:cNvPicPr>
            <a:picLocks noChangeAspect="1"/>
          </p:cNvPicPr>
          <p:nvPr/>
        </p:nvPicPr>
        <p:blipFill>
          <a:blip r:embed="rId2"/>
          <a:stretch>
            <a:fillRect/>
          </a:stretch>
        </p:blipFill>
        <p:spPr>
          <a:xfrm>
            <a:off x="840000" y="1125000"/>
            <a:ext cx="10512000" cy="4968000"/>
          </a:xfrm>
          <a:prstGeom prst="rect">
            <a:avLst/>
          </a:prstGeom>
        </p:spPr>
      </p:pic>
      <p:sp>
        <p:nvSpPr>
          <p:cNvPr id="5" name="Footer Placeholder 4">
            <a:extLst>
              <a:ext uri="{FF2B5EF4-FFF2-40B4-BE49-F238E27FC236}">
                <a16:creationId xmlns:a16="http://schemas.microsoft.com/office/drawing/2014/main" id="{82B1C488-7F15-4E9F-A175-D8DFC8417F3C}"/>
              </a:ext>
            </a:extLst>
          </p:cNvPr>
          <p:cNvSpPr>
            <a:spLocks noGrp="1"/>
          </p:cNvSpPr>
          <p:nvPr>
            <p:ph type="ftr" sz="quarter" idx="11"/>
          </p:nvPr>
        </p:nvSpPr>
        <p:spPr/>
        <p:txBody>
          <a:bodyPr/>
          <a:lstStyle/>
          <a:p>
            <a:r>
              <a:rPr lang="en-IN"/>
              <a:t>GE Internal</a:t>
            </a:r>
          </a:p>
        </p:txBody>
      </p:sp>
      <p:sp>
        <p:nvSpPr>
          <p:cNvPr id="2" name="Rectangle 1">
            <a:extLst>
              <a:ext uri="{FF2B5EF4-FFF2-40B4-BE49-F238E27FC236}">
                <a16:creationId xmlns:a16="http://schemas.microsoft.com/office/drawing/2014/main" id="{E4B8016A-023B-4B39-9B21-DC45E2861AA3}"/>
              </a:ext>
            </a:extLst>
          </p:cNvPr>
          <p:cNvSpPr/>
          <p:nvPr/>
        </p:nvSpPr>
        <p:spPr>
          <a:xfrm>
            <a:off x="480000" y="671859"/>
            <a:ext cx="2088264" cy="369332"/>
          </a:xfrm>
          <a:prstGeom prst="rect">
            <a:avLst/>
          </a:prstGeom>
        </p:spPr>
        <p:txBody>
          <a:bodyPr wrap="none">
            <a:spAutoFit/>
          </a:bodyPr>
          <a:lstStyle/>
          <a:p>
            <a:r>
              <a:rPr lang="en-IN" b="1" dirty="0">
                <a:solidFill>
                  <a:schemeClr val="accent1">
                    <a:lumMod val="75000"/>
                  </a:schemeClr>
                </a:solidFill>
                <a:latin typeface="Calibri" panose="020F0502020204030204" pitchFamily="34" charset="0"/>
                <a:cs typeface="Calibri" panose="020F0502020204030204" pitchFamily="34" charset="0"/>
              </a:rPr>
              <a:t>Simple view of PAM</a:t>
            </a:r>
            <a:endParaRPr lang="en-IN" b="1" dirty="0">
              <a:solidFill>
                <a:schemeClr val="accent1">
                  <a:lumMod val="75000"/>
                </a:schemeClr>
              </a:solidFill>
            </a:endParaRPr>
          </a:p>
        </p:txBody>
      </p:sp>
    </p:spTree>
    <p:extLst>
      <p:ext uri="{BB962C8B-B14F-4D97-AF65-F5344CB8AC3E}">
        <p14:creationId xmlns:p14="http://schemas.microsoft.com/office/powerpoint/2010/main" val="1551229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2B92-5168-4CA7-9BC2-B57422106B95}"/>
              </a:ext>
            </a:extLst>
          </p:cNvPr>
          <p:cNvSpPr>
            <a:spLocks noGrp="1"/>
          </p:cNvSpPr>
          <p:nvPr>
            <p:ph type="title"/>
          </p:nvPr>
        </p:nvSpPr>
        <p:spPr>
          <a:xfrm>
            <a:off x="912000" y="1136119"/>
            <a:ext cx="4321800" cy="399875"/>
          </a:xfrm>
        </p:spPr>
        <p:txBody>
          <a:bodyPr>
            <a:normAutofit fontScale="90000"/>
          </a:bodyPr>
          <a:lstStyle/>
          <a:p>
            <a:r>
              <a:rPr lang="en-IN" sz="2400" b="1" dirty="0">
                <a:solidFill>
                  <a:schemeClr val="accent1">
                    <a:lumMod val="75000"/>
                  </a:schemeClr>
                </a:solidFill>
                <a:latin typeface="+mn-lt"/>
              </a:rPr>
              <a:t>Upgrade Types and Strategies</a:t>
            </a:r>
          </a:p>
        </p:txBody>
      </p:sp>
      <p:sp>
        <p:nvSpPr>
          <p:cNvPr id="3" name="Content Placeholder 2">
            <a:extLst>
              <a:ext uri="{FF2B5EF4-FFF2-40B4-BE49-F238E27FC236}">
                <a16:creationId xmlns:a16="http://schemas.microsoft.com/office/drawing/2014/main" id="{B0C07F50-23BF-414C-8086-4D430DE1218B}"/>
              </a:ext>
            </a:extLst>
          </p:cNvPr>
          <p:cNvSpPr>
            <a:spLocks noGrp="1"/>
          </p:cNvSpPr>
          <p:nvPr>
            <p:ph idx="1"/>
          </p:nvPr>
        </p:nvSpPr>
        <p:spPr>
          <a:xfrm>
            <a:off x="1056000" y="1845000"/>
            <a:ext cx="10515600" cy="3691375"/>
          </a:xfrm>
        </p:spPr>
        <p:txBody>
          <a:bodyPr>
            <a:normAutofit/>
          </a:bodyPr>
          <a:lstStyle/>
          <a:p>
            <a:pPr marL="0" lvl="0" indent="0" algn="just">
              <a:buNone/>
            </a:pPr>
            <a:r>
              <a:rPr lang="en-US" sz="1900" b="1" dirty="0">
                <a:solidFill>
                  <a:schemeClr val="accent1">
                    <a:lumMod val="75000"/>
                  </a:schemeClr>
                </a:solidFill>
              </a:rPr>
              <a:t>SP Upgrade :</a:t>
            </a:r>
            <a:endParaRPr lang="en-IN" sz="1900" dirty="0">
              <a:solidFill>
                <a:schemeClr val="accent1">
                  <a:lumMod val="75000"/>
                </a:schemeClr>
              </a:solidFill>
            </a:endParaRPr>
          </a:p>
          <a:p>
            <a:pPr algn="just"/>
            <a:r>
              <a:rPr lang="en-IN" sz="1800" dirty="0">
                <a:solidFill>
                  <a:schemeClr val="accent1">
                    <a:lumMod val="75000"/>
                  </a:schemeClr>
                </a:solidFill>
              </a:rPr>
              <a:t>SAP collects all the corrections in one place and this collection is called SUPPORT PACKAGE. This support package also includes enhancements to earlier versions of SAP.</a:t>
            </a:r>
          </a:p>
          <a:p>
            <a:pPr algn="just"/>
            <a:r>
              <a:rPr lang="en-IN" sz="1800" dirty="0">
                <a:solidFill>
                  <a:schemeClr val="accent1">
                    <a:lumMod val="75000"/>
                  </a:schemeClr>
                </a:solidFill>
              </a:rPr>
              <a:t> SPAM/SAINT Update contains updates and improvements to Support Package Manager (SPAM) and Add-On Installation Tool (SAINT). There is always one SPAM update for each release. SPAM/SAINT update is mandatory before any support package upgrade</a:t>
            </a:r>
          </a:p>
          <a:p>
            <a:pPr marL="0" indent="0" algn="just">
              <a:buNone/>
            </a:pPr>
            <a:r>
              <a:rPr lang="en-IN" sz="1800" dirty="0">
                <a:solidFill>
                  <a:schemeClr val="accent1">
                    <a:lumMod val="75000"/>
                  </a:schemeClr>
                </a:solidFill>
              </a:rPr>
              <a:t> </a:t>
            </a:r>
          </a:p>
          <a:p>
            <a:pPr marL="0" lvl="0" indent="0" algn="just">
              <a:buNone/>
            </a:pPr>
            <a:r>
              <a:rPr lang="en-US" sz="1900" b="1" dirty="0">
                <a:solidFill>
                  <a:schemeClr val="accent1">
                    <a:lumMod val="75000"/>
                  </a:schemeClr>
                </a:solidFill>
              </a:rPr>
              <a:t>Stack Upgrade:</a:t>
            </a:r>
            <a:endParaRPr lang="en-IN" sz="1900" dirty="0">
              <a:solidFill>
                <a:schemeClr val="accent1">
                  <a:lumMod val="75000"/>
                </a:schemeClr>
              </a:solidFill>
            </a:endParaRPr>
          </a:p>
          <a:p>
            <a:pPr algn="just"/>
            <a:r>
              <a:rPr lang="en-IN" sz="1800" dirty="0">
                <a:solidFill>
                  <a:schemeClr val="accent1">
                    <a:lumMod val="75000"/>
                  </a:schemeClr>
                </a:solidFill>
              </a:rPr>
              <a:t>SAP recommends the application of support package stacks at least once a year so that all corrections can be implemented. To optimize quality</a:t>
            </a:r>
          </a:p>
        </p:txBody>
      </p:sp>
      <p:sp>
        <p:nvSpPr>
          <p:cNvPr id="4" name="Footer Placeholder 3">
            <a:extLst>
              <a:ext uri="{FF2B5EF4-FFF2-40B4-BE49-F238E27FC236}">
                <a16:creationId xmlns:a16="http://schemas.microsoft.com/office/drawing/2014/main" id="{EECE13D2-9FAA-4F01-AAEB-7825554717E8}"/>
              </a:ext>
            </a:extLst>
          </p:cNvPr>
          <p:cNvSpPr>
            <a:spLocks noGrp="1"/>
          </p:cNvSpPr>
          <p:nvPr>
            <p:ph type="ftr" sz="quarter" idx="11"/>
          </p:nvPr>
        </p:nvSpPr>
        <p:spPr/>
        <p:txBody>
          <a:bodyPr/>
          <a:lstStyle/>
          <a:p>
            <a:r>
              <a:rPr lang="en-IN"/>
              <a:t>GE Internal</a:t>
            </a:r>
          </a:p>
        </p:txBody>
      </p:sp>
    </p:spTree>
    <p:extLst>
      <p:ext uri="{BB962C8B-B14F-4D97-AF65-F5344CB8AC3E}">
        <p14:creationId xmlns:p14="http://schemas.microsoft.com/office/powerpoint/2010/main" val="3025594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869DD7C-9404-49D8-AAFA-7316EDA9AB37}"/>
              </a:ext>
            </a:extLst>
          </p:cNvPr>
          <p:cNvPicPr>
            <a:picLocks noGrp="1"/>
          </p:cNvPicPr>
          <p:nvPr>
            <p:ph idx="1"/>
          </p:nvPr>
        </p:nvPicPr>
        <p:blipFill>
          <a:blip r:embed="rId2"/>
          <a:stretch>
            <a:fillRect/>
          </a:stretch>
        </p:blipFill>
        <p:spPr>
          <a:xfrm>
            <a:off x="1092000" y="1002160"/>
            <a:ext cx="10008000" cy="5040000"/>
          </a:xfrm>
          <a:prstGeom prst="rect">
            <a:avLst/>
          </a:prstGeom>
        </p:spPr>
      </p:pic>
      <p:sp>
        <p:nvSpPr>
          <p:cNvPr id="5" name="Footer Placeholder 4">
            <a:extLst>
              <a:ext uri="{FF2B5EF4-FFF2-40B4-BE49-F238E27FC236}">
                <a16:creationId xmlns:a16="http://schemas.microsoft.com/office/drawing/2014/main" id="{2CBFCD4F-18A0-4297-973C-491E36D93ACF}"/>
              </a:ext>
            </a:extLst>
          </p:cNvPr>
          <p:cNvSpPr>
            <a:spLocks noGrp="1"/>
          </p:cNvSpPr>
          <p:nvPr>
            <p:ph type="ftr" sz="quarter" idx="11"/>
          </p:nvPr>
        </p:nvSpPr>
        <p:spPr/>
        <p:txBody>
          <a:bodyPr/>
          <a:lstStyle/>
          <a:p>
            <a:r>
              <a:rPr lang="en-IN"/>
              <a:t>GE Internal</a:t>
            </a:r>
          </a:p>
        </p:txBody>
      </p:sp>
      <p:sp>
        <p:nvSpPr>
          <p:cNvPr id="2" name="Rectangle 1">
            <a:extLst>
              <a:ext uri="{FF2B5EF4-FFF2-40B4-BE49-F238E27FC236}">
                <a16:creationId xmlns:a16="http://schemas.microsoft.com/office/drawing/2014/main" id="{0B5CEAE3-EF01-4965-B0B4-07B487DD50B0}"/>
              </a:ext>
            </a:extLst>
          </p:cNvPr>
          <p:cNvSpPr/>
          <p:nvPr/>
        </p:nvSpPr>
        <p:spPr>
          <a:xfrm>
            <a:off x="726852" y="311705"/>
            <a:ext cx="4793147" cy="400110"/>
          </a:xfrm>
          <a:prstGeom prst="rect">
            <a:avLst/>
          </a:prstGeom>
        </p:spPr>
        <p:txBody>
          <a:bodyPr wrap="square">
            <a:spAutoFit/>
          </a:bodyPr>
          <a:lstStyle/>
          <a:p>
            <a:pPr lvl="0" algn="just"/>
            <a:r>
              <a:rPr lang="en-US" sz="2000" b="1" dirty="0">
                <a:solidFill>
                  <a:schemeClr val="accent1">
                    <a:lumMod val="75000"/>
                  </a:schemeClr>
                </a:solidFill>
              </a:rPr>
              <a:t>Customer benefit of the Stack Upgrade :</a:t>
            </a:r>
            <a:endParaRPr lang="en-IN" sz="2000" dirty="0">
              <a:solidFill>
                <a:schemeClr val="accent1">
                  <a:lumMod val="75000"/>
                </a:schemeClr>
              </a:solidFill>
            </a:endParaRPr>
          </a:p>
        </p:txBody>
      </p:sp>
    </p:spTree>
    <p:extLst>
      <p:ext uri="{BB962C8B-B14F-4D97-AF65-F5344CB8AC3E}">
        <p14:creationId xmlns:p14="http://schemas.microsoft.com/office/powerpoint/2010/main" val="1121130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4E790-3F98-4770-B0FC-E7653998CB16}"/>
              </a:ext>
            </a:extLst>
          </p:cNvPr>
          <p:cNvSpPr>
            <a:spLocks noGrp="1"/>
          </p:cNvSpPr>
          <p:nvPr>
            <p:ph idx="1"/>
          </p:nvPr>
        </p:nvSpPr>
        <p:spPr>
          <a:xfrm>
            <a:off x="984000" y="1053000"/>
            <a:ext cx="10515600" cy="4351338"/>
          </a:xfrm>
        </p:spPr>
        <p:style>
          <a:lnRef idx="2">
            <a:schemeClr val="dk1"/>
          </a:lnRef>
          <a:fillRef idx="1">
            <a:schemeClr val="lt1"/>
          </a:fillRef>
          <a:effectRef idx="0">
            <a:schemeClr val="dk1"/>
          </a:effectRef>
          <a:fontRef idx="minor">
            <a:schemeClr val="dk1"/>
          </a:fontRef>
        </p:style>
        <p:txBody>
          <a:bodyPr>
            <a:normAutofit/>
          </a:bodyPr>
          <a:lstStyle/>
          <a:p>
            <a:pPr algn="just"/>
            <a:r>
              <a:rPr lang="en-IN" sz="2100" dirty="0">
                <a:solidFill>
                  <a:schemeClr val="accent1">
                    <a:lumMod val="75000"/>
                  </a:schemeClr>
                </a:solidFill>
              </a:rPr>
              <a:t>It has become evident that the majority of customers perform a planned maintenance for each productively used SAP application between once and four times a year. This usually affects all components of the given SAP application.</a:t>
            </a:r>
          </a:p>
          <a:p>
            <a:pPr marL="0" indent="0" algn="just">
              <a:buNone/>
            </a:pPr>
            <a:r>
              <a:rPr lang="en-IN" sz="2100" b="1" dirty="0">
                <a:solidFill>
                  <a:schemeClr val="accent1">
                    <a:lumMod val="75000"/>
                  </a:schemeClr>
                </a:solidFill>
              </a:rPr>
              <a:t>The actual frequency of a planned maintenance however depends on many factors, like:</a:t>
            </a:r>
          </a:p>
          <a:p>
            <a:pPr lvl="0" algn="just"/>
            <a:r>
              <a:rPr lang="en-IN" sz="2100" dirty="0">
                <a:solidFill>
                  <a:schemeClr val="accent1">
                    <a:lumMod val="75000"/>
                  </a:schemeClr>
                </a:solidFill>
              </a:rPr>
              <a:t>The specific situation at customer side (e.g. projects, productive status, ...) .</a:t>
            </a:r>
          </a:p>
          <a:p>
            <a:pPr lvl="0" algn="just"/>
            <a:r>
              <a:rPr lang="en-IN" sz="2100" dirty="0">
                <a:solidFill>
                  <a:schemeClr val="accent1">
                    <a:lumMod val="75000"/>
                  </a:schemeClr>
                </a:solidFill>
              </a:rPr>
              <a:t>The SAP application itself (e.g. technical conditions, legal changes, ...) .</a:t>
            </a:r>
          </a:p>
          <a:p>
            <a:pPr lvl="0" algn="just"/>
            <a:r>
              <a:rPr lang="en-IN" sz="2100" dirty="0">
                <a:solidFill>
                  <a:schemeClr val="accent1">
                    <a:lumMod val="75000"/>
                  </a:schemeClr>
                </a:solidFill>
              </a:rPr>
              <a:t>The advantage of already running on the latest Support Package or patch level, especially when SAP support is needed .</a:t>
            </a:r>
          </a:p>
          <a:p>
            <a:pPr lvl="0" algn="just"/>
            <a:r>
              <a:rPr lang="en-IN" sz="2100" dirty="0">
                <a:solidFill>
                  <a:schemeClr val="accent1">
                    <a:lumMod val="75000"/>
                  </a:schemeClr>
                </a:solidFill>
              </a:rPr>
              <a:t>The risk estimation of operating with already known errors (hence incurring unnecessary costs or having to react at short notice) .</a:t>
            </a:r>
          </a:p>
          <a:p>
            <a:pPr lvl="0" algn="just"/>
            <a:r>
              <a:rPr lang="en-IN" sz="2100" dirty="0">
                <a:solidFill>
                  <a:schemeClr val="accent1">
                    <a:lumMod val="75000"/>
                  </a:schemeClr>
                </a:solidFill>
              </a:rPr>
              <a:t>The estimated costs of a planned maintenance .</a:t>
            </a:r>
          </a:p>
          <a:p>
            <a:endParaRPr lang="en-IN" dirty="0"/>
          </a:p>
        </p:txBody>
      </p:sp>
      <p:sp>
        <p:nvSpPr>
          <p:cNvPr id="4" name="Footer Placeholder 3">
            <a:extLst>
              <a:ext uri="{FF2B5EF4-FFF2-40B4-BE49-F238E27FC236}">
                <a16:creationId xmlns:a16="http://schemas.microsoft.com/office/drawing/2014/main" id="{529044BA-407C-4905-8654-5E34105E32A8}"/>
              </a:ext>
            </a:extLst>
          </p:cNvPr>
          <p:cNvSpPr>
            <a:spLocks noGrp="1"/>
          </p:cNvSpPr>
          <p:nvPr>
            <p:ph type="ftr" sz="quarter" idx="11"/>
          </p:nvPr>
        </p:nvSpPr>
        <p:spPr/>
        <p:txBody>
          <a:bodyPr/>
          <a:lstStyle/>
          <a:p>
            <a:r>
              <a:rPr lang="en-IN"/>
              <a:t>GE Internal</a:t>
            </a:r>
            <a:endParaRPr lang="en-IN" dirty="0"/>
          </a:p>
        </p:txBody>
      </p:sp>
    </p:spTree>
    <p:extLst>
      <p:ext uri="{BB962C8B-B14F-4D97-AF65-F5344CB8AC3E}">
        <p14:creationId xmlns:p14="http://schemas.microsoft.com/office/powerpoint/2010/main" val="2557249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F41D-2B2E-47BC-A830-76271828B6C2}"/>
              </a:ext>
            </a:extLst>
          </p:cNvPr>
          <p:cNvSpPr>
            <a:spLocks noGrp="1"/>
          </p:cNvSpPr>
          <p:nvPr>
            <p:ph type="title"/>
          </p:nvPr>
        </p:nvSpPr>
        <p:spPr>
          <a:xfrm>
            <a:off x="838200" y="681037"/>
            <a:ext cx="10515600" cy="587963"/>
          </a:xfrm>
        </p:spPr>
        <p:txBody>
          <a:bodyPr/>
          <a:lstStyle/>
          <a:p>
            <a:r>
              <a:rPr lang="en-US" sz="2000" b="1" dirty="0">
                <a:solidFill>
                  <a:schemeClr val="accent1">
                    <a:lumMod val="75000"/>
                  </a:schemeClr>
                </a:solidFill>
                <a:latin typeface="+mn-lt"/>
              </a:rPr>
              <a:t>EHP Upgrade</a:t>
            </a:r>
            <a:endParaRPr lang="en-IN" dirty="0"/>
          </a:p>
        </p:txBody>
      </p:sp>
      <p:sp>
        <p:nvSpPr>
          <p:cNvPr id="3" name="Content Placeholder 2">
            <a:extLst>
              <a:ext uri="{FF2B5EF4-FFF2-40B4-BE49-F238E27FC236}">
                <a16:creationId xmlns:a16="http://schemas.microsoft.com/office/drawing/2014/main" id="{8F47F87D-9449-41BE-B1C9-1082AC0D92A1}"/>
              </a:ext>
            </a:extLst>
          </p:cNvPr>
          <p:cNvSpPr>
            <a:spLocks noGrp="1"/>
          </p:cNvSpPr>
          <p:nvPr>
            <p:ph idx="1"/>
          </p:nvPr>
        </p:nvSpPr>
        <p:spPr>
          <a:xfrm>
            <a:off x="838200" y="1825625"/>
            <a:ext cx="10515600" cy="1387375"/>
          </a:xfrm>
        </p:spPr>
        <p:txBody>
          <a:bodyPr/>
          <a:lstStyle/>
          <a:p>
            <a:pPr algn="just"/>
            <a:r>
              <a:rPr lang="en-IN" sz="1800" dirty="0">
                <a:solidFill>
                  <a:schemeClr val="accent1">
                    <a:lumMod val="75000"/>
                  </a:schemeClr>
                </a:solidFill>
              </a:rPr>
              <a:t>Enhancement Package </a:t>
            </a:r>
            <a:r>
              <a:rPr lang="en-IN" sz="1800" b="1" dirty="0">
                <a:solidFill>
                  <a:schemeClr val="accent1">
                    <a:lumMod val="75000"/>
                  </a:schemeClr>
                </a:solidFill>
              </a:rPr>
              <a:t>upgrade</a:t>
            </a:r>
            <a:r>
              <a:rPr lang="en-IN" sz="1800" dirty="0">
                <a:solidFill>
                  <a:schemeClr val="accent1">
                    <a:lumMod val="75000"/>
                  </a:schemeClr>
                </a:solidFill>
              </a:rPr>
              <a:t> is moving from one enhancement package release to another for an SAP solution. For example, </a:t>
            </a:r>
            <a:r>
              <a:rPr lang="en-IN" sz="1800" b="1" dirty="0">
                <a:solidFill>
                  <a:schemeClr val="accent1">
                    <a:lumMod val="75000"/>
                  </a:schemeClr>
                </a:solidFill>
              </a:rPr>
              <a:t>EHP upgrade</a:t>
            </a:r>
            <a:r>
              <a:rPr lang="en-IN" sz="1800" dirty="0">
                <a:solidFill>
                  <a:schemeClr val="accent1">
                    <a:lumMod val="75000"/>
                  </a:schemeClr>
                </a:solidFill>
              </a:rPr>
              <a:t> from SAP ERP 6.0 EHP3 to ERP 6.0 EHP5</a:t>
            </a:r>
          </a:p>
          <a:p>
            <a:pPr algn="just"/>
            <a:r>
              <a:rPr lang="en-IN" sz="1800" dirty="0">
                <a:solidFill>
                  <a:schemeClr val="accent1">
                    <a:lumMod val="75000"/>
                  </a:schemeClr>
                </a:solidFill>
              </a:rPr>
              <a:t>By using SUM tool we can do the EHP upgrade.</a:t>
            </a:r>
          </a:p>
          <a:p>
            <a:endParaRPr lang="en-IN" dirty="0"/>
          </a:p>
        </p:txBody>
      </p:sp>
      <p:sp>
        <p:nvSpPr>
          <p:cNvPr id="4" name="Footer Placeholder 3">
            <a:extLst>
              <a:ext uri="{FF2B5EF4-FFF2-40B4-BE49-F238E27FC236}">
                <a16:creationId xmlns:a16="http://schemas.microsoft.com/office/drawing/2014/main" id="{EF266002-4D8C-4DDA-B714-97B4CFEACCBA}"/>
              </a:ext>
            </a:extLst>
          </p:cNvPr>
          <p:cNvSpPr>
            <a:spLocks noGrp="1"/>
          </p:cNvSpPr>
          <p:nvPr>
            <p:ph type="ftr" sz="quarter" idx="11"/>
          </p:nvPr>
        </p:nvSpPr>
        <p:spPr/>
        <p:txBody>
          <a:bodyPr/>
          <a:lstStyle/>
          <a:p>
            <a:r>
              <a:rPr lang="en-IN"/>
              <a:t>GE Internal</a:t>
            </a:r>
          </a:p>
        </p:txBody>
      </p:sp>
    </p:spTree>
    <p:extLst>
      <p:ext uri="{BB962C8B-B14F-4D97-AF65-F5344CB8AC3E}">
        <p14:creationId xmlns:p14="http://schemas.microsoft.com/office/powerpoint/2010/main" val="3811328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11500" dirty="0"/>
              <a:t>Q &amp; A </a:t>
            </a:r>
            <a:endParaRPr lang="en-GB" sz="1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Contents</a:t>
            </a:r>
          </a:p>
        </p:txBody>
      </p:sp>
      <p:sp>
        <p:nvSpPr>
          <p:cNvPr id="4" name="Content Placeholder 3"/>
          <p:cNvSpPr>
            <a:spLocks noGrp="1"/>
          </p:cNvSpPr>
          <p:nvPr>
            <p:ph sz="quarter" idx="10"/>
          </p:nvPr>
        </p:nvSpPr>
        <p:spPr>
          <a:xfrm>
            <a:off x="6240000" y="962026"/>
            <a:ext cx="4680000" cy="4842974"/>
          </a:xfrm>
        </p:spPr>
        <p:txBody>
          <a:bodyPr>
            <a:normAutofit/>
          </a:bodyPr>
          <a:lstStyle/>
          <a:p>
            <a:pPr marL="0" indent="0">
              <a:lnSpc>
                <a:spcPct val="150000"/>
              </a:lnSpc>
              <a:buNone/>
            </a:pPr>
            <a:r>
              <a:rPr lang="en-US" sz="2000" b="1" u="sng" dirty="0">
                <a:solidFill>
                  <a:srgbClr val="002060"/>
                </a:solidFill>
                <a:cs typeface="Calibri" pitchFamily="34" charset="0"/>
              </a:rPr>
              <a:t>AGENDA</a:t>
            </a:r>
          </a:p>
          <a:p>
            <a:pPr>
              <a:lnSpc>
                <a:spcPct val="150000"/>
              </a:lnSpc>
            </a:pPr>
            <a:r>
              <a:rPr lang="en-US" sz="1800" b="1" dirty="0">
                <a:solidFill>
                  <a:srgbClr val="002060"/>
                </a:solidFill>
                <a:cs typeface="Calibri" pitchFamily="34" charset="0"/>
              </a:rPr>
              <a:t>Need for Upgrade / Migration</a:t>
            </a:r>
          </a:p>
          <a:p>
            <a:pPr>
              <a:lnSpc>
                <a:spcPct val="150000"/>
              </a:lnSpc>
            </a:pPr>
            <a:r>
              <a:rPr lang="en-US" sz="1800" b="1" dirty="0">
                <a:solidFill>
                  <a:srgbClr val="002060"/>
                </a:solidFill>
                <a:cs typeface="Calibri" pitchFamily="34" charset="0"/>
              </a:rPr>
              <a:t>Difference between Upgrades and Migrations</a:t>
            </a:r>
          </a:p>
          <a:p>
            <a:pPr>
              <a:lnSpc>
                <a:spcPct val="150000"/>
              </a:lnSpc>
            </a:pPr>
            <a:r>
              <a:rPr lang="en-US" sz="1800" b="1" dirty="0">
                <a:solidFill>
                  <a:srgbClr val="002060"/>
                </a:solidFill>
                <a:cs typeface="Calibri" pitchFamily="34" charset="0"/>
              </a:rPr>
              <a:t>Generation of Stack File</a:t>
            </a:r>
          </a:p>
          <a:p>
            <a:pPr>
              <a:lnSpc>
                <a:spcPct val="150000"/>
              </a:lnSpc>
            </a:pPr>
            <a:r>
              <a:rPr lang="en-US" sz="1800" b="1" dirty="0">
                <a:solidFill>
                  <a:srgbClr val="002060"/>
                </a:solidFill>
                <a:cs typeface="Calibri" pitchFamily="34" charset="0"/>
              </a:rPr>
              <a:t>Upgrade / Migration Tools</a:t>
            </a:r>
          </a:p>
          <a:p>
            <a:pPr>
              <a:lnSpc>
                <a:spcPct val="150000"/>
              </a:lnSpc>
            </a:pPr>
            <a:r>
              <a:rPr lang="en-US" sz="1800" b="1" dirty="0">
                <a:solidFill>
                  <a:srgbClr val="002060"/>
                </a:solidFill>
                <a:cs typeface="Calibri" pitchFamily="34" charset="0"/>
              </a:rPr>
              <a:t>Maintenance Planner</a:t>
            </a:r>
          </a:p>
          <a:p>
            <a:pPr>
              <a:lnSpc>
                <a:spcPct val="150000"/>
              </a:lnSpc>
            </a:pPr>
            <a:r>
              <a:rPr lang="en-US" sz="1800" b="1" dirty="0">
                <a:solidFill>
                  <a:srgbClr val="002060"/>
                </a:solidFill>
                <a:cs typeface="Calibri" pitchFamily="34" charset="0"/>
              </a:rPr>
              <a:t>PAM</a:t>
            </a:r>
          </a:p>
          <a:p>
            <a:pPr>
              <a:lnSpc>
                <a:spcPct val="150000"/>
              </a:lnSpc>
            </a:pPr>
            <a:r>
              <a:rPr lang="en-US" sz="1800" b="1" dirty="0">
                <a:solidFill>
                  <a:srgbClr val="002060"/>
                </a:solidFill>
                <a:cs typeface="Calibri" pitchFamily="34" charset="0"/>
              </a:rPr>
              <a:t>Upgrade Types and Strategies</a:t>
            </a:r>
          </a:p>
          <a:p>
            <a:pPr marL="0" indent="0">
              <a:lnSpc>
                <a:spcPct val="150000"/>
              </a:lnSpc>
              <a:buNone/>
            </a:pPr>
            <a:endParaRPr lang="en-US" sz="1800" b="1" dirty="0">
              <a:solidFill>
                <a:srgbClr val="002060"/>
              </a:solidFill>
              <a:cs typeface="Calibri" pitchFamily="34" charset="0"/>
            </a:endParaRPr>
          </a:p>
          <a:p>
            <a:pPr>
              <a:lnSpc>
                <a:spcPct val="150000"/>
              </a:lnSpc>
            </a:pPr>
            <a:endParaRPr lang="en-US" sz="2000" b="1" dirty="0">
              <a:solidFill>
                <a:srgbClr val="1F497D"/>
              </a:solidFill>
              <a:latin typeface="Calibri" pitchFamily="34" charset="0"/>
              <a:cs typeface="Calibri" pitchFamily="34" charset="0"/>
            </a:endParaRPr>
          </a:p>
          <a:p>
            <a:endParaRPr lang="en-US" sz="2400" dirty="0"/>
          </a:p>
        </p:txBody>
      </p:sp>
    </p:spTree>
    <p:extLst>
      <p:ext uri="{BB962C8B-B14F-4D97-AF65-F5344CB8AC3E}">
        <p14:creationId xmlns:p14="http://schemas.microsoft.com/office/powerpoint/2010/main" val="30297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64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06C9D-AD1D-4479-96D3-BBB7488A0881}"/>
              </a:ext>
            </a:extLst>
          </p:cNvPr>
          <p:cNvPicPr>
            <a:picLocks noChangeAspect="1"/>
          </p:cNvPicPr>
          <p:nvPr/>
        </p:nvPicPr>
        <p:blipFill>
          <a:blip r:embed="rId2"/>
          <a:stretch>
            <a:fillRect/>
          </a:stretch>
        </p:blipFill>
        <p:spPr>
          <a:xfrm>
            <a:off x="0" y="6524625"/>
            <a:ext cx="2486025" cy="333375"/>
          </a:xfrm>
          <a:prstGeom prst="rect">
            <a:avLst/>
          </a:prstGeom>
        </p:spPr>
      </p:pic>
      <p:sp>
        <p:nvSpPr>
          <p:cNvPr id="2" name="Footer Placeholder 1">
            <a:extLst>
              <a:ext uri="{FF2B5EF4-FFF2-40B4-BE49-F238E27FC236}">
                <a16:creationId xmlns:a16="http://schemas.microsoft.com/office/drawing/2014/main" id="{1E0EF857-ED80-4603-A75D-CB523F612195}"/>
              </a:ext>
            </a:extLst>
          </p:cNvPr>
          <p:cNvSpPr>
            <a:spLocks noGrp="1"/>
          </p:cNvSpPr>
          <p:nvPr>
            <p:ph type="ftr" sz="quarter" idx="11"/>
          </p:nvPr>
        </p:nvSpPr>
        <p:spPr/>
        <p:txBody>
          <a:bodyPr/>
          <a:lstStyle/>
          <a:p>
            <a:r>
              <a:rPr lang="en-IN"/>
              <a:t>GE Internal</a:t>
            </a:r>
          </a:p>
        </p:txBody>
      </p:sp>
      <p:sp>
        <p:nvSpPr>
          <p:cNvPr id="7" name="Rectangle 6">
            <a:extLst>
              <a:ext uri="{FF2B5EF4-FFF2-40B4-BE49-F238E27FC236}">
                <a16:creationId xmlns:a16="http://schemas.microsoft.com/office/drawing/2014/main" id="{3B3174C1-5AF4-486C-803B-C8AB73E3C7A9}"/>
              </a:ext>
            </a:extLst>
          </p:cNvPr>
          <p:cNvSpPr/>
          <p:nvPr/>
        </p:nvSpPr>
        <p:spPr>
          <a:xfrm>
            <a:off x="1020000" y="1058940"/>
            <a:ext cx="3350661" cy="400110"/>
          </a:xfrm>
          <a:prstGeom prst="rect">
            <a:avLst/>
          </a:prstGeom>
        </p:spPr>
        <p:txBody>
          <a:bodyPr wrap="none">
            <a:spAutoFit/>
          </a:bodyPr>
          <a:lstStyle/>
          <a:p>
            <a:r>
              <a:rPr lang="en-US" sz="2000" b="1" dirty="0">
                <a:solidFill>
                  <a:schemeClr val="accent1">
                    <a:lumMod val="75000"/>
                  </a:schemeClr>
                </a:solidFill>
              </a:rPr>
              <a:t>Need for Upgrade / Migration</a:t>
            </a:r>
            <a:endParaRPr lang="en-US" sz="2000" b="1" i="0" dirty="0">
              <a:solidFill>
                <a:schemeClr val="accent1">
                  <a:lumMod val="75000"/>
                </a:schemeClr>
              </a:solidFill>
              <a:effectLst/>
            </a:endParaRPr>
          </a:p>
        </p:txBody>
      </p:sp>
      <p:sp>
        <p:nvSpPr>
          <p:cNvPr id="3" name="Rectangle 2">
            <a:extLst>
              <a:ext uri="{FF2B5EF4-FFF2-40B4-BE49-F238E27FC236}">
                <a16:creationId xmlns:a16="http://schemas.microsoft.com/office/drawing/2014/main" id="{63CE7394-032A-44A6-8DFB-8C78D01ABBF3}"/>
              </a:ext>
            </a:extLst>
          </p:cNvPr>
          <p:cNvSpPr/>
          <p:nvPr/>
        </p:nvSpPr>
        <p:spPr>
          <a:xfrm>
            <a:off x="1020000" y="1989000"/>
            <a:ext cx="10152000" cy="1231106"/>
          </a:xfrm>
          <a:prstGeom prst="rect">
            <a:avLst/>
          </a:prstGeom>
        </p:spPr>
        <p:txBody>
          <a:bodyPr wrap="square">
            <a:spAutoFit/>
          </a:bodyPr>
          <a:lstStyle/>
          <a:p>
            <a:pPr algn="just"/>
            <a:r>
              <a:rPr lang="en-US" sz="2000" b="1" dirty="0">
                <a:solidFill>
                  <a:schemeClr val="accent1">
                    <a:lumMod val="75000"/>
                  </a:schemeClr>
                </a:solidFill>
              </a:rPr>
              <a:t>UPGRADE</a:t>
            </a:r>
            <a:r>
              <a:rPr lang="en-US" b="1" dirty="0">
                <a:solidFill>
                  <a:schemeClr val="accent1">
                    <a:lumMod val="75000"/>
                  </a:schemeClr>
                </a:solidFill>
              </a:rPr>
              <a:t>:</a:t>
            </a:r>
          </a:p>
          <a:p>
            <a:pPr algn="just"/>
            <a:r>
              <a:rPr lang="en-US" dirty="0">
                <a:solidFill>
                  <a:schemeClr val="accent1">
                    <a:lumMod val="75000"/>
                  </a:schemeClr>
                </a:solidFill>
              </a:rPr>
              <a:t>Since technology and businesses evolve, All companies need to maintain a technological infrastructure that can support that change. This is the major reason why companies should undertake a technical upgrade of their SAP system. </a:t>
            </a:r>
            <a:endParaRPr lang="en-IN" dirty="0">
              <a:solidFill>
                <a:schemeClr val="accent1">
                  <a:lumMod val="75000"/>
                </a:schemeClr>
              </a:solidFill>
            </a:endParaRPr>
          </a:p>
        </p:txBody>
      </p:sp>
      <p:sp>
        <p:nvSpPr>
          <p:cNvPr id="4" name="Rectangle 3">
            <a:extLst>
              <a:ext uri="{FF2B5EF4-FFF2-40B4-BE49-F238E27FC236}">
                <a16:creationId xmlns:a16="http://schemas.microsoft.com/office/drawing/2014/main" id="{A1B7A95E-0037-4F40-9A7B-035AF6D449F8}"/>
              </a:ext>
            </a:extLst>
          </p:cNvPr>
          <p:cNvSpPr/>
          <p:nvPr/>
        </p:nvSpPr>
        <p:spPr>
          <a:xfrm>
            <a:off x="1083840" y="3668672"/>
            <a:ext cx="1293944" cy="677108"/>
          </a:xfrm>
          <a:prstGeom prst="rect">
            <a:avLst/>
          </a:prstGeom>
        </p:spPr>
        <p:txBody>
          <a:bodyPr wrap="none">
            <a:spAutoFit/>
          </a:bodyPr>
          <a:lstStyle/>
          <a:p>
            <a:r>
              <a:rPr lang="en-US" sz="2000" b="1" dirty="0">
                <a:solidFill>
                  <a:schemeClr val="accent1">
                    <a:lumMod val="75000"/>
                  </a:schemeClr>
                </a:solidFill>
              </a:rPr>
              <a:t>Migration</a:t>
            </a:r>
            <a:r>
              <a:rPr lang="en-US" b="1" dirty="0">
                <a:solidFill>
                  <a:srgbClr val="002060"/>
                </a:solidFill>
              </a:rPr>
              <a:t>:</a:t>
            </a:r>
          </a:p>
          <a:p>
            <a:endParaRPr lang="en-IN" dirty="0"/>
          </a:p>
        </p:txBody>
      </p:sp>
      <p:sp>
        <p:nvSpPr>
          <p:cNvPr id="8" name="Rectangle 7">
            <a:extLst>
              <a:ext uri="{FF2B5EF4-FFF2-40B4-BE49-F238E27FC236}">
                <a16:creationId xmlns:a16="http://schemas.microsoft.com/office/drawing/2014/main" id="{3BE6482B-7DD4-4075-8685-C00F675E79AA}"/>
              </a:ext>
            </a:extLst>
          </p:cNvPr>
          <p:cNvSpPr/>
          <p:nvPr/>
        </p:nvSpPr>
        <p:spPr>
          <a:xfrm>
            <a:off x="1083840" y="4148015"/>
            <a:ext cx="9576000" cy="646331"/>
          </a:xfrm>
          <a:prstGeom prst="rect">
            <a:avLst/>
          </a:prstGeom>
        </p:spPr>
        <p:txBody>
          <a:bodyPr wrap="square">
            <a:spAutoFit/>
          </a:bodyPr>
          <a:lstStyle/>
          <a:p>
            <a:r>
              <a:rPr lang="en-US" dirty="0">
                <a:solidFill>
                  <a:schemeClr val="accent1">
                    <a:lumMod val="75000"/>
                  </a:schemeClr>
                </a:solidFill>
              </a:rPr>
              <a:t>A migration refers to the process of replaying actions from one system into another system.</a:t>
            </a:r>
          </a:p>
          <a:p>
            <a:r>
              <a:rPr lang="en-US" dirty="0">
                <a:solidFill>
                  <a:schemeClr val="accent1">
                    <a:lumMod val="75000"/>
                  </a:schemeClr>
                </a:solidFill>
              </a:rPr>
              <a:t>      EX: Migration means switching from </a:t>
            </a:r>
            <a:r>
              <a:rPr lang="en-US" dirty="0" err="1">
                <a:solidFill>
                  <a:schemeClr val="accent1">
                    <a:lumMod val="75000"/>
                  </a:schemeClr>
                </a:solidFill>
              </a:rPr>
              <a:t>sql</a:t>
            </a:r>
            <a:r>
              <a:rPr lang="en-US" dirty="0">
                <a:solidFill>
                  <a:schemeClr val="accent1">
                    <a:lumMod val="75000"/>
                  </a:schemeClr>
                </a:solidFill>
              </a:rPr>
              <a:t>(or any) to </a:t>
            </a:r>
            <a:r>
              <a:rPr lang="en-US" dirty="0" err="1">
                <a:solidFill>
                  <a:schemeClr val="accent1">
                    <a:lumMod val="75000"/>
                  </a:schemeClr>
                </a:solidFill>
              </a:rPr>
              <a:t>sybase</a:t>
            </a:r>
            <a:r>
              <a:rPr lang="en-US" dirty="0">
                <a:solidFill>
                  <a:schemeClr val="accent1">
                    <a:lumMod val="75000"/>
                  </a:schemeClr>
                </a:solidFill>
              </a:rPr>
              <a:t>(or any)…</a:t>
            </a:r>
            <a:r>
              <a:rPr lang="en-US" dirty="0" err="1">
                <a:solidFill>
                  <a:schemeClr val="accent1">
                    <a:lumMod val="75000"/>
                  </a:schemeClr>
                </a:solidFill>
              </a:rPr>
              <a:t>etc</a:t>
            </a:r>
            <a:endParaRPr lang="en-IN" dirty="0">
              <a:solidFill>
                <a:schemeClr val="accent1">
                  <a:lumMod val="75000"/>
                </a:schemeClr>
              </a:solidFill>
            </a:endParaRPr>
          </a:p>
        </p:txBody>
      </p:sp>
    </p:spTree>
    <p:extLst>
      <p:ext uri="{BB962C8B-B14F-4D97-AF65-F5344CB8AC3E}">
        <p14:creationId xmlns:p14="http://schemas.microsoft.com/office/powerpoint/2010/main" val="4070169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06C9D-AD1D-4479-96D3-BBB7488A0881}"/>
              </a:ext>
            </a:extLst>
          </p:cNvPr>
          <p:cNvPicPr>
            <a:picLocks noChangeAspect="1"/>
          </p:cNvPicPr>
          <p:nvPr/>
        </p:nvPicPr>
        <p:blipFill>
          <a:blip r:embed="rId2"/>
          <a:stretch>
            <a:fillRect/>
          </a:stretch>
        </p:blipFill>
        <p:spPr>
          <a:xfrm>
            <a:off x="0" y="6524625"/>
            <a:ext cx="2486025" cy="333375"/>
          </a:xfrm>
          <a:prstGeom prst="rect">
            <a:avLst/>
          </a:prstGeom>
        </p:spPr>
      </p:pic>
      <p:sp>
        <p:nvSpPr>
          <p:cNvPr id="2" name="Footer Placeholder 1">
            <a:extLst>
              <a:ext uri="{FF2B5EF4-FFF2-40B4-BE49-F238E27FC236}">
                <a16:creationId xmlns:a16="http://schemas.microsoft.com/office/drawing/2014/main" id="{1E0EF857-ED80-4603-A75D-CB523F612195}"/>
              </a:ext>
            </a:extLst>
          </p:cNvPr>
          <p:cNvSpPr>
            <a:spLocks noGrp="1"/>
          </p:cNvSpPr>
          <p:nvPr>
            <p:ph type="ftr" sz="quarter" idx="11"/>
          </p:nvPr>
        </p:nvSpPr>
        <p:spPr/>
        <p:txBody>
          <a:bodyPr/>
          <a:lstStyle/>
          <a:p>
            <a:r>
              <a:rPr lang="en-IN"/>
              <a:t>GE Internal</a:t>
            </a:r>
            <a:endParaRPr lang="en-IN" dirty="0"/>
          </a:p>
        </p:txBody>
      </p:sp>
      <p:sp>
        <p:nvSpPr>
          <p:cNvPr id="7" name="Rectangle 6">
            <a:extLst>
              <a:ext uri="{FF2B5EF4-FFF2-40B4-BE49-F238E27FC236}">
                <a16:creationId xmlns:a16="http://schemas.microsoft.com/office/drawing/2014/main" id="{3B3174C1-5AF4-486C-803B-C8AB73E3C7A9}"/>
              </a:ext>
            </a:extLst>
          </p:cNvPr>
          <p:cNvSpPr/>
          <p:nvPr/>
        </p:nvSpPr>
        <p:spPr>
          <a:xfrm>
            <a:off x="1632000" y="477000"/>
            <a:ext cx="5021824" cy="506292"/>
          </a:xfrm>
          <a:prstGeom prst="rect">
            <a:avLst/>
          </a:prstGeom>
        </p:spPr>
        <p:txBody>
          <a:bodyPr wrap="none">
            <a:spAutoFit/>
          </a:bodyPr>
          <a:lstStyle/>
          <a:p>
            <a:pPr>
              <a:lnSpc>
                <a:spcPct val="150000"/>
              </a:lnSpc>
            </a:pPr>
            <a:r>
              <a:rPr lang="en-US" sz="2000" b="1" dirty="0">
                <a:solidFill>
                  <a:schemeClr val="accent1">
                    <a:lumMod val="75000"/>
                  </a:schemeClr>
                </a:solidFill>
                <a:cs typeface="Calibri" pitchFamily="34" charset="0"/>
              </a:rPr>
              <a:t>Difference between Upgrades and Migrations</a:t>
            </a:r>
          </a:p>
        </p:txBody>
      </p:sp>
      <p:sp>
        <p:nvSpPr>
          <p:cNvPr id="5" name="Rectangle 4">
            <a:extLst>
              <a:ext uri="{FF2B5EF4-FFF2-40B4-BE49-F238E27FC236}">
                <a16:creationId xmlns:a16="http://schemas.microsoft.com/office/drawing/2014/main" id="{6A4B3014-EA1D-4771-9250-74B66E23B38F}"/>
              </a:ext>
            </a:extLst>
          </p:cNvPr>
          <p:cNvSpPr/>
          <p:nvPr/>
        </p:nvSpPr>
        <p:spPr>
          <a:xfrm>
            <a:off x="1560000" y="1536827"/>
            <a:ext cx="9720000" cy="1477328"/>
          </a:xfrm>
          <a:prstGeom prst="rect">
            <a:avLst/>
          </a:prstGeom>
        </p:spPr>
        <p:txBody>
          <a:bodyPr wrap="square">
            <a:spAutoFit/>
          </a:bodyPr>
          <a:lstStyle/>
          <a:p>
            <a:pPr marL="285750" indent="-285750" algn="just">
              <a:buFont typeface="Arial" panose="020B0604020202020204" pitchFamily="34" charset="0"/>
              <a:buChar char="•"/>
            </a:pPr>
            <a:r>
              <a:rPr lang="en-US" dirty="0">
                <a:solidFill>
                  <a:schemeClr val="accent1">
                    <a:lumMod val="75000"/>
                  </a:schemeClr>
                </a:solidFill>
              </a:rPr>
              <a:t>upgrade only upgrades the software to the latest version and the new functionalities that come with the new version are not activated or implemented.</a:t>
            </a:r>
          </a:p>
          <a:p>
            <a:pPr marL="285750" indent="-285750" algn="just">
              <a:buFont typeface="Arial" panose="020B0604020202020204" pitchFamily="34" charset="0"/>
              <a:buChar char="•"/>
            </a:pPr>
            <a:endParaRPr lang="en-US" dirty="0">
              <a:solidFill>
                <a:schemeClr val="accent1">
                  <a:lumMod val="75000"/>
                </a:schemeClr>
              </a:solidFill>
            </a:endParaRPr>
          </a:p>
          <a:p>
            <a:pPr marL="285750" indent="-285750" algn="just">
              <a:buFont typeface="Arial" panose="020B0604020202020204" pitchFamily="34" charset="0"/>
              <a:buChar char="•"/>
            </a:pPr>
            <a:r>
              <a:rPr lang="en-US" dirty="0">
                <a:solidFill>
                  <a:schemeClr val="accent1">
                    <a:lumMod val="75000"/>
                  </a:schemeClr>
                </a:solidFill>
              </a:rPr>
              <a:t>Whereas in a functional upgrade, the functionalities offered by the new SAP version are also implemented in addition to technically upgrading the software.</a:t>
            </a:r>
            <a:endParaRPr lang="en-IN" dirty="0">
              <a:solidFill>
                <a:schemeClr val="accent1">
                  <a:lumMod val="75000"/>
                </a:schemeClr>
              </a:solidFill>
            </a:endParaRPr>
          </a:p>
        </p:txBody>
      </p:sp>
      <p:sp>
        <p:nvSpPr>
          <p:cNvPr id="3" name="Rectangle 2">
            <a:extLst>
              <a:ext uri="{FF2B5EF4-FFF2-40B4-BE49-F238E27FC236}">
                <a16:creationId xmlns:a16="http://schemas.microsoft.com/office/drawing/2014/main" id="{EA76CD0D-C15C-47F9-83A2-9E175D1E17B6}"/>
              </a:ext>
            </a:extLst>
          </p:cNvPr>
          <p:cNvSpPr/>
          <p:nvPr/>
        </p:nvSpPr>
        <p:spPr>
          <a:xfrm>
            <a:off x="1632000" y="3520680"/>
            <a:ext cx="9576000"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lumMod val="75000"/>
                  </a:schemeClr>
                </a:solidFill>
              </a:rPr>
              <a:t>Migration is the process of replicating applications from one product in another product      EX: Migration means switching from </a:t>
            </a:r>
            <a:r>
              <a:rPr lang="en-US" dirty="0" err="1">
                <a:solidFill>
                  <a:schemeClr val="accent1">
                    <a:lumMod val="75000"/>
                  </a:schemeClr>
                </a:solidFill>
              </a:rPr>
              <a:t>sql</a:t>
            </a:r>
            <a:r>
              <a:rPr lang="en-US" dirty="0">
                <a:solidFill>
                  <a:schemeClr val="accent1">
                    <a:lumMod val="75000"/>
                  </a:schemeClr>
                </a:solidFill>
              </a:rPr>
              <a:t>(or any) to </a:t>
            </a:r>
            <a:r>
              <a:rPr lang="en-US" dirty="0" err="1">
                <a:solidFill>
                  <a:schemeClr val="accent1">
                    <a:lumMod val="75000"/>
                  </a:schemeClr>
                </a:solidFill>
              </a:rPr>
              <a:t>sybase</a:t>
            </a:r>
            <a:r>
              <a:rPr lang="en-US" dirty="0">
                <a:solidFill>
                  <a:schemeClr val="accent1">
                    <a:lumMod val="75000"/>
                  </a:schemeClr>
                </a:solidFill>
              </a:rPr>
              <a:t>(or any), Cloud migration…</a:t>
            </a:r>
            <a:r>
              <a:rPr lang="en-US" dirty="0" err="1">
                <a:solidFill>
                  <a:schemeClr val="accent1">
                    <a:lumMod val="75000"/>
                  </a:schemeClr>
                </a:solidFill>
              </a:rPr>
              <a:t>etc</a:t>
            </a:r>
            <a:endParaRPr lang="en-IN" dirty="0">
              <a:solidFill>
                <a:schemeClr val="accent1">
                  <a:lumMod val="75000"/>
                </a:schemeClr>
              </a:solidFill>
            </a:endParaRPr>
          </a:p>
        </p:txBody>
      </p:sp>
    </p:spTree>
    <p:extLst>
      <p:ext uri="{BB962C8B-B14F-4D97-AF65-F5344CB8AC3E}">
        <p14:creationId xmlns:p14="http://schemas.microsoft.com/office/powerpoint/2010/main" val="45383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a:extLst>
              <a:ext uri="{FF2B5EF4-FFF2-40B4-BE49-F238E27FC236}">
                <a16:creationId xmlns:a16="http://schemas.microsoft.com/office/drawing/2014/main" id="{151CEAA2-BC3E-484A-B7AE-9C59CA5B0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00" y="2353982"/>
            <a:ext cx="6696000" cy="32350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7EE6C9A-05AE-4D69-BFD8-BC4821E595BA}"/>
              </a:ext>
            </a:extLst>
          </p:cNvPr>
          <p:cNvSpPr>
            <a:spLocks noChangeArrowheads="1"/>
          </p:cNvSpPr>
          <p:nvPr/>
        </p:nvSpPr>
        <p:spPr bwMode="auto">
          <a:xfrm>
            <a:off x="840000" y="1057075"/>
            <a:ext cx="288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F5597"/>
                </a:solidFill>
                <a:effectLst/>
                <a:latin typeface="Calibri" panose="020F0502020204030204" pitchFamily="34" charset="0"/>
                <a:ea typeface="Calibri" panose="020F0502020204030204" pitchFamily="34" charset="0"/>
                <a:cs typeface="Calibri" panose="020F0502020204030204" pitchFamily="34" charset="0"/>
              </a:rPr>
              <a:t>Generation of Stack File :</a:t>
            </a:r>
            <a:endParaRPr kumimoji="0" lang="en-US" altLang="en-US" sz="2000" b="0" i="0" u="none" strike="noStrike" cap="none" normalizeH="0" baseline="0" dirty="0">
              <a:ln>
                <a:noFill/>
              </a:ln>
              <a:solidFill>
                <a:schemeClr val="tx1"/>
              </a:solidFill>
              <a:effectLst/>
            </a:endParaRPr>
          </a:p>
        </p:txBody>
      </p:sp>
      <p:sp>
        <p:nvSpPr>
          <p:cNvPr id="5" name="Rectangle 4">
            <a:extLst>
              <a:ext uri="{FF2B5EF4-FFF2-40B4-BE49-F238E27FC236}">
                <a16:creationId xmlns:a16="http://schemas.microsoft.com/office/drawing/2014/main" id="{9690EA64-90C5-48B5-8795-AC06D85D7EB4}"/>
              </a:ext>
            </a:extLst>
          </p:cNvPr>
          <p:cNvSpPr>
            <a:spLocks noChangeArrowheads="1"/>
          </p:cNvSpPr>
          <p:nvPr/>
        </p:nvSpPr>
        <p:spPr bwMode="auto">
          <a:xfrm>
            <a:off x="0" y="328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A0558425-3B96-489F-82B7-D0C16569741B}"/>
              </a:ext>
            </a:extLst>
          </p:cNvPr>
          <p:cNvSpPr>
            <a:spLocks noChangeArrowheads="1"/>
          </p:cNvSpPr>
          <p:nvPr/>
        </p:nvSpPr>
        <p:spPr bwMode="auto">
          <a:xfrm>
            <a:off x="0" y="5777984"/>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accent1">
                    <a:lumMod val="75000"/>
                  </a:schemeClr>
                </a:solidFill>
                <a:effectLst/>
                <a:latin typeface="+mn-lt"/>
                <a:ea typeface="Calibri" panose="020F0502020204030204" pitchFamily="34" charset="0"/>
                <a:cs typeface="Calibri" panose="020F0502020204030204" pitchFamily="34" charset="0"/>
              </a:rPr>
              <a:t>·        </a:t>
            </a:r>
            <a:endParaRPr kumimoji="0" lang="en-US" altLang="en-US" i="0" u="none" strike="noStrike" cap="none" normalizeH="0" baseline="0" dirty="0">
              <a:ln>
                <a:noFill/>
              </a:ln>
              <a:solidFill>
                <a:schemeClr val="accent1">
                  <a:lumMod val="75000"/>
                </a:schemeClr>
              </a:solidFill>
              <a:effectLst/>
              <a:latin typeface="+mn-lt"/>
            </a:endParaRPr>
          </a:p>
        </p:txBody>
      </p:sp>
      <p:sp>
        <p:nvSpPr>
          <p:cNvPr id="9" name="Rectangle 8">
            <a:extLst>
              <a:ext uri="{FF2B5EF4-FFF2-40B4-BE49-F238E27FC236}">
                <a16:creationId xmlns:a16="http://schemas.microsoft.com/office/drawing/2014/main" id="{2C5879AD-B2B5-413B-8BDD-3BFB01AE2F75}"/>
              </a:ext>
            </a:extLst>
          </p:cNvPr>
          <p:cNvSpPr/>
          <p:nvPr/>
        </p:nvSpPr>
        <p:spPr>
          <a:xfrm>
            <a:off x="840000" y="1585614"/>
            <a:ext cx="7200000" cy="800219"/>
          </a:xfrm>
          <a:prstGeom prst="rect">
            <a:avLst/>
          </a:prstGeom>
        </p:spPr>
        <p:txBody>
          <a:bodyPr wrap="square">
            <a:spAutoFit/>
          </a:bodyPr>
          <a:lstStyle/>
          <a:p>
            <a:pPr lvl="0" eaLnBrk="0" fontAlgn="base" hangingPunct="0">
              <a:spcBef>
                <a:spcPct val="0"/>
              </a:spcBef>
              <a:spcAft>
                <a:spcPct val="0"/>
              </a:spcAft>
            </a:pPr>
            <a:r>
              <a:rPr lang="en-US" altLang="en-US" dirty="0">
                <a:solidFill>
                  <a:schemeClr val="accent1">
                    <a:lumMod val="75000"/>
                  </a:schemeClr>
                </a:solidFill>
                <a:ea typeface="Calibri" panose="020F0502020204030204" pitchFamily="34" charset="0"/>
                <a:cs typeface="Calibri" panose="020F0502020204030204" pitchFamily="34" charset="0"/>
              </a:rPr>
              <a:t>Open Maintenance Planner from below URL given in below screenshot:</a:t>
            </a:r>
          </a:p>
          <a:p>
            <a:pPr eaLnBrk="0" fontAlgn="base" hangingPunct="0">
              <a:spcBef>
                <a:spcPct val="0"/>
              </a:spcBef>
              <a:spcAft>
                <a:spcPct val="0"/>
              </a:spcAft>
            </a:pPr>
            <a:r>
              <a:rPr lang="en-IN" u="sng" dirty="0">
                <a:solidFill>
                  <a:schemeClr val="accent1">
                    <a:lumMod val="75000"/>
                  </a:schemeClr>
                </a:solidFill>
                <a:hlinkClick r:id="rId3">
                  <a:extLst>
                    <a:ext uri="{A12FA001-AC4F-418D-AE19-62706E023703}">
                      <ahyp:hlinkClr xmlns:ahyp="http://schemas.microsoft.com/office/drawing/2018/hyperlinkcolor" val="tx"/>
                    </a:ext>
                  </a:extLst>
                </a:hlinkClick>
              </a:rPr>
              <a:t>https://apps.support.sap.com/sap/support/mp</a:t>
            </a:r>
            <a:endParaRPr lang="en-IN" dirty="0">
              <a:solidFill>
                <a:schemeClr val="accent1">
                  <a:lumMod val="75000"/>
                </a:schemeClr>
              </a:solidFill>
            </a:endParaRPr>
          </a:p>
          <a:p>
            <a:pPr lvl="0" eaLnBrk="0" fontAlgn="base" hangingPunct="0">
              <a:spcBef>
                <a:spcPct val="0"/>
              </a:spcBef>
              <a:spcAft>
                <a:spcPct val="0"/>
              </a:spcAft>
            </a:pPr>
            <a:endParaRPr lang="en-US" altLang="en-US" sz="1000" dirty="0"/>
          </a:p>
        </p:txBody>
      </p:sp>
      <p:sp>
        <p:nvSpPr>
          <p:cNvPr id="10" name="Footer Placeholder 9">
            <a:extLst>
              <a:ext uri="{FF2B5EF4-FFF2-40B4-BE49-F238E27FC236}">
                <a16:creationId xmlns:a16="http://schemas.microsoft.com/office/drawing/2014/main" id="{32DE787F-C4B2-4CA0-95D9-3A5284BA7A4E}"/>
              </a:ext>
            </a:extLst>
          </p:cNvPr>
          <p:cNvSpPr>
            <a:spLocks noGrp="1"/>
          </p:cNvSpPr>
          <p:nvPr>
            <p:ph type="ftr" sz="quarter" idx="11"/>
          </p:nvPr>
        </p:nvSpPr>
        <p:spPr/>
        <p:txBody>
          <a:bodyPr/>
          <a:lstStyle/>
          <a:p>
            <a:r>
              <a:rPr lang="en-IN"/>
              <a:t>GE Internal</a:t>
            </a:r>
          </a:p>
        </p:txBody>
      </p:sp>
    </p:spTree>
    <p:extLst>
      <p:ext uri="{BB962C8B-B14F-4D97-AF65-F5344CB8AC3E}">
        <p14:creationId xmlns:p14="http://schemas.microsoft.com/office/powerpoint/2010/main" val="213476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4C0D20-B274-4D5C-A08F-4D95D062B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000" y="261000"/>
            <a:ext cx="7560000" cy="280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E7F7FC0-5575-4E47-AFDB-BE32A608C2BB}"/>
              </a:ext>
            </a:extLst>
          </p:cNvPr>
          <p:cNvSpPr/>
          <p:nvPr/>
        </p:nvSpPr>
        <p:spPr>
          <a:xfrm>
            <a:off x="1222440" y="3285000"/>
            <a:ext cx="7776000" cy="3139321"/>
          </a:xfrm>
          <a:prstGeom prst="rect">
            <a:avLst/>
          </a:prstGeom>
        </p:spPr>
        <p:txBody>
          <a:bodyPr wrap="square">
            <a:spAutoFit/>
          </a:bodyPr>
          <a:lstStyle/>
          <a:p>
            <a:pPr lvl="0" eaLnBrk="0" fontAlgn="base" hangingPunct="0">
              <a:spcBef>
                <a:spcPct val="0"/>
              </a:spcBef>
              <a:spcAft>
                <a:spcPct val="0"/>
              </a:spcAft>
            </a:pPr>
            <a:r>
              <a:rPr lang="en-US" altLang="en-US" dirty="0">
                <a:solidFill>
                  <a:schemeClr val="accent1">
                    <a:lumMod val="75000"/>
                  </a:schemeClr>
                </a:solidFill>
                <a:ea typeface="Calibri" panose="020F0502020204030204" pitchFamily="34" charset="0"/>
                <a:cs typeface="Times New Roman" panose="02020603050405020304" pitchFamily="18" charset="0"/>
              </a:rPr>
              <a:t>Click on Plan to generate Stack File:</a:t>
            </a:r>
            <a:endParaRPr lang="en-US" altLang="en-US" dirty="0">
              <a:solidFill>
                <a:schemeClr val="accent1">
                  <a:lumMod val="75000"/>
                </a:schemeClr>
              </a:solidFill>
            </a:endParaRPr>
          </a:p>
          <a:p>
            <a:pPr lvl="0" eaLnBrk="0" fontAlgn="base" hangingPunct="0">
              <a:spcBef>
                <a:spcPct val="0"/>
              </a:spcBef>
              <a:spcAft>
                <a:spcPct val="0"/>
              </a:spcAft>
            </a:pPr>
            <a:r>
              <a:rPr lang="en-US" altLang="en-US" dirty="0">
                <a:solidFill>
                  <a:schemeClr val="accent1">
                    <a:lumMod val="75000"/>
                  </a:schemeClr>
                </a:solidFill>
                <a:ea typeface="Times New Roman" panose="02020603050405020304" pitchFamily="18" charset="0"/>
                <a:cs typeface="Calibri" panose="020F0502020204030204" pitchFamily="34" charset="0"/>
              </a:rPr>
              <a:t> </a:t>
            </a:r>
          </a:p>
          <a:p>
            <a:pPr lvl="0" eaLnBrk="0" fontAlgn="base" hangingPunct="0">
              <a:spcBef>
                <a:spcPct val="0"/>
              </a:spcBef>
              <a:spcAft>
                <a:spcPct val="0"/>
              </a:spcAft>
            </a:pPr>
            <a:r>
              <a:rPr lang="en-US" altLang="en-US" dirty="0">
                <a:solidFill>
                  <a:schemeClr val="accent1">
                    <a:lumMod val="75000"/>
                  </a:schemeClr>
                </a:solidFill>
                <a:ea typeface="Times New Roman" panose="02020603050405020304" pitchFamily="18" charset="0"/>
                <a:cs typeface="Calibri" panose="020F0502020204030204" pitchFamily="34" charset="0"/>
              </a:rPr>
              <a:t>Below example is for generate stack file for SAP NetWeaver 7.4.</a:t>
            </a:r>
            <a:endParaRPr lang="en-US" altLang="en-US" dirty="0">
              <a:solidFill>
                <a:schemeClr val="accent1">
                  <a:lumMod val="75000"/>
                </a:schemeClr>
              </a:solidFill>
            </a:endParaRPr>
          </a:p>
          <a:p>
            <a:pPr marL="285750" lvl="0" indent="-285750" eaLnBrk="0" fontAlgn="base" hangingPunct="0">
              <a:spcBef>
                <a:spcPct val="0"/>
              </a:spcBef>
              <a:spcAft>
                <a:spcPct val="0"/>
              </a:spcAft>
              <a:buFont typeface="Arial" panose="020B0604020202020204" pitchFamily="34" charset="0"/>
              <a:buChar char="•"/>
            </a:pPr>
            <a:r>
              <a:rPr lang="en-US" altLang="en-US" dirty="0">
                <a:solidFill>
                  <a:schemeClr val="accent1">
                    <a:lumMod val="75000"/>
                  </a:schemeClr>
                </a:solidFill>
                <a:ea typeface="Times New Roman" panose="02020603050405020304" pitchFamily="18" charset="0"/>
                <a:cs typeface="Calibri" panose="020F0502020204030204" pitchFamily="34" charset="0"/>
              </a:rPr>
              <a:t>Selected :Upgrade SAP NetWeaver.</a:t>
            </a:r>
            <a:endParaRPr lang="en-US" altLang="en-US" dirty="0">
              <a:solidFill>
                <a:schemeClr val="accent1">
                  <a:lumMod val="75000"/>
                </a:schemeClr>
              </a:solidFill>
            </a:endParaRPr>
          </a:p>
          <a:p>
            <a:pPr marL="285750" lvl="0" indent="-285750" eaLnBrk="0" fontAlgn="base" hangingPunct="0">
              <a:spcBef>
                <a:spcPct val="0"/>
              </a:spcBef>
              <a:spcAft>
                <a:spcPct val="0"/>
              </a:spcAft>
              <a:buFont typeface="Arial" panose="020B0604020202020204" pitchFamily="34" charset="0"/>
              <a:buChar char="•"/>
            </a:pPr>
            <a:r>
              <a:rPr lang="en-US" altLang="en-US" dirty="0">
                <a:solidFill>
                  <a:schemeClr val="accent1">
                    <a:lumMod val="75000"/>
                  </a:schemeClr>
                </a:solidFill>
                <a:ea typeface="Calibri" panose="020F0502020204030204" pitchFamily="34" charset="0"/>
                <a:cs typeface="Times New Roman" panose="02020603050405020304" pitchFamily="18" charset="0"/>
              </a:rPr>
              <a:t>Selected :SAP NetWeaver 7.4.</a:t>
            </a:r>
          </a:p>
          <a:p>
            <a:pPr marL="285750" lvl="0" indent="-285750" eaLnBrk="0" fontAlgn="base" hangingPunct="0">
              <a:spcBef>
                <a:spcPct val="0"/>
              </a:spcBef>
              <a:spcAft>
                <a:spcPct val="0"/>
              </a:spcAft>
              <a:buFont typeface="Arial" panose="020B0604020202020204" pitchFamily="34" charset="0"/>
              <a:buChar char="•"/>
            </a:pPr>
            <a:r>
              <a:rPr lang="en-US" dirty="0">
                <a:solidFill>
                  <a:schemeClr val="accent1">
                    <a:lumMod val="75000"/>
                  </a:schemeClr>
                </a:solidFill>
              </a:rPr>
              <a:t>Selected: Stack dependent and Independent Files.</a:t>
            </a:r>
          </a:p>
          <a:p>
            <a:pPr marL="285750" lvl="0" indent="-285750" eaLnBrk="0" fontAlgn="base" hangingPunct="0">
              <a:spcBef>
                <a:spcPct val="0"/>
              </a:spcBef>
              <a:spcAft>
                <a:spcPct val="0"/>
              </a:spcAft>
              <a:buFont typeface="Arial" panose="020B0604020202020204" pitchFamily="34" charset="0"/>
              <a:buChar char="•"/>
            </a:pPr>
            <a:r>
              <a:rPr lang="en-US" altLang="en-US" dirty="0">
                <a:solidFill>
                  <a:schemeClr val="accent1">
                    <a:lumMod val="75000"/>
                  </a:schemeClr>
                </a:solidFill>
                <a:cs typeface="Calibri" panose="020F0502020204030204" pitchFamily="34" charset="0"/>
              </a:rPr>
              <a:t>Details of overall selected components.</a:t>
            </a:r>
          </a:p>
          <a:p>
            <a:pPr marL="285750" lvl="0" indent="-285750" eaLnBrk="0" fontAlgn="base" hangingPunct="0">
              <a:spcBef>
                <a:spcPct val="0"/>
              </a:spcBef>
              <a:spcAft>
                <a:spcPct val="0"/>
              </a:spcAft>
              <a:buFont typeface="Arial" panose="020B0604020202020204" pitchFamily="34" charset="0"/>
              <a:buChar char="•"/>
            </a:pPr>
            <a:r>
              <a:rPr lang="en-US" dirty="0">
                <a:solidFill>
                  <a:schemeClr val="accent1">
                    <a:lumMod val="75000"/>
                  </a:schemeClr>
                </a:solidFill>
              </a:rPr>
              <a:t>Download Stack File.</a:t>
            </a:r>
          </a:p>
          <a:p>
            <a:pPr lvl="0" eaLnBrk="0" fontAlgn="base" hangingPunct="0">
              <a:spcBef>
                <a:spcPct val="0"/>
              </a:spcBef>
              <a:spcAft>
                <a:spcPct val="0"/>
              </a:spcAft>
            </a:pPr>
            <a:endParaRPr lang="en-US" dirty="0">
              <a:solidFill>
                <a:schemeClr val="accent1">
                  <a:lumMod val="75000"/>
                </a:schemeClr>
              </a:solidFill>
            </a:endParaRPr>
          </a:p>
          <a:p>
            <a:pPr lvl="0" eaLnBrk="0" fontAlgn="base" hangingPunct="0">
              <a:spcBef>
                <a:spcPct val="0"/>
              </a:spcBef>
              <a:spcAft>
                <a:spcPct val="0"/>
              </a:spcAft>
            </a:pPr>
            <a:endParaRPr lang="en-US" dirty="0">
              <a:solidFill>
                <a:schemeClr val="accent1">
                  <a:lumMod val="75000"/>
                </a:schemeClr>
              </a:solidFill>
            </a:endParaRPr>
          </a:p>
          <a:p>
            <a:pPr lvl="0" eaLnBrk="0" fontAlgn="base" hangingPunct="0">
              <a:spcBef>
                <a:spcPct val="0"/>
              </a:spcBef>
              <a:spcAft>
                <a:spcPct val="0"/>
              </a:spcAft>
            </a:pPr>
            <a:endParaRPr lang="en-IN" dirty="0"/>
          </a:p>
        </p:txBody>
      </p:sp>
      <p:sp>
        <p:nvSpPr>
          <p:cNvPr id="9" name="Rectangle 3">
            <a:extLst>
              <a:ext uri="{FF2B5EF4-FFF2-40B4-BE49-F238E27FC236}">
                <a16:creationId xmlns:a16="http://schemas.microsoft.com/office/drawing/2014/main" id="{1B9FEFE4-4128-4726-B19B-E474833CB9D5}"/>
              </a:ext>
            </a:extLst>
          </p:cNvPr>
          <p:cNvSpPr>
            <a:spLocks noChangeArrowheads="1"/>
          </p:cNvSpPr>
          <p:nvPr/>
        </p:nvSpPr>
        <p:spPr bwMode="auto">
          <a:xfrm>
            <a:off x="152400" y="-26804"/>
            <a:ext cx="223138"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Footer Placeholder 9">
            <a:extLst>
              <a:ext uri="{FF2B5EF4-FFF2-40B4-BE49-F238E27FC236}">
                <a16:creationId xmlns:a16="http://schemas.microsoft.com/office/drawing/2014/main" id="{EE4A34CF-B7F5-4F52-975C-F8E11C7F6B4F}"/>
              </a:ext>
            </a:extLst>
          </p:cNvPr>
          <p:cNvSpPr>
            <a:spLocks noGrp="1"/>
          </p:cNvSpPr>
          <p:nvPr>
            <p:ph type="ftr" sz="quarter" idx="11"/>
          </p:nvPr>
        </p:nvSpPr>
        <p:spPr/>
        <p:txBody>
          <a:bodyPr/>
          <a:lstStyle/>
          <a:p>
            <a:r>
              <a:rPr lang="en-IN"/>
              <a:t>GE Internal</a:t>
            </a:r>
          </a:p>
        </p:txBody>
      </p:sp>
    </p:spTree>
    <p:extLst>
      <p:ext uri="{BB962C8B-B14F-4D97-AF65-F5344CB8AC3E}">
        <p14:creationId xmlns:p14="http://schemas.microsoft.com/office/powerpoint/2010/main" val="157895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06C9D-AD1D-4479-96D3-BBB7488A0881}"/>
              </a:ext>
            </a:extLst>
          </p:cNvPr>
          <p:cNvPicPr>
            <a:picLocks noChangeAspect="1"/>
          </p:cNvPicPr>
          <p:nvPr/>
        </p:nvPicPr>
        <p:blipFill>
          <a:blip r:embed="rId2"/>
          <a:stretch>
            <a:fillRect/>
          </a:stretch>
        </p:blipFill>
        <p:spPr>
          <a:xfrm>
            <a:off x="0" y="6524625"/>
            <a:ext cx="2486025" cy="333375"/>
          </a:xfrm>
          <a:prstGeom prst="rect">
            <a:avLst/>
          </a:prstGeom>
        </p:spPr>
      </p:pic>
      <p:sp>
        <p:nvSpPr>
          <p:cNvPr id="2" name="Footer Placeholder 1">
            <a:extLst>
              <a:ext uri="{FF2B5EF4-FFF2-40B4-BE49-F238E27FC236}">
                <a16:creationId xmlns:a16="http://schemas.microsoft.com/office/drawing/2014/main" id="{1E0EF857-ED80-4603-A75D-CB523F612195}"/>
              </a:ext>
            </a:extLst>
          </p:cNvPr>
          <p:cNvSpPr>
            <a:spLocks noGrp="1"/>
          </p:cNvSpPr>
          <p:nvPr>
            <p:ph type="ftr" sz="quarter" idx="11"/>
          </p:nvPr>
        </p:nvSpPr>
        <p:spPr/>
        <p:txBody>
          <a:bodyPr/>
          <a:lstStyle/>
          <a:p>
            <a:r>
              <a:rPr lang="en-IN"/>
              <a:t>GE Internal</a:t>
            </a:r>
            <a:endParaRPr lang="en-IN" dirty="0"/>
          </a:p>
        </p:txBody>
      </p:sp>
      <p:sp>
        <p:nvSpPr>
          <p:cNvPr id="7" name="Rectangle 6">
            <a:extLst>
              <a:ext uri="{FF2B5EF4-FFF2-40B4-BE49-F238E27FC236}">
                <a16:creationId xmlns:a16="http://schemas.microsoft.com/office/drawing/2014/main" id="{3B3174C1-5AF4-486C-803B-C8AB73E3C7A9}"/>
              </a:ext>
            </a:extLst>
          </p:cNvPr>
          <p:cNvSpPr/>
          <p:nvPr/>
        </p:nvSpPr>
        <p:spPr>
          <a:xfrm>
            <a:off x="624000" y="535402"/>
            <a:ext cx="2965299" cy="506292"/>
          </a:xfrm>
          <a:prstGeom prst="rect">
            <a:avLst/>
          </a:prstGeom>
        </p:spPr>
        <p:txBody>
          <a:bodyPr wrap="none">
            <a:spAutoFit/>
          </a:bodyPr>
          <a:lstStyle/>
          <a:p>
            <a:pPr>
              <a:lnSpc>
                <a:spcPct val="150000"/>
              </a:lnSpc>
            </a:pPr>
            <a:r>
              <a:rPr lang="en-US" sz="2000" b="1" dirty="0">
                <a:solidFill>
                  <a:schemeClr val="accent1">
                    <a:lumMod val="75000"/>
                  </a:schemeClr>
                </a:solidFill>
                <a:cs typeface="Calibri" pitchFamily="34" charset="0"/>
              </a:rPr>
              <a:t>Upgrade / Migration Tools</a:t>
            </a:r>
          </a:p>
        </p:txBody>
      </p:sp>
      <p:sp>
        <p:nvSpPr>
          <p:cNvPr id="8" name="Rectangle 7">
            <a:extLst>
              <a:ext uri="{FF2B5EF4-FFF2-40B4-BE49-F238E27FC236}">
                <a16:creationId xmlns:a16="http://schemas.microsoft.com/office/drawing/2014/main" id="{C0A75052-5805-46B1-BA2C-DB81D352AE61}"/>
              </a:ext>
            </a:extLst>
          </p:cNvPr>
          <p:cNvSpPr/>
          <p:nvPr/>
        </p:nvSpPr>
        <p:spPr>
          <a:xfrm>
            <a:off x="696000" y="2351998"/>
            <a:ext cx="9867538" cy="2862322"/>
          </a:xfrm>
          <a:prstGeom prst="rect">
            <a:avLst/>
          </a:prstGeom>
        </p:spPr>
        <p:txBody>
          <a:bodyPr wrap="square">
            <a:spAutoFit/>
          </a:bodyPr>
          <a:lstStyle/>
          <a:p>
            <a:r>
              <a:rPr lang="en-IN" b="1" dirty="0">
                <a:solidFill>
                  <a:schemeClr val="accent1">
                    <a:lumMod val="75000"/>
                  </a:schemeClr>
                </a:solidFill>
              </a:rPr>
              <a:t>Scenarios 1:</a:t>
            </a:r>
            <a:r>
              <a:rPr lang="en-IN" dirty="0">
                <a:solidFill>
                  <a:schemeClr val="accent1">
                    <a:lumMod val="75000"/>
                  </a:schemeClr>
                </a:solidFill>
              </a:rPr>
              <a:t> </a:t>
            </a:r>
          </a:p>
          <a:p>
            <a:r>
              <a:rPr lang="en-IN" b="1" dirty="0">
                <a:solidFill>
                  <a:schemeClr val="accent1">
                    <a:lumMod val="75000"/>
                  </a:schemeClr>
                </a:solidFill>
              </a:rPr>
              <a:t>Software Update Manager 1.0 SP23:</a:t>
            </a:r>
          </a:p>
          <a:p>
            <a:r>
              <a:rPr lang="en-IN" dirty="0">
                <a:solidFill>
                  <a:schemeClr val="accent1">
                    <a:lumMod val="75000"/>
                  </a:schemeClr>
                </a:solidFill>
              </a:rPr>
              <a:t>The Software Update Manager (SUM) is the tool for various system maintenance procedures such as:</a:t>
            </a:r>
          </a:p>
          <a:p>
            <a:pPr lvl="0"/>
            <a:r>
              <a:rPr lang="en-IN" dirty="0">
                <a:solidFill>
                  <a:schemeClr val="accent1">
                    <a:lumMod val="75000"/>
                  </a:schemeClr>
                </a:solidFill>
              </a:rPr>
              <a:t>Release upgrades (major release change)</a:t>
            </a:r>
          </a:p>
          <a:p>
            <a:pPr lvl="0"/>
            <a:r>
              <a:rPr lang="en-IN" dirty="0">
                <a:solidFill>
                  <a:schemeClr val="accent1">
                    <a:lumMod val="75000"/>
                  </a:schemeClr>
                </a:solidFill>
              </a:rPr>
              <a:t>System updates (EHP installation)</a:t>
            </a:r>
          </a:p>
          <a:p>
            <a:pPr lvl="0"/>
            <a:r>
              <a:rPr lang="en-IN" dirty="0">
                <a:solidFill>
                  <a:schemeClr val="accent1">
                    <a:lumMod val="75000"/>
                  </a:schemeClr>
                </a:solidFill>
              </a:rPr>
              <a:t>Support Packages (SPs) / Support Package Stacks applications</a:t>
            </a:r>
          </a:p>
          <a:p>
            <a:pPr lvl="0"/>
            <a:r>
              <a:rPr lang="en-IN" dirty="0">
                <a:solidFill>
                  <a:schemeClr val="accent1">
                    <a:lumMod val="75000"/>
                  </a:schemeClr>
                </a:solidFill>
              </a:rPr>
              <a:t>Java patches applications</a:t>
            </a:r>
          </a:p>
          <a:p>
            <a:pPr lvl="0"/>
            <a:r>
              <a:rPr lang="en-IN" dirty="0">
                <a:solidFill>
                  <a:schemeClr val="accent1">
                    <a:lumMod val="75000"/>
                  </a:schemeClr>
                </a:solidFill>
              </a:rPr>
              <a:t>Corrections of installed software information</a:t>
            </a:r>
          </a:p>
          <a:p>
            <a:r>
              <a:rPr lang="en-IN" dirty="0">
                <a:solidFill>
                  <a:schemeClr val="accent1">
                    <a:lumMod val="75000"/>
                  </a:schemeClr>
                </a:solidFill>
              </a:rPr>
              <a:t>SUM 1.0 is always used if the source system is either a dual-stack system, or a Java stack.</a:t>
            </a:r>
          </a:p>
          <a:p>
            <a:r>
              <a:rPr lang="en-IN" dirty="0">
                <a:solidFill>
                  <a:schemeClr val="accent1">
                    <a:lumMod val="75000"/>
                  </a:schemeClr>
                </a:solidFill>
              </a:rPr>
              <a:t>SUM 1.0 is used for ABAP stack if target is based on BASIS 7.40 or lower</a:t>
            </a:r>
            <a:endParaRPr lang="en-US" sz="1600" b="0" i="0" dirty="0">
              <a:solidFill>
                <a:schemeClr val="accent1">
                  <a:lumMod val="75000"/>
                </a:schemeClr>
              </a:solidFill>
              <a:effectLst/>
            </a:endParaRPr>
          </a:p>
        </p:txBody>
      </p:sp>
      <p:sp>
        <p:nvSpPr>
          <p:cNvPr id="3" name="Rectangle 2">
            <a:extLst>
              <a:ext uri="{FF2B5EF4-FFF2-40B4-BE49-F238E27FC236}">
                <a16:creationId xmlns:a16="http://schemas.microsoft.com/office/drawing/2014/main" id="{E22CB2A2-BB40-467C-AFC9-5A1D38D8C85C}"/>
              </a:ext>
            </a:extLst>
          </p:cNvPr>
          <p:cNvSpPr/>
          <p:nvPr/>
        </p:nvSpPr>
        <p:spPr>
          <a:xfrm>
            <a:off x="696000" y="1305341"/>
            <a:ext cx="3692678" cy="923330"/>
          </a:xfrm>
          <a:prstGeom prst="rect">
            <a:avLst/>
          </a:prstGeom>
        </p:spPr>
        <p:txBody>
          <a:bodyPr wrap="none">
            <a:spAutoFit/>
          </a:bodyPr>
          <a:lstStyle/>
          <a:p>
            <a:r>
              <a:rPr lang="en-IN" b="1" dirty="0">
                <a:solidFill>
                  <a:schemeClr val="accent1">
                    <a:lumMod val="75000"/>
                  </a:schemeClr>
                </a:solidFill>
              </a:rPr>
              <a:t>SUM is now offered in two Scenarios</a:t>
            </a:r>
          </a:p>
          <a:p>
            <a:pPr marL="342900" indent="-342900">
              <a:buFont typeface="+mj-lt"/>
              <a:buAutoNum type="arabicPeriod"/>
            </a:pPr>
            <a:r>
              <a:rPr lang="en-IN" dirty="0">
                <a:solidFill>
                  <a:schemeClr val="accent1">
                    <a:lumMod val="75000"/>
                  </a:schemeClr>
                </a:solidFill>
              </a:rPr>
              <a:t>SUM 1.0 SP 23 </a:t>
            </a:r>
          </a:p>
          <a:p>
            <a:pPr marL="342900" indent="-342900">
              <a:buFont typeface="+mj-lt"/>
              <a:buAutoNum type="arabicPeriod"/>
            </a:pPr>
            <a:r>
              <a:rPr lang="en-IN" dirty="0">
                <a:solidFill>
                  <a:schemeClr val="accent1">
                    <a:lumMod val="75000"/>
                  </a:schemeClr>
                </a:solidFill>
              </a:rPr>
              <a:t>SUM 2.0 SP 04</a:t>
            </a:r>
            <a:endParaRPr lang="en-IN" b="1" dirty="0">
              <a:solidFill>
                <a:schemeClr val="accent1">
                  <a:lumMod val="75000"/>
                </a:schemeClr>
              </a:solidFill>
            </a:endParaRPr>
          </a:p>
        </p:txBody>
      </p:sp>
    </p:spTree>
    <p:extLst>
      <p:ext uri="{BB962C8B-B14F-4D97-AF65-F5344CB8AC3E}">
        <p14:creationId xmlns:p14="http://schemas.microsoft.com/office/powerpoint/2010/main" val="286462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06C9D-AD1D-4479-96D3-BBB7488A0881}"/>
              </a:ext>
            </a:extLst>
          </p:cNvPr>
          <p:cNvPicPr>
            <a:picLocks noChangeAspect="1"/>
          </p:cNvPicPr>
          <p:nvPr/>
        </p:nvPicPr>
        <p:blipFill>
          <a:blip r:embed="rId3"/>
          <a:stretch>
            <a:fillRect/>
          </a:stretch>
        </p:blipFill>
        <p:spPr>
          <a:xfrm>
            <a:off x="0" y="6524625"/>
            <a:ext cx="2486025" cy="333375"/>
          </a:xfrm>
          <a:prstGeom prst="rect">
            <a:avLst/>
          </a:prstGeom>
        </p:spPr>
      </p:pic>
      <p:sp>
        <p:nvSpPr>
          <p:cNvPr id="2" name="Footer Placeholder 1">
            <a:extLst>
              <a:ext uri="{FF2B5EF4-FFF2-40B4-BE49-F238E27FC236}">
                <a16:creationId xmlns:a16="http://schemas.microsoft.com/office/drawing/2014/main" id="{1E0EF857-ED80-4603-A75D-CB523F612195}"/>
              </a:ext>
            </a:extLst>
          </p:cNvPr>
          <p:cNvSpPr>
            <a:spLocks noGrp="1"/>
          </p:cNvSpPr>
          <p:nvPr>
            <p:ph type="ftr" sz="quarter" idx="11"/>
          </p:nvPr>
        </p:nvSpPr>
        <p:spPr/>
        <p:txBody>
          <a:bodyPr/>
          <a:lstStyle/>
          <a:p>
            <a:r>
              <a:rPr lang="en-IN"/>
              <a:t>GE Internal</a:t>
            </a:r>
          </a:p>
        </p:txBody>
      </p:sp>
      <p:sp>
        <p:nvSpPr>
          <p:cNvPr id="6" name="Content Placeholder 3">
            <a:extLst>
              <a:ext uri="{FF2B5EF4-FFF2-40B4-BE49-F238E27FC236}">
                <a16:creationId xmlns:a16="http://schemas.microsoft.com/office/drawing/2014/main" id="{E8892F98-0750-419B-BBDD-A923D2AC850D}"/>
              </a:ext>
            </a:extLst>
          </p:cNvPr>
          <p:cNvSpPr txBox="1">
            <a:spLocks/>
          </p:cNvSpPr>
          <p:nvPr/>
        </p:nvSpPr>
        <p:spPr>
          <a:xfrm>
            <a:off x="480000" y="1054049"/>
            <a:ext cx="6753087" cy="2555011"/>
          </a:xfrm>
          <a:prstGeom prst="rect">
            <a:avLst/>
          </a:prstGeom>
        </p:spPr>
        <p:txBody>
          <a:bodyPr vert="horz" lIns="91440" tIns="45720" rIns="91440" bIns="45720" rtlCol="0" anchor="ctr">
            <a:normAutofit/>
          </a:bodyP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en-US" sz="2000" b="1" dirty="0">
              <a:solidFill>
                <a:srgbClr val="1F497D"/>
              </a:solidFill>
              <a:latin typeface="Calibri" pitchFamily="34" charset="0"/>
              <a:cs typeface="Calibri" pitchFamily="34" charset="0"/>
            </a:endParaRPr>
          </a:p>
          <a:p>
            <a:endParaRPr lang="en-US" sz="2400" dirty="0"/>
          </a:p>
        </p:txBody>
      </p:sp>
      <p:sp>
        <p:nvSpPr>
          <p:cNvPr id="3" name="Rectangle 2">
            <a:extLst>
              <a:ext uri="{FF2B5EF4-FFF2-40B4-BE49-F238E27FC236}">
                <a16:creationId xmlns:a16="http://schemas.microsoft.com/office/drawing/2014/main" id="{77D217C0-412E-49E1-8AC4-763A50353F79}"/>
              </a:ext>
            </a:extLst>
          </p:cNvPr>
          <p:cNvSpPr/>
          <p:nvPr/>
        </p:nvSpPr>
        <p:spPr>
          <a:xfrm>
            <a:off x="1452000" y="1137922"/>
            <a:ext cx="9288000" cy="3999172"/>
          </a:xfrm>
          <a:prstGeom prst="rect">
            <a:avLst/>
          </a:prstGeom>
        </p:spPr>
        <p:txBody>
          <a:bodyPr wrap="square">
            <a:spAutoFit/>
          </a:bodyPr>
          <a:lstStyle/>
          <a:p>
            <a:pPr>
              <a:spcBef>
                <a:spcPts val="750"/>
              </a:spcBef>
              <a:spcAft>
                <a:spcPts val="1500"/>
              </a:spcAft>
            </a:pPr>
            <a:r>
              <a:rPr lang="en-IN" b="1" dirty="0">
                <a:solidFill>
                  <a:schemeClr val="accent1">
                    <a:lumMod val="75000"/>
                  </a:schemeClr>
                </a:solidFill>
                <a:latin typeface="Calibri" panose="020F0502020204030204" pitchFamily="34" charset="0"/>
                <a:ea typeface="Times New Roman" panose="02020603050405020304" pitchFamily="18" charset="0"/>
              </a:rPr>
              <a:t>Scenarios 2:</a:t>
            </a:r>
            <a:endParaRPr lang="en-IN" b="1" dirty="0">
              <a:solidFill>
                <a:schemeClr val="accent1">
                  <a:lumMod val="75000"/>
                </a:schemeClr>
              </a:solidFill>
              <a:latin typeface="Times New Roman" panose="02020603050405020304" pitchFamily="18" charset="0"/>
              <a:ea typeface="Times New Roman" panose="02020603050405020304" pitchFamily="18" charset="0"/>
            </a:endParaRPr>
          </a:p>
          <a:p>
            <a:r>
              <a:rPr lang="en-IN" b="1" dirty="0">
                <a:solidFill>
                  <a:schemeClr val="accent1">
                    <a:lumMod val="75000"/>
                  </a:schemeClr>
                </a:solidFill>
                <a:latin typeface="Calibri" panose="020F0502020204030204" pitchFamily="34" charset="0"/>
                <a:ea typeface="Times New Roman" panose="02020603050405020304" pitchFamily="18" charset="0"/>
              </a:rPr>
              <a:t>Software Update Manager 2.0 SP04:</a:t>
            </a:r>
          </a:p>
          <a:p>
            <a:endParaRPr lang="en-IN" b="1" dirty="0">
              <a:solidFill>
                <a:schemeClr val="accent1">
                  <a:lumMod val="75000"/>
                </a:schemeClr>
              </a:solidFill>
              <a:latin typeface="Calibri" panose="020F0502020204030204" pitchFamily="34" charset="0"/>
              <a:ea typeface="Times New Roman" panose="02020603050405020304" pitchFamily="18" charset="0"/>
            </a:endParaRPr>
          </a:p>
          <a:p>
            <a:pPr algn="just"/>
            <a:r>
              <a:rPr lang="en-IN" b="1" dirty="0">
                <a:solidFill>
                  <a:schemeClr val="accent1">
                    <a:lumMod val="75000"/>
                  </a:schemeClr>
                </a:solidFill>
                <a:latin typeface="Calibri" panose="020F0502020204030204" pitchFamily="34" charset="0"/>
                <a:ea typeface="Times New Roman" panose="02020603050405020304" pitchFamily="18" charset="0"/>
              </a:rPr>
              <a:t> </a:t>
            </a:r>
            <a:r>
              <a:rPr lang="en-IN" dirty="0">
                <a:solidFill>
                  <a:schemeClr val="accent1">
                    <a:lumMod val="75000"/>
                  </a:schemeClr>
                </a:solidFill>
                <a:ea typeface="Times New Roman" panose="02020603050405020304" pitchFamily="18" charset="0"/>
              </a:rPr>
              <a:t>The Software Update Manager (SUM) is the tool for various system maintenance procedures such as:</a:t>
            </a:r>
            <a:r>
              <a:rPr lang="en-IN" b="1" dirty="0">
                <a:solidFill>
                  <a:schemeClr val="accent1">
                    <a:lumMod val="75000"/>
                  </a:schemeClr>
                </a:solidFill>
                <a:ea typeface="Times New Roman" panose="02020603050405020304" pitchFamily="18" charset="0"/>
              </a:rPr>
              <a:t> </a:t>
            </a:r>
          </a:p>
          <a:p>
            <a:pPr marL="342900" lvl="0" indent="-342900" algn="just">
              <a:spcBef>
                <a:spcPts val="750"/>
              </a:spcBef>
              <a:spcAft>
                <a:spcPts val="1200"/>
              </a:spcAft>
              <a:buFont typeface="Symbol" panose="05050102010706020507" pitchFamily="18" charset="2"/>
              <a:buChar char=""/>
            </a:pPr>
            <a:r>
              <a:rPr lang="en-IN" dirty="0">
                <a:solidFill>
                  <a:schemeClr val="accent1">
                    <a:lumMod val="75000"/>
                  </a:schemeClr>
                </a:solidFill>
                <a:ea typeface="Times New Roman" panose="02020603050405020304" pitchFamily="18" charset="0"/>
              </a:rPr>
              <a:t>You want to update or upgrade an existing SAP NetWeaver AS ABAP based system using the Software Update Manager tool with version 2.0 SP04.</a:t>
            </a:r>
            <a:endParaRPr lang="en-IN" b="1" dirty="0">
              <a:solidFill>
                <a:schemeClr val="accent1">
                  <a:lumMod val="75000"/>
                </a:schemeClr>
              </a:solidFill>
              <a:ea typeface="Times New Roman" panose="02020603050405020304" pitchFamily="18" charset="0"/>
            </a:endParaRPr>
          </a:p>
          <a:p>
            <a:pPr marL="342900" lvl="0" indent="-342900" algn="just">
              <a:spcBef>
                <a:spcPts val="750"/>
              </a:spcBef>
              <a:spcAft>
                <a:spcPts val="1500"/>
              </a:spcAft>
              <a:buFont typeface="Symbol" panose="05050102010706020507" pitchFamily="18" charset="2"/>
              <a:buChar char=""/>
            </a:pPr>
            <a:r>
              <a:rPr lang="en-IN" dirty="0">
                <a:solidFill>
                  <a:schemeClr val="accent1">
                    <a:lumMod val="75000"/>
                  </a:schemeClr>
                </a:solidFill>
                <a:ea typeface="Times New Roman" panose="02020603050405020304" pitchFamily="18" charset="0"/>
              </a:rPr>
              <a:t>Database migration also we can use this Software Update Manager tool with version 2.0 SP04 and </a:t>
            </a:r>
            <a:r>
              <a:rPr lang="en-IN" dirty="0">
                <a:solidFill>
                  <a:schemeClr val="accent1">
                    <a:lumMod val="75000"/>
                  </a:schemeClr>
                </a:solidFill>
                <a:ea typeface="Times New Roman" panose="02020603050405020304" pitchFamily="18" charset="0"/>
                <a:cs typeface="Calibri" panose="020F0502020204030204" pitchFamily="34" charset="0"/>
              </a:rPr>
              <a:t>SUM 2.0 is used for ABAP single stacks, targeting systems based on BASIS 7.50 and higher (exception: SUM 2.0 is used for ZDO even if target is BASIS 7.40 or lower).</a:t>
            </a:r>
          </a:p>
          <a:p>
            <a:pPr marL="228600">
              <a:lnSpc>
                <a:spcPct val="107000"/>
              </a:lnSpc>
              <a:spcAft>
                <a:spcPts val="800"/>
              </a:spcAft>
            </a:pPr>
            <a:endParaRPr lang="en-IN" sz="1600" dirty="0">
              <a:solidFill>
                <a:schemeClr val="accent1">
                  <a:lumMod val="7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723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906C9D-AD1D-4479-96D3-BBB7488A0881}"/>
              </a:ext>
            </a:extLst>
          </p:cNvPr>
          <p:cNvPicPr>
            <a:picLocks noChangeAspect="1"/>
          </p:cNvPicPr>
          <p:nvPr/>
        </p:nvPicPr>
        <p:blipFill>
          <a:blip r:embed="rId3"/>
          <a:stretch>
            <a:fillRect/>
          </a:stretch>
        </p:blipFill>
        <p:spPr>
          <a:xfrm>
            <a:off x="0" y="6524625"/>
            <a:ext cx="2486025" cy="333375"/>
          </a:xfrm>
          <a:prstGeom prst="rect">
            <a:avLst/>
          </a:prstGeom>
        </p:spPr>
      </p:pic>
      <p:sp>
        <p:nvSpPr>
          <p:cNvPr id="2" name="Footer Placeholder 1">
            <a:extLst>
              <a:ext uri="{FF2B5EF4-FFF2-40B4-BE49-F238E27FC236}">
                <a16:creationId xmlns:a16="http://schemas.microsoft.com/office/drawing/2014/main" id="{1E0EF857-ED80-4603-A75D-CB523F612195}"/>
              </a:ext>
            </a:extLst>
          </p:cNvPr>
          <p:cNvSpPr>
            <a:spLocks noGrp="1"/>
          </p:cNvSpPr>
          <p:nvPr>
            <p:ph type="ftr" sz="quarter" idx="11"/>
          </p:nvPr>
        </p:nvSpPr>
        <p:spPr/>
        <p:txBody>
          <a:bodyPr/>
          <a:lstStyle/>
          <a:p>
            <a:r>
              <a:rPr lang="en-IN"/>
              <a:t>GE Internal</a:t>
            </a:r>
          </a:p>
        </p:txBody>
      </p:sp>
      <p:sp>
        <p:nvSpPr>
          <p:cNvPr id="6" name="Content Placeholder 3">
            <a:extLst>
              <a:ext uri="{FF2B5EF4-FFF2-40B4-BE49-F238E27FC236}">
                <a16:creationId xmlns:a16="http://schemas.microsoft.com/office/drawing/2014/main" id="{E8892F98-0750-419B-BBDD-A923D2AC850D}"/>
              </a:ext>
            </a:extLst>
          </p:cNvPr>
          <p:cNvSpPr txBox="1">
            <a:spLocks/>
          </p:cNvSpPr>
          <p:nvPr/>
        </p:nvSpPr>
        <p:spPr>
          <a:xfrm>
            <a:off x="480000" y="1054049"/>
            <a:ext cx="6753087" cy="2555011"/>
          </a:xfrm>
          <a:prstGeom prst="rect">
            <a:avLst/>
          </a:prstGeom>
        </p:spPr>
        <p:txBody>
          <a:bodyPr vert="horz" lIns="91440" tIns="45720" rIns="91440" bIns="45720" rtlCol="0" anchor="ctr">
            <a:normAutofit/>
          </a:bodyP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en-US" sz="2000" b="1" dirty="0">
              <a:solidFill>
                <a:srgbClr val="1F497D"/>
              </a:solidFill>
              <a:latin typeface="Calibri" pitchFamily="34" charset="0"/>
              <a:cs typeface="Calibri" pitchFamily="34" charset="0"/>
            </a:endParaRPr>
          </a:p>
          <a:p>
            <a:endParaRPr lang="en-US" sz="2400" dirty="0"/>
          </a:p>
        </p:txBody>
      </p:sp>
      <p:sp>
        <p:nvSpPr>
          <p:cNvPr id="10" name="Rectangle 9">
            <a:extLst>
              <a:ext uri="{FF2B5EF4-FFF2-40B4-BE49-F238E27FC236}">
                <a16:creationId xmlns:a16="http://schemas.microsoft.com/office/drawing/2014/main" id="{D957EC8F-0A33-4A8A-9C7F-E4058C7B5D50}"/>
              </a:ext>
            </a:extLst>
          </p:cNvPr>
          <p:cNvSpPr/>
          <p:nvPr/>
        </p:nvSpPr>
        <p:spPr>
          <a:xfrm>
            <a:off x="671531" y="963490"/>
            <a:ext cx="11016000" cy="5170646"/>
          </a:xfrm>
          <a:prstGeom prst="rect">
            <a:avLst/>
          </a:prstGeom>
        </p:spPr>
        <p:txBody>
          <a:bodyPr wrap="square">
            <a:spAutoFit/>
          </a:bodyPr>
          <a:lstStyle/>
          <a:p>
            <a:pPr algn="just">
              <a:spcAft>
                <a:spcPts val="800"/>
              </a:spcAft>
            </a:pPr>
            <a:r>
              <a:rPr lang="en-IN" b="1" dirty="0">
                <a:solidFill>
                  <a:schemeClr val="accent1">
                    <a:lumMod val="75000"/>
                  </a:schemeClr>
                </a:solidFill>
                <a:ea typeface="Calibri" panose="020F0502020204030204" pitchFamily="34" charset="0"/>
                <a:cs typeface="Calibri" panose="020F0502020204030204" pitchFamily="34" charset="0"/>
              </a:rPr>
              <a:t>DMO</a:t>
            </a:r>
            <a:r>
              <a:rPr lang="en-IN" dirty="0">
                <a:solidFill>
                  <a:schemeClr val="accent1">
                    <a:lumMod val="75000"/>
                  </a:schemeClr>
                </a:solidFill>
                <a:ea typeface="Calibri" panose="020F0502020204030204" pitchFamily="34" charset="0"/>
                <a:cs typeface="Calibri" panose="020F0502020204030204" pitchFamily="34" charset="0"/>
              </a:rPr>
              <a:t> is alternative approach to classical migration (heterogenous system copy) </a:t>
            </a:r>
            <a:endParaRPr lang="en-IN" dirty="0">
              <a:solidFill>
                <a:schemeClr val="accent1">
                  <a:lumMod val="75000"/>
                </a:schemeClr>
              </a:solidFill>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IN" dirty="0">
                <a:solidFill>
                  <a:schemeClr val="accent1">
                    <a:lumMod val="75000"/>
                  </a:schemeClr>
                </a:solidFill>
                <a:ea typeface="Calibri" panose="020F0502020204030204" pitchFamily="34" charset="0"/>
                <a:cs typeface="Calibri" panose="020F0502020204030204" pitchFamily="34" charset="0"/>
              </a:rPr>
              <a:t>System update, Unicode Conversion and database migration combined in one tool, one downtime</a:t>
            </a:r>
          </a:p>
          <a:p>
            <a:pPr marL="285750" indent="-285750" algn="just">
              <a:spcAft>
                <a:spcPts val="800"/>
              </a:spcAft>
              <a:buFont typeface="Arial" panose="020B0604020202020204" pitchFamily="34" charset="0"/>
              <a:buChar char="•"/>
            </a:pPr>
            <a:r>
              <a:rPr lang="en-IN" dirty="0">
                <a:solidFill>
                  <a:schemeClr val="accent1">
                    <a:lumMod val="75000"/>
                  </a:schemeClr>
                </a:solidFill>
                <a:ea typeface="Calibri" panose="020F0502020204030204" pitchFamily="34" charset="0"/>
                <a:cs typeface="Calibri" panose="020F0502020204030204" pitchFamily="34" charset="0"/>
              </a:rPr>
              <a:t>Migration steps are simplified: consultant certification not required </a:t>
            </a:r>
          </a:p>
          <a:p>
            <a:pPr marL="285750" indent="-285750" algn="just">
              <a:spcAft>
                <a:spcPts val="800"/>
              </a:spcAft>
              <a:buFont typeface="Arial" panose="020B0604020202020204" pitchFamily="34" charset="0"/>
              <a:buChar char="•"/>
            </a:pPr>
            <a:r>
              <a:rPr lang="en-IN" dirty="0">
                <a:solidFill>
                  <a:schemeClr val="accent1">
                    <a:lumMod val="75000"/>
                  </a:schemeClr>
                </a:solidFill>
                <a:ea typeface="Calibri" panose="020F0502020204030204" pitchFamily="34" charset="0"/>
                <a:cs typeface="Calibri" panose="020F0502020204030204" pitchFamily="34" charset="0"/>
              </a:rPr>
              <a:t>Business Downtime is reduced </a:t>
            </a:r>
            <a:endParaRPr lang="en-IN" dirty="0">
              <a:solidFill>
                <a:schemeClr val="accent1">
                  <a:lumMod val="75000"/>
                </a:schemeClr>
              </a:solidFill>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IN" dirty="0">
                <a:solidFill>
                  <a:schemeClr val="accent1">
                    <a:lumMod val="75000"/>
                  </a:schemeClr>
                </a:solidFill>
                <a:ea typeface="Calibri" panose="020F0502020204030204" pitchFamily="34" charset="0"/>
                <a:cs typeface="Calibri" panose="020F0502020204030204" pitchFamily="34" charset="0"/>
              </a:rPr>
              <a:t>SAP’s recommendation for migration target SAP HANA database: use DMO, if possible (see https://blogs.sap.com/2017/11/22/comparing-sap-migration-procedures-to-sap-hana-database/ )</a:t>
            </a:r>
            <a:endParaRPr lang="en-IN" dirty="0">
              <a:solidFill>
                <a:schemeClr val="accent1">
                  <a:lumMod val="75000"/>
                </a:schemeClr>
              </a:solidFill>
              <a:ea typeface="Calibri" panose="020F0502020204030204" pitchFamily="34" charset="0"/>
              <a:cs typeface="Times New Roman" panose="02020603050405020304" pitchFamily="18" charset="0"/>
            </a:endParaRPr>
          </a:p>
          <a:p>
            <a:pPr algn="just">
              <a:spcAft>
                <a:spcPts val="800"/>
              </a:spcAft>
            </a:pPr>
            <a:r>
              <a:rPr lang="en-IN" dirty="0">
                <a:solidFill>
                  <a:schemeClr val="accent1">
                    <a:lumMod val="75000"/>
                  </a:schemeClr>
                </a:solidFill>
                <a:ea typeface="Calibri" panose="020F0502020204030204" pitchFamily="34" charset="0"/>
                <a:cs typeface="Calibri" panose="020F0502020204030204" pitchFamily="34" charset="0"/>
              </a:rPr>
              <a:t>DMO: Business Case Upgrade and migration in a combined procedure reduces TCO and risks Combined procedure needs only one maintenance phase (not two)</a:t>
            </a:r>
            <a:endParaRPr lang="en-IN" dirty="0">
              <a:solidFill>
                <a:schemeClr val="accent1">
                  <a:lumMod val="75000"/>
                </a:schemeClr>
              </a:solidFill>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IN" dirty="0">
                <a:solidFill>
                  <a:schemeClr val="accent1">
                    <a:lumMod val="75000"/>
                  </a:schemeClr>
                </a:solidFill>
                <a:ea typeface="Calibri" panose="020F0502020204030204" pitchFamily="34" charset="0"/>
                <a:cs typeface="Calibri" panose="020F0502020204030204" pitchFamily="34" charset="0"/>
              </a:rPr>
              <a:t>Reduces business downtime (TCO), less regression tests necessary In-place migration keeps application server and System-ID stable </a:t>
            </a:r>
          </a:p>
          <a:p>
            <a:pPr marL="285750" indent="-285750" algn="just">
              <a:spcAft>
                <a:spcPts val="800"/>
              </a:spcAft>
              <a:buFont typeface="Arial" panose="020B0604020202020204" pitchFamily="34" charset="0"/>
              <a:buChar char="•"/>
            </a:pPr>
            <a:r>
              <a:rPr lang="en-IN" dirty="0">
                <a:solidFill>
                  <a:schemeClr val="accent1">
                    <a:lumMod val="75000"/>
                  </a:schemeClr>
                </a:solidFill>
                <a:ea typeface="Calibri" panose="020F0502020204030204" pitchFamily="34" charset="0"/>
                <a:cs typeface="Calibri" panose="020F0502020204030204" pitchFamily="34" charset="0"/>
              </a:rPr>
              <a:t>Low impact on system landscape: only database server is new Original database is kept, can be reactivated as </a:t>
            </a:r>
            <a:r>
              <a:rPr lang="en-IN" dirty="0" err="1">
                <a:solidFill>
                  <a:schemeClr val="accent1">
                    <a:lumMod val="75000"/>
                  </a:schemeClr>
                </a:solidFill>
                <a:ea typeface="Calibri" panose="020F0502020204030204" pitchFamily="34" charset="0"/>
                <a:cs typeface="Calibri" panose="020F0502020204030204" pitchFamily="34" charset="0"/>
              </a:rPr>
              <a:t>fallback</a:t>
            </a:r>
            <a:endParaRPr lang="en-IN" dirty="0">
              <a:solidFill>
                <a:schemeClr val="accent1">
                  <a:lumMod val="75000"/>
                </a:schemeClr>
              </a:solidFill>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IN" dirty="0">
                <a:solidFill>
                  <a:schemeClr val="accent1">
                    <a:lumMod val="75000"/>
                  </a:schemeClr>
                </a:solidFill>
                <a:ea typeface="Calibri" panose="020F0502020204030204" pitchFamily="34" charset="0"/>
                <a:cs typeface="Calibri" panose="020F0502020204030204" pitchFamily="34" charset="0"/>
              </a:rPr>
              <a:t>Reduces risk, no restore required, more time for testing before cutover No necessity for big export file share during migration </a:t>
            </a:r>
            <a:endParaRPr lang="en-IN" dirty="0">
              <a:solidFill>
                <a:schemeClr val="accent1">
                  <a:lumMod val="75000"/>
                </a:schemeClr>
              </a:solidFill>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IN" dirty="0">
                <a:solidFill>
                  <a:schemeClr val="accent1">
                    <a:lumMod val="75000"/>
                  </a:schemeClr>
                </a:solidFill>
                <a:ea typeface="Calibri" panose="020F0502020204030204" pitchFamily="34" charset="0"/>
                <a:cs typeface="Calibri" panose="020F0502020204030204" pitchFamily="34" charset="0"/>
              </a:rPr>
              <a:t>Direct migration transfer without large dump files</a:t>
            </a:r>
            <a:endParaRPr lang="en-IN" dirty="0">
              <a:solidFill>
                <a:schemeClr val="accent1">
                  <a:lumMod val="75000"/>
                </a:schemeClr>
              </a:solidFill>
              <a:ea typeface="Calibri" panose="020F0502020204030204" pitchFamily="34" charset="0"/>
              <a:cs typeface="Times New Roman" panose="02020603050405020304" pitchFamily="18" charset="0"/>
            </a:endParaRPr>
          </a:p>
        </p:txBody>
      </p:sp>
      <p:sp>
        <p:nvSpPr>
          <p:cNvPr id="11" name="Content Placeholder 3">
            <a:extLst>
              <a:ext uri="{FF2B5EF4-FFF2-40B4-BE49-F238E27FC236}">
                <a16:creationId xmlns:a16="http://schemas.microsoft.com/office/drawing/2014/main" id="{13629BE1-4D11-4713-84A3-18EFF828439F}"/>
              </a:ext>
            </a:extLst>
          </p:cNvPr>
          <p:cNvSpPr txBox="1">
            <a:spLocks/>
          </p:cNvSpPr>
          <p:nvPr/>
        </p:nvSpPr>
        <p:spPr>
          <a:xfrm>
            <a:off x="671530" y="296474"/>
            <a:ext cx="4128469" cy="505049"/>
          </a:xfrm>
          <a:prstGeom prst="rect">
            <a:avLst/>
          </a:prstGeom>
        </p:spPr>
        <p:txBody>
          <a:bodyPr vert="horz" lIns="91440" tIns="45720" rIns="91440" bIns="45720" rtlCol="0" anchor="ctr">
            <a:noAutofit/>
          </a:bodyPr>
          <a:lstStyle>
            <a:defPPr>
              <a:defRPr lang="pt-P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2000" b="1" dirty="0">
                <a:solidFill>
                  <a:schemeClr val="accent1">
                    <a:lumMod val="75000"/>
                  </a:schemeClr>
                </a:solidFill>
              </a:rPr>
              <a:t>Database Migration option(</a:t>
            </a:r>
            <a:r>
              <a:rPr lang="en-IN" sz="2000" b="1" dirty="0">
                <a:solidFill>
                  <a:schemeClr val="accent1">
                    <a:lumMod val="75000"/>
                  </a:schemeClr>
                </a:solidFill>
                <a:ea typeface="Calibri" panose="020F0502020204030204" pitchFamily="34" charset="0"/>
                <a:cs typeface="Calibri" panose="020F0502020204030204" pitchFamily="34" charset="0"/>
              </a:rPr>
              <a:t>DMO) :</a:t>
            </a:r>
            <a:endParaRPr lang="en-US" sz="2000" b="1" dirty="0">
              <a:solidFill>
                <a:schemeClr val="accent1">
                  <a:lumMod val="75000"/>
                </a:schemeClr>
              </a:solidFill>
            </a:endParaRPr>
          </a:p>
        </p:txBody>
      </p:sp>
    </p:spTree>
    <p:extLst>
      <p:ext uri="{BB962C8B-B14F-4D97-AF65-F5344CB8AC3E}">
        <p14:creationId xmlns:p14="http://schemas.microsoft.com/office/powerpoint/2010/main" val="15623744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5854</TotalTime>
  <Words>853</Words>
  <Application>Microsoft Office PowerPoint</Application>
  <PresentationFormat>Widescreen</PresentationFormat>
  <Paragraphs>125</Paragraphs>
  <Slides>20</Slides>
  <Notes>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31" baseType="lpstr">
      <vt:lpstr>ＭＳ Ｐゴシック</vt:lpstr>
      <vt:lpstr>Arial</vt:lpstr>
      <vt:lpstr>Calibri</vt:lpstr>
      <vt:lpstr>Calibri Light</vt:lpstr>
      <vt:lpstr>Symbol</vt:lpstr>
      <vt:lpstr>Times New Roman</vt:lpstr>
      <vt:lpstr>University Handwriting</vt:lpstr>
      <vt:lpstr>Verdana</vt:lpstr>
      <vt:lpstr>Title Slide</vt:lpstr>
      <vt:lpstr>Office Theme</vt:lpstr>
      <vt:lpstr>think-cell Slide</vt:lpstr>
      <vt:lpstr>Upgrade and Migration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Upgrade Types and Strategies</vt:lpstr>
      <vt:lpstr>PowerPoint Presentation</vt:lpstr>
      <vt:lpstr>PowerPoint Presentation</vt:lpstr>
      <vt:lpstr>EHP Upgrade</vt:lpstr>
      <vt:lpstr>Q &amp; A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Bhagwat, Chakresh (GE Digital, consultant)</cp:lastModifiedBy>
  <cp:revision>231</cp:revision>
  <dcterms:created xsi:type="dcterms:W3CDTF">2017-11-02T14:01:05Z</dcterms:created>
  <dcterms:modified xsi:type="dcterms:W3CDTF">2019-06-03T08:44:06Z</dcterms:modified>
</cp:coreProperties>
</file>