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4" r:id="rId7"/>
    <p:sldId id="260" r:id="rId8"/>
    <p:sldId id="261" r:id="rId9"/>
    <p:sldId id="262" r:id="rId10"/>
    <p:sldId id="265" r:id="rId11"/>
    <p:sldId id="263" r:id="rId12"/>
    <p:sldId id="266" r:id="rId13"/>
    <p:sldId id="267"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4" d="100"/>
          <a:sy n="64" d="100"/>
        </p:scale>
        <p:origin x="680"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890B-DC9D-44DC-B38A-DE16C304E4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6B324C-1693-4627-9C8C-F2F97A3EC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7" name="Graphic 4">
            <a:extLst>
              <a:ext uri="{FF2B5EF4-FFF2-40B4-BE49-F238E27FC236}">
                <a16:creationId xmlns:a16="http://schemas.microsoft.com/office/drawing/2014/main" id="{3E502E87-BEE5-4CAE-8211-ECF47FBB129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6" y="188640"/>
            <a:ext cx="424356" cy="459624"/>
          </a:xfrm>
          <a:prstGeom prst="rect">
            <a:avLst/>
          </a:prstGeom>
        </p:spPr>
      </p:pic>
    </p:spTree>
    <p:extLst>
      <p:ext uri="{BB962C8B-B14F-4D97-AF65-F5344CB8AC3E}">
        <p14:creationId xmlns:p14="http://schemas.microsoft.com/office/powerpoint/2010/main" val="129486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B7AA-5AC2-4E73-97E6-B587680038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405BD-C096-40A6-BA0E-60C20ADE6B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E8E583-94C8-4D6F-9961-B2E106F3E939}"/>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5" name="Footer Placeholder 4">
            <a:extLst>
              <a:ext uri="{FF2B5EF4-FFF2-40B4-BE49-F238E27FC236}">
                <a16:creationId xmlns:a16="http://schemas.microsoft.com/office/drawing/2014/main" id="{3F33835F-FD41-4E83-9A80-9DF5C57EC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DADBB-0A5C-4D63-B2A9-16FE71F55909}"/>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3088511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26667-7FFD-47AC-AF0E-1ABF3A1E79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9D55E-29E2-40D1-B5F5-4C221965D3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119F6-7162-4E38-B604-DB2E92394325}"/>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5" name="Footer Placeholder 4">
            <a:extLst>
              <a:ext uri="{FF2B5EF4-FFF2-40B4-BE49-F238E27FC236}">
                <a16:creationId xmlns:a16="http://schemas.microsoft.com/office/drawing/2014/main" id="{A7215892-25D5-4EF9-987E-7EE4E878B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87BB1-B274-48C1-929D-2E9195BA3E6B}"/>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57643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01FF-8312-4CCE-8D84-84A6B14B1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0E0104-6A7C-4031-A9E5-87743F24ECA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B89DA-FF28-4C54-BF6F-CC97398E821F}"/>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5" name="Footer Placeholder 4">
            <a:extLst>
              <a:ext uri="{FF2B5EF4-FFF2-40B4-BE49-F238E27FC236}">
                <a16:creationId xmlns:a16="http://schemas.microsoft.com/office/drawing/2014/main" id="{7093E0C0-D37A-4731-988E-F10F7F750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BB1A7-DE1A-4A56-8000-52A37E9B857D}"/>
              </a:ext>
            </a:extLst>
          </p:cNvPr>
          <p:cNvSpPr>
            <a:spLocks noGrp="1"/>
          </p:cNvSpPr>
          <p:nvPr>
            <p:ph type="sldNum" sz="quarter" idx="12"/>
          </p:nvPr>
        </p:nvSpPr>
        <p:spPr/>
        <p:txBody>
          <a:bodyPr/>
          <a:lstStyle/>
          <a:p>
            <a:fld id="{6627442C-6510-4AD1-9BB6-EE11ED7AF9FE}" type="slidenum">
              <a:rPr lang="en-IN" smtClean="0"/>
              <a:t>‹#›</a:t>
            </a:fld>
            <a:endParaRPr lang="en-IN"/>
          </a:p>
        </p:txBody>
      </p:sp>
      <p:pic>
        <p:nvPicPr>
          <p:cNvPr id="7" name="Graphic 4">
            <a:extLst>
              <a:ext uri="{FF2B5EF4-FFF2-40B4-BE49-F238E27FC236}">
                <a16:creationId xmlns:a16="http://schemas.microsoft.com/office/drawing/2014/main" id="{31DEDD3C-1940-46D3-BF4B-54C7B8DF061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1836" t="-4713" b="16530"/>
          <a:stretch/>
        </p:blipFill>
        <p:spPr>
          <a:xfrm>
            <a:off x="11547796" y="188640"/>
            <a:ext cx="424356" cy="459624"/>
          </a:xfrm>
          <a:prstGeom prst="rect">
            <a:avLst/>
          </a:prstGeom>
        </p:spPr>
      </p:pic>
    </p:spTree>
    <p:extLst>
      <p:ext uri="{BB962C8B-B14F-4D97-AF65-F5344CB8AC3E}">
        <p14:creationId xmlns:p14="http://schemas.microsoft.com/office/powerpoint/2010/main" val="394583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62A2-9452-4C6C-A8B9-86C0970EA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CDCCF4-B848-4322-AD1A-9D5044FE04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9EAFD1-13D0-47FF-8E48-00C54F75888D}"/>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5" name="Footer Placeholder 4">
            <a:extLst>
              <a:ext uri="{FF2B5EF4-FFF2-40B4-BE49-F238E27FC236}">
                <a16:creationId xmlns:a16="http://schemas.microsoft.com/office/drawing/2014/main" id="{C215C6BE-4FC5-4CC2-A96E-B63601C6F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5C2B0-5459-4939-9642-C841CCE61C8B}"/>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199880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D5BA-4DE7-4F80-8529-88B30CD161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EBC6D6-322B-4264-9520-BAE470D5EC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373B60-B87D-4996-887A-1E66C2EB80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D7AAF2-CFD9-4651-A172-3EE7CDB92AA4}"/>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6" name="Footer Placeholder 5">
            <a:extLst>
              <a:ext uri="{FF2B5EF4-FFF2-40B4-BE49-F238E27FC236}">
                <a16:creationId xmlns:a16="http://schemas.microsoft.com/office/drawing/2014/main" id="{203EE51C-48D3-4A56-A853-E6BF4BB381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0BFA0-7880-4DD2-969C-33C48DCC31DF}"/>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35864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8520-3CD3-4150-83B1-A73B0EF18B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307724-33FA-4E17-88E6-3603149A0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A12AE2-E503-42B7-A80A-5EE5ACAB64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1CF2B9-7C11-4AFE-B45C-74FBD9B195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2E89A1-74A1-4C8B-8436-350D8CDD58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94AE53-1F96-457D-A5F4-272DC6CE8C00}"/>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8" name="Footer Placeholder 7">
            <a:extLst>
              <a:ext uri="{FF2B5EF4-FFF2-40B4-BE49-F238E27FC236}">
                <a16:creationId xmlns:a16="http://schemas.microsoft.com/office/drawing/2014/main" id="{07C6A193-C828-472D-BD14-1FB2D14B10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171210-4AEE-4167-925C-396294C2C67B}"/>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289580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D6EF-596A-42F9-9923-69C31EDC78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3909DC-0964-4B98-B2E9-3037D564A634}"/>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4" name="Footer Placeholder 3">
            <a:extLst>
              <a:ext uri="{FF2B5EF4-FFF2-40B4-BE49-F238E27FC236}">
                <a16:creationId xmlns:a16="http://schemas.microsoft.com/office/drawing/2014/main" id="{624F59A7-10ED-4548-8D8D-420D16F164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F485C7-E034-4C0A-A13F-BC9B5A4B3840}"/>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357596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295D3-66A9-472D-84AF-3223ABF9C6C5}"/>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3" name="Footer Placeholder 2">
            <a:extLst>
              <a:ext uri="{FF2B5EF4-FFF2-40B4-BE49-F238E27FC236}">
                <a16:creationId xmlns:a16="http://schemas.microsoft.com/office/drawing/2014/main" id="{8FFB4C01-2A23-48D1-94D1-52B6C211A4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683AA4-CA3C-41AC-A889-F8D70469D6AD}"/>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417302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6DFB-F6AD-41BB-AFE8-51FE09469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E1855F-7B56-495C-9B90-A3C1D43DB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932343-CF86-4613-8F31-14EB95FE2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152308-D212-4861-8948-04DEF9A01DF1}"/>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6" name="Footer Placeholder 5">
            <a:extLst>
              <a:ext uri="{FF2B5EF4-FFF2-40B4-BE49-F238E27FC236}">
                <a16:creationId xmlns:a16="http://schemas.microsoft.com/office/drawing/2014/main" id="{56E47C0F-A24B-40D7-9B57-F4595BAF1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03D47-3067-4809-BB2B-BE47632E9D30}"/>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169135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D212-4660-46F4-9929-9460894E8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854F23-2238-4A8A-AF21-A2F567A262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131BF8-4F91-444F-A2EC-D3440507A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33E663-9179-4A31-9BE6-B5B44C09A185}"/>
              </a:ext>
            </a:extLst>
          </p:cNvPr>
          <p:cNvSpPr>
            <a:spLocks noGrp="1"/>
          </p:cNvSpPr>
          <p:nvPr>
            <p:ph type="dt" sz="half" idx="10"/>
          </p:nvPr>
        </p:nvSpPr>
        <p:spPr/>
        <p:txBody>
          <a:bodyPr/>
          <a:lstStyle/>
          <a:p>
            <a:fld id="{5A2FDE56-79CD-4917-881F-78C51A529017}" type="datetimeFigureOut">
              <a:rPr lang="en-IN" smtClean="0"/>
              <a:t>24-05-2019</a:t>
            </a:fld>
            <a:endParaRPr lang="en-IN"/>
          </a:p>
        </p:txBody>
      </p:sp>
      <p:sp>
        <p:nvSpPr>
          <p:cNvPr id="6" name="Footer Placeholder 5">
            <a:extLst>
              <a:ext uri="{FF2B5EF4-FFF2-40B4-BE49-F238E27FC236}">
                <a16:creationId xmlns:a16="http://schemas.microsoft.com/office/drawing/2014/main" id="{A1AA7118-BEF5-4658-B612-B28D59808B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A316E6-4F64-4D98-B48A-584D02624808}"/>
              </a:ext>
            </a:extLst>
          </p:cNvPr>
          <p:cNvSpPr>
            <a:spLocks noGrp="1"/>
          </p:cNvSpPr>
          <p:nvPr>
            <p:ph type="sldNum" sz="quarter" idx="12"/>
          </p:nvPr>
        </p:nvSpPr>
        <p:spPr/>
        <p:txBody>
          <a:bodyPr/>
          <a:lstStyle/>
          <a:p>
            <a:fld id="{6627442C-6510-4AD1-9BB6-EE11ED7AF9FE}" type="slidenum">
              <a:rPr lang="en-IN" smtClean="0"/>
              <a:t>‹#›</a:t>
            </a:fld>
            <a:endParaRPr lang="en-IN"/>
          </a:p>
        </p:txBody>
      </p:sp>
    </p:spTree>
    <p:extLst>
      <p:ext uri="{BB962C8B-B14F-4D97-AF65-F5344CB8AC3E}">
        <p14:creationId xmlns:p14="http://schemas.microsoft.com/office/powerpoint/2010/main" val="110405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8CD78-CD53-48EE-8769-13D08A3AD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12FEB7-4162-409A-AB1A-4618F99C1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28991A-4D27-4112-918A-0070FCBA8C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FDE56-79CD-4917-881F-78C51A529017}" type="datetimeFigureOut">
              <a:rPr lang="en-IN" smtClean="0"/>
              <a:t>24-05-2019</a:t>
            </a:fld>
            <a:endParaRPr lang="en-IN"/>
          </a:p>
        </p:txBody>
      </p:sp>
      <p:sp>
        <p:nvSpPr>
          <p:cNvPr id="5" name="Footer Placeholder 4">
            <a:extLst>
              <a:ext uri="{FF2B5EF4-FFF2-40B4-BE49-F238E27FC236}">
                <a16:creationId xmlns:a16="http://schemas.microsoft.com/office/drawing/2014/main" id="{144BC95E-7B66-4208-8592-F1A100FDA3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BA9824-1DB8-4AB9-AF4A-497C4350F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7442C-6510-4AD1-9BB6-EE11ED7AF9FE}" type="slidenum">
              <a:rPr lang="en-IN" smtClean="0"/>
              <a:t>‹#›</a:t>
            </a:fld>
            <a:endParaRPr lang="en-IN"/>
          </a:p>
        </p:txBody>
      </p:sp>
    </p:spTree>
    <p:extLst>
      <p:ext uri="{BB962C8B-B14F-4D97-AF65-F5344CB8AC3E}">
        <p14:creationId xmlns:p14="http://schemas.microsoft.com/office/powerpoint/2010/main" val="3247751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14BA-501D-4260-B1F4-8C7DBE414944}"/>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89B0B86-EB07-426A-B59C-9F0F260D9465}"/>
              </a:ext>
            </a:extLst>
          </p:cNvPr>
          <p:cNvSpPr>
            <a:spLocks noGrp="1"/>
          </p:cNvSpPr>
          <p:nvPr>
            <p:ph type="subTitle" idx="1"/>
          </p:nvPr>
        </p:nvSpPr>
        <p:spPr/>
        <p:txBody>
          <a:bodyPr/>
          <a:lstStyle/>
          <a:p>
            <a:endParaRPr lang="en-IN"/>
          </a:p>
        </p:txBody>
      </p:sp>
      <p:pic>
        <p:nvPicPr>
          <p:cNvPr id="4" name="Picture 3" descr="Related image">
            <a:extLst>
              <a:ext uri="{FF2B5EF4-FFF2-40B4-BE49-F238E27FC236}">
                <a16:creationId xmlns:a16="http://schemas.microsoft.com/office/drawing/2014/main" id="{58D42007-348A-4F16-BC61-99CEA6606E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8720" y="652325"/>
            <a:ext cx="11234559" cy="5899426"/>
          </a:xfrm>
          <a:prstGeom prst="rect">
            <a:avLst/>
          </a:prstGeom>
          <a:noFill/>
          <a:ln>
            <a:noFill/>
          </a:ln>
        </p:spPr>
      </p:pic>
      <p:sp>
        <p:nvSpPr>
          <p:cNvPr id="5" name="Footer Placeholder 4">
            <a:extLst>
              <a:ext uri="{FF2B5EF4-FFF2-40B4-BE49-F238E27FC236}">
                <a16:creationId xmlns:a16="http://schemas.microsoft.com/office/drawing/2014/main" id="{9171B1EB-2F0B-42E1-99B3-5F17144D8CC1}"/>
              </a:ext>
            </a:extLst>
          </p:cNvPr>
          <p:cNvSpPr>
            <a:spLocks noGrp="1"/>
          </p:cNvSpPr>
          <p:nvPr>
            <p:ph type="ftr" sz="quarter" idx="4294967295"/>
          </p:nvPr>
        </p:nvSpPr>
        <p:spPr>
          <a:xfrm>
            <a:off x="4038600" y="6356350"/>
            <a:ext cx="4114800" cy="365125"/>
          </a:xfrm>
        </p:spPr>
        <p:txBody>
          <a:bodyPr/>
          <a:lstStyle/>
          <a:p>
            <a:r>
              <a:rPr lang="en-IN"/>
              <a:t>Capgemini Public</a:t>
            </a:r>
          </a:p>
        </p:txBody>
      </p:sp>
    </p:spTree>
    <p:extLst>
      <p:ext uri="{BB962C8B-B14F-4D97-AF65-F5344CB8AC3E}">
        <p14:creationId xmlns:p14="http://schemas.microsoft.com/office/powerpoint/2010/main" val="353805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74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CF7794E-7510-4345-8826-6B8EB0952E4C}"/>
              </a:ext>
            </a:extLst>
          </p:cNvPr>
          <p:cNvPicPr>
            <a:picLocks noChangeAspect="1"/>
          </p:cNvPicPr>
          <p:nvPr/>
        </p:nvPicPr>
        <p:blipFill>
          <a:blip r:embed="rId2"/>
          <a:stretch>
            <a:fillRect/>
          </a:stretch>
        </p:blipFill>
        <p:spPr>
          <a:xfrm>
            <a:off x="2652712" y="2681287"/>
            <a:ext cx="6886575" cy="1495425"/>
          </a:xfrm>
          <a:prstGeom prst="rect">
            <a:avLst/>
          </a:prstGeom>
        </p:spPr>
      </p:pic>
      <p:sp>
        <p:nvSpPr>
          <p:cNvPr id="16" name="Footer Placeholder 15">
            <a:extLst>
              <a:ext uri="{FF2B5EF4-FFF2-40B4-BE49-F238E27FC236}">
                <a16:creationId xmlns:a16="http://schemas.microsoft.com/office/drawing/2014/main" id="{7DAD6990-A133-4BB8-9867-B978F2BEF5DE}"/>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98627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206F-9879-4190-92DB-F3C0688FFDDA}"/>
              </a:ext>
            </a:extLst>
          </p:cNvPr>
          <p:cNvSpPr>
            <a:spLocks noGrp="1"/>
          </p:cNvSpPr>
          <p:nvPr>
            <p:ph type="title"/>
          </p:nvPr>
        </p:nvSpPr>
        <p:spPr>
          <a:xfrm>
            <a:off x="470452" y="156592"/>
            <a:ext cx="10515600" cy="1048890"/>
          </a:xfrm>
        </p:spPr>
        <p:txBody>
          <a:bodyPr>
            <a:normAutofit/>
          </a:bodyPr>
          <a:lstStyle/>
          <a:p>
            <a:r>
              <a:rPr lang="en-IN" sz="5400" u="sng" dirty="0">
                <a:solidFill>
                  <a:schemeClr val="accent1">
                    <a:lumMod val="75000"/>
                  </a:schemeClr>
                </a:solidFill>
              </a:rPr>
              <a:t>SAP FIORI</a:t>
            </a:r>
          </a:p>
        </p:txBody>
      </p:sp>
      <p:sp>
        <p:nvSpPr>
          <p:cNvPr id="3" name="Content Placeholder 2">
            <a:extLst>
              <a:ext uri="{FF2B5EF4-FFF2-40B4-BE49-F238E27FC236}">
                <a16:creationId xmlns:a16="http://schemas.microsoft.com/office/drawing/2014/main" id="{8CAF9C9B-9C07-4BE1-8823-A02FCA8AA745}"/>
              </a:ext>
            </a:extLst>
          </p:cNvPr>
          <p:cNvSpPr>
            <a:spLocks noGrp="1"/>
          </p:cNvSpPr>
          <p:nvPr>
            <p:ph idx="1"/>
          </p:nvPr>
        </p:nvSpPr>
        <p:spPr>
          <a:xfrm>
            <a:off x="470452" y="1371600"/>
            <a:ext cx="11251096" cy="5198166"/>
          </a:xfrm>
        </p:spPr>
        <p:txBody>
          <a:bodyPr/>
          <a:lstStyle/>
          <a:p>
            <a:r>
              <a:rPr lang="en-US" sz="2400" dirty="0"/>
              <a:t>SAP Fiori is the new user experience (UX) for SAP software.</a:t>
            </a:r>
          </a:p>
          <a:p>
            <a:r>
              <a:rPr lang="en-US" sz="2400" dirty="0"/>
              <a:t>Introduced in 2013, SAP Fiori has evolved from a collection of apps into the new user experience for SAP software.</a:t>
            </a:r>
          </a:p>
          <a:p>
            <a:r>
              <a:rPr lang="en-US" sz="2400" dirty="0"/>
              <a:t>It provides a broad range of apps that can be ported to desktops, tablets, or any mobile device to simplify tasks of end users.</a:t>
            </a:r>
            <a:endParaRPr lang="en-IN" sz="2400" dirty="0"/>
          </a:p>
          <a:p>
            <a:r>
              <a:rPr lang="en-US" sz="2400" dirty="0"/>
              <a:t>SAP Fiori provides 300+ role-based applications like HR, Manufacturing, finance, etc.</a:t>
            </a:r>
          </a:p>
          <a:p>
            <a:r>
              <a:rPr lang="en-US" sz="2400" dirty="0"/>
              <a:t>SAP Fiori provides all business roles in real time on compatible hand devices. </a:t>
            </a:r>
          </a:p>
          <a:p>
            <a:r>
              <a:rPr lang="en-US" sz="2400" dirty="0"/>
              <a:t>SAP Fiori enables multiple device applications that allow users to start a process on their desktop/laptops and to continue that process on a smartphone or on a tablet.</a:t>
            </a:r>
          </a:p>
          <a:p>
            <a:r>
              <a:rPr lang="en-US" sz="2400" dirty="0"/>
              <a:t>SAP has developed Fiori Apps based on User interface UI5.</a:t>
            </a:r>
          </a:p>
          <a:p>
            <a:r>
              <a:rPr lang="en-US" sz="2400" dirty="0"/>
              <a:t>SAP Fiori 2.0 was launched in October 2016. It represents the newest evolution of the user experience for SAP S/4HANA and SAP Business Suite.</a:t>
            </a:r>
          </a:p>
        </p:txBody>
      </p:sp>
      <p:sp>
        <p:nvSpPr>
          <p:cNvPr id="4" name="Footer Placeholder 3">
            <a:extLst>
              <a:ext uri="{FF2B5EF4-FFF2-40B4-BE49-F238E27FC236}">
                <a16:creationId xmlns:a16="http://schemas.microsoft.com/office/drawing/2014/main" id="{5D643C55-DCF0-4216-AD50-37619FC71A57}"/>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200196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F1C5DB-3F52-4B38-BB6D-99764221282B}"/>
              </a:ext>
            </a:extLst>
          </p:cNvPr>
          <p:cNvPicPr>
            <a:picLocks noGrp="1" noChangeAspect="1"/>
          </p:cNvPicPr>
          <p:nvPr>
            <p:ph idx="1"/>
          </p:nvPr>
        </p:nvPicPr>
        <p:blipFill>
          <a:blip r:embed="rId2"/>
          <a:stretch>
            <a:fillRect/>
          </a:stretch>
        </p:blipFill>
        <p:spPr>
          <a:xfrm>
            <a:off x="655974" y="906089"/>
            <a:ext cx="10880051" cy="5045821"/>
          </a:xfrm>
          <a:prstGeom prst="rect">
            <a:avLst/>
          </a:prstGeom>
        </p:spPr>
      </p:pic>
      <p:sp>
        <p:nvSpPr>
          <p:cNvPr id="5" name="Footer Placeholder 4">
            <a:extLst>
              <a:ext uri="{FF2B5EF4-FFF2-40B4-BE49-F238E27FC236}">
                <a16:creationId xmlns:a16="http://schemas.microsoft.com/office/drawing/2014/main" id="{CC8D5BDE-6CF3-41B3-A52F-0CFA099C86E2}"/>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400381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6E92-5CEA-4B32-95F0-EDC604B2BCB6}"/>
              </a:ext>
            </a:extLst>
          </p:cNvPr>
          <p:cNvSpPr>
            <a:spLocks noGrp="1"/>
          </p:cNvSpPr>
          <p:nvPr>
            <p:ph type="title"/>
          </p:nvPr>
        </p:nvSpPr>
        <p:spPr>
          <a:xfrm>
            <a:off x="487017" y="289855"/>
            <a:ext cx="10515600" cy="1325563"/>
          </a:xfrm>
        </p:spPr>
        <p:txBody>
          <a:bodyPr>
            <a:normAutofit/>
          </a:bodyPr>
          <a:lstStyle/>
          <a:p>
            <a:r>
              <a:rPr lang="en-IN" dirty="0">
                <a:solidFill>
                  <a:schemeClr val="accent1">
                    <a:lumMod val="75000"/>
                  </a:schemeClr>
                </a:solidFill>
              </a:rPr>
              <a:t>SAP Fiori Launchpad Home Page</a:t>
            </a:r>
            <a:br>
              <a:rPr lang="en-IN" dirty="0"/>
            </a:br>
            <a:endParaRPr lang="en-IN" dirty="0"/>
          </a:p>
        </p:txBody>
      </p:sp>
      <p:pic>
        <p:nvPicPr>
          <p:cNvPr id="4" name="Content Placeholder 3">
            <a:extLst>
              <a:ext uri="{FF2B5EF4-FFF2-40B4-BE49-F238E27FC236}">
                <a16:creationId xmlns:a16="http://schemas.microsoft.com/office/drawing/2014/main" id="{95AA4C6B-2036-4DEF-815B-7808209C66D8}"/>
              </a:ext>
            </a:extLst>
          </p:cNvPr>
          <p:cNvPicPr>
            <a:picLocks noGrp="1" noChangeAspect="1"/>
          </p:cNvPicPr>
          <p:nvPr>
            <p:ph sz="half" idx="1"/>
          </p:nvPr>
        </p:nvPicPr>
        <p:blipFill>
          <a:blip r:embed="rId2"/>
          <a:stretch>
            <a:fillRect/>
          </a:stretch>
        </p:blipFill>
        <p:spPr>
          <a:xfrm>
            <a:off x="5929199" y="1504910"/>
            <a:ext cx="5959372" cy="3848179"/>
          </a:xfrm>
          <a:prstGeom prst="rect">
            <a:avLst/>
          </a:prstGeom>
        </p:spPr>
      </p:pic>
      <p:sp>
        <p:nvSpPr>
          <p:cNvPr id="5" name="Content Placeholder 4">
            <a:extLst>
              <a:ext uri="{FF2B5EF4-FFF2-40B4-BE49-F238E27FC236}">
                <a16:creationId xmlns:a16="http://schemas.microsoft.com/office/drawing/2014/main" id="{5DC56B48-62FA-4B68-99C3-5DD2A23FA699}"/>
              </a:ext>
            </a:extLst>
          </p:cNvPr>
          <p:cNvSpPr>
            <a:spLocks noGrp="1"/>
          </p:cNvSpPr>
          <p:nvPr>
            <p:ph sz="half" idx="2"/>
          </p:nvPr>
        </p:nvSpPr>
        <p:spPr>
          <a:xfrm>
            <a:off x="487017" y="1113183"/>
            <a:ext cx="5181600" cy="5059017"/>
          </a:xfrm>
        </p:spPr>
        <p:txBody>
          <a:bodyPr>
            <a:normAutofit/>
          </a:bodyPr>
          <a:lstStyle/>
          <a:p>
            <a:r>
              <a:rPr lang="en-US" sz="2400" dirty="0"/>
              <a:t>The SAP Fiori launchpad home page is the first page that users see after they have logged in.</a:t>
            </a:r>
          </a:p>
          <a:p>
            <a:r>
              <a:rPr lang="en-US" sz="2400" dirty="0"/>
              <a:t>It is the main entry point to SAP Fiori apps on mobile and desktop devices.</a:t>
            </a:r>
          </a:p>
          <a:p>
            <a:r>
              <a:rPr lang="en-US" sz="2400" dirty="0"/>
              <a:t>The launchpad home page displays tiles and links that allow the user to launch apps, and may also show additional information.</a:t>
            </a:r>
          </a:p>
          <a:p>
            <a:r>
              <a:rPr lang="en-US" sz="2400" dirty="0"/>
              <a:t>The page can be personalized and apps can be added, removed, or bundled in groups.</a:t>
            </a:r>
            <a:endParaRPr lang="en-IN" sz="2400" dirty="0"/>
          </a:p>
        </p:txBody>
      </p:sp>
      <p:pic>
        <p:nvPicPr>
          <p:cNvPr id="6" name="Graphic 4">
            <a:extLst>
              <a:ext uri="{FF2B5EF4-FFF2-40B4-BE49-F238E27FC236}">
                <a16:creationId xmlns:a16="http://schemas.microsoft.com/office/drawing/2014/main" id="{C41465FD-5972-4182-985A-1F2C2ED1981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1836" t="-4713" b="16530"/>
          <a:stretch/>
        </p:blipFill>
        <p:spPr>
          <a:xfrm>
            <a:off x="11547796" y="188640"/>
            <a:ext cx="424356" cy="459624"/>
          </a:xfrm>
          <a:prstGeom prst="rect">
            <a:avLst/>
          </a:prstGeom>
        </p:spPr>
      </p:pic>
      <p:sp>
        <p:nvSpPr>
          <p:cNvPr id="7" name="Footer Placeholder 6">
            <a:extLst>
              <a:ext uri="{FF2B5EF4-FFF2-40B4-BE49-F238E27FC236}">
                <a16:creationId xmlns:a16="http://schemas.microsoft.com/office/drawing/2014/main" id="{AA4A002C-8C1A-4AC8-8F32-D7F6AA7C79B6}"/>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81850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ABC4-83FA-401F-9DB0-C3AFA00D296C}"/>
              </a:ext>
            </a:extLst>
          </p:cNvPr>
          <p:cNvSpPr>
            <a:spLocks noGrp="1"/>
          </p:cNvSpPr>
          <p:nvPr>
            <p:ph type="title"/>
          </p:nvPr>
        </p:nvSpPr>
        <p:spPr>
          <a:xfrm>
            <a:off x="480392" y="176211"/>
            <a:ext cx="10515600" cy="668615"/>
          </a:xfrm>
        </p:spPr>
        <p:txBody>
          <a:bodyPr>
            <a:normAutofit fontScale="90000"/>
          </a:bodyPr>
          <a:lstStyle/>
          <a:p>
            <a:r>
              <a:rPr lang="en-IN" dirty="0">
                <a:solidFill>
                  <a:schemeClr val="accent1">
                    <a:lumMod val="75000"/>
                  </a:schemeClr>
                </a:solidFill>
              </a:rPr>
              <a:t>SAP FIORI Architecture</a:t>
            </a:r>
          </a:p>
        </p:txBody>
      </p:sp>
      <p:sp>
        <p:nvSpPr>
          <p:cNvPr id="3" name="Content Placeholder 2">
            <a:extLst>
              <a:ext uri="{FF2B5EF4-FFF2-40B4-BE49-F238E27FC236}">
                <a16:creationId xmlns:a16="http://schemas.microsoft.com/office/drawing/2014/main" id="{AF70E4D9-DD1B-460B-8D86-B63D6F0CCD0B}"/>
              </a:ext>
            </a:extLst>
          </p:cNvPr>
          <p:cNvSpPr>
            <a:spLocks noGrp="1"/>
          </p:cNvSpPr>
          <p:nvPr>
            <p:ph sz="half" idx="1"/>
          </p:nvPr>
        </p:nvSpPr>
        <p:spPr>
          <a:xfrm>
            <a:off x="480392" y="954158"/>
            <a:ext cx="5413512" cy="5496338"/>
          </a:xfrm>
        </p:spPr>
        <p:txBody>
          <a:bodyPr>
            <a:normAutofit fontScale="92500"/>
          </a:bodyPr>
          <a:lstStyle/>
          <a:p>
            <a:r>
              <a:rPr lang="en-US" sz="2400" dirty="0"/>
              <a:t>Fiori applications interact with database with the help of Net weaver gateway.</a:t>
            </a:r>
          </a:p>
          <a:p>
            <a:r>
              <a:rPr lang="en-US" sz="2400" dirty="0"/>
              <a:t>MVC is implemented in building Fiori Apps.</a:t>
            </a:r>
          </a:p>
          <a:p>
            <a:r>
              <a:rPr lang="en-US" sz="2400" dirty="0"/>
              <a:t>The Meaning for MVC architecture is Model, View, Controller in model deals with data base operations.</a:t>
            </a:r>
          </a:p>
          <a:p>
            <a:r>
              <a:rPr lang="en-US" sz="2400" dirty="0"/>
              <a:t>View represents the screen element like table, text, radio button, combo box, shell etc.</a:t>
            </a:r>
          </a:p>
          <a:p>
            <a:r>
              <a:rPr lang="en-US" sz="2400" dirty="0"/>
              <a:t>Controller acts as a mediator between model and view for sending and receiving data by consuming </a:t>
            </a:r>
            <a:r>
              <a:rPr lang="en-US" sz="2400" dirty="0" err="1"/>
              <a:t>odata</a:t>
            </a:r>
            <a:r>
              <a:rPr lang="en-US" sz="2400" dirty="0"/>
              <a:t> service.</a:t>
            </a:r>
          </a:p>
          <a:p>
            <a:r>
              <a:rPr lang="en-US" sz="2400" dirty="0"/>
              <a:t>Controller contains implementations under Event Handlers and also it contains front end validations.</a:t>
            </a:r>
          </a:p>
          <a:p>
            <a:endParaRPr lang="en-IN" dirty="0"/>
          </a:p>
        </p:txBody>
      </p:sp>
      <p:pic>
        <p:nvPicPr>
          <p:cNvPr id="5" name="Content Placeholder 4">
            <a:extLst>
              <a:ext uri="{FF2B5EF4-FFF2-40B4-BE49-F238E27FC236}">
                <a16:creationId xmlns:a16="http://schemas.microsoft.com/office/drawing/2014/main" id="{B23A7DDC-76E6-475F-8FF1-C7986332E986}"/>
              </a:ext>
            </a:extLst>
          </p:cNvPr>
          <p:cNvPicPr>
            <a:picLocks noGrp="1" noChangeAspect="1"/>
          </p:cNvPicPr>
          <p:nvPr>
            <p:ph sz="half" idx="2"/>
          </p:nvPr>
        </p:nvPicPr>
        <p:blipFill>
          <a:blip r:embed="rId2"/>
          <a:stretch>
            <a:fillRect/>
          </a:stretch>
        </p:blipFill>
        <p:spPr>
          <a:xfrm>
            <a:off x="6096000" y="844826"/>
            <a:ext cx="5658448" cy="4929352"/>
          </a:xfrm>
          <a:prstGeom prst="rect">
            <a:avLst/>
          </a:prstGeom>
        </p:spPr>
      </p:pic>
      <p:pic>
        <p:nvPicPr>
          <p:cNvPr id="6" name="Graphic 4">
            <a:extLst>
              <a:ext uri="{FF2B5EF4-FFF2-40B4-BE49-F238E27FC236}">
                <a16:creationId xmlns:a16="http://schemas.microsoft.com/office/drawing/2014/main" id="{FE6494FF-1EE4-4F3C-A54A-196F28000EA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1836" t="-4713" b="16530"/>
          <a:stretch/>
        </p:blipFill>
        <p:spPr>
          <a:xfrm>
            <a:off x="11547796" y="188640"/>
            <a:ext cx="424356" cy="459624"/>
          </a:xfrm>
          <a:prstGeom prst="rect">
            <a:avLst/>
          </a:prstGeom>
        </p:spPr>
      </p:pic>
      <p:sp>
        <p:nvSpPr>
          <p:cNvPr id="7" name="Footer Placeholder 6">
            <a:extLst>
              <a:ext uri="{FF2B5EF4-FFF2-40B4-BE49-F238E27FC236}">
                <a16:creationId xmlns:a16="http://schemas.microsoft.com/office/drawing/2014/main" id="{B98455B7-213F-41BA-8C4B-2D8F98858C21}"/>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1873230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4D2167-8DD7-4F3F-BAE5-F5C25948EDCD}"/>
              </a:ext>
            </a:extLst>
          </p:cNvPr>
          <p:cNvPicPr>
            <a:picLocks noGrp="1" noChangeAspect="1"/>
          </p:cNvPicPr>
          <p:nvPr>
            <p:ph idx="1"/>
          </p:nvPr>
        </p:nvPicPr>
        <p:blipFill>
          <a:blip r:embed="rId2"/>
          <a:stretch>
            <a:fillRect/>
          </a:stretch>
        </p:blipFill>
        <p:spPr>
          <a:xfrm>
            <a:off x="1609906" y="117681"/>
            <a:ext cx="8972188" cy="6622637"/>
          </a:xfrm>
          <a:prstGeom prst="rect">
            <a:avLst/>
          </a:prstGeom>
        </p:spPr>
      </p:pic>
    </p:spTree>
    <p:extLst>
      <p:ext uri="{BB962C8B-B14F-4D97-AF65-F5344CB8AC3E}">
        <p14:creationId xmlns:p14="http://schemas.microsoft.com/office/powerpoint/2010/main" val="382792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FB3BEF-D0CF-4251-B206-DA7F2A0E10D0}"/>
              </a:ext>
            </a:extLst>
          </p:cNvPr>
          <p:cNvPicPr>
            <a:picLocks noGrp="1" noChangeAspect="1"/>
          </p:cNvPicPr>
          <p:nvPr>
            <p:ph sz="half" idx="2"/>
          </p:nvPr>
        </p:nvPicPr>
        <p:blipFill>
          <a:blip r:embed="rId2"/>
          <a:stretch>
            <a:fillRect/>
          </a:stretch>
        </p:blipFill>
        <p:spPr>
          <a:xfrm>
            <a:off x="2339837" y="535298"/>
            <a:ext cx="7827893" cy="5648255"/>
          </a:xfrm>
          <a:prstGeom prst="rect">
            <a:avLst/>
          </a:prstGeom>
        </p:spPr>
      </p:pic>
      <p:pic>
        <p:nvPicPr>
          <p:cNvPr id="6" name="Graphic 4">
            <a:extLst>
              <a:ext uri="{FF2B5EF4-FFF2-40B4-BE49-F238E27FC236}">
                <a16:creationId xmlns:a16="http://schemas.microsoft.com/office/drawing/2014/main" id="{76887C7C-4CF9-4E01-B79E-ED0A2C3590FF}"/>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81836" t="-4713" b="16530"/>
          <a:stretch/>
        </p:blipFill>
        <p:spPr>
          <a:xfrm>
            <a:off x="11547796" y="188640"/>
            <a:ext cx="424356" cy="459624"/>
          </a:xfrm>
          <a:prstGeom prst="rect">
            <a:avLst/>
          </a:prstGeom>
        </p:spPr>
      </p:pic>
      <p:sp>
        <p:nvSpPr>
          <p:cNvPr id="7" name="Footer Placeholder 6">
            <a:extLst>
              <a:ext uri="{FF2B5EF4-FFF2-40B4-BE49-F238E27FC236}">
                <a16:creationId xmlns:a16="http://schemas.microsoft.com/office/drawing/2014/main" id="{8F0A2355-A93D-4FC5-A6F1-5937C68A0D36}"/>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23880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EE25-1B03-4D21-B277-B943C7B9544A}"/>
              </a:ext>
            </a:extLst>
          </p:cNvPr>
          <p:cNvSpPr>
            <a:spLocks noGrp="1"/>
          </p:cNvSpPr>
          <p:nvPr>
            <p:ph type="ctrTitle"/>
          </p:nvPr>
        </p:nvSpPr>
        <p:spPr>
          <a:xfrm>
            <a:off x="600074" y="561975"/>
            <a:ext cx="10801350" cy="573087"/>
          </a:xfrm>
        </p:spPr>
        <p:txBody>
          <a:bodyPr>
            <a:normAutofit fontScale="90000"/>
          </a:bodyPr>
          <a:lstStyle/>
          <a:p>
            <a:pPr algn="l"/>
            <a:r>
              <a:rPr lang="en-IN" u="sng" dirty="0">
                <a:solidFill>
                  <a:schemeClr val="accent1">
                    <a:lumMod val="75000"/>
                  </a:schemeClr>
                </a:solidFill>
              </a:rPr>
              <a:t>SAP Leonardo</a:t>
            </a:r>
          </a:p>
        </p:txBody>
      </p:sp>
      <p:sp>
        <p:nvSpPr>
          <p:cNvPr id="3" name="Subtitle 2">
            <a:extLst>
              <a:ext uri="{FF2B5EF4-FFF2-40B4-BE49-F238E27FC236}">
                <a16:creationId xmlns:a16="http://schemas.microsoft.com/office/drawing/2014/main" id="{55969AF3-94BF-4EC3-9AEC-312B8DAF85FE}"/>
              </a:ext>
            </a:extLst>
          </p:cNvPr>
          <p:cNvSpPr>
            <a:spLocks noGrp="1"/>
          </p:cNvSpPr>
          <p:nvPr>
            <p:ph type="subTitle" idx="1"/>
          </p:nvPr>
        </p:nvSpPr>
        <p:spPr>
          <a:xfrm>
            <a:off x="600074" y="1249361"/>
            <a:ext cx="10991852" cy="5370513"/>
          </a:xfrm>
        </p:spPr>
        <p:txBody>
          <a:bodyPr>
            <a:normAutofit/>
          </a:bodyPr>
          <a:lstStyle/>
          <a:p>
            <a:pPr marL="342900" indent="-342900" algn="l">
              <a:buFont typeface="Arial" panose="020B0604020202020204" pitchFamily="34" charset="0"/>
              <a:buChar char="•"/>
            </a:pPr>
            <a:r>
              <a:rPr lang="en-US" dirty="0"/>
              <a:t>SAP launched its Leonardo platform as a “digital innovation system” in June 2017.</a:t>
            </a:r>
          </a:p>
          <a:p>
            <a:pPr marL="342900" indent="-342900" algn="l">
              <a:buFont typeface="Arial" panose="020B0604020202020204" pitchFamily="34" charset="0"/>
              <a:buChar char="•"/>
            </a:pPr>
            <a:r>
              <a:rPr lang="en-US" dirty="0"/>
              <a:t>SAP Leonardo is a combination of intelligent technologies, services and industry expertise that can help you optimize your processes and resources and innovate in all areas of your business.</a:t>
            </a:r>
          </a:p>
          <a:p>
            <a:pPr marL="342900" indent="-342900" algn="l">
              <a:buFont typeface="Arial" panose="020B0604020202020204" pitchFamily="34" charset="0"/>
              <a:buChar char="•"/>
            </a:pPr>
            <a:r>
              <a:rPr lang="en-US" dirty="0"/>
              <a:t>SAP Leonardo in its most simplistic form is SAP’s innovation platform.</a:t>
            </a:r>
          </a:p>
          <a:p>
            <a:pPr marL="342900" indent="-342900" algn="l">
              <a:buFont typeface="Arial" panose="020B0604020202020204" pitchFamily="34" charset="0"/>
              <a:buChar char="•"/>
            </a:pPr>
            <a:r>
              <a:rPr lang="en-US" dirty="0"/>
              <a:t>SAP S4/Hana (cloud or on-prem) is your ECC/Core system of record going forward and Leonardo will be the innovation platform that sits on top called your “System of Intelligence”.</a:t>
            </a:r>
          </a:p>
          <a:p>
            <a:pPr marL="342900" indent="-342900" algn="l">
              <a:buFont typeface="Arial" panose="020B0604020202020204" pitchFamily="34" charset="0"/>
              <a:buChar char="•"/>
            </a:pPr>
            <a:r>
              <a:rPr lang="en-US" dirty="0"/>
              <a:t>Most of the SAP Leonardo technologies and services exist today in the SAP Cloud Platform, however Leonardo is formalizing and grouping these technologies into tailored solutions for business scenarios. </a:t>
            </a:r>
          </a:p>
          <a:p>
            <a:pPr marL="342900" indent="-342900" algn="l">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1ED5D8C4-125D-4197-A1F4-ABDE682DE80C}"/>
              </a:ext>
            </a:extLst>
          </p:cNvPr>
          <p:cNvSpPr>
            <a:spLocks noGrp="1"/>
          </p:cNvSpPr>
          <p:nvPr>
            <p:ph type="ftr" sz="quarter" idx="4294967295"/>
          </p:nvPr>
        </p:nvSpPr>
        <p:spPr>
          <a:xfrm>
            <a:off x="4038600" y="6356350"/>
            <a:ext cx="4114800" cy="365125"/>
          </a:xfrm>
        </p:spPr>
        <p:txBody>
          <a:bodyPr/>
          <a:lstStyle/>
          <a:p>
            <a:r>
              <a:rPr lang="en-IN"/>
              <a:t>Capgemini Public</a:t>
            </a:r>
          </a:p>
        </p:txBody>
      </p:sp>
    </p:spTree>
    <p:extLst>
      <p:ext uri="{BB962C8B-B14F-4D97-AF65-F5344CB8AC3E}">
        <p14:creationId xmlns:p14="http://schemas.microsoft.com/office/powerpoint/2010/main" val="69784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77BDD-E025-4EED-9CBE-34F8215B4A2A}"/>
              </a:ext>
            </a:extLst>
          </p:cNvPr>
          <p:cNvSpPr>
            <a:spLocks noGrp="1"/>
          </p:cNvSpPr>
          <p:nvPr>
            <p:ph idx="1"/>
          </p:nvPr>
        </p:nvSpPr>
        <p:spPr>
          <a:xfrm>
            <a:off x="600075" y="427037"/>
            <a:ext cx="10991850" cy="6003925"/>
          </a:xfrm>
        </p:spPr>
        <p:txBody>
          <a:bodyPr>
            <a:normAutofit/>
          </a:bodyPr>
          <a:lstStyle/>
          <a:p>
            <a:pPr marL="342900" indent="-342900"/>
            <a:r>
              <a:rPr lang="en-US" sz="2400" dirty="0"/>
              <a:t>It is the world’s only digital innovation system, which combines Design Thinking services, Machine learning, Big Data, IOT, Data Intelligence, Block Chain and Analytics to run the enterprise smarter, smoother and completely digital.</a:t>
            </a:r>
          </a:p>
          <a:p>
            <a:pPr marL="800100" lvl="1" indent="-342900">
              <a:buFont typeface="Wingdings" panose="05000000000000000000" pitchFamily="2" charset="2"/>
              <a:buChar char="Ø"/>
            </a:pPr>
            <a:r>
              <a:rPr lang="en-US" dirty="0"/>
              <a:t>Design thinking services- Enables users to build future digital enterprise</a:t>
            </a:r>
          </a:p>
          <a:p>
            <a:pPr marL="800100" lvl="1" indent="-342900">
              <a:buFont typeface="Wingdings" panose="05000000000000000000" pitchFamily="2" charset="2"/>
              <a:buChar char="Ø"/>
            </a:pPr>
            <a:r>
              <a:rPr lang="en-US" dirty="0"/>
              <a:t>Machine learning- provides the computers the ability to learn without being explicitly programmed.</a:t>
            </a:r>
          </a:p>
          <a:p>
            <a:pPr marL="800100" lvl="1" indent="-342900">
              <a:buFont typeface="Wingdings" panose="05000000000000000000" pitchFamily="2" charset="2"/>
              <a:buChar char="Ø"/>
            </a:pPr>
            <a:r>
              <a:rPr lang="en-US" dirty="0"/>
              <a:t>Big Data - Manage vast amounts of data</a:t>
            </a:r>
          </a:p>
          <a:p>
            <a:pPr marL="800100" lvl="1" indent="-342900">
              <a:buFont typeface="Wingdings" panose="05000000000000000000" pitchFamily="2" charset="2"/>
              <a:buChar char="Ø"/>
            </a:pPr>
            <a:r>
              <a:rPr lang="en-US" dirty="0"/>
              <a:t>IOT (Internet of Things)- Internet of computing devices embedded in everyday objects</a:t>
            </a:r>
          </a:p>
          <a:p>
            <a:pPr marL="800100" lvl="1" indent="-342900">
              <a:buFont typeface="Wingdings" panose="05000000000000000000" pitchFamily="2" charset="2"/>
              <a:buChar char="Ø"/>
            </a:pPr>
            <a:r>
              <a:rPr lang="en-US" dirty="0"/>
              <a:t>Block Chain - increase auditability and decrease fraud</a:t>
            </a:r>
          </a:p>
          <a:p>
            <a:pPr marL="800100" lvl="1" indent="-342900">
              <a:buFont typeface="Wingdings" panose="05000000000000000000" pitchFamily="2" charset="2"/>
              <a:buChar char="Ø"/>
            </a:pPr>
            <a:r>
              <a:rPr lang="en-US" dirty="0"/>
              <a:t>Data Intelligence &amp; Data Analytics</a:t>
            </a:r>
          </a:p>
          <a:p>
            <a:r>
              <a:rPr lang="en-US" sz="2400" dirty="0"/>
              <a:t>All the above technologies will be integrated to SAP Cloud Platform.</a:t>
            </a:r>
          </a:p>
          <a:p>
            <a:r>
              <a:rPr lang="en-US" sz="2400" dirty="0"/>
              <a:t>The world is transforming digital day to day. By combining all these technologies SAP Leonardo is going make any Enterprise of any industry run completely digital and powerful without any hassles.</a:t>
            </a:r>
          </a:p>
          <a:p>
            <a:pPr marL="0" indent="0">
              <a:buNone/>
            </a:pPr>
            <a:endParaRPr lang="en-US" sz="2400" dirty="0"/>
          </a:p>
          <a:p>
            <a:endParaRPr lang="en-IN" sz="2400" dirty="0"/>
          </a:p>
        </p:txBody>
      </p:sp>
      <p:sp>
        <p:nvSpPr>
          <p:cNvPr id="4" name="Footer Placeholder 3">
            <a:extLst>
              <a:ext uri="{FF2B5EF4-FFF2-40B4-BE49-F238E27FC236}">
                <a16:creationId xmlns:a16="http://schemas.microsoft.com/office/drawing/2014/main" id="{FB88619C-39B7-4A17-991C-30D4DC0863F6}"/>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236156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747D-BE21-4717-BDAA-2A00F8CC14AE}"/>
              </a:ext>
            </a:extLst>
          </p:cNvPr>
          <p:cNvSpPr>
            <a:spLocks noGrp="1"/>
          </p:cNvSpPr>
          <p:nvPr>
            <p:ph type="ctrTitle"/>
          </p:nvPr>
        </p:nvSpPr>
        <p:spPr>
          <a:xfrm>
            <a:off x="552450" y="284163"/>
            <a:ext cx="7896225" cy="687387"/>
          </a:xfrm>
        </p:spPr>
        <p:txBody>
          <a:bodyPr>
            <a:normAutofit fontScale="90000"/>
          </a:bodyPr>
          <a:lstStyle/>
          <a:p>
            <a:pPr algn="l"/>
            <a:r>
              <a:rPr lang="en-IN" sz="5400" dirty="0">
                <a:solidFill>
                  <a:schemeClr val="accent1">
                    <a:lumMod val="75000"/>
                  </a:schemeClr>
                </a:solidFill>
              </a:rPr>
              <a:t>SAP Leonardo Architecture</a:t>
            </a:r>
          </a:p>
        </p:txBody>
      </p:sp>
      <p:pic>
        <p:nvPicPr>
          <p:cNvPr id="8" name="Picture 7">
            <a:extLst>
              <a:ext uri="{FF2B5EF4-FFF2-40B4-BE49-F238E27FC236}">
                <a16:creationId xmlns:a16="http://schemas.microsoft.com/office/drawing/2014/main" id="{36896582-929A-43BC-9A5A-E9C5B0F3D80F}"/>
              </a:ext>
            </a:extLst>
          </p:cNvPr>
          <p:cNvPicPr>
            <a:picLocks noChangeAspect="1"/>
          </p:cNvPicPr>
          <p:nvPr/>
        </p:nvPicPr>
        <p:blipFill>
          <a:blip r:embed="rId2"/>
          <a:stretch>
            <a:fillRect/>
          </a:stretch>
        </p:blipFill>
        <p:spPr>
          <a:xfrm>
            <a:off x="681037" y="847725"/>
            <a:ext cx="10829925" cy="5638800"/>
          </a:xfrm>
          <a:prstGeom prst="rect">
            <a:avLst/>
          </a:prstGeom>
        </p:spPr>
      </p:pic>
      <p:sp>
        <p:nvSpPr>
          <p:cNvPr id="9" name="Footer Placeholder 8">
            <a:extLst>
              <a:ext uri="{FF2B5EF4-FFF2-40B4-BE49-F238E27FC236}">
                <a16:creationId xmlns:a16="http://schemas.microsoft.com/office/drawing/2014/main" id="{B984F181-9A7D-43C5-9CA2-018AA53A1D7F}"/>
              </a:ext>
            </a:extLst>
          </p:cNvPr>
          <p:cNvSpPr>
            <a:spLocks noGrp="1"/>
          </p:cNvSpPr>
          <p:nvPr>
            <p:ph type="ftr" sz="quarter" idx="4294967295"/>
          </p:nvPr>
        </p:nvSpPr>
        <p:spPr>
          <a:xfrm>
            <a:off x="4038600" y="6356350"/>
            <a:ext cx="4114800" cy="365125"/>
          </a:xfrm>
        </p:spPr>
        <p:txBody>
          <a:bodyPr/>
          <a:lstStyle/>
          <a:p>
            <a:r>
              <a:rPr lang="en-IN"/>
              <a:t>Capgemini Public</a:t>
            </a:r>
          </a:p>
        </p:txBody>
      </p:sp>
    </p:spTree>
    <p:extLst>
      <p:ext uri="{BB962C8B-B14F-4D97-AF65-F5344CB8AC3E}">
        <p14:creationId xmlns:p14="http://schemas.microsoft.com/office/powerpoint/2010/main" val="387757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37928-E2F3-40E9-9259-FF6DFCA542DA}"/>
              </a:ext>
            </a:extLst>
          </p:cNvPr>
          <p:cNvSpPr>
            <a:spLocks noGrp="1"/>
          </p:cNvSpPr>
          <p:nvPr>
            <p:ph idx="1"/>
          </p:nvPr>
        </p:nvSpPr>
        <p:spPr>
          <a:xfrm>
            <a:off x="472109" y="331373"/>
            <a:ext cx="11247782" cy="6195254"/>
          </a:xfrm>
        </p:spPr>
        <p:txBody>
          <a:bodyPr>
            <a:normAutofit/>
          </a:bodyPr>
          <a:lstStyle/>
          <a:p>
            <a:pPr marL="0" indent="0">
              <a:buNone/>
            </a:pPr>
            <a:r>
              <a:rPr lang="en-IN" sz="2400" dirty="0"/>
              <a:t>There are 5 main components of SAP Leonardo </a:t>
            </a:r>
          </a:p>
          <a:p>
            <a:pPr marL="514350" indent="-514350">
              <a:buFont typeface="+mj-lt"/>
              <a:buAutoNum type="arabicPeriod"/>
            </a:pPr>
            <a:r>
              <a:rPr lang="en-IN" sz="2400" dirty="0"/>
              <a:t>SAP Leonardo for Edge Computing : A physical Edge Processing device is often referred to as IoT gateway. SAP released an IoT solution called SAP Dynamic Edge Processing.</a:t>
            </a:r>
            <a:br>
              <a:rPr lang="en-IN" sz="2400" dirty="0"/>
            </a:br>
            <a:r>
              <a:rPr lang="en-IN" sz="2400" dirty="0"/>
              <a:t>SAP dynamic Edge Processing enables companies to process much of their IoT data locally.</a:t>
            </a:r>
          </a:p>
          <a:p>
            <a:pPr marL="514350" indent="-514350">
              <a:buFont typeface="+mj-lt"/>
              <a:buAutoNum type="arabicPeriod"/>
            </a:pPr>
            <a:r>
              <a:rPr lang="en-IN" sz="2400" dirty="0"/>
              <a:t>SAP Leonardo Foundation : SAP Leonardo Foundation enables companies to ''prepare'' IoT data for usage in apps and reports.</a:t>
            </a:r>
          </a:p>
          <a:p>
            <a:pPr marL="514350" indent="-514350">
              <a:buFont typeface="+mj-lt"/>
              <a:buAutoNum type="arabicPeriod"/>
            </a:pPr>
            <a:r>
              <a:rPr lang="en-IN" sz="2400" dirty="0"/>
              <a:t>SAP HANA Cloud Platform : SAP HANA Cloud Platform enables companies to perform real-time analyses, use IoT data in custom apps and take advantage of innovative micro services like machine learning.</a:t>
            </a:r>
          </a:p>
          <a:p>
            <a:pPr marL="514350" indent="-514350">
              <a:buFont typeface="+mj-lt"/>
              <a:buAutoNum type="arabicPeriod"/>
            </a:pPr>
            <a:r>
              <a:rPr lang="en-IN" sz="2400" dirty="0"/>
              <a:t>SAP Leonardo Applications : </a:t>
            </a:r>
            <a:r>
              <a:rPr lang="en-US" sz="2400" dirty="0"/>
              <a:t>SAP Leonardo Applications are standard applications to use in customer specific IoT scenarios.</a:t>
            </a:r>
          </a:p>
          <a:p>
            <a:pPr marL="514350" indent="-514350">
              <a:buFont typeface="+mj-lt"/>
              <a:buAutoNum type="arabicPeriod"/>
            </a:pPr>
            <a:r>
              <a:rPr lang="en-IN" sz="2400" dirty="0"/>
              <a:t>SAP Leonardo Bridge : </a:t>
            </a:r>
            <a:r>
              <a:rPr lang="en-US" sz="2400" dirty="0"/>
              <a:t>The gap between real-time information from connected things on the one hand and the business processes on the other is filled with the SAP Leonardo Bridge.</a:t>
            </a:r>
            <a:endParaRPr lang="en-IN" sz="2400" dirty="0"/>
          </a:p>
        </p:txBody>
      </p:sp>
    </p:spTree>
    <p:extLst>
      <p:ext uri="{BB962C8B-B14F-4D97-AF65-F5344CB8AC3E}">
        <p14:creationId xmlns:p14="http://schemas.microsoft.com/office/powerpoint/2010/main" val="86620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B850F-40D4-4EB3-BC32-97E2D6BA56B8}"/>
              </a:ext>
            </a:extLst>
          </p:cNvPr>
          <p:cNvSpPr>
            <a:spLocks noGrp="1"/>
          </p:cNvSpPr>
          <p:nvPr>
            <p:ph type="title"/>
          </p:nvPr>
        </p:nvSpPr>
        <p:spPr>
          <a:xfrm>
            <a:off x="1524000" y="1376362"/>
            <a:ext cx="9144000" cy="2603274"/>
          </a:xfrm>
        </p:spPr>
        <p:txBody>
          <a:bodyPr vert="horz" lIns="91440" tIns="45720" rIns="91440" bIns="45720" rtlCol="0" anchor="b">
            <a:normAutofit/>
          </a:bodyPr>
          <a:lstStyle/>
          <a:p>
            <a:pPr algn="ctr"/>
            <a:r>
              <a:rPr lang="en-US" sz="5400" kern="1200">
                <a:solidFill>
                  <a:schemeClr val="tx1"/>
                </a:solidFill>
                <a:latin typeface="+mj-lt"/>
                <a:ea typeface="+mj-ea"/>
                <a:cs typeface="+mj-cs"/>
              </a:rPr>
              <a:t>SAP </a:t>
            </a:r>
            <a:br>
              <a:rPr lang="en-US" sz="5400" kern="1200">
                <a:solidFill>
                  <a:schemeClr val="tx1"/>
                </a:solidFill>
                <a:latin typeface="+mj-lt"/>
                <a:ea typeface="+mj-ea"/>
                <a:cs typeface="+mj-cs"/>
              </a:rPr>
            </a:br>
            <a:r>
              <a:rPr lang="en-US" sz="5400" kern="1200">
                <a:solidFill>
                  <a:schemeClr val="tx1"/>
                </a:solidFill>
                <a:latin typeface="+mj-lt"/>
                <a:ea typeface="+mj-ea"/>
                <a:cs typeface="+mj-cs"/>
              </a:rPr>
              <a:t>Landscape Management</a:t>
            </a:r>
          </a:p>
        </p:txBody>
      </p:sp>
      <p:sp>
        <p:nvSpPr>
          <p:cNvPr id="4" name="Footer Placeholder 3">
            <a:extLst>
              <a:ext uri="{FF2B5EF4-FFF2-40B4-BE49-F238E27FC236}">
                <a16:creationId xmlns:a16="http://schemas.microsoft.com/office/drawing/2014/main" id="{AD73EAAA-3FEF-4A2D-8275-C8BA5DDCA14E}"/>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1924861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CF5A-B9DE-4257-89F6-7AFBF28284DD}"/>
              </a:ext>
            </a:extLst>
          </p:cNvPr>
          <p:cNvSpPr>
            <a:spLocks noGrp="1"/>
          </p:cNvSpPr>
          <p:nvPr>
            <p:ph type="ctrTitle"/>
          </p:nvPr>
        </p:nvSpPr>
        <p:spPr>
          <a:xfrm>
            <a:off x="437320" y="136525"/>
            <a:ext cx="9109213" cy="854247"/>
          </a:xfrm>
        </p:spPr>
        <p:txBody>
          <a:bodyPr/>
          <a:lstStyle/>
          <a:p>
            <a:pPr algn="l"/>
            <a:r>
              <a:rPr lang="en-IN" sz="5400" u="sng" dirty="0">
                <a:solidFill>
                  <a:schemeClr val="accent1">
                    <a:lumMod val="75000"/>
                  </a:schemeClr>
                </a:solidFill>
              </a:rPr>
              <a:t>SAP LaMa</a:t>
            </a:r>
          </a:p>
        </p:txBody>
      </p:sp>
      <p:sp>
        <p:nvSpPr>
          <p:cNvPr id="3" name="Subtitle 2">
            <a:extLst>
              <a:ext uri="{FF2B5EF4-FFF2-40B4-BE49-F238E27FC236}">
                <a16:creationId xmlns:a16="http://schemas.microsoft.com/office/drawing/2014/main" id="{3D7AA055-8AF5-489C-8C9C-0642B8E0DFF5}"/>
              </a:ext>
            </a:extLst>
          </p:cNvPr>
          <p:cNvSpPr>
            <a:spLocks noGrp="1"/>
          </p:cNvSpPr>
          <p:nvPr>
            <p:ph type="subTitle" idx="1"/>
          </p:nvPr>
        </p:nvSpPr>
        <p:spPr>
          <a:xfrm>
            <a:off x="437320" y="958881"/>
            <a:ext cx="11317360" cy="5397469"/>
          </a:xfrm>
        </p:spPr>
        <p:txBody>
          <a:bodyPr>
            <a:normAutofit/>
          </a:bodyPr>
          <a:lstStyle/>
          <a:p>
            <a:pPr marL="342900" indent="-342900" algn="l">
              <a:lnSpc>
                <a:spcPct val="100000"/>
              </a:lnSpc>
              <a:buFont typeface="Arial" panose="020B0604020202020204" pitchFamily="34" charset="0"/>
              <a:buChar char="•"/>
            </a:pPr>
            <a:r>
              <a:rPr lang="en-US" dirty="0"/>
              <a:t>SAP Landscape Management (SAP LaMa) - formerly known as SAP Landscape Virtualization Management (SAP LVM) - is a powerful landscape administration solution that helps businesses reduce their cost of operations and increase their business agility through:</a:t>
            </a:r>
            <a:endParaRPr lang="en-IN" sz="2000" dirty="0"/>
          </a:p>
          <a:p>
            <a:pPr marL="800100" lvl="1" indent="-342900" algn="l">
              <a:lnSpc>
                <a:spcPct val="100000"/>
              </a:lnSpc>
              <a:buFont typeface="Wingdings" panose="05000000000000000000" pitchFamily="2" charset="2"/>
              <a:buChar char="Ø"/>
            </a:pPr>
            <a:r>
              <a:rPr lang="en-IN" sz="2400" dirty="0"/>
              <a:t>Automation of repetitive, time consuming system administration tasks</a:t>
            </a:r>
          </a:p>
          <a:p>
            <a:pPr marL="800100" lvl="1" indent="-342900" algn="l">
              <a:lnSpc>
                <a:spcPct val="100000"/>
              </a:lnSpc>
              <a:buFont typeface="Wingdings" panose="05000000000000000000" pitchFamily="2" charset="2"/>
              <a:buChar char="Ø"/>
            </a:pPr>
            <a:r>
              <a:rPr lang="en-IN" sz="2400" dirty="0"/>
              <a:t>Centralized landscape management, operations and visibility</a:t>
            </a:r>
          </a:p>
          <a:p>
            <a:pPr marL="800100" lvl="1" indent="-342900" algn="l">
              <a:lnSpc>
                <a:spcPct val="100000"/>
              </a:lnSpc>
              <a:buFont typeface="Wingdings" panose="05000000000000000000" pitchFamily="2" charset="2"/>
              <a:buChar char="Ø"/>
            </a:pPr>
            <a:r>
              <a:rPr lang="en-IN" sz="2400" dirty="0"/>
              <a:t>Acceleration of fundamental business application lifecycle operations</a:t>
            </a:r>
          </a:p>
          <a:p>
            <a:pPr marL="800100" lvl="1" indent="-342900" algn="l">
              <a:lnSpc>
                <a:spcPct val="100000"/>
              </a:lnSpc>
              <a:buFont typeface="Wingdings" panose="05000000000000000000" pitchFamily="2" charset="2"/>
              <a:buChar char="Ø"/>
            </a:pPr>
            <a:r>
              <a:rPr lang="en-IN" sz="2400" dirty="0"/>
              <a:t>Advanced operations specifically for SAP systems powered by SAP HANA</a:t>
            </a:r>
          </a:p>
          <a:p>
            <a:pPr marL="342900" indent="-342900" algn="l">
              <a:lnSpc>
                <a:spcPct val="100000"/>
              </a:lnSpc>
              <a:buFont typeface="Arial" panose="020B0604020202020204" pitchFamily="34" charset="0"/>
              <a:buChar char="•"/>
            </a:pPr>
            <a:r>
              <a:rPr lang="en-US" dirty="0"/>
              <a:t>The last version of LVM is 2.1, beginning with version 3.0 the product is called SAP LaMa.</a:t>
            </a:r>
          </a:p>
          <a:p>
            <a:pPr marL="342900" indent="-342900" algn="l">
              <a:lnSpc>
                <a:spcPct val="100000"/>
              </a:lnSpc>
              <a:buFont typeface="Arial" panose="020B0604020202020204" pitchFamily="34" charset="0"/>
              <a:buChar char="•"/>
            </a:pPr>
            <a:r>
              <a:rPr lang="en-US" dirty="0"/>
              <a:t>With SAP Landscape Management software (LaMa), you can simplify and automate the management and  operations of your SAP systems running on traditional, virtual or cloud infrastructures.</a:t>
            </a:r>
            <a:endParaRPr lang="en-IN" dirty="0"/>
          </a:p>
        </p:txBody>
      </p:sp>
      <p:sp>
        <p:nvSpPr>
          <p:cNvPr id="4" name="Footer Placeholder 3">
            <a:extLst>
              <a:ext uri="{FF2B5EF4-FFF2-40B4-BE49-F238E27FC236}">
                <a16:creationId xmlns:a16="http://schemas.microsoft.com/office/drawing/2014/main" id="{041A6528-8E1F-450A-A120-0C2E8EC7BF04}"/>
              </a:ext>
            </a:extLst>
          </p:cNvPr>
          <p:cNvSpPr>
            <a:spLocks noGrp="1"/>
          </p:cNvSpPr>
          <p:nvPr>
            <p:ph type="ftr" sz="quarter" idx="4294967295"/>
          </p:nvPr>
        </p:nvSpPr>
        <p:spPr>
          <a:xfrm>
            <a:off x="4038600" y="6356350"/>
            <a:ext cx="4114800" cy="365125"/>
          </a:xfrm>
        </p:spPr>
        <p:txBody>
          <a:bodyPr/>
          <a:lstStyle/>
          <a:p>
            <a:r>
              <a:rPr lang="en-IN"/>
              <a:t>Capgemini Public</a:t>
            </a:r>
          </a:p>
        </p:txBody>
      </p:sp>
    </p:spTree>
    <p:extLst>
      <p:ext uri="{BB962C8B-B14F-4D97-AF65-F5344CB8AC3E}">
        <p14:creationId xmlns:p14="http://schemas.microsoft.com/office/powerpoint/2010/main" val="225429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A290A-6085-4B03-9853-3B93E05CC856}"/>
              </a:ext>
            </a:extLst>
          </p:cNvPr>
          <p:cNvSpPr>
            <a:spLocks noGrp="1"/>
          </p:cNvSpPr>
          <p:nvPr>
            <p:ph idx="1"/>
          </p:nvPr>
        </p:nvSpPr>
        <p:spPr>
          <a:xfrm>
            <a:off x="356151" y="428107"/>
            <a:ext cx="11479697" cy="6042267"/>
          </a:xfrm>
        </p:spPr>
        <p:txBody>
          <a:bodyPr/>
          <a:lstStyle/>
          <a:p>
            <a:pPr>
              <a:lnSpc>
                <a:spcPct val="100000"/>
              </a:lnSpc>
            </a:pPr>
            <a:r>
              <a:rPr lang="en-US" sz="2400" dirty="0"/>
              <a:t>The LaMa software itself is shipped as an add-on to SAP NetWeaver  (Application Server Java) and the minimum requirement is SAP NetWeaver 7.50 SP04 or higher.</a:t>
            </a:r>
          </a:p>
          <a:p>
            <a:pPr>
              <a:lnSpc>
                <a:spcPct val="100000"/>
              </a:lnSpc>
            </a:pPr>
            <a:r>
              <a:rPr lang="en-US" sz="2400" dirty="0"/>
              <a:t>SAP Landscape Management software is a licensed product and the product is available in two editions: Standard edition and Enterprise edition.</a:t>
            </a:r>
            <a:endParaRPr lang="en-IN" sz="2400" dirty="0"/>
          </a:p>
          <a:p>
            <a:pPr>
              <a:lnSpc>
                <a:spcPct val="100000"/>
              </a:lnSpc>
            </a:pPr>
            <a:r>
              <a:rPr lang="en-US" sz="2400" dirty="0"/>
              <a:t>Standard edition is available to all SAP customers with at least one active SAP application license and has no license cost associated with it. The customer will have to obtain a license for Standard Edition but, do not have to incur any additional cost.</a:t>
            </a:r>
          </a:p>
          <a:p>
            <a:pPr>
              <a:lnSpc>
                <a:spcPct val="100000"/>
              </a:lnSpc>
            </a:pPr>
            <a:r>
              <a:rPr lang="en-US" sz="2400" dirty="0"/>
              <a:t>Enterprise edition is available to all SAP customers as a separately licensed product. </a:t>
            </a:r>
          </a:p>
          <a:p>
            <a:pPr>
              <a:lnSpc>
                <a:spcPct val="100000"/>
              </a:lnSpc>
            </a:pPr>
            <a:r>
              <a:rPr lang="en-US" sz="2400" dirty="0"/>
              <a:t>Following are some of the business benefits of SAP LaMa :</a:t>
            </a:r>
          </a:p>
          <a:p>
            <a:pPr lvl="1">
              <a:lnSpc>
                <a:spcPct val="100000"/>
              </a:lnSpc>
              <a:buFont typeface="Wingdings" panose="05000000000000000000" pitchFamily="2" charset="2"/>
              <a:buChar char="Ø"/>
            </a:pPr>
            <a:r>
              <a:rPr lang="en-US" dirty="0"/>
              <a:t> Greater operational continuity through centralized management, visibility and control of your entire SAP landscape using a single console.</a:t>
            </a:r>
          </a:p>
          <a:p>
            <a:pPr lvl="1">
              <a:lnSpc>
                <a:spcPct val="100000"/>
              </a:lnSpc>
              <a:buFont typeface="Wingdings" panose="05000000000000000000" pitchFamily="2" charset="2"/>
              <a:buChar char="Ø"/>
            </a:pPr>
            <a:r>
              <a:rPr lang="en-US" dirty="0"/>
              <a:t> Reduced time, effort and cost to manage and operate your SAP systems through automation of time-consuming basis administration tasks.</a:t>
            </a:r>
          </a:p>
          <a:p>
            <a:pPr lvl="1">
              <a:buFont typeface="Wingdings" panose="05000000000000000000" pitchFamily="2" charset="2"/>
              <a:buChar char="Ø"/>
            </a:pPr>
            <a:endParaRPr lang="en-US" sz="2000" dirty="0"/>
          </a:p>
        </p:txBody>
      </p:sp>
      <p:sp>
        <p:nvSpPr>
          <p:cNvPr id="4" name="Footer Placeholder 3">
            <a:extLst>
              <a:ext uri="{FF2B5EF4-FFF2-40B4-BE49-F238E27FC236}">
                <a16:creationId xmlns:a16="http://schemas.microsoft.com/office/drawing/2014/main" id="{BD38A708-DB38-4EF1-8ECF-FDA245B635C7}"/>
              </a:ext>
            </a:extLst>
          </p:cNvPr>
          <p:cNvSpPr>
            <a:spLocks noGrp="1"/>
          </p:cNvSpPr>
          <p:nvPr>
            <p:ph type="ftr" sz="quarter" idx="11"/>
          </p:nvPr>
        </p:nvSpPr>
        <p:spPr/>
        <p:txBody>
          <a:bodyPr/>
          <a:lstStyle/>
          <a:p>
            <a:r>
              <a:rPr lang="en-IN"/>
              <a:t>Capgemini Public</a:t>
            </a:r>
          </a:p>
        </p:txBody>
      </p:sp>
    </p:spTree>
    <p:extLst>
      <p:ext uri="{BB962C8B-B14F-4D97-AF65-F5344CB8AC3E}">
        <p14:creationId xmlns:p14="http://schemas.microsoft.com/office/powerpoint/2010/main" val="325108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EB170C9-E765-4FF2-BB46-09A7AF3C032F}"/>
              </a:ext>
            </a:extLst>
          </p:cNvPr>
          <p:cNvSpPr>
            <a:spLocks noGrp="1"/>
          </p:cNvSpPr>
          <p:nvPr>
            <p:ph type="ftr" sz="quarter" idx="11"/>
          </p:nvPr>
        </p:nvSpPr>
        <p:spPr>
          <a:xfrm>
            <a:off x="4038600" y="6356350"/>
            <a:ext cx="4114800" cy="365125"/>
          </a:xfrm>
        </p:spPr>
        <p:txBody>
          <a:bodyPr/>
          <a:lstStyle/>
          <a:p>
            <a:r>
              <a:rPr lang="en-IN"/>
              <a:t>Capgemini Public</a:t>
            </a:r>
            <a:endParaRPr lang="en-IN" dirty="0"/>
          </a:p>
        </p:txBody>
      </p:sp>
      <p:sp>
        <p:nvSpPr>
          <p:cNvPr id="3" name="TextBox 2">
            <a:extLst>
              <a:ext uri="{FF2B5EF4-FFF2-40B4-BE49-F238E27FC236}">
                <a16:creationId xmlns:a16="http://schemas.microsoft.com/office/drawing/2014/main" id="{57AAF29E-552E-449D-A995-62B1D57CE616}"/>
              </a:ext>
            </a:extLst>
          </p:cNvPr>
          <p:cNvSpPr txBox="1"/>
          <p:nvPr/>
        </p:nvSpPr>
        <p:spPr>
          <a:xfrm>
            <a:off x="525117" y="136525"/>
            <a:ext cx="7026965" cy="769441"/>
          </a:xfrm>
          <a:prstGeom prst="rect">
            <a:avLst/>
          </a:prstGeom>
          <a:noFill/>
        </p:spPr>
        <p:txBody>
          <a:bodyPr wrap="square" rtlCol="0">
            <a:spAutoFit/>
          </a:bodyPr>
          <a:lstStyle/>
          <a:p>
            <a:r>
              <a:rPr lang="en-IN" sz="4400">
                <a:solidFill>
                  <a:schemeClr val="accent1">
                    <a:lumMod val="75000"/>
                  </a:schemeClr>
                </a:solidFill>
                <a:latin typeface="+mj-lt"/>
                <a:ea typeface="+mj-ea"/>
                <a:cs typeface="+mj-cs"/>
              </a:rPr>
              <a:t>Overview</a:t>
            </a:r>
            <a:endParaRPr lang="en-IN" sz="4400" dirty="0">
              <a:solidFill>
                <a:schemeClr val="accent1">
                  <a:lumMod val="75000"/>
                </a:schemeClr>
              </a:solidFill>
              <a:latin typeface="+mj-lt"/>
              <a:ea typeface="+mj-ea"/>
              <a:cs typeface="+mj-cs"/>
            </a:endParaRPr>
          </a:p>
        </p:txBody>
      </p:sp>
      <p:pic>
        <p:nvPicPr>
          <p:cNvPr id="8" name="Picture 7">
            <a:extLst>
              <a:ext uri="{FF2B5EF4-FFF2-40B4-BE49-F238E27FC236}">
                <a16:creationId xmlns:a16="http://schemas.microsoft.com/office/drawing/2014/main" id="{5D97AB7E-81AF-4131-9AC7-7F30B13F4A5A}"/>
              </a:ext>
            </a:extLst>
          </p:cNvPr>
          <p:cNvPicPr>
            <a:picLocks noChangeAspect="1"/>
          </p:cNvPicPr>
          <p:nvPr/>
        </p:nvPicPr>
        <p:blipFill>
          <a:blip r:embed="rId2"/>
          <a:stretch>
            <a:fillRect/>
          </a:stretch>
        </p:blipFill>
        <p:spPr>
          <a:xfrm>
            <a:off x="533399" y="1225681"/>
            <a:ext cx="10893914" cy="4810954"/>
          </a:xfrm>
          <a:prstGeom prst="rect">
            <a:avLst/>
          </a:prstGeom>
        </p:spPr>
      </p:pic>
    </p:spTree>
    <p:extLst>
      <p:ext uri="{BB962C8B-B14F-4D97-AF65-F5344CB8AC3E}">
        <p14:creationId xmlns:p14="http://schemas.microsoft.com/office/powerpoint/2010/main" val="648727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639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SAP Leonardo</vt:lpstr>
      <vt:lpstr>PowerPoint Presentation</vt:lpstr>
      <vt:lpstr>SAP Leonardo Architecture</vt:lpstr>
      <vt:lpstr>PowerPoint Presentation</vt:lpstr>
      <vt:lpstr>SAP  Landscape Management</vt:lpstr>
      <vt:lpstr>SAP LaMa</vt:lpstr>
      <vt:lpstr>PowerPoint Presentation</vt:lpstr>
      <vt:lpstr>PowerPoint Presentation</vt:lpstr>
      <vt:lpstr>PowerPoint Presentation</vt:lpstr>
      <vt:lpstr>SAP FIORI</vt:lpstr>
      <vt:lpstr>PowerPoint Presentation</vt:lpstr>
      <vt:lpstr>SAP Fiori Launchpad Home Page </vt:lpstr>
      <vt:lpstr>SAP FIORI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Vishe, Pooja (GE Digital, consultant)</dc:creator>
  <cp:lastModifiedBy>Vishe, Pooja (GE Digital, consultant)</cp:lastModifiedBy>
  <cp:revision>23</cp:revision>
  <dcterms:created xsi:type="dcterms:W3CDTF">2019-05-24T06:44:29Z</dcterms:created>
  <dcterms:modified xsi:type="dcterms:W3CDTF">2019-05-24T11:36:19Z</dcterms:modified>
</cp:coreProperties>
</file>