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4"/>
    <p:sldMasterId id="2147483838" r:id="rId5"/>
    <p:sldMasterId id="2147483858" r:id="rId6"/>
  </p:sldMasterIdLst>
  <p:notesMasterIdLst>
    <p:notesMasterId r:id="rId26"/>
  </p:notesMasterIdLst>
  <p:handoutMasterIdLst>
    <p:handoutMasterId r:id="rId27"/>
  </p:handoutMasterIdLst>
  <p:sldIdLst>
    <p:sldId id="256" r:id="rId7"/>
    <p:sldId id="403" r:id="rId8"/>
    <p:sldId id="404" r:id="rId9"/>
    <p:sldId id="401" r:id="rId10"/>
    <p:sldId id="405" r:id="rId11"/>
    <p:sldId id="406" r:id="rId12"/>
    <p:sldId id="402" r:id="rId13"/>
    <p:sldId id="407" r:id="rId14"/>
    <p:sldId id="408" r:id="rId15"/>
    <p:sldId id="409" r:id="rId16"/>
    <p:sldId id="410" r:id="rId17"/>
    <p:sldId id="411" r:id="rId18"/>
    <p:sldId id="400" r:id="rId19"/>
    <p:sldId id="412" r:id="rId20"/>
    <p:sldId id="414" r:id="rId21"/>
    <p:sldId id="413" r:id="rId22"/>
    <p:sldId id="415" r:id="rId23"/>
    <p:sldId id="416" r:id="rId24"/>
    <p:sldId id="273" r:id="rId25"/>
  </p:sldIdLst>
  <p:sldSz cx="12192000" cy="6858000"/>
  <p:notesSz cx="7315200" cy="9601200"/>
  <p:custDataLst>
    <p:tags r:id="rId28"/>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672" userDrawn="1">
          <p15:clr>
            <a:srgbClr val="A4A3A4"/>
          </p15:clr>
        </p15:guide>
        <p15:guide id="7" pos="3659" userDrawn="1">
          <p15:clr>
            <a:srgbClr val="A4A3A4"/>
          </p15:clr>
        </p15:guide>
        <p15:guide id="8" orient="horz" pos="1032" userDrawn="1">
          <p15:clr>
            <a:srgbClr val="A4A3A4"/>
          </p15:clr>
        </p15:guide>
        <p15:guide id="9" pos="5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adik, Swapnil" initials="MS" lastIdx="2" clrIdx="0">
    <p:extLst>
      <p:ext uri="{19B8F6BF-5375-455C-9EA6-DF929625EA0E}">
        <p15:presenceInfo xmlns:p15="http://schemas.microsoft.com/office/powerpoint/2012/main" userId="S::swapnil.a.mahadik@capgemini.com::19632102-dd35-4a48-ad40-2629b84948a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327"/>
    <a:srgbClr val="E6E7E7"/>
    <a:srgbClr val="01D1D0"/>
    <a:srgbClr val="0070AD"/>
    <a:srgbClr val="7F7F7F"/>
    <a:srgbClr val="6D64CC"/>
    <a:srgbClr val="7E39BA"/>
    <a:srgbClr val="4701A7"/>
    <a:srgbClr val="C8FF16"/>
    <a:srgbClr val="00C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AA88A2-7C49-49F8-9FC3-AB6420D4482E}" v="1" dt="2022-12-23T12:09:30.89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91" autoAdjust="0"/>
  </p:normalViewPr>
  <p:slideViewPr>
    <p:cSldViewPr>
      <p:cViewPr varScale="1">
        <p:scale>
          <a:sx n="66" d="100"/>
          <a:sy n="66" d="100"/>
        </p:scale>
        <p:origin x="668" y="32"/>
      </p:cViewPr>
      <p:guideLst>
        <p:guide orient="horz" pos="672"/>
        <p:guide pos="3659"/>
        <p:guide orient="horz" pos="1032"/>
        <p:guide pos="576"/>
      </p:guideLst>
    </p:cSldViewPr>
  </p:slideViewPr>
  <p:outlineViewPr>
    <p:cViewPr>
      <p:scale>
        <a:sx n="33" d="100"/>
        <a:sy n="33" d="100"/>
      </p:scale>
      <p:origin x="0" y="0"/>
    </p:cViewPr>
  </p:outlineViewPr>
  <p:notesTextViewPr>
    <p:cViewPr>
      <p:scale>
        <a:sx n="3" d="2"/>
        <a:sy n="3" d="2"/>
      </p:scale>
      <p:origin x="0" y="0"/>
    </p:cViewPr>
  </p:notesTextViewPr>
  <p:sorterViewPr>
    <p:cViewPr>
      <p:scale>
        <a:sx n="50" d="100"/>
        <a:sy n="50" d="100"/>
      </p:scale>
      <p:origin x="0" y="0"/>
    </p:cViewPr>
  </p:sorterViewPr>
  <p:notesViewPr>
    <p:cSldViewPr>
      <p:cViewPr varScale="1">
        <p:scale>
          <a:sx n="63" d="100"/>
          <a:sy n="63" d="100"/>
        </p:scale>
        <p:origin x="3134"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34" Type="http://schemas.microsoft.com/office/2015/10/relationships/revisionInfo" Target="revisionInfo.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ags" Target="tags/tag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4143587" y="0"/>
            <a:ext cx="3169920" cy="481727"/>
          </a:xfrm>
          <a:prstGeom prst="rect">
            <a:avLst/>
          </a:prstGeom>
        </p:spPr>
        <p:txBody>
          <a:bodyPr vert="horz" lIns="96653" tIns="48327" rIns="96653" bIns="48327" rtlCol="0"/>
          <a:lstStyle>
            <a:lvl1pPr algn="r">
              <a:defRPr sz="1200"/>
            </a:lvl1pPr>
          </a:lstStyle>
          <a:p>
            <a:fld id="{86C988DC-9DE3-4390-97AB-D61B85DACE57}" type="datetimeFigureOut">
              <a:rPr lang="pt-PT" sz="900"/>
              <a:pPr/>
              <a:t>23/12/2022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4143587" y="9119475"/>
            <a:ext cx="3169920" cy="481726"/>
          </a:xfrm>
          <a:prstGeom prst="rect">
            <a:avLst/>
          </a:prstGeom>
        </p:spPr>
        <p:txBody>
          <a:bodyPr vert="horz" lIns="96653" tIns="48327" rIns="96653" bIns="48327" rtlCol="0" anchor="b"/>
          <a:lstStyle>
            <a:lvl1pPr algn="r">
              <a:defRPr sz="1200"/>
            </a:lvl1pPr>
          </a:lstStyle>
          <a:p>
            <a:fld id="{2F190BF9-40D8-49B5-87EF-599BB2C7EE93}" type="slidenum">
              <a:rPr lang="pt-PT" sz="90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3169920" cy="481727"/>
          </a:xfrm>
          <a:prstGeom prst="rect">
            <a:avLst/>
          </a:prstGeom>
        </p:spPr>
        <p:txBody>
          <a:bodyPr vert="horz" lIns="96653" tIns="48327" rIns="96653" bIns="48327" rtlCol="0"/>
          <a:lstStyle>
            <a:lvl1pPr algn="l">
              <a:defRPr sz="900"/>
            </a:lvl1pPr>
          </a:lstStyle>
          <a:p>
            <a:endParaRPr lang="pt-BR"/>
          </a:p>
        </p:txBody>
      </p:sp>
      <p:sp>
        <p:nvSpPr>
          <p:cNvPr id="3" name="Marcador de Posição da Data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900"/>
            </a:lvl1pPr>
          </a:lstStyle>
          <a:p>
            <a:fld id="{0835B8F7-DAC4-4931-8AED-4356A8B2FD64}" type="datetimeFigureOut">
              <a:rPr lang="pt-BR" smtClean="0"/>
              <a:pPr/>
              <a:t>23/12/2022</a:t>
            </a:fld>
            <a:endParaRPr lang="pt-BR"/>
          </a:p>
        </p:txBody>
      </p:sp>
      <p:sp>
        <p:nvSpPr>
          <p:cNvPr id="4" name="Marcador de Posição da Imagem do Diapositivo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pt-BR"/>
          </a:p>
        </p:txBody>
      </p:sp>
      <p:sp>
        <p:nvSpPr>
          <p:cNvPr id="5" name="Marcador de Posição de Notas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10"/>
          </p:nvPr>
        </p:nvSpPr>
        <p:spPr/>
        <p:txBody>
          <a:bodyPr/>
          <a:lstStyle/>
          <a:p>
            <a:fld id="{C0696B5C-12A0-4042-B4D0-BD3B9A4F58C6}" type="slidenum">
              <a:rPr lang="pt-BR" smtClean="0"/>
              <a:pPr/>
              <a:t>1</a:t>
            </a:fld>
            <a:endParaRPr lang="pt-BR"/>
          </a:p>
        </p:txBody>
      </p:sp>
    </p:spTree>
    <p:extLst>
      <p:ext uri="{BB962C8B-B14F-4D97-AF65-F5344CB8AC3E}">
        <p14:creationId xmlns:p14="http://schemas.microsoft.com/office/powerpoint/2010/main" val="2026062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696B5C-12A0-4042-B4D0-BD3B9A4F58C6}" type="slidenum">
              <a:rPr lang="pt-BR" smtClean="0"/>
              <a:pPr/>
              <a:t>13</a:t>
            </a:fld>
            <a:endParaRPr lang="pt-BR"/>
          </a:p>
        </p:txBody>
      </p:sp>
    </p:spTree>
    <p:extLst>
      <p:ext uri="{BB962C8B-B14F-4D97-AF65-F5344CB8AC3E}">
        <p14:creationId xmlns:p14="http://schemas.microsoft.com/office/powerpoint/2010/main" val="2005644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9.png"/><Relationship Id="rId5" Type="http://schemas.openxmlformats.org/officeDocument/2006/relationships/image" Target="../media/image6.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12.png"/><Relationship Id="rId18" Type="http://schemas.openxmlformats.org/officeDocument/2006/relationships/hyperlink" Target="http://www.facebook.com/capgemini" TargetMode="External"/><Relationship Id="rId3" Type="http://schemas.openxmlformats.org/officeDocument/2006/relationships/tags" Target="../tags/tag13.xml"/><Relationship Id="rId21" Type="http://schemas.openxmlformats.org/officeDocument/2006/relationships/hyperlink" Target="http://www.capgemini.com/about/how-we-work/the-collaborative-business-experiencetm" TargetMode="External"/><Relationship Id="rId7" Type="http://schemas.openxmlformats.org/officeDocument/2006/relationships/image" Target="../media/image10.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2.xml"/><Relationship Id="rId16" Type="http://schemas.openxmlformats.org/officeDocument/2006/relationships/image" Target="../media/image13.png"/><Relationship Id="rId20" Type="http://schemas.microsoft.com/office/2007/relationships/hdphoto" Target="../media/hdphoto5.wdp"/><Relationship Id="rId1" Type="http://schemas.openxmlformats.org/officeDocument/2006/relationships/tags" Target="../tags/tag11.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23" Type="http://schemas.openxmlformats.org/officeDocument/2006/relationships/hyperlink" Target="http://www.capgemini.com/" TargetMode="External"/><Relationship Id="rId10" Type="http://schemas.openxmlformats.org/officeDocument/2006/relationships/image" Target="../media/image11.png"/><Relationship Id="rId19" Type="http://schemas.openxmlformats.org/officeDocument/2006/relationships/image" Target="../media/image14.png"/><Relationship Id="rId4" Type="http://schemas.openxmlformats.org/officeDocument/2006/relationships/tags" Target="../tags/tag14.xml"/><Relationship Id="rId9" Type="http://schemas.openxmlformats.org/officeDocument/2006/relationships/hyperlink" Target="http://www.slideshare.net/capgemini" TargetMode="External"/><Relationship Id="rId14" Type="http://schemas.microsoft.com/office/2007/relationships/hdphoto" Target="../media/hdphoto3.wdp"/><Relationship Id="rId22" Type="http://schemas.openxmlformats.org/officeDocument/2006/relationships/hyperlink" Target="http://www.capgemini.com/about/how-we-work/rightshorer" TargetMode="Externa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accent2"/>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6" name="Object 15"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4" name="Object 1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dirty="0"/>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19862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message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ZoneTexte 23"/>
          <p:cNvSpPr txBox="1"/>
          <p:nvPr userDrawn="1"/>
        </p:nvSpPr>
        <p:spPr>
          <a:xfrm>
            <a:off x="419254" y="4381708"/>
            <a:ext cx="2519921" cy="276999"/>
          </a:xfrm>
          <a:prstGeom prst="rect">
            <a:avLst/>
          </a:prstGeom>
          <a:noFill/>
        </p:spPr>
        <p:txBody>
          <a:bodyPr wrap="none" lIns="0" rIns="0" rtlCol="0">
            <a:spAutoFit/>
          </a:bodyPr>
          <a:lstStyle/>
          <a:p>
            <a:r>
              <a:rPr lang="en-US" sz="1200" b="1" dirty="0">
                <a:solidFill>
                  <a:schemeClr val="bg1"/>
                </a:solidFill>
              </a:rPr>
              <a:t>People matter, results count.</a:t>
            </a:r>
          </a:p>
        </p:txBody>
      </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2016 global revenues of EUR 12.5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message 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2017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7" name="Rectangle 66">
            <a:hlinkClick r:id="rId21"/>
          </p:cNvPr>
          <p:cNvSpPr/>
          <p:nvPr userDrawn="1"/>
        </p:nvSpPr>
        <p:spPr>
          <a:xfrm>
            <a:off x="1384377" y="2375213"/>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8" name="Rectangle 67">
            <a:hlinkClick r:id="rId22"/>
          </p:cNvPr>
          <p:cNvSpPr/>
          <p:nvPr userDrawn="1"/>
        </p:nvSpPr>
        <p:spPr>
          <a:xfrm>
            <a:off x="4625340" y="2375213"/>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9" name="Rectangle 68">
            <a:hlinkClick r:id="rId23"/>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pic>
        <p:nvPicPr>
          <p:cNvPr id="10" name="Graphic 9">
            <a:extLst>
              <a:ext uri="{FF2B5EF4-FFF2-40B4-BE49-F238E27FC236}">
                <a16:creationId xmlns:a16="http://schemas.microsoft.com/office/drawing/2014/main" id="{DDCA2B41-0A1F-45C2-A74A-EB99E41096F1}"/>
              </a:ext>
            </a:extLst>
          </p:cNvPr>
          <p:cNvPicPr>
            <a:picLocks noChangeAspect="1"/>
          </p:cNvPicPr>
          <p:nvPr userDrawn="1"/>
        </p:nvPicPr>
        <p:blipFill rotWithShape="1">
          <a:blip r:embed="rId2" cstate="print">
            <a:extLst>
              <a:ext uri="{96DAC541-7B7A-43D3-8B79-37D633B846F1}">
                <asvg:svgBlip xmlns:asvg="http://schemas.microsoft.com/office/drawing/2016/SVG/main" r:embed="rId3"/>
              </a:ext>
            </a:extLst>
          </a:blip>
          <a:srcRect l="81836" t="-4713" b="16530"/>
          <a:stretch/>
        </p:blipFill>
        <p:spPr>
          <a:xfrm>
            <a:off x="11491419" y="164829"/>
            <a:ext cx="424356" cy="459624"/>
          </a:xfrm>
          <a:prstGeom prst="rect">
            <a:avLst/>
          </a:prstGeom>
        </p:spPr>
      </p:pic>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Blank-White">
    <p:spTree>
      <p:nvGrpSpPr>
        <p:cNvPr id="1" name=""/>
        <p:cNvGrpSpPr/>
        <p:nvPr/>
      </p:nvGrpSpPr>
      <p:grpSpPr>
        <a:xfrm>
          <a:off x="0" y="0"/>
          <a:ext cx="0" cy="0"/>
          <a:chOff x="0" y="0"/>
          <a:chExt cx="0" cy="0"/>
        </a:xfrm>
      </p:grpSpPr>
      <p:sp>
        <p:nvSpPr>
          <p:cNvPr id="3" name="Retângulo 43">
            <a:extLst>
              <a:ext uri="{FF2B5EF4-FFF2-40B4-BE49-F238E27FC236}">
                <a16:creationId xmlns:a16="http://schemas.microsoft.com/office/drawing/2014/main" id="{25FC8637-25BD-4C09-AF25-56B4243DAB3D}"/>
              </a:ext>
            </a:extLst>
          </p:cNvPr>
          <p:cNvSpPr/>
          <p:nvPr userDrawn="1"/>
        </p:nvSpPr>
        <p:spPr>
          <a:xfrm>
            <a:off x="11784013" y="6555758"/>
            <a:ext cx="242375" cy="215444"/>
          </a:xfrm>
          <a:prstGeom prst="rect">
            <a:avLst/>
          </a:prstGeom>
        </p:spPr>
        <p:txBody>
          <a:bodyPr wrap="none">
            <a:spAutoFit/>
          </a:bodyPr>
          <a:lstStyle/>
          <a:p>
            <a:pPr algn="r"/>
            <a:fld id="{0502E5A9-B53C-401E-A0E0-4A359BB0A9E5}" type="slidenum">
              <a:rPr lang="en-US" sz="800" smtClean="0">
                <a:solidFill>
                  <a:prstClr val="black">
                    <a:lumMod val="50000"/>
                    <a:lumOff val="50000"/>
                  </a:prstClr>
                </a:solidFill>
                <a:cs typeface="Arial" panose="020B0604020202020204" pitchFamily="34" charset="0"/>
              </a:rPr>
              <a:t>‹#›</a:t>
            </a:fld>
            <a:endParaRPr lang="en-US" sz="800" dirty="0">
              <a:solidFill>
                <a:prstClr val="black">
                  <a:lumMod val="50000"/>
                  <a:lumOff val="50000"/>
                </a:prstClr>
              </a:solidFill>
              <a:cs typeface="Arial" panose="020B0604020202020204" pitchFamily="34" charset="0"/>
            </a:endParaRPr>
          </a:p>
        </p:txBody>
      </p:sp>
      <p:cxnSp>
        <p:nvCxnSpPr>
          <p:cNvPr id="7" name="Conector reto 49">
            <a:extLst>
              <a:ext uri="{FF2B5EF4-FFF2-40B4-BE49-F238E27FC236}">
                <a16:creationId xmlns:a16="http://schemas.microsoft.com/office/drawing/2014/main" id="{6B6D7F6B-C184-4C2B-8EB7-067E0C1E8DF2}"/>
              </a:ext>
            </a:extLst>
          </p:cNvPr>
          <p:cNvCxnSpPr>
            <a:cxnSpLocks/>
          </p:cNvCxnSpPr>
          <p:nvPr userDrawn="1"/>
        </p:nvCxnSpPr>
        <p:spPr>
          <a:xfrm flipV="1">
            <a:off x="3283674" y="6587911"/>
            <a:ext cx="0" cy="155576"/>
          </a:xfrm>
          <a:prstGeom prst="line">
            <a:avLst/>
          </a:prstGeom>
          <a:solidFill>
            <a:schemeClr val="tx1"/>
          </a:solidFill>
          <a:ln w="12700" cap="rnd">
            <a:solidFill>
              <a:schemeClr val="accent2"/>
            </a:solidFill>
            <a:round/>
          </a:ln>
        </p:spPr>
        <p:style>
          <a:lnRef idx="1">
            <a:schemeClr val="accent1"/>
          </a:lnRef>
          <a:fillRef idx="0">
            <a:schemeClr val="accent1"/>
          </a:fillRef>
          <a:effectRef idx="0">
            <a:schemeClr val="accent1"/>
          </a:effectRef>
          <a:fontRef idx="minor">
            <a:schemeClr val="tx1"/>
          </a:fontRef>
        </p:style>
      </p:cxnSp>
      <p:sp>
        <p:nvSpPr>
          <p:cNvPr id="9" name="Retângulo 43">
            <a:extLst>
              <a:ext uri="{FF2B5EF4-FFF2-40B4-BE49-F238E27FC236}">
                <a16:creationId xmlns:a16="http://schemas.microsoft.com/office/drawing/2014/main" id="{834ADCB4-BFB1-450D-8F6D-64217F4CD92C}"/>
              </a:ext>
            </a:extLst>
          </p:cNvPr>
          <p:cNvSpPr/>
          <p:nvPr userDrawn="1"/>
        </p:nvSpPr>
        <p:spPr>
          <a:xfrm>
            <a:off x="3411379" y="6555758"/>
            <a:ext cx="2223686" cy="219456"/>
          </a:xfrm>
          <a:prstGeom prst="rect">
            <a:avLst/>
          </a:prstGeom>
        </p:spPr>
        <p:txBody>
          <a:bodyPr wrap="none" lIns="0" tIns="0" rIns="0" bIns="0" anchor="ctr">
            <a:noAutofit/>
          </a:bodyPr>
          <a:lstStyle/>
          <a:p>
            <a:pPr algn="l"/>
            <a:r>
              <a:rPr lang="en-US" sz="800" dirty="0">
                <a:solidFill>
                  <a:schemeClr val="bg2">
                    <a:lumMod val="50000"/>
                  </a:schemeClr>
                </a:solidFill>
                <a:cs typeface="Arial" panose="020B0604020202020204" pitchFamily="34" charset="0"/>
              </a:rPr>
              <a:t>© 2017 Capgemini. All rights reserved.</a:t>
            </a:r>
          </a:p>
        </p:txBody>
      </p:sp>
    </p:spTree>
    <p:extLst>
      <p:ext uri="{BB962C8B-B14F-4D97-AF65-F5344CB8AC3E}">
        <p14:creationId xmlns:p14="http://schemas.microsoft.com/office/powerpoint/2010/main" val="3190734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7" name="Object 6"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1.xml"/><Relationship Id="rId7" Type="http://schemas.openxmlformats.org/officeDocument/2006/relationships/oleObject" Target="../embeddings/oleObject4.bin"/><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ags" Target="../tags/tag5.xml"/><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tags" Target="../tags/tag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21" name="Object 20"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CHROME</a:t>
            </a:r>
            <a:r>
              <a:rPr lang="en-US" baseline="0" dirty="0">
                <a:solidFill>
                  <a:schemeClr val="bg1">
                    <a:lumMod val="65000"/>
                  </a:schemeClr>
                </a:solidFill>
              </a:rPr>
              <a:t> Overview</a:t>
            </a:r>
            <a:r>
              <a:rPr lang="en-US" dirty="0">
                <a:solidFill>
                  <a:schemeClr val="bg1">
                    <a:lumMod val="65000"/>
                  </a:schemeClr>
                </a:solidFill>
              </a:rPr>
              <a:t> | July</a:t>
            </a:r>
            <a:r>
              <a:rPr lang="en-US" baseline="0" dirty="0">
                <a:solidFill>
                  <a:schemeClr val="bg1">
                    <a:lumMod val="65000"/>
                  </a:schemeClr>
                </a:solidFill>
              </a:rPr>
              <a:t> 2018</a:t>
            </a:r>
            <a:endParaRPr lang="en-US" dirty="0">
              <a:solidFill>
                <a:schemeClr val="bg1">
                  <a:lumMod val="65000"/>
                </a:schemeClr>
              </a:solidFill>
            </a:endParaRP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pic>
        <p:nvPicPr>
          <p:cNvPr id="11" name="Picture 3" descr="D:\Users\prpatank\Documents\Year 2015\CHROME collaterals\Image files\CHROME Logo.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5491304" y="6527105"/>
            <a:ext cx="1209393" cy="3077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34" r:id="rId7"/>
    <p:sldLayoutId id="2147483889"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innovationtheater.capgemini.com/" TargetMode="Externa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8.xml"/><Relationship Id="rId5" Type="http://schemas.openxmlformats.org/officeDocument/2006/relationships/image" Target="../media/image25.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How to find Assets into Innovation Theater</a:t>
            </a:r>
            <a:endParaRPr lang="en-GB" dirty="0"/>
          </a:p>
        </p:txBody>
      </p:sp>
      <p:sp>
        <p:nvSpPr>
          <p:cNvPr id="3" name="Subtitle 2"/>
          <p:cNvSpPr>
            <a:spLocks noGrp="1"/>
          </p:cNvSpPr>
          <p:nvPr>
            <p:ph type="subTitle" idx="1"/>
          </p:nvPr>
        </p:nvSpPr>
        <p:spPr/>
        <p:txBody>
          <a:bodyPr/>
          <a:lstStyle/>
          <a:p>
            <a:r>
              <a:rPr lang="en-US" dirty="0"/>
              <a:t>June 2019</a:t>
            </a:r>
          </a:p>
        </p:txBody>
      </p:sp>
      <p:sp>
        <p:nvSpPr>
          <p:cNvPr id="4" name="TextBox 3">
            <a:extLst>
              <a:ext uri="{FF2B5EF4-FFF2-40B4-BE49-F238E27FC236}">
                <a16:creationId xmlns:a16="http://schemas.microsoft.com/office/drawing/2014/main" id="{286D31E2-E811-4EB0-AB8A-F95484044AAE}"/>
              </a:ext>
            </a:extLst>
          </p:cNvPr>
          <p:cNvSpPr txBox="1"/>
          <p:nvPr/>
        </p:nvSpPr>
        <p:spPr>
          <a:xfrm>
            <a:off x="240004" y="4372721"/>
            <a:ext cx="6770917" cy="1275034"/>
          </a:xfrm>
          <a:prstGeom prst="rect">
            <a:avLst/>
          </a:prstGeom>
          <a:solidFill>
            <a:srgbClr val="E6E7E7"/>
          </a:solidFill>
        </p:spPr>
        <p:txBody>
          <a:bodyPr wrap="square" rtlCol="0">
            <a:spAutoFit/>
          </a:bodyPr>
          <a:lstStyle/>
          <a:p>
            <a:endParaRPr lang="en-US" dirty="0"/>
          </a:p>
        </p:txBody>
      </p:sp>
      <p:pic>
        <p:nvPicPr>
          <p:cNvPr id="6" name="Picture 5">
            <a:extLst>
              <a:ext uri="{FF2B5EF4-FFF2-40B4-BE49-F238E27FC236}">
                <a16:creationId xmlns:a16="http://schemas.microsoft.com/office/drawing/2014/main" id="{BA1FC593-6CBF-415D-BB0C-3E861B264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001" y="4024694"/>
            <a:ext cx="7010921" cy="222960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A74614-DE80-4B2D-8710-987F3E5648E9}"/>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Assets Details</a:t>
            </a:r>
          </a:p>
        </p:txBody>
      </p:sp>
      <p:sp>
        <p:nvSpPr>
          <p:cNvPr id="4" name="TextBox 3">
            <a:extLst>
              <a:ext uri="{FF2B5EF4-FFF2-40B4-BE49-F238E27FC236}">
                <a16:creationId xmlns:a16="http://schemas.microsoft.com/office/drawing/2014/main" id="{B80157D0-57A3-46AF-82B1-A1F60ADF117B}"/>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739425F6-EBAE-4A79-9068-A885E516748B}"/>
              </a:ext>
            </a:extLst>
          </p:cNvPr>
          <p:cNvSpPr txBox="1"/>
          <p:nvPr/>
        </p:nvSpPr>
        <p:spPr>
          <a:xfrm>
            <a:off x="152400" y="840671"/>
            <a:ext cx="10972800" cy="400110"/>
          </a:xfrm>
          <a:prstGeom prst="rect">
            <a:avLst/>
          </a:prstGeom>
          <a:noFill/>
        </p:spPr>
        <p:txBody>
          <a:bodyPr wrap="square" rtlCol="0">
            <a:spAutoFit/>
          </a:bodyPr>
          <a:lstStyle/>
          <a:p>
            <a:r>
              <a:rPr lang="en-US" sz="1000" dirty="0">
                <a:solidFill>
                  <a:srgbClr val="FF0000"/>
                </a:solidFill>
              </a:rPr>
              <a:t>We can see details in Asset as description (Name of the Asset), Customer Issue, Benefits and the solution. On right side of the screen under Business Details section we can see Sector and Technology under which Asset has been stored. In files section we can store support files (pdf, ppt or doc) and demo videos.</a:t>
            </a:r>
          </a:p>
        </p:txBody>
      </p:sp>
      <p:pic>
        <p:nvPicPr>
          <p:cNvPr id="3" name="Picture 2">
            <a:extLst>
              <a:ext uri="{FF2B5EF4-FFF2-40B4-BE49-F238E27FC236}">
                <a16:creationId xmlns:a16="http://schemas.microsoft.com/office/drawing/2014/main" id="{70EE7234-6CF0-48CA-8411-951E858695E5}"/>
              </a:ext>
            </a:extLst>
          </p:cNvPr>
          <p:cNvPicPr>
            <a:picLocks noChangeAspect="1"/>
          </p:cNvPicPr>
          <p:nvPr/>
        </p:nvPicPr>
        <p:blipFill>
          <a:blip r:embed="rId2"/>
          <a:stretch>
            <a:fillRect/>
          </a:stretch>
        </p:blipFill>
        <p:spPr>
          <a:xfrm>
            <a:off x="0" y="1600200"/>
            <a:ext cx="12192000" cy="5171767"/>
          </a:xfrm>
          <a:prstGeom prst="rect">
            <a:avLst/>
          </a:prstGeom>
        </p:spPr>
      </p:pic>
    </p:spTree>
    <p:extLst>
      <p:ext uri="{BB962C8B-B14F-4D97-AF65-F5344CB8AC3E}">
        <p14:creationId xmlns:p14="http://schemas.microsoft.com/office/powerpoint/2010/main" val="1939634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A74614-DE80-4B2D-8710-987F3E5648E9}"/>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Assets Details</a:t>
            </a:r>
          </a:p>
        </p:txBody>
      </p:sp>
      <p:sp>
        <p:nvSpPr>
          <p:cNvPr id="4" name="TextBox 3">
            <a:extLst>
              <a:ext uri="{FF2B5EF4-FFF2-40B4-BE49-F238E27FC236}">
                <a16:creationId xmlns:a16="http://schemas.microsoft.com/office/drawing/2014/main" id="{B80157D0-57A3-46AF-82B1-A1F60ADF117B}"/>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739425F6-EBAE-4A79-9068-A885E516748B}"/>
              </a:ext>
            </a:extLst>
          </p:cNvPr>
          <p:cNvSpPr txBox="1"/>
          <p:nvPr/>
        </p:nvSpPr>
        <p:spPr>
          <a:xfrm>
            <a:off x="152400" y="840671"/>
            <a:ext cx="10972800" cy="400110"/>
          </a:xfrm>
          <a:prstGeom prst="rect">
            <a:avLst/>
          </a:prstGeom>
          <a:noFill/>
        </p:spPr>
        <p:txBody>
          <a:bodyPr wrap="square" rtlCol="0">
            <a:spAutoFit/>
          </a:bodyPr>
          <a:lstStyle/>
          <a:p>
            <a:r>
              <a:rPr lang="en-US" sz="1000" dirty="0">
                <a:solidFill>
                  <a:srgbClr val="FF0000"/>
                </a:solidFill>
              </a:rPr>
              <a:t>We can see details in Asset as description (Name of the Asset), Customer Issue, Benefits and the solution. On right side of the screen under Business Details section we can see Sector and Technology under which Asset has been stored. In files section we can store support files (pdf, ppt or doc) and demo videos.</a:t>
            </a:r>
          </a:p>
        </p:txBody>
      </p:sp>
      <p:pic>
        <p:nvPicPr>
          <p:cNvPr id="5" name="Picture 4">
            <a:extLst>
              <a:ext uri="{FF2B5EF4-FFF2-40B4-BE49-F238E27FC236}">
                <a16:creationId xmlns:a16="http://schemas.microsoft.com/office/drawing/2014/main" id="{FD13CCF5-AF6B-4A4A-BCCF-A56BF7703234}"/>
              </a:ext>
            </a:extLst>
          </p:cNvPr>
          <p:cNvPicPr>
            <a:picLocks noChangeAspect="1"/>
          </p:cNvPicPr>
          <p:nvPr/>
        </p:nvPicPr>
        <p:blipFill>
          <a:blip r:embed="rId2"/>
          <a:stretch>
            <a:fillRect/>
          </a:stretch>
        </p:blipFill>
        <p:spPr>
          <a:xfrm>
            <a:off x="162560" y="1414352"/>
            <a:ext cx="11419840" cy="2776647"/>
          </a:xfrm>
          <a:prstGeom prst="rect">
            <a:avLst/>
          </a:prstGeom>
        </p:spPr>
      </p:pic>
      <p:pic>
        <p:nvPicPr>
          <p:cNvPr id="6" name="Picture 5">
            <a:extLst>
              <a:ext uri="{FF2B5EF4-FFF2-40B4-BE49-F238E27FC236}">
                <a16:creationId xmlns:a16="http://schemas.microsoft.com/office/drawing/2014/main" id="{138C1C49-B5C2-4C03-A3E2-8FBCBFBD890D}"/>
              </a:ext>
            </a:extLst>
          </p:cNvPr>
          <p:cNvPicPr>
            <a:picLocks noChangeAspect="1"/>
          </p:cNvPicPr>
          <p:nvPr/>
        </p:nvPicPr>
        <p:blipFill>
          <a:blip r:embed="rId3"/>
          <a:stretch>
            <a:fillRect/>
          </a:stretch>
        </p:blipFill>
        <p:spPr>
          <a:xfrm>
            <a:off x="152400" y="4201159"/>
            <a:ext cx="11419840" cy="2487119"/>
          </a:xfrm>
          <a:prstGeom prst="rect">
            <a:avLst/>
          </a:prstGeom>
        </p:spPr>
      </p:pic>
    </p:spTree>
    <p:extLst>
      <p:ext uri="{BB962C8B-B14F-4D97-AF65-F5344CB8AC3E}">
        <p14:creationId xmlns:p14="http://schemas.microsoft.com/office/powerpoint/2010/main" val="4148805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A74614-DE80-4B2D-8710-987F3E5648E9}"/>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Assets Details</a:t>
            </a:r>
          </a:p>
        </p:txBody>
      </p:sp>
      <p:sp>
        <p:nvSpPr>
          <p:cNvPr id="4" name="TextBox 3">
            <a:extLst>
              <a:ext uri="{FF2B5EF4-FFF2-40B4-BE49-F238E27FC236}">
                <a16:creationId xmlns:a16="http://schemas.microsoft.com/office/drawing/2014/main" id="{B80157D0-57A3-46AF-82B1-A1F60ADF117B}"/>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739425F6-EBAE-4A79-9068-A885E516748B}"/>
              </a:ext>
            </a:extLst>
          </p:cNvPr>
          <p:cNvSpPr txBox="1"/>
          <p:nvPr/>
        </p:nvSpPr>
        <p:spPr>
          <a:xfrm>
            <a:off x="152400" y="840671"/>
            <a:ext cx="10972800" cy="400110"/>
          </a:xfrm>
          <a:prstGeom prst="rect">
            <a:avLst/>
          </a:prstGeom>
          <a:noFill/>
        </p:spPr>
        <p:txBody>
          <a:bodyPr wrap="square" rtlCol="0">
            <a:spAutoFit/>
          </a:bodyPr>
          <a:lstStyle/>
          <a:p>
            <a:r>
              <a:rPr lang="en-US" sz="1000" dirty="0">
                <a:solidFill>
                  <a:srgbClr val="FF0000"/>
                </a:solidFill>
              </a:rPr>
              <a:t>We can see details in Asset as description (Name of the Asset), Customer Issue, Benefits and the solution. On right side of the screen under Business Details section we can see Sector and Technology under which Asset has been stored. In files section we can store support files (pdf, ppt or doc) and demo videos.</a:t>
            </a:r>
          </a:p>
        </p:txBody>
      </p:sp>
      <p:pic>
        <p:nvPicPr>
          <p:cNvPr id="3" name="Picture 2">
            <a:extLst>
              <a:ext uri="{FF2B5EF4-FFF2-40B4-BE49-F238E27FC236}">
                <a16:creationId xmlns:a16="http://schemas.microsoft.com/office/drawing/2014/main" id="{3AE2EF11-E69C-4451-BFF4-758F15C0C6EF}"/>
              </a:ext>
            </a:extLst>
          </p:cNvPr>
          <p:cNvPicPr>
            <a:picLocks noChangeAspect="1"/>
          </p:cNvPicPr>
          <p:nvPr/>
        </p:nvPicPr>
        <p:blipFill>
          <a:blip r:embed="rId2"/>
          <a:stretch>
            <a:fillRect/>
          </a:stretch>
        </p:blipFill>
        <p:spPr>
          <a:xfrm>
            <a:off x="240004" y="1371600"/>
            <a:ext cx="11125200" cy="4419600"/>
          </a:xfrm>
          <a:prstGeom prst="rect">
            <a:avLst/>
          </a:prstGeom>
        </p:spPr>
      </p:pic>
    </p:spTree>
    <p:extLst>
      <p:ext uri="{BB962C8B-B14F-4D97-AF65-F5344CB8AC3E}">
        <p14:creationId xmlns:p14="http://schemas.microsoft.com/office/powerpoint/2010/main" val="3172286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19965CFC-4BA9-45B8-8EBC-8B0637400908}"/>
              </a:ext>
            </a:extLst>
          </p:cNvPr>
          <p:cNvSpPr/>
          <p:nvPr/>
        </p:nvSpPr>
        <p:spPr>
          <a:xfrm>
            <a:off x="2057400" y="152400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57" name="Flowchart: Process 156">
            <a:extLst>
              <a:ext uri="{FF2B5EF4-FFF2-40B4-BE49-F238E27FC236}">
                <a16:creationId xmlns:a16="http://schemas.microsoft.com/office/drawing/2014/main" id="{8B06E5A9-C221-4084-A2E2-1D450FD26B4D}"/>
              </a:ext>
            </a:extLst>
          </p:cNvPr>
          <p:cNvSpPr/>
          <p:nvPr/>
        </p:nvSpPr>
        <p:spPr>
          <a:xfrm>
            <a:off x="6181186" y="1762125"/>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6" name="Flowchart: Process 155">
            <a:extLst>
              <a:ext uri="{FF2B5EF4-FFF2-40B4-BE49-F238E27FC236}">
                <a16:creationId xmlns:a16="http://schemas.microsoft.com/office/drawing/2014/main" id="{B1B4454C-1DFC-4512-B6DF-F6FE8DAA386D}"/>
              </a:ext>
            </a:extLst>
          </p:cNvPr>
          <p:cNvSpPr/>
          <p:nvPr/>
        </p:nvSpPr>
        <p:spPr>
          <a:xfrm>
            <a:off x="4171411"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Flowchart: Process 11">
            <a:extLst>
              <a:ext uri="{FF2B5EF4-FFF2-40B4-BE49-F238E27FC236}">
                <a16:creationId xmlns:a16="http://schemas.microsoft.com/office/drawing/2014/main" id="{7B4A431D-85EF-468D-A872-EACB7EDE8DFA}"/>
              </a:ext>
            </a:extLst>
          </p:cNvPr>
          <p:cNvSpPr/>
          <p:nvPr/>
        </p:nvSpPr>
        <p:spPr>
          <a:xfrm>
            <a:off x="2161636" y="175260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5" name="Rectangle 24">
            <a:extLst>
              <a:ext uri="{FF2B5EF4-FFF2-40B4-BE49-F238E27FC236}">
                <a16:creationId xmlns:a16="http://schemas.microsoft.com/office/drawing/2014/main" id="{6D70F3F8-1108-4EE0-A2B2-37D24C3CA6AA}"/>
              </a:ext>
            </a:extLst>
          </p:cNvPr>
          <p:cNvSpPr/>
          <p:nvPr/>
        </p:nvSpPr>
        <p:spPr>
          <a:xfrm>
            <a:off x="491835" y="990600"/>
            <a:ext cx="11423940" cy="5435060"/>
          </a:xfrm>
          <a:prstGeom prst="rect">
            <a:avLst/>
          </a:prstGeom>
          <a:noFill/>
          <a:ln cmpd="sng">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FFFFFF"/>
                </a:solidFill>
                <a:effectLst/>
                <a:uLnTx/>
                <a:uFillTx/>
                <a:latin typeface="Verdana"/>
                <a:ea typeface="+mn-ea"/>
                <a:cs typeface="+mn-cs"/>
              </a:rPr>
              <a:t>  </a:t>
            </a:r>
          </a:p>
        </p:txBody>
      </p:sp>
      <p:sp>
        <p:nvSpPr>
          <p:cNvPr id="26" name="Title 25">
            <a:extLst>
              <a:ext uri="{FF2B5EF4-FFF2-40B4-BE49-F238E27FC236}">
                <a16:creationId xmlns:a16="http://schemas.microsoft.com/office/drawing/2014/main" id="{8819DC07-FB40-4ACC-8A6E-CD2B974DB38B}"/>
              </a:ext>
            </a:extLst>
          </p:cNvPr>
          <p:cNvSpPr>
            <a:spLocks noGrp="1"/>
          </p:cNvSpPr>
          <p:nvPr>
            <p:ph type="title" idx="4294967295"/>
          </p:nvPr>
        </p:nvSpPr>
        <p:spPr>
          <a:xfrm>
            <a:off x="0" y="-302260"/>
            <a:ext cx="11125200" cy="1104900"/>
          </a:xfrm>
        </p:spPr>
        <p:txBody>
          <a:bodyPr/>
          <a:lstStyle/>
          <a:p>
            <a:r>
              <a:rPr lang="en-US" dirty="0"/>
              <a:t>  Find Assets Workflow</a:t>
            </a:r>
          </a:p>
        </p:txBody>
      </p:sp>
      <p:sp>
        <p:nvSpPr>
          <p:cNvPr id="185" name="TextBox 184">
            <a:extLst>
              <a:ext uri="{FF2B5EF4-FFF2-40B4-BE49-F238E27FC236}">
                <a16:creationId xmlns:a16="http://schemas.microsoft.com/office/drawing/2014/main" id="{FF90F372-195A-4A96-8D38-EB7CD32DC66E}"/>
              </a:ext>
            </a:extLst>
          </p:cNvPr>
          <p:cNvSpPr txBox="1"/>
          <p:nvPr/>
        </p:nvSpPr>
        <p:spPr>
          <a:xfrm>
            <a:off x="1001483" y="873946"/>
            <a:ext cx="1187732" cy="246221"/>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00" dirty="0">
                <a:solidFill>
                  <a:prstClr val="black"/>
                </a:solidFill>
                <a:latin typeface="Verdana"/>
              </a:rPr>
              <a:t>Filter Assets</a:t>
            </a:r>
            <a:endParaRPr kumimoji="0" lang="en-US" sz="1000" b="0" i="0" u="none" strike="noStrike" kern="1200" cap="none" spc="0" normalizeH="0" baseline="0" noProof="0" dirty="0">
              <a:ln>
                <a:noFill/>
              </a:ln>
              <a:solidFill>
                <a:prstClr val="black"/>
              </a:solidFill>
              <a:effectLst/>
              <a:uLnTx/>
              <a:uFillTx/>
              <a:latin typeface="Verdana"/>
              <a:ea typeface="+mn-ea"/>
              <a:cs typeface="+mn-cs"/>
            </a:endParaRPr>
          </a:p>
        </p:txBody>
      </p:sp>
      <p:sp>
        <p:nvSpPr>
          <p:cNvPr id="11" name="TextBox 10">
            <a:extLst>
              <a:ext uri="{FF2B5EF4-FFF2-40B4-BE49-F238E27FC236}">
                <a16:creationId xmlns:a16="http://schemas.microsoft.com/office/drawing/2014/main" id="{D8A7950A-E51E-439E-8DDB-43F414AC63F8}"/>
              </a:ext>
            </a:extLst>
          </p:cNvPr>
          <p:cNvSpPr txBox="1"/>
          <p:nvPr/>
        </p:nvSpPr>
        <p:spPr>
          <a:xfrm>
            <a:off x="2190751" y="1790700"/>
            <a:ext cx="1551040" cy="584775"/>
          </a:xfrm>
          <a:prstGeom prst="rect">
            <a:avLst/>
          </a:prstGeom>
          <a:noFill/>
        </p:spPr>
        <p:txBody>
          <a:bodyPr wrap="square" rtlCol="0">
            <a:spAutoFit/>
          </a:bodyPr>
          <a:lstStyle/>
          <a:p>
            <a:r>
              <a:rPr lang="en-US" sz="800" dirty="0"/>
              <a:t>Log into Innovation Theater</a:t>
            </a:r>
          </a:p>
          <a:p>
            <a:r>
              <a:rPr lang="en-US" sz="800" dirty="0"/>
              <a:t>https://Innovationtheater.Capgemini.com</a:t>
            </a:r>
          </a:p>
        </p:txBody>
      </p:sp>
      <p:sp>
        <p:nvSpPr>
          <p:cNvPr id="129" name="TextBox 128">
            <a:extLst>
              <a:ext uri="{FF2B5EF4-FFF2-40B4-BE49-F238E27FC236}">
                <a16:creationId xmlns:a16="http://schemas.microsoft.com/office/drawing/2014/main" id="{1DF8FEA7-59D2-4117-BD8E-C9C1935C3F6F}"/>
              </a:ext>
            </a:extLst>
          </p:cNvPr>
          <p:cNvSpPr txBox="1"/>
          <p:nvPr/>
        </p:nvSpPr>
        <p:spPr>
          <a:xfrm>
            <a:off x="4298545" y="1820705"/>
            <a:ext cx="1282901" cy="338554"/>
          </a:xfrm>
          <a:prstGeom prst="rect">
            <a:avLst/>
          </a:prstGeom>
          <a:noFill/>
        </p:spPr>
        <p:txBody>
          <a:bodyPr wrap="square" rtlCol="0">
            <a:spAutoFit/>
          </a:bodyPr>
          <a:lstStyle/>
          <a:p>
            <a:r>
              <a:rPr lang="en-US" sz="800" dirty="0"/>
              <a:t>Click on Sector / Technology Cluster</a:t>
            </a:r>
          </a:p>
        </p:txBody>
      </p:sp>
      <p:sp>
        <p:nvSpPr>
          <p:cNvPr id="130" name="TextBox 129">
            <a:extLst>
              <a:ext uri="{FF2B5EF4-FFF2-40B4-BE49-F238E27FC236}">
                <a16:creationId xmlns:a16="http://schemas.microsoft.com/office/drawing/2014/main" id="{3C010611-6961-4A0C-9BF4-863B05222D1F}"/>
              </a:ext>
            </a:extLst>
          </p:cNvPr>
          <p:cNvSpPr txBox="1"/>
          <p:nvPr/>
        </p:nvSpPr>
        <p:spPr>
          <a:xfrm>
            <a:off x="6438901" y="1819275"/>
            <a:ext cx="1057274" cy="338554"/>
          </a:xfrm>
          <a:prstGeom prst="rect">
            <a:avLst/>
          </a:prstGeom>
          <a:noFill/>
        </p:spPr>
        <p:txBody>
          <a:bodyPr wrap="square" rtlCol="0">
            <a:spAutoFit/>
          </a:bodyPr>
          <a:lstStyle/>
          <a:p>
            <a:r>
              <a:rPr lang="en-US" sz="800" dirty="0"/>
              <a:t>Filter on Asset Type</a:t>
            </a:r>
          </a:p>
        </p:txBody>
      </p:sp>
      <p:sp>
        <p:nvSpPr>
          <p:cNvPr id="13" name="Arrow: Notched Right 12">
            <a:extLst>
              <a:ext uri="{FF2B5EF4-FFF2-40B4-BE49-F238E27FC236}">
                <a16:creationId xmlns:a16="http://schemas.microsoft.com/office/drawing/2014/main" id="{5F14696E-D36D-465F-86F8-F6B309CC1D78}"/>
              </a:ext>
            </a:extLst>
          </p:cNvPr>
          <p:cNvSpPr/>
          <p:nvPr/>
        </p:nvSpPr>
        <p:spPr>
          <a:xfrm>
            <a:off x="3748341" y="195570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1E931233-6FC2-41A4-B21D-06DDEC2DA6A1}"/>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58" name="Arrow: Notched Right 157">
            <a:extLst>
              <a:ext uri="{FF2B5EF4-FFF2-40B4-BE49-F238E27FC236}">
                <a16:creationId xmlns:a16="http://schemas.microsoft.com/office/drawing/2014/main" id="{A0A723E4-D3A2-404B-9F14-A17947311756}"/>
              </a:ext>
            </a:extLst>
          </p:cNvPr>
          <p:cNvSpPr/>
          <p:nvPr/>
        </p:nvSpPr>
        <p:spPr>
          <a:xfrm>
            <a:off x="5729541"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lowchart: Process 159">
            <a:extLst>
              <a:ext uri="{FF2B5EF4-FFF2-40B4-BE49-F238E27FC236}">
                <a16:creationId xmlns:a16="http://schemas.microsoft.com/office/drawing/2014/main" id="{D67F4C4D-C7F6-4363-BD8E-3F606D25D0E5}"/>
              </a:ext>
            </a:extLst>
          </p:cNvPr>
          <p:cNvSpPr/>
          <p:nvPr/>
        </p:nvSpPr>
        <p:spPr>
          <a:xfrm>
            <a:off x="10143586" y="1762125"/>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59" name="Flowchart: Process 158">
            <a:extLst>
              <a:ext uri="{FF2B5EF4-FFF2-40B4-BE49-F238E27FC236}">
                <a16:creationId xmlns:a16="http://schemas.microsoft.com/office/drawing/2014/main" id="{72530D32-892B-4D40-81DE-AB13320B8887}"/>
              </a:ext>
            </a:extLst>
          </p:cNvPr>
          <p:cNvSpPr/>
          <p:nvPr/>
        </p:nvSpPr>
        <p:spPr>
          <a:xfrm>
            <a:off x="8156599" y="1754618"/>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1" name="TextBox 160">
            <a:extLst>
              <a:ext uri="{FF2B5EF4-FFF2-40B4-BE49-F238E27FC236}">
                <a16:creationId xmlns:a16="http://schemas.microsoft.com/office/drawing/2014/main" id="{D531E052-9460-471B-8B21-D8E902E064A4}"/>
              </a:ext>
            </a:extLst>
          </p:cNvPr>
          <p:cNvSpPr txBox="1"/>
          <p:nvPr/>
        </p:nvSpPr>
        <p:spPr>
          <a:xfrm>
            <a:off x="8210550" y="1822906"/>
            <a:ext cx="1257300" cy="338554"/>
          </a:xfrm>
          <a:prstGeom prst="rect">
            <a:avLst/>
          </a:prstGeom>
          <a:noFill/>
        </p:spPr>
        <p:txBody>
          <a:bodyPr wrap="square" rtlCol="0">
            <a:spAutoFit/>
          </a:bodyPr>
          <a:lstStyle/>
          <a:p>
            <a:r>
              <a:rPr lang="en-US" sz="800" dirty="0"/>
              <a:t>Filter on Business Functions</a:t>
            </a:r>
          </a:p>
        </p:txBody>
      </p:sp>
      <p:sp>
        <p:nvSpPr>
          <p:cNvPr id="162" name="TextBox 161">
            <a:extLst>
              <a:ext uri="{FF2B5EF4-FFF2-40B4-BE49-F238E27FC236}">
                <a16:creationId xmlns:a16="http://schemas.microsoft.com/office/drawing/2014/main" id="{95A9D4AE-A383-453D-BDA0-A76875B56355}"/>
              </a:ext>
            </a:extLst>
          </p:cNvPr>
          <p:cNvSpPr txBox="1"/>
          <p:nvPr/>
        </p:nvSpPr>
        <p:spPr>
          <a:xfrm>
            <a:off x="10382250" y="1838324"/>
            <a:ext cx="991923" cy="461665"/>
          </a:xfrm>
          <a:prstGeom prst="rect">
            <a:avLst/>
          </a:prstGeom>
          <a:noFill/>
        </p:spPr>
        <p:txBody>
          <a:bodyPr wrap="square" rtlCol="0">
            <a:spAutoFit/>
          </a:bodyPr>
          <a:lstStyle/>
          <a:p>
            <a:r>
              <a:rPr lang="en-US" sz="800" dirty="0"/>
              <a:t>Filter on portfolio / Groups</a:t>
            </a:r>
          </a:p>
        </p:txBody>
      </p:sp>
      <p:sp>
        <p:nvSpPr>
          <p:cNvPr id="163" name="Arrow: Notched Right 162">
            <a:extLst>
              <a:ext uri="{FF2B5EF4-FFF2-40B4-BE49-F238E27FC236}">
                <a16:creationId xmlns:a16="http://schemas.microsoft.com/office/drawing/2014/main" id="{47B63101-A762-40BC-B803-DC7B63F9B8B7}"/>
              </a:ext>
            </a:extLst>
          </p:cNvPr>
          <p:cNvSpPr/>
          <p:nvPr/>
        </p:nvSpPr>
        <p:spPr>
          <a:xfrm>
            <a:off x="9701466" y="193665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Arrow: Notched Right 163">
            <a:extLst>
              <a:ext uri="{FF2B5EF4-FFF2-40B4-BE49-F238E27FC236}">
                <a16:creationId xmlns:a16="http://schemas.microsoft.com/office/drawing/2014/main" id="{2412F25B-FF76-4787-B025-F5C70E05A4BE}"/>
              </a:ext>
            </a:extLst>
          </p:cNvPr>
          <p:cNvSpPr/>
          <p:nvPr/>
        </p:nvSpPr>
        <p:spPr>
          <a:xfrm>
            <a:off x="7701216" y="1946183"/>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0319AB45-9CFC-4ED0-A02F-BBB6E3B93B47}"/>
              </a:ext>
            </a:extLst>
          </p:cNvPr>
          <p:cNvSpPr/>
          <p:nvPr/>
        </p:nvSpPr>
        <p:spPr>
          <a:xfrm>
            <a:off x="609600" y="1493520"/>
            <a:ext cx="1374461" cy="47244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2" name="Rectangle: Top Corners One Rounded and One Snipped 21">
            <a:extLst>
              <a:ext uri="{FF2B5EF4-FFF2-40B4-BE49-F238E27FC236}">
                <a16:creationId xmlns:a16="http://schemas.microsoft.com/office/drawing/2014/main" id="{97D87FFC-1A98-473B-96E6-960E16F769D1}"/>
              </a:ext>
            </a:extLst>
          </p:cNvPr>
          <p:cNvSpPr/>
          <p:nvPr/>
        </p:nvSpPr>
        <p:spPr>
          <a:xfrm>
            <a:off x="685248" y="175260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65" name="Rectangle: Top Corners One Rounded and One Snipped 164">
            <a:extLst>
              <a:ext uri="{FF2B5EF4-FFF2-40B4-BE49-F238E27FC236}">
                <a16:creationId xmlns:a16="http://schemas.microsoft.com/office/drawing/2014/main" id="{BDA1D654-DC3D-4E7F-9820-D96E927C7613}"/>
              </a:ext>
            </a:extLst>
          </p:cNvPr>
          <p:cNvSpPr/>
          <p:nvPr/>
        </p:nvSpPr>
        <p:spPr>
          <a:xfrm>
            <a:off x="675088" y="352044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166" name="Rectangle: Top Corners One Rounded and One Snipped 165">
            <a:extLst>
              <a:ext uri="{FF2B5EF4-FFF2-40B4-BE49-F238E27FC236}">
                <a16:creationId xmlns:a16="http://schemas.microsoft.com/office/drawing/2014/main" id="{CBCBDAE2-5683-459A-BAF3-90EE54F7E788}"/>
              </a:ext>
            </a:extLst>
          </p:cNvPr>
          <p:cNvSpPr/>
          <p:nvPr/>
        </p:nvSpPr>
        <p:spPr>
          <a:xfrm>
            <a:off x="675088" y="5227320"/>
            <a:ext cx="1177176" cy="651450"/>
          </a:xfrm>
          <a:prstGeom prst="snipRoundRect">
            <a:avLst/>
          </a:prstGeom>
          <a:ln w="254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dk1"/>
              </a:solidFill>
            </a:endParaRPr>
          </a:p>
        </p:txBody>
      </p:sp>
      <p:sp>
        <p:nvSpPr>
          <p:cNvPr id="23" name="TextBox 22">
            <a:extLst>
              <a:ext uri="{FF2B5EF4-FFF2-40B4-BE49-F238E27FC236}">
                <a16:creationId xmlns:a16="http://schemas.microsoft.com/office/drawing/2014/main" id="{74449B5E-B8FE-4D66-AC0D-F7D091E809B3}"/>
              </a:ext>
            </a:extLst>
          </p:cNvPr>
          <p:cNvSpPr txBox="1"/>
          <p:nvPr/>
        </p:nvSpPr>
        <p:spPr>
          <a:xfrm>
            <a:off x="698927" y="1917496"/>
            <a:ext cx="1078083" cy="246221"/>
          </a:xfrm>
          <a:prstGeom prst="rect">
            <a:avLst/>
          </a:prstGeom>
          <a:noFill/>
        </p:spPr>
        <p:txBody>
          <a:bodyPr wrap="square" rtlCol="0">
            <a:spAutoFit/>
          </a:bodyPr>
          <a:lstStyle/>
          <a:p>
            <a:r>
              <a:rPr lang="en-US" sz="1000" dirty="0"/>
              <a:t>User</a:t>
            </a:r>
          </a:p>
        </p:txBody>
      </p:sp>
      <p:sp>
        <p:nvSpPr>
          <p:cNvPr id="167" name="TextBox 166">
            <a:extLst>
              <a:ext uri="{FF2B5EF4-FFF2-40B4-BE49-F238E27FC236}">
                <a16:creationId xmlns:a16="http://schemas.microsoft.com/office/drawing/2014/main" id="{EC3BAB1F-485B-4AC2-9FD6-62DB9703C285}"/>
              </a:ext>
            </a:extLst>
          </p:cNvPr>
          <p:cNvSpPr txBox="1"/>
          <p:nvPr/>
        </p:nvSpPr>
        <p:spPr>
          <a:xfrm>
            <a:off x="729407" y="3695496"/>
            <a:ext cx="1078083" cy="400110"/>
          </a:xfrm>
          <a:prstGeom prst="rect">
            <a:avLst/>
          </a:prstGeom>
          <a:noFill/>
        </p:spPr>
        <p:txBody>
          <a:bodyPr wrap="square" rtlCol="0">
            <a:spAutoFit/>
          </a:bodyPr>
          <a:lstStyle/>
          <a:p>
            <a:r>
              <a:rPr lang="en-US" sz="1000" dirty="0"/>
              <a:t>Business Layer</a:t>
            </a:r>
          </a:p>
        </p:txBody>
      </p:sp>
      <p:sp>
        <p:nvSpPr>
          <p:cNvPr id="168" name="TextBox 167">
            <a:extLst>
              <a:ext uri="{FF2B5EF4-FFF2-40B4-BE49-F238E27FC236}">
                <a16:creationId xmlns:a16="http://schemas.microsoft.com/office/drawing/2014/main" id="{68D45633-231D-4404-AACC-2C49FAFBC232}"/>
              </a:ext>
            </a:extLst>
          </p:cNvPr>
          <p:cNvSpPr txBox="1"/>
          <p:nvPr/>
        </p:nvSpPr>
        <p:spPr>
          <a:xfrm>
            <a:off x="751840" y="5384800"/>
            <a:ext cx="1055650" cy="400110"/>
          </a:xfrm>
          <a:prstGeom prst="rect">
            <a:avLst/>
          </a:prstGeom>
          <a:noFill/>
        </p:spPr>
        <p:txBody>
          <a:bodyPr wrap="square" rtlCol="0">
            <a:spAutoFit/>
          </a:bodyPr>
          <a:lstStyle/>
          <a:p>
            <a:r>
              <a:rPr lang="en-US" sz="1000" dirty="0"/>
              <a:t>Innovation Theater</a:t>
            </a:r>
          </a:p>
        </p:txBody>
      </p:sp>
      <p:sp>
        <p:nvSpPr>
          <p:cNvPr id="169" name="Rectangle: Rounded Corners 168">
            <a:extLst>
              <a:ext uri="{FF2B5EF4-FFF2-40B4-BE49-F238E27FC236}">
                <a16:creationId xmlns:a16="http://schemas.microsoft.com/office/drawing/2014/main" id="{FB8AA5C9-F6DB-444E-817B-5059AB4BAB58}"/>
              </a:ext>
            </a:extLst>
          </p:cNvPr>
          <p:cNvSpPr/>
          <p:nvPr/>
        </p:nvSpPr>
        <p:spPr>
          <a:xfrm>
            <a:off x="2057400" y="333248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0" name="Rectangle: Rounded Corners 169">
            <a:extLst>
              <a:ext uri="{FF2B5EF4-FFF2-40B4-BE49-F238E27FC236}">
                <a16:creationId xmlns:a16="http://schemas.microsoft.com/office/drawing/2014/main" id="{CAF60416-C2D5-47B7-8D21-C46BCEB1D509}"/>
              </a:ext>
            </a:extLst>
          </p:cNvPr>
          <p:cNvSpPr/>
          <p:nvPr/>
        </p:nvSpPr>
        <p:spPr>
          <a:xfrm>
            <a:off x="2057400" y="5069840"/>
            <a:ext cx="9677400" cy="1104900"/>
          </a:xfrm>
          <a:prstGeom prst="roundRect">
            <a:avLst/>
          </a:prstGeom>
          <a:ln w="25400">
            <a:solidFill>
              <a:schemeClr val="accent4">
                <a:lumMod val="40000"/>
                <a:lumOff val="60000"/>
              </a:schemeClr>
            </a:solidFill>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3" name="Flowchart: Process 172">
            <a:extLst>
              <a:ext uri="{FF2B5EF4-FFF2-40B4-BE49-F238E27FC236}">
                <a16:creationId xmlns:a16="http://schemas.microsoft.com/office/drawing/2014/main" id="{0F7A3D3A-5E11-4412-8DEE-5A86FC1B429C}"/>
              </a:ext>
            </a:extLst>
          </p:cNvPr>
          <p:cNvSpPr/>
          <p:nvPr/>
        </p:nvSpPr>
        <p:spPr>
          <a:xfrm>
            <a:off x="10174701" y="5288280"/>
            <a:ext cx="1476914" cy="669718"/>
          </a:xfrm>
          <a:prstGeom prst="flowChartProcess">
            <a:avLst/>
          </a:prstGeom>
          <a:ln w="508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75" name="TextBox 174">
            <a:extLst>
              <a:ext uri="{FF2B5EF4-FFF2-40B4-BE49-F238E27FC236}">
                <a16:creationId xmlns:a16="http://schemas.microsoft.com/office/drawing/2014/main" id="{01F52235-CC6D-42E6-8581-5129E80467AE}"/>
              </a:ext>
            </a:extLst>
          </p:cNvPr>
          <p:cNvSpPr txBox="1"/>
          <p:nvPr/>
        </p:nvSpPr>
        <p:spPr>
          <a:xfrm>
            <a:off x="10329545" y="5506720"/>
            <a:ext cx="1565010" cy="215444"/>
          </a:xfrm>
          <a:prstGeom prst="rect">
            <a:avLst/>
          </a:prstGeom>
          <a:noFill/>
        </p:spPr>
        <p:txBody>
          <a:bodyPr wrap="square" rtlCol="0">
            <a:spAutoFit/>
          </a:bodyPr>
          <a:lstStyle/>
          <a:p>
            <a:r>
              <a:rPr lang="en-US" sz="800" dirty="0"/>
              <a:t>View Assets</a:t>
            </a:r>
          </a:p>
        </p:txBody>
      </p:sp>
      <p:sp>
        <p:nvSpPr>
          <p:cNvPr id="176" name="Arrow: Notched Right 175">
            <a:extLst>
              <a:ext uri="{FF2B5EF4-FFF2-40B4-BE49-F238E27FC236}">
                <a16:creationId xmlns:a16="http://schemas.microsoft.com/office/drawing/2014/main" id="{1F2D300D-9372-407C-ACF5-D15E499A5411}"/>
              </a:ext>
            </a:extLst>
          </p:cNvPr>
          <p:cNvSpPr/>
          <p:nvPr/>
        </p:nvSpPr>
        <p:spPr>
          <a:xfrm rot="5400000">
            <a:off x="10717466" y="28307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Arrow: Notched Right 176">
            <a:extLst>
              <a:ext uri="{FF2B5EF4-FFF2-40B4-BE49-F238E27FC236}">
                <a16:creationId xmlns:a16="http://schemas.microsoft.com/office/drawing/2014/main" id="{78FDD95A-42D4-42DA-A3AE-F321A2D226B5}"/>
              </a:ext>
            </a:extLst>
          </p:cNvPr>
          <p:cNvSpPr/>
          <p:nvPr/>
        </p:nvSpPr>
        <p:spPr>
          <a:xfrm rot="5400000">
            <a:off x="10754296" y="4659538"/>
            <a:ext cx="382044" cy="279584"/>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Decision 23">
            <a:extLst>
              <a:ext uri="{FF2B5EF4-FFF2-40B4-BE49-F238E27FC236}">
                <a16:creationId xmlns:a16="http://schemas.microsoft.com/office/drawing/2014/main" id="{C233C96D-A98C-4EF5-8070-8AB9821E0FC6}"/>
              </a:ext>
            </a:extLst>
          </p:cNvPr>
          <p:cNvSpPr/>
          <p:nvPr/>
        </p:nvSpPr>
        <p:spPr>
          <a:xfrm>
            <a:off x="10256738" y="3400969"/>
            <a:ext cx="1371682" cy="963382"/>
          </a:xfrm>
          <a:prstGeom prst="flowChartDecision">
            <a:avLst/>
          </a:prstGeom>
          <a:ln w="50800"/>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dk1"/>
              </a:solidFill>
            </a:endParaRPr>
          </a:p>
        </p:txBody>
      </p:sp>
      <p:sp>
        <p:nvSpPr>
          <p:cNvPr id="184" name="TextBox 183">
            <a:extLst>
              <a:ext uri="{FF2B5EF4-FFF2-40B4-BE49-F238E27FC236}">
                <a16:creationId xmlns:a16="http://schemas.microsoft.com/office/drawing/2014/main" id="{4EC6AF2C-8198-4EFC-95CF-8AA9480CE80A}"/>
              </a:ext>
            </a:extLst>
          </p:cNvPr>
          <p:cNvSpPr txBox="1"/>
          <p:nvPr/>
        </p:nvSpPr>
        <p:spPr>
          <a:xfrm>
            <a:off x="10393680" y="3769360"/>
            <a:ext cx="1565010" cy="215444"/>
          </a:xfrm>
          <a:prstGeom prst="rect">
            <a:avLst/>
          </a:prstGeom>
          <a:noFill/>
        </p:spPr>
        <p:txBody>
          <a:bodyPr wrap="square" rtlCol="0">
            <a:spAutoFit/>
          </a:bodyPr>
          <a:lstStyle/>
          <a:p>
            <a:r>
              <a:rPr lang="en-US" sz="800" dirty="0"/>
              <a:t>Verified Assets</a:t>
            </a:r>
          </a:p>
        </p:txBody>
      </p:sp>
    </p:spTree>
    <p:extLst>
      <p:ext uri="{BB962C8B-B14F-4D97-AF65-F5344CB8AC3E}">
        <p14:creationId xmlns:p14="http://schemas.microsoft.com/office/powerpoint/2010/main" val="1236768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A74614-DE80-4B2D-8710-987F3E5648E9}"/>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t>
            </a:r>
            <a:r>
              <a:rPr lang="en-US" dirty="0" err="1"/>
              <a:t>DashBoard</a:t>
            </a:r>
            <a:endParaRPr lang="en-US" dirty="0"/>
          </a:p>
        </p:txBody>
      </p:sp>
      <p:sp>
        <p:nvSpPr>
          <p:cNvPr id="4" name="TextBox 3">
            <a:extLst>
              <a:ext uri="{FF2B5EF4-FFF2-40B4-BE49-F238E27FC236}">
                <a16:creationId xmlns:a16="http://schemas.microsoft.com/office/drawing/2014/main" id="{B80157D0-57A3-46AF-82B1-A1F60ADF117B}"/>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739425F6-EBAE-4A79-9068-A885E516748B}"/>
              </a:ext>
            </a:extLst>
          </p:cNvPr>
          <p:cNvSpPr txBox="1"/>
          <p:nvPr/>
        </p:nvSpPr>
        <p:spPr>
          <a:xfrm>
            <a:off x="152400" y="840671"/>
            <a:ext cx="10972800" cy="246221"/>
          </a:xfrm>
          <a:prstGeom prst="rect">
            <a:avLst/>
          </a:prstGeom>
          <a:noFill/>
        </p:spPr>
        <p:txBody>
          <a:bodyPr wrap="square" rtlCol="0">
            <a:spAutoFit/>
          </a:bodyPr>
          <a:lstStyle/>
          <a:p>
            <a:r>
              <a:rPr lang="en-US" sz="1000" dirty="0">
                <a:solidFill>
                  <a:srgbClr val="FF0000"/>
                </a:solidFill>
              </a:rPr>
              <a:t>In Dashboard section, the details of the Popular Assets based on number of views, statistics about the Assets and assets downloaded and uploaded in last 7 days.</a:t>
            </a:r>
          </a:p>
        </p:txBody>
      </p:sp>
      <p:pic>
        <p:nvPicPr>
          <p:cNvPr id="5" name="Picture 4">
            <a:extLst>
              <a:ext uri="{FF2B5EF4-FFF2-40B4-BE49-F238E27FC236}">
                <a16:creationId xmlns:a16="http://schemas.microsoft.com/office/drawing/2014/main" id="{C1BA5A9C-496C-4611-89A9-47C57E5917E4}"/>
              </a:ext>
            </a:extLst>
          </p:cNvPr>
          <p:cNvPicPr>
            <a:picLocks noChangeAspect="1"/>
          </p:cNvPicPr>
          <p:nvPr/>
        </p:nvPicPr>
        <p:blipFill>
          <a:blip r:embed="rId2"/>
          <a:stretch>
            <a:fillRect/>
          </a:stretch>
        </p:blipFill>
        <p:spPr>
          <a:xfrm>
            <a:off x="182880" y="1447800"/>
            <a:ext cx="11704320" cy="4724400"/>
          </a:xfrm>
          <a:prstGeom prst="rect">
            <a:avLst/>
          </a:prstGeom>
        </p:spPr>
      </p:pic>
    </p:spTree>
    <p:extLst>
      <p:ext uri="{BB962C8B-B14F-4D97-AF65-F5344CB8AC3E}">
        <p14:creationId xmlns:p14="http://schemas.microsoft.com/office/powerpoint/2010/main" val="1114845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A74614-DE80-4B2D-8710-987F3E5648E9}"/>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t>
            </a:r>
            <a:r>
              <a:rPr lang="en-US" dirty="0" err="1"/>
              <a:t>DashBoard</a:t>
            </a:r>
            <a:endParaRPr lang="en-US" dirty="0"/>
          </a:p>
        </p:txBody>
      </p:sp>
      <p:sp>
        <p:nvSpPr>
          <p:cNvPr id="4" name="TextBox 3">
            <a:extLst>
              <a:ext uri="{FF2B5EF4-FFF2-40B4-BE49-F238E27FC236}">
                <a16:creationId xmlns:a16="http://schemas.microsoft.com/office/drawing/2014/main" id="{B80157D0-57A3-46AF-82B1-A1F60ADF117B}"/>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pic>
        <p:nvPicPr>
          <p:cNvPr id="6" name="Picture 5">
            <a:extLst>
              <a:ext uri="{FF2B5EF4-FFF2-40B4-BE49-F238E27FC236}">
                <a16:creationId xmlns:a16="http://schemas.microsoft.com/office/drawing/2014/main" id="{15A7E536-34CA-4649-B88E-C60CE56DD9E5}"/>
              </a:ext>
            </a:extLst>
          </p:cNvPr>
          <p:cNvPicPr>
            <a:picLocks noChangeAspect="1"/>
          </p:cNvPicPr>
          <p:nvPr/>
        </p:nvPicPr>
        <p:blipFill>
          <a:blip r:embed="rId2"/>
          <a:stretch>
            <a:fillRect/>
          </a:stretch>
        </p:blipFill>
        <p:spPr>
          <a:xfrm>
            <a:off x="240004" y="838200"/>
            <a:ext cx="11723396" cy="2840182"/>
          </a:xfrm>
          <a:prstGeom prst="rect">
            <a:avLst/>
          </a:prstGeom>
        </p:spPr>
      </p:pic>
      <p:pic>
        <p:nvPicPr>
          <p:cNvPr id="7" name="Picture 6">
            <a:extLst>
              <a:ext uri="{FF2B5EF4-FFF2-40B4-BE49-F238E27FC236}">
                <a16:creationId xmlns:a16="http://schemas.microsoft.com/office/drawing/2014/main" id="{8409D614-6E1B-4EB9-94C7-5A827B1D7484}"/>
              </a:ext>
            </a:extLst>
          </p:cNvPr>
          <p:cNvPicPr>
            <a:picLocks noChangeAspect="1"/>
          </p:cNvPicPr>
          <p:nvPr/>
        </p:nvPicPr>
        <p:blipFill>
          <a:blip r:embed="rId3"/>
          <a:stretch>
            <a:fillRect/>
          </a:stretch>
        </p:blipFill>
        <p:spPr>
          <a:xfrm>
            <a:off x="240004" y="3733800"/>
            <a:ext cx="11711992" cy="2774161"/>
          </a:xfrm>
          <a:prstGeom prst="rect">
            <a:avLst/>
          </a:prstGeom>
        </p:spPr>
      </p:pic>
    </p:spTree>
    <p:extLst>
      <p:ext uri="{BB962C8B-B14F-4D97-AF65-F5344CB8AC3E}">
        <p14:creationId xmlns:p14="http://schemas.microsoft.com/office/powerpoint/2010/main" val="30257628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A74614-DE80-4B2D-8710-987F3E5648E9}"/>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t>
            </a:r>
            <a:r>
              <a:rPr lang="en-US" dirty="0" err="1"/>
              <a:t>DashBoard</a:t>
            </a:r>
            <a:endParaRPr lang="en-US" dirty="0"/>
          </a:p>
        </p:txBody>
      </p:sp>
      <p:sp>
        <p:nvSpPr>
          <p:cNvPr id="4" name="TextBox 3">
            <a:extLst>
              <a:ext uri="{FF2B5EF4-FFF2-40B4-BE49-F238E27FC236}">
                <a16:creationId xmlns:a16="http://schemas.microsoft.com/office/drawing/2014/main" id="{B80157D0-57A3-46AF-82B1-A1F60ADF117B}"/>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739425F6-EBAE-4A79-9068-A885E516748B}"/>
              </a:ext>
            </a:extLst>
          </p:cNvPr>
          <p:cNvSpPr txBox="1"/>
          <p:nvPr/>
        </p:nvSpPr>
        <p:spPr>
          <a:xfrm>
            <a:off x="152400" y="840671"/>
            <a:ext cx="10972800" cy="246221"/>
          </a:xfrm>
          <a:prstGeom prst="rect">
            <a:avLst/>
          </a:prstGeom>
          <a:noFill/>
        </p:spPr>
        <p:txBody>
          <a:bodyPr wrap="square" rtlCol="0">
            <a:spAutoFit/>
          </a:bodyPr>
          <a:lstStyle/>
          <a:p>
            <a:r>
              <a:rPr lang="en-US" sz="1000" dirty="0">
                <a:solidFill>
                  <a:srgbClr val="FF0000"/>
                </a:solidFill>
              </a:rPr>
              <a:t>A pie charts based on the Asset Owner Groups, Sector and Technology</a:t>
            </a:r>
          </a:p>
        </p:txBody>
      </p:sp>
      <p:pic>
        <p:nvPicPr>
          <p:cNvPr id="7" name="Picture 6">
            <a:extLst>
              <a:ext uri="{FF2B5EF4-FFF2-40B4-BE49-F238E27FC236}">
                <a16:creationId xmlns:a16="http://schemas.microsoft.com/office/drawing/2014/main" id="{7747D7B8-BC9C-47A3-916D-E73D7BC5BAE2}"/>
              </a:ext>
            </a:extLst>
          </p:cNvPr>
          <p:cNvPicPr>
            <a:picLocks noChangeAspect="1"/>
          </p:cNvPicPr>
          <p:nvPr/>
        </p:nvPicPr>
        <p:blipFill>
          <a:blip r:embed="rId2"/>
          <a:stretch>
            <a:fillRect/>
          </a:stretch>
        </p:blipFill>
        <p:spPr>
          <a:xfrm>
            <a:off x="240004" y="1347787"/>
            <a:ext cx="11494796" cy="5125610"/>
          </a:xfrm>
          <a:prstGeom prst="rect">
            <a:avLst/>
          </a:prstGeom>
        </p:spPr>
      </p:pic>
    </p:spTree>
    <p:extLst>
      <p:ext uri="{BB962C8B-B14F-4D97-AF65-F5344CB8AC3E}">
        <p14:creationId xmlns:p14="http://schemas.microsoft.com/office/powerpoint/2010/main" val="1067855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A74614-DE80-4B2D-8710-987F3E5648E9}"/>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t>
            </a:r>
            <a:r>
              <a:rPr lang="en-US" dirty="0" err="1"/>
              <a:t>DashBoard</a:t>
            </a:r>
            <a:endParaRPr lang="en-US" dirty="0"/>
          </a:p>
        </p:txBody>
      </p:sp>
      <p:sp>
        <p:nvSpPr>
          <p:cNvPr id="4" name="TextBox 3">
            <a:extLst>
              <a:ext uri="{FF2B5EF4-FFF2-40B4-BE49-F238E27FC236}">
                <a16:creationId xmlns:a16="http://schemas.microsoft.com/office/drawing/2014/main" id="{B80157D0-57A3-46AF-82B1-A1F60ADF117B}"/>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739425F6-EBAE-4A79-9068-A885E516748B}"/>
              </a:ext>
            </a:extLst>
          </p:cNvPr>
          <p:cNvSpPr txBox="1"/>
          <p:nvPr/>
        </p:nvSpPr>
        <p:spPr>
          <a:xfrm>
            <a:off x="152400" y="840671"/>
            <a:ext cx="10972800" cy="246221"/>
          </a:xfrm>
          <a:prstGeom prst="rect">
            <a:avLst/>
          </a:prstGeom>
          <a:noFill/>
        </p:spPr>
        <p:txBody>
          <a:bodyPr wrap="square" rtlCol="0">
            <a:spAutoFit/>
          </a:bodyPr>
          <a:lstStyle/>
          <a:p>
            <a:r>
              <a:rPr lang="en-US" sz="1000" dirty="0">
                <a:solidFill>
                  <a:srgbClr val="FF0000"/>
                </a:solidFill>
              </a:rPr>
              <a:t>A pie charts based on the Asset Owner Groups, Sector and Technology</a:t>
            </a:r>
          </a:p>
        </p:txBody>
      </p:sp>
      <p:pic>
        <p:nvPicPr>
          <p:cNvPr id="5" name="Picture 4" descr="A close up of a logo&#10;&#10;Description automatically generated">
            <a:extLst>
              <a:ext uri="{FF2B5EF4-FFF2-40B4-BE49-F238E27FC236}">
                <a16:creationId xmlns:a16="http://schemas.microsoft.com/office/drawing/2014/main" id="{1BBF6A21-B436-4368-ABFC-32A201FE26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2720" y="1447800"/>
            <a:ext cx="11717385" cy="4829849"/>
          </a:xfrm>
          <a:prstGeom prst="rect">
            <a:avLst/>
          </a:prstGeom>
        </p:spPr>
      </p:pic>
    </p:spTree>
    <p:extLst>
      <p:ext uri="{BB962C8B-B14F-4D97-AF65-F5344CB8AC3E}">
        <p14:creationId xmlns:p14="http://schemas.microsoft.com/office/powerpoint/2010/main" val="4260224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A74614-DE80-4B2D-8710-987F3E5648E9}"/>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t>
            </a:r>
            <a:r>
              <a:rPr lang="en-US" dirty="0" err="1"/>
              <a:t>DashBoard</a:t>
            </a:r>
            <a:endParaRPr lang="en-US" dirty="0"/>
          </a:p>
        </p:txBody>
      </p:sp>
      <p:sp>
        <p:nvSpPr>
          <p:cNvPr id="4" name="TextBox 3">
            <a:extLst>
              <a:ext uri="{FF2B5EF4-FFF2-40B4-BE49-F238E27FC236}">
                <a16:creationId xmlns:a16="http://schemas.microsoft.com/office/drawing/2014/main" id="{B80157D0-57A3-46AF-82B1-A1F60ADF117B}"/>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739425F6-EBAE-4A79-9068-A885E516748B}"/>
              </a:ext>
            </a:extLst>
          </p:cNvPr>
          <p:cNvSpPr txBox="1"/>
          <p:nvPr/>
        </p:nvSpPr>
        <p:spPr>
          <a:xfrm>
            <a:off x="152400" y="840671"/>
            <a:ext cx="10972800" cy="246221"/>
          </a:xfrm>
          <a:prstGeom prst="rect">
            <a:avLst/>
          </a:prstGeom>
          <a:noFill/>
        </p:spPr>
        <p:txBody>
          <a:bodyPr wrap="square" rtlCol="0">
            <a:spAutoFit/>
          </a:bodyPr>
          <a:lstStyle/>
          <a:p>
            <a:r>
              <a:rPr lang="en-US" sz="1000" dirty="0">
                <a:solidFill>
                  <a:srgbClr val="FF0000"/>
                </a:solidFill>
              </a:rPr>
              <a:t>A pie charts based on the Asset Owner Groups, Sector and Technology</a:t>
            </a:r>
          </a:p>
        </p:txBody>
      </p:sp>
      <p:pic>
        <p:nvPicPr>
          <p:cNvPr id="6" name="Picture 5" descr="A close up of a logo&#10;&#10;Description automatically generated">
            <a:extLst>
              <a:ext uri="{FF2B5EF4-FFF2-40B4-BE49-F238E27FC236}">
                <a16:creationId xmlns:a16="http://schemas.microsoft.com/office/drawing/2014/main" id="{0A460A5E-7E70-47FD-8318-5837643B14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524000"/>
            <a:ext cx="11631648" cy="4848902"/>
          </a:xfrm>
          <a:prstGeom prst="rect">
            <a:avLst/>
          </a:prstGeom>
        </p:spPr>
      </p:pic>
    </p:spTree>
    <p:extLst>
      <p:ext uri="{BB962C8B-B14F-4D97-AF65-F5344CB8AC3E}">
        <p14:creationId xmlns:p14="http://schemas.microsoft.com/office/powerpoint/2010/main" val="29596646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A74614-DE80-4B2D-8710-987F3E5648E9}"/>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Innovation Theater</a:t>
            </a:r>
          </a:p>
        </p:txBody>
      </p:sp>
      <p:sp>
        <p:nvSpPr>
          <p:cNvPr id="4" name="TextBox 3">
            <a:extLst>
              <a:ext uri="{FF2B5EF4-FFF2-40B4-BE49-F238E27FC236}">
                <a16:creationId xmlns:a16="http://schemas.microsoft.com/office/drawing/2014/main" id="{B80157D0-57A3-46AF-82B1-A1F60ADF117B}"/>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0" name="TextBox 9">
            <a:extLst>
              <a:ext uri="{FF2B5EF4-FFF2-40B4-BE49-F238E27FC236}">
                <a16:creationId xmlns:a16="http://schemas.microsoft.com/office/drawing/2014/main" id="{232F4F2B-CC82-4FEE-93F8-370639353AB1}"/>
              </a:ext>
            </a:extLst>
          </p:cNvPr>
          <p:cNvSpPr txBox="1"/>
          <p:nvPr/>
        </p:nvSpPr>
        <p:spPr>
          <a:xfrm>
            <a:off x="558800" y="922020"/>
            <a:ext cx="10718800" cy="461665"/>
          </a:xfrm>
          <a:prstGeom prst="rect">
            <a:avLst/>
          </a:prstGeom>
          <a:noFill/>
        </p:spPr>
        <p:txBody>
          <a:bodyPr wrap="square" rtlCol="0">
            <a:spAutoFit/>
          </a:bodyPr>
          <a:lstStyle/>
          <a:p>
            <a:r>
              <a:rPr lang="en-US" sz="1200" dirty="0">
                <a:solidFill>
                  <a:srgbClr val="FF0000"/>
                </a:solidFill>
              </a:rPr>
              <a:t>Log into Innovation Theater portal. The portal site is </a:t>
            </a:r>
            <a:r>
              <a:rPr lang="en-US" sz="1200" dirty="0">
                <a:solidFill>
                  <a:srgbClr val="002060"/>
                </a:solidFill>
                <a:hlinkClick r:id="rId2">
                  <a:extLst>
                    <a:ext uri="{A12FA001-AC4F-418D-AE19-62706E023703}">
                      <ahyp:hlinkClr xmlns:ahyp="http://schemas.microsoft.com/office/drawing/2018/hyperlinkcolor" val="tx"/>
                    </a:ext>
                  </a:extLst>
                </a:hlinkClick>
              </a:rPr>
              <a:t>https://innovationtheater.Capgemini.com</a:t>
            </a:r>
            <a:r>
              <a:rPr lang="en-US" sz="1200" dirty="0">
                <a:solidFill>
                  <a:srgbClr val="FF0000"/>
                </a:solidFill>
              </a:rPr>
              <a:t>. System will prompt you to select Capgemini domain account to access the portal.</a:t>
            </a:r>
          </a:p>
        </p:txBody>
      </p:sp>
      <p:pic>
        <p:nvPicPr>
          <p:cNvPr id="3" name="Picture 2">
            <a:extLst>
              <a:ext uri="{FF2B5EF4-FFF2-40B4-BE49-F238E27FC236}">
                <a16:creationId xmlns:a16="http://schemas.microsoft.com/office/drawing/2014/main" id="{6D84B26C-EA6E-4367-8CB9-2BC4A47E6D4B}"/>
              </a:ext>
            </a:extLst>
          </p:cNvPr>
          <p:cNvPicPr>
            <a:picLocks noChangeAspect="1"/>
          </p:cNvPicPr>
          <p:nvPr/>
        </p:nvPicPr>
        <p:blipFill>
          <a:blip r:embed="rId3"/>
          <a:stretch>
            <a:fillRect/>
          </a:stretch>
        </p:blipFill>
        <p:spPr>
          <a:xfrm>
            <a:off x="558800" y="1752600"/>
            <a:ext cx="10844691" cy="4640148"/>
          </a:xfrm>
          <a:prstGeom prst="rect">
            <a:avLst/>
          </a:prstGeom>
        </p:spPr>
      </p:pic>
    </p:spTree>
    <p:extLst>
      <p:ext uri="{BB962C8B-B14F-4D97-AF65-F5344CB8AC3E}">
        <p14:creationId xmlns:p14="http://schemas.microsoft.com/office/powerpoint/2010/main" val="1785070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DAAD935-F700-4E4E-83A0-E5CAD9E3B27B}"/>
              </a:ext>
            </a:extLst>
          </p:cNvPr>
          <p:cNvPicPr>
            <a:picLocks noChangeAspect="1"/>
          </p:cNvPicPr>
          <p:nvPr/>
        </p:nvPicPr>
        <p:blipFill>
          <a:blip r:embed="rId2"/>
          <a:stretch>
            <a:fillRect/>
          </a:stretch>
        </p:blipFill>
        <p:spPr>
          <a:xfrm>
            <a:off x="228600" y="990600"/>
            <a:ext cx="11734800" cy="5793551"/>
          </a:xfrm>
          <a:prstGeom prst="rect">
            <a:avLst/>
          </a:prstGeom>
        </p:spPr>
      </p:pic>
      <p:sp>
        <p:nvSpPr>
          <p:cNvPr id="3" name="TextBox 2">
            <a:extLst>
              <a:ext uri="{FF2B5EF4-FFF2-40B4-BE49-F238E27FC236}">
                <a16:creationId xmlns:a16="http://schemas.microsoft.com/office/drawing/2014/main" id="{1FC27240-26F2-41F1-8296-92373BA73E09}"/>
              </a:ext>
            </a:extLst>
          </p:cNvPr>
          <p:cNvSpPr txBox="1"/>
          <p:nvPr/>
        </p:nvSpPr>
        <p:spPr>
          <a:xfrm>
            <a:off x="477520" y="314960"/>
            <a:ext cx="4170680" cy="307777"/>
          </a:xfrm>
          <a:prstGeom prst="rect">
            <a:avLst/>
          </a:prstGeom>
          <a:noFill/>
        </p:spPr>
        <p:txBody>
          <a:bodyPr wrap="square" rtlCol="0">
            <a:spAutoFit/>
          </a:bodyPr>
          <a:lstStyle/>
          <a:p>
            <a:r>
              <a:rPr lang="en-US" sz="1400" dirty="0">
                <a:solidFill>
                  <a:srgbClr val="FF0000"/>
                </a:solidFill>
              </a:rPr>
              <a:t>Innovation Theater Portal Home Page</a:t>
            </a:r>
          </a:p>
        </p:txBody>
      </p:sp>
    </p:spTree>
    <p:extLst>
      <p:ext uri="{BB962C8B-B14F-4D97-AF65-F5344CB8AC3E}">
        <p14:creationId xmlns:p14="http://schemas.microsoft.com/office/powerpoint/2010/main" val="821415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A74614-DE80-4B2D-8710-987F3E5648E9}"/>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Assets Details</a:t>
            </a:r>
          </a:p>
        </p:txBody>
      </p:sp>
      <p:sp>
        <p:nvSpPr>
          <p:cNvPr id="4" name="TextBox 3">
            <a:extLst>
              <a:ext uri="{FF2B5EF4-FFF2-40B4-BE49-F238E27FC236}">
                <a16:creationId xmlns:a16="http://schemas.microsoft.com/office/drawing/2014/main" id="{B80157D0-57A3-46AF-82B1-A1F60ADF117B}"/>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pic>
        <p:nvPicPr>
          <p:cNvPr id="5" name="Picture 4">
            <a:extLst>
              <a:ext uri="{FF2B5EF4-FFF2-40B4-BE49-F238E27FC236}">
                <a16:creationId xmlns:a16="http://schemas.microsoft.com/office/drawing/2014/main" id="{43341E68-6DD9-4922-AD35-D53F44C51B0F}"/>
              </a:ext>
            </a:extLst>
          </p:cNvPr>
          <p:cNvPicPr>
            <a:picLocks noChangeAspect="1"/>
          </p:cNvPicPr>
          <p:nvPr/>
        </p:nvPicPr>
        <p:blipFill>
          <a:blip r:embed="rId2"/>
          <a:stretch>
            <a:fillRect/>
          </a:stretch>
        </p:blipFill>
        <p:spPr>
          <a:xfrm>
            <a:off x="554182" y="1212339"/>
            <a:ext cx="11083636" cy="2491490"/>
          </a:xfrm>
          <a:prstGeom prst="rect">
            <a:avLst/>
          </a:prstGeom>
        </p:spPr>
      </p:pic>
      <p:pic>
        <p:nvPicPr>
          <p:cNvPr id="7" name="Picture 6">
            <a:extLst>
              <a:ext uri="{FF2B5EF4-FFF2-40B4-BE49-F238E27FC236}">
                <a16:creationId xmlns:a16="http://schemas.microsoft.com/office/drawing/2014/main" id="{932B36D6-F153-4AF6-BC16-C9B8EF780DB9}"/>
              </a:ext>
            </a:extLst>
          </p:cNvPr>
          <p:cNvPicPr>
            <a:picLocks noChangeAspect="1"/>
          </p:cNvPicPr>
          <p:nvPr/>
        </p:nvPicPr>
        <p:blipFill>
          <a:blip r:embed="rId3"/>
          <a:stretch>
            <a:fillRect/>
          </a:stretch>
        </p:blipFill>
        <p:spPr>
          <a:xfrm>
            <a:off x="554181" y="4385995"/>
            <a:ext cx="10993081" cy="2170329"/>
          </a:xfrm>
          <a:prstGeom prst="rect">
            <a:avLst/>
          </a:prstGeom>
        </p:spPr>
      </p:pic>
      <p:sp>
        <p:nvSpPr>
          <p:cNvPr id="12" name="TextBox 11">
            <a:extLst>
              <a:ext uri="{FF2B5EF4-FFF2-40B4-BE49-F238E27FC236}">
                <a16:creationId xmlns:a16="http://schemas.microsoft.com/office/drawing/2014/main" id="{06CAB63A-2D89-46C0-A61C-1F03144E871C}"/>
              </a:ext>
            </a:extLst>
          </p:cNvPr>
          <p:cNvSpPr txBox="1"/>
          <p:nvPr/>
        </p:nvSpPr>
        <p:spPr>
          <a:xfrm>
            <a:off x="477520" y="833120"/>
            <a:ext cx="11303000" cy="264150"/>
          </a:xfrm>
          <a:prstGeom prst="rect">
            <a:avLst/>
          </a:prstGeom>
          <a:noFill/>
        </p:spPr>
        <p:txBody>
          <a:bodyPr wrap="square" rtlCol="0">
            <a:spAutoFit/>
          </a:bodyPr>
          <a:lstStyle/>
          <a:p>
            <a:r>
              <a:rPr lang="en-US" sz="1100" dirty="0">
                <a:solidFill>
                  <a:srgbClr val="FF0000"/>
                </a:solidFill>
              </a:rPr>
              <a:t>Assets can be search through Sectors and / or Technology Clusters.  </a:t>
            </a:r>
          </a:p>
        </p:txBody>
      </p:sp>
    </p:spTree>
    <p:extLst>
      <p:ext uri="{BB962C8B-B14F-4D97-AF65-F5344CB8AC3E}">
        <p14:creationId xmlns:p14="http://schemas.microsoft.com/office/powerpoint/2010/main" val="3032548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A74614-DE80-4B2D-8710-987F3E5648E9}"/>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Assets Details</a:t>
            </a:r>
          </a:p>
        </p:txBody>
      </p:sp>
      <p:sp>
        <p:nvSpPr>
          <p:cNvPr id="4" name="TextBox 3">
            <a:extLst>
              <a:ext uri="{FF2B5EF4-FFF2-40B4-BE49-F238E27FC236}">
                <a16:creationId xmlns:a16="http://schemas.microsoft.com/office/drawing/2014/main" id="{B80157D0-57A3-46AF-82B1-A1F60ADF117B}"/>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2" name="TextBox 11">
            <a:extLst>
              <a:ext uri="{FF2B5EF4-FFF2-40B4-BE49-F238E27FC236}">
                <a16:creationId xmlns:a16="http://schemas.microsoft.com/office/drawing/2014/main" id="{06CAB63A-2D89-46C0-A61C-1F03144E871C}"/>
              </a:ext>
            </a:extLst>
          </p:cNvPr>
          <p:cNvSpPr txBox="1"/>
          <p:nvPr/>
        </p:nvSpPr>
        <p:spPr>
          <a:xfrm>
            <a:off x="477520" y="833120"/>
            <a:ext cx="11303000" cy="264150"/>
          </a:xfrm>
          <a:prstGeom prst="rect">
            <a:avLst/>
          </a:prstGeom>
          <a:noFill/>
        </p:spPr>
        <p:txBody>
          <a:bodyPr wrap="square" rtlCol="0">
            <a:spAutoFit/>
          </a:bodyPr>
          <a:lstStyle/>
          <a:p>
            <a:r>
              <a:rPr lang="en-US" sz="1100" dirty="0">
                <a:solidFill>
                  <a:srgbClr val="FF0000"/>
                </a:solidFill>
              </a:rPr>
              <a:t>For example : Assets filter on Automotive sectors can be viewed on the page</a:t>
            </a:r>
          </a:p>
        </p:txBody>
      </p:sp>
      <p:pic>
        <p:nvPicPr>
          <p:cNvPr id="3" name="Picture 2">
            <a:extLst>
              <a:ext uri="{FF2B5EF4-FFF2-40B4-BE49-F238E27FC236}">
                <a16:creationId xmlns:a16="http://schemas.microsoft.com/office/drawing/2014/main" id="{424951D0-73AA-4243-BE8F-8E3C36C15D53}"/>
              </a:ext>
            </a:extLst>
          </p:cNvPr>
          <p:cNvPicPr>
            <a:picLocks noChangeAspect="1"/>
          </p:cNvPicPr>
          <p:nvPr/>
        </p:nvPicPr>
        <p:blipFill>
          <a:blip r:embed="rId2"/>
          <a:stretch>
            <a:fillRect/>
          </a:stretch>
        </p:blipFill>
        <p:spPr>
          <a:xfrm>
            <a:off x="492760" y="1232161"/>
            <a:ext cx="11083636" cy="5102568"/>
          </a:xfrm>
          <a:prstGeom prst="rect">
            <a:avLst/>
          </a:prstGeom>
        </p:spPr>
      </p:pic>
      <p:sp>
        <p:nvSpPr>
          <p:cNvPr id="13" name="Oval 12">
            <a:extLst>
              <a:ext uri="{FF2B5EF4-FFF2-40B4-BE49-F238E27FC236}">
                <a16:creationId xmlns:a16="http://schemas.microsoft.com/office/drawing/2014/main" id="{D6657799-F23C-4EDC-8E2F-6F8BEC695DF9}"/>
              </a:ext>
            </a:extLst>
          </p:cNvPr>
          <p:cNvSpPr/>
          <p:nvPr/>
        </p:nvSpPr>
        <p:spPr>
          <a:xfrm>
            <a:off x="1095896" y="2844800"/>
            <a:ext cx="1318489" cy="348565"/>
          </a:xfrm>
          <a:prstGeom prst="ellipse">
            <a:avLst/>
          </a:prstGeom>
          <a:no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6531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A74614-DE80-4B2D-8710-987F3E5648E9}"/>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Assets Details</a:t>
            </a:r>
          </a:p>
        </p:txBody>
      </p:sp>
      <p:sp>
        <p:nvSpPr>
          <p:cNvPr id="4" name="TextBox 3">
            <a:extLst>
              <a:ext uri="{FF2B5EF4-FFF2-40B4-BE49-F238E27FC236}">
                <a16:creationId xmlns:a16="http://schemas.microsoft.com/office/drawing/2014/main" id="{B80157D0-57A3-46AF-82B1-A1F60ADF117B}"/>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739425F6-EBAE-4A79-9068-A885E516748B}"/>
              </a:ext>
            </a:extLst>
          </p:cNvPr>
          <p:cNvSpPr txBox="1"/>
          <p:nvPr/>
        </p:nvSpPr>
        <p:spPr>
          <a:xfrm>
            <a:off x="152400" y="840671"/>
            <a:ext cx="10972800" cy="246221"/>
          </a:xfrm>
          <a:prstGeom prst="rect">
            <a:avLst/>
          </a:prstGeom>
          <a:noFill/>
        </p:spPr>
        <p:txBody>
          <a:bodyPr wrap="square" rtlCol="0">
            <a:spAutoFit/>
          </a:bodyPr>
          <a:lstStyle/>
          <a:p>
            <a:r>
              <a:rPr lang="en-US" sz="1000" dirty="0">
                <a:solidFill>
                  <a:srgbClr val="FF0000"/>
                </a:solidFill>
              </a:rPr>
              <a:t>Further Assets can also filter on Technology Cluster ( In below example assets further filtered on AI )</a:t>
            </a:r>
          </a:p>
        </p:txBody>
      </p:sp>
      <p:pic>
        <p:nvPicPr>
          <p:cNvPr id="5" name="Picture 4">
            <a:extLst>
              <a:ext uri="{FF2B5EF4-FFF2-40B4-BE49-F238E27FC236}">
                <a16:creationId xmlns:a16="http://schemas.microsoft.com/office/drawing/2014/main" id="{4D25F6E6-374E-4A4B-8DD6-F84CA048A8F1}"/>
              </a:ext>
            </a:extLst>
          </p:cNvPr>
          <p:cNvPicPr>
            <a:picLocks noChangeAspect="1"/>
          </p:cNvPicPr>
          <p:nvPr/>
        </p:nvPicPr>
        <p:blipFill>
          <a:blip r:embed="rId2"/>
          <a:stretch>
            <a:fillRect/>
          </a:stretch>
        </p:blipFill>
        <p:spPr>
          <a:xfrm>
            <a:off x="249382" y="1403127"/>
            <a:ext cx="11083636" cy="4966145"/>
          </a:xfrm>
          <a:prstGeom prst="rect">
            <a:avLst/>
          </a:prstGeom>
        </p:spPr>
      </p:pic>
    </p:spTree>
    <p:extLst>
      <p:ext uri="{BB962C8B-B14F-4D97-AF65-F5344CB8AC3E}">
        <p14:creationId xmlns:p14="http://schemas.microsoft.com/office/powerpoint/2010/main" val="2002059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3" name="Title 25">
            <a:extLst>
              <a:ext uri="{FF2B5EF4-FFF2-40B4-BE49-F238E27FC236}">
                <a16:creationId xmlns:a16="http://schemas.microsoft.com/office/drawing/2014/main" id="{84C2C18B-B1CB-4DDB-89DF-A01F685E46FE}"/>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Assets Details</a:t>
            </a:r>
          </a:p>
        </p:txBody>
      </p:sp>
      <p:sp>
        <p:nvSpPr>
          <p:cNvPr id="6" name="TextBox 5">
            <a:extLst>
              <a:ext uri="{FF2B5EF4-FFF2-40B4-BE49-F238E27FC236}">
                <a16:creationId xmlns:a16="http://schemas.microsoft.com/office/drawing/2014/main" id="{C34C28AC-F8C8-4C53-9863-0FF124B759A1}"/>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pic>
        <p:nvPicPr>
          <p:cNvPr id="2" name="Picture 1">
            <a:extLst>
              <a:ext uri="{FF2B5EF4-FFF2-40B4-BE49-F238E27FC236}">
                <a16:creationId xmlns:a16="http://schemas.microsoft.com/office/drawing/2014/main" id="{6DA13B65-E2FA-48FC-A3EE-88B2D480173C}"/>
              </a:ext>
            </a:extLst>
          </p:cNvPr>
          <p:cNvPicPr>
            <a:picLocks noChangeAspect="1"/>
          </p:cNvPicPr>
          <p:nvPr/>
        </p:nvPicPr>
        <p:blipFill>
          <a:blip r:embed="rId2"/>
          <a:stretch>
            <a:fillRect/>
          </a:stretch>
        </p:blipFill>
        <p:spPr>
          <a:xfrm>
            <a:off x="304800" y="1905000"/>
            <a:ext cx="2619375" cy="2495550"/>
          </a:xfrm>
          <a:prstGeom prst="rect">
            <a:avLst/>
          </a:prstGeom>
        </p:spPr>
      </p:pic>
      <p:pic>
        <p:nvPicPr>
          <p:cNvPr id="4" name="Picture 3">
            <a:extLst>
              <a:ext uri="{FF2B5EF4-FFF2-40B4-BE49-F238E27FC236}">
                <a16:creationId xmlns:a16="http://schemas.microsoft.com/office/drawing/2014/main" id="{314CA758-7235-49FB-BD58-BE4FBCF778FF}"/>
              </a:ext>
            </a:extLst>
          </p:cNvPr>
          <p:cNvPicPr>
            <a:picLocks noChangeAspect="1"/>
          </p:cNvPicPr>
          <p:nvPr/>
        </p:nvPicPr>
        <p:blipFill>
          <a:blip r:embed="rId3"/>
          <a:stretch>
            <a:fillRect/>
          </a:stretch>
        </p:blipFill>
        <p:spPr>
          <a:xfrm>
            <a:off x="3124200" y="1872584"/>
            <a:ext cx="2590800" cy="3857625"/>
          </a:xfrm>
          <a:prstGeom prst="rect">
            <a:avLst/>
          </a:prstGeom>
        </p:spPr>
      </p:pic>
      <p:pic>
        <p:nvPicPr>
          <p:cNvPr id="7" name="Picture 6">
            <a:extLst>
              <a:ext uri="{FF2B5EF4-FFF2-40B4-BE49-F238E27FC236}">
                <a16:creationId xmlns:a16="http://schemas.microsoft.com/office/drawing/2014/main" id="{21C383DE-212A-421B-B033-D2DF6121E6E4}"/>
              </a:ext>
            </a:extLst>
          </p:cNvPr>
          <p:cNvPicPr>
            <a:picLocks noChangeAspect="1"/>
          </p:cNvPicPr>
          <p:nvPr/>
        </p:nvPicPr>
        <p:blipFill>
          <a:blip r:embed="rId4"/>
          <a:stretch>
            <a:fillRect/>
          </a:stretch>
        </p:blipFill>
        <p:spPr>
          <a:xfrm>
            <a:off x="6153150" y="1905000"/>
            <a:ext cx="2628900" cy="3133725"/>
          </a:xfrm>
          <a:prstGeom prst="rect">
            <a:avLst/>
          </a:prstGeom>
        </p:spPr>
      </p:pic>
      <p:sp>
        <p:nvSpPr>
          <p:cNvPr id="8" name="TextBox 7">
            <a:extLst>
              <a:ext uri="{FF2B5EF4-FFF2-40B4-BE49-F238E27FC236}">
                <a16:creationId xmlns:a16="http://schemas.microsoft.com/office/drawing/2014/main" id="{3C4AB07B-60E5-441B-83EB-317CCF8FAA0B}"/>
              </a:ext>
            </a:extLst>
          </p:cNvPr>
          <p:cNvSpPr txBox="1"/>
          <p:nvPr/>
        </p:nvSpPr>
        <p:spPr>
          <a:xfrm>
            <a:off x="558800" y="1249680"/>
            <a:ext cx="6908800" cy="246221"/>
          </a:xfrm>
          <a:prstGeom prst="rect">
            <a:avLst/>
          </a:prstGeom>
          <a:noFill/>
        </p:spPr>
        <p:txBody>
          <a:bodyPr wrap="square" rtlCol="0">
            <a:spAutoFit/>
          </a:bodyPr>
          <a:lstStyle/>
          <a:p>
            <a:r>
              <a:rPr lang="en-US" sz="1000" dirty="0">
                <a:solidFill>
                  <a:srgbClr val="FF0000"/>
                </a:solidFill>
              </a:rPr>
              <a:t>Further filter assets on Type , Business functions and Portfolio</a:t>
            </a:r>
          </a:p>
        </p:txBody>
      </p:sp>
      <p:pic>
        <p:nvPicPr>
          <p:cNvPr id="13" name="Picture 12" descr="A screenshot of a cell phone&#10;&#10;Description automatically generated">
            <a:extLst>
              <a:ext uri="{FF2B5EF4-FFF2-40B4-BE49-F238E27FC236}">
                <a16:creationId xmlns:a16="http://schemas.microsoft.com/office/drawing/2014/main" id="{3F25B97D-FA25-439D-9ADB-1ED9CD857FD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4640" y="1904999"/>
            <a:ext cx="2658917" cy="3133725"/>
          </a:xfrm>
          <a:prstGeom prst="rect">
            <a:avLst/>
          </a:prstGeom>
        </p:spPr>
      </p:pic>
    </p:spTree>
    <p:extLst>
      <p:ext uri="{BB962C8B-B14F-4D97-AF65-F5344CB8AC3E}">
        <p14:creationId xmlns:p14="http://schemas.microsoft.com/office/powerpoint/2010/main" val="325211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A74614-DE80-4B2D-8710-987F3E5648E9}"/>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Assets Details</a:t>
            </a:r>
          </a:p>
        </p:txBody>
      </p:sp>
      <p:sp>
        <p:nvSpPr>
          <p:cNvPr id="4" name="TextBox 3">
            <a:extLst>
              <a:ext uri="{FF2B5EF4-FFF2-40B4-BE49-F238E27FC236}">
                <a16:creationId xmlns:a16="http://schemas.microsoft.com/office/drawing/2014/main" id="{B80157D0-57A3-46AF-82B1-A1F60ADF117B}"/>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739425F6-EBAE-4A79-9068-A885E516748B}"/>
              </a:ext>
            </a:extLst>
          </p:cNvPr>
          <p:cNvSpPr txBox="1"/>
          <p:nvPr/>
        </p:nvSpPr>
        <p:spPr>
          <a:xfrm>
            <a:off x="152400" y="840671"/>
            <a:ext cx="10972800" cy="246221"/>
          </a:xfrm>
          <a:prstGeom prst="rect">
            <a:avLst/>
          </a:prstGeom>
          <a:noFill/>
        </p:spPr>
        <p:txBody>
          <a:bodyPr wrap="square" rtlCol="0">
            <a:spAutoFit/>
          </a:bodyPr>
          <a:lstStyle/>
          <a:p>
            <a:r>
              <a:rPr lang="en-US" sz="1000" dirty="0">
                <a:solidFill>
                  <a:srgbClr val="FF0000"/>
                </a:solidFill>
              </a:rPr>
              <a:t>Assets also can be search from Innovation Theater home page.</a:t>
            </a:r>
          </a:p>
        </p:txBody>
      </p:sp>
      <p:pic>
        <p:nvPicPr>
          <p:cNvPr id="3" name="Picture 2">
            <a:extLst>
              <a:ext uri="{FF2B5EF4-FFF2-40B4-BE49-F238E27FC236}">
                <a16:creationId xmlns:a16="http://schemas.microsoft.com/office/drawing/2014/main" id="{DF461DC3-8438-4A68-88CA-D86FF0933F35}"/>
              </a:ext>
            </a:extLst>
          </p:cNvPr>
          <p:cNvPicPr>
            <a:picLocks noChangeAspect="1"/>
          </p:cNvPicPr>
          <p:nvPr/>
        </p:nvPicPr>
        <p:blipFill>
          <a:blip r:embed="rId2"/>
          <a:stretch>
            <a:fillRect/>
          </a:stretch>
        </p:blipFill>
        <p:spPr>
          <a:xfrm>
            <a:off x="240004" y="1183794"/>
            <a:ext cx="11647196" cy="5152516"/>
          </a:xfrm>
          <a:prstGeom prst="rect">
            <a:avLst/>
          </a:prstGeom>
        </p:spPr>
      </p:pic>
      <p:sp>
        <p:nvSpPr>
          <p:cNvPr id="6" name="Oval 5">
            <a:extLst>
              <a:ext uri="{FF2B5EF4-FFF2-40B4-BE49-F238E27FC236}">
                <a16:creationId xmlns:a16="http://schemas.microsoft.com/office/drawing/2014/main" id="{7F18D180-AD15-4BDF-9028-C41A9DFDF921}"/>
              </a:ext>
            </a:extLst>
          </p:cNvPr>
          <p:cNvSpPr/>
          <p:nvPr/>
        </p:nvSpPr>
        <p:spPr>
          <a:xfrm>
            <a:off x="2286000" y="1219200"/>
            <a:ext cx="5791200" cy="457200"/>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6351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6E7E7"/>
        </a:solidFill>
        <a:effectLst/>
      </p:bgPr>
    </p:bg>
    <p:spTree>
      <p:nvGrpSpPr>
        <p:cNvPr id="1" name=""/>
        <p:cNvGrpSpPr/>
        <p:nvPr/>
      </p:nvGrpSpPr>
      <p:grpSpPr>
        <a:xfrm>
          <a:off x="0" y="0"/>
          <a:ext cx="0" cy="0"/>
          <a:chOff x="0" y="0"/>
          <a:chExt cx="0" cy="0"/>
        </a:xfrm>
      </p:grpSpPr>
      <p:sp>
        <p:nvSpPr>
          <p:cNvPr id="2" name="Title 25">
            <a:extLst>
              <a:ext uri="{FF2B5EF4-FFF2-40B4-BE49-F238E27FC236}">
                <a16:creationId xmlns:a16="http://schemas.microsoft.com/office/drawing/2014/main" id="{E8A74614-DE80-4B2D-8710-987F3E5648E9}"/>
              </a:ext>
            </a:extLst>
          </p:cNvPr>
          <p:cNvSpPr txBox="1">
            <a:spLocks/>
          </p:cNvSpPr>
          <p:nvPr/>
        </p:nvSpPr>
        <p:spPr>
          <a:xfrm>
            <a:off x="0" y="-38100"/>
            <a:ext cx="11125200" cy="1104900"/>
          </a:xfrm>
          <a:prstGeom prst="rect">
            <a:avLst/>
          </a:prstGeom>
        </p:spPr>
        <p:txBody>
          <a:bodyPr vert="horz" lIns="0" tIns="0" rIns="0" bIns="0" rtlCol="0" anchor="ctr">
            <a:noAutofit/>
          </a:bodyPr>
          <a:lst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a:lstStyle>
          <a:p>
            <a:r>
              <a:rPr lang="en-US" dirty="0"/>
              <a:t>  Assets Details</a:t>
            </a:r>
          </a:p>
        </p:txBody>
      </p:sp>
      <p:sp>
        <p:nvSpPr>
          <p:cNvPr id="4" name="TextBox 3">
            <a:extLst>
              <a:ext uri="{FF2B5EF4-FFF2-40B4-BE49-F238E27FC236}">
                <a16:creationId xmlns:a16="http://schemas.microsoft.com/office/drawing/2014/main" id="{B80157D0-57A3-46AF-82B1-A1F60ADF117B}"/>
              </a:ext>
            </a:extLst>
          </p:cNvPr>
          <p:cNvSpPr txBox="1"/>
          <p:nvPr/>
        </p:nvSpPr>
        <p:spPr>
          <a:xfrm>
            <a:off x="240004" y="6473397"/>
            <a:ext cx="6770917" cy="369332"/>
          </a:xfrm>
          <a:prstGeom prst="rect">
            <a:avLst/>
          </a:prstGeom>
          <a:solidFill>
            <a:srgbClr val="E6E7E7"/>
          </a:solidFill>
        </p:spPr>
        <p:txBody>
          <a:bodyPr wrap="square" rtlCol="0">
            <a:spAutoFit/>
          </a:bodyPr>
          <a:lstStyle/>
          <a:p>
            <a:endParaRPr lang="en-US" dirty="0"/>
          </a:p>
        </p:txBody>
      </p:sp>
      <p:sp>
        <p:nvSpPr>
          <p:cNvPr id="11" name="TextBox 10">
            <a:extLst>
              <a:ext uri="{FF2B5EF4-FFF2-40B4-BE49-F238E27FC236}">
                <a16:creationId xmlns:a16="http://schemas.microsoft.com/office/drawing/2014/main" id="{739425F6-EBAE-4A79-9068-A885E516748B}"/>
              </a:ext>
            </a:extLst>
          </p:cNvPr>
          <p:cNvSpPr txBox="1"/>
          <p:nvPr/>
        </p:nvSpPr>
        <p:spPr>
          <a:xfrm>
            <a:off x="152400" y="840671"/>
            <a:ext cx="10972800" cy="246221"/>
          </a:xfrm>
          <a:prstGeom prst="rect">
            <a:avLst/>
          </a:prstGeom>
          <a:noFill/>
        </p:spPr>
        <p:txBody>
          <a:bodyPr wrap="square" rtlCol="0">
            <a:spAutoFit/>
          </a:bodyPr>
          <a:lstStyle/>
          <a:p>
            <a:r>
              <a:rPr lang="en-US" sz="1000" dirty="0">
                <a:solidFill>
                  <a:srgbClr val="FF0000"/>
                </a:solidFill>
              </a:rPr>
              <a:t>Assets also can be search through search window on Asset Name, Technology, Owner Group etc.</a:t>
            </a:r>
          </a:p>
        </p:txBody>
      </p:sp>
      <p:pic>
        <p:nvPicPr>
          <p:cNvPr id="7" name="Picture 6">
            <a:extLst>
              <a:ext uri="{FF2B5EF4-FFF2-40B4-BE49-F238E27FC236}">
                <a16:creationId xmlns:a16="http://schemas.microsoft.com/office/drawing/2014/main" id="{D1CF695E-9242-4242-A3E4-46073CB6A6E3}"/>
              </a:ext>
            </a:extLst>
          </p:cNvPr>
          <p:cNvPicPr>
            <a:picLocks noChangeAspect="1"/>
          </p:cNvPicPr>
          <p:nvPr/>
        </p:nvPicPr>
        <p:blipFill>
          <a:blip r:embed="rId2"/>
          <a:stretch>
            <a:fillRect/>
          </a:stretch>
        </p:blipFill>
        <p:spPr>
          <a:xfrm>
            <a:off x="152400" y="1300789"/>
            <a:ext cx="11658600" cy="5152516"/>
          </a:xfrm>
          <a:prstGeom prst="rect">
            <a:avLst/>
          </a:prstGeom>
        </p:spPr>
      </p:pic>
    </p:spTree>
    <p:extLst>
      <p:ext uri="{BB962C8B-B14F-4D97-AF65-F5344CB8AC3E}">
        <p14:creationId xmlns:p14="http://schemas.microsoft.com/office/powerpoint/2010/main" val="10590969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2C859F1C-AF6F-49E9-BAD6-1D458EC0F9B7}"/>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DF2FCECD-420A-4E93-ACD9-79FA685C707C}"/>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19B96144-1B90-4243-8535-F36EF2586247}" vid="{F2E8AAEE-319B-4902-A89E-79A9DABE1396}"/>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03C46C394ECD54AA1544E3B11814039" ma:contentTypeVersion="6" ma:contentTypeDescription="Create a new document." ma:contentTypeScope="" ma:versionID="258c29f9d23f6855fa8830973cac2051">
  <xsd:schema xmlns:xsd="http://www.w3.org/2001/XMLSchema" xmlns:xs="http://www.w3.org/2001/XMLSchema" xmlns:p="http://schemas.microsoft.com/office/2006/metadata/properties" xmlns:ns2="a01c8da9-4c30-4a72-8e64-ca844fb25f60" xmlns:ns3="7f2d4af1-8b99-4b3e-8b0a-529f1b37e096" targetNamespace="http://schemas.microsoft.com/office/2006/metadata/properties" ma:root="true" ma:fieldsID="a6d6a669f70b12a55ddcf9beef412edc" ns2:_="" ns3:_="">
    <xsd:import namespace="a01c8da9-4c30-4a72-8e64-ca844fb25f60"/>
    <xsd:import namespace="7f2d4af1-8b99-4b3e-8b0a-529f1b37e09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01c8da9-4c30-4a72-8e64-ca844fb25f6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f2d4af1-8b99-4b3e-8b0a-529f1b37e09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0AA718-7C67-44E3-9D00-23F61B4CF6FE}">
  <ds:schemaRefs>
    <ds:schemaRef ds:uri="http://schemas.microsoft.com/sharepoint/v3/contenttype/forms"/>
  </ds:schemaRefs>
</ds:datastoreItem>
</file>

<file path=customXml/itemProps2.xml><?xml version="1.0" encoding="utf-8"?>
<ds:datastoreItem xmlns:ds="http://schemas.openxmlformats.org/officeDocument/2006/customXml" ds:itemID="{726B659D-35D8-47A2-8F52-BA8CBFF23DAE}">
  <ds:schemaRef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7f2d4af1-8b99-4b3e-8b0a-529f1b37e096"/>
    <ds:schemaRef ds:uri="http://purl.org/dc/elements/1.1/"/>
    <ds:schemaRef ds:uri="http://schemas.microsoft.com/office/2006/metadata/properties"/>
    <ds:schemaRef ds:uri="a01c8da9-4c30-4a72-8e64-ca844fb25f60"/>
    <ds:schemaRef ds:uri="http://www.w3.org/XML/1998/namespace"/>
    <ds:schemaRef ds:uri="http://purl.org/dc/terms/"/>
  </ds:schemaRefs>
</ds:datastoreItem>
</file>

<file path=customXml/itemProps3.xml><?xml version="1.0" encoding="utf-8"?>
<ds:datastoreItem xmlns:ds="http://schemas.openxmlformats.org/officeDocument/2006/customXml" ds:itemID="{0F80E666-3C70-4F0D-A060-A0CDA7621C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01c8da9-4c30-4a72-8e64-ca844fb25f60"/>
    <ds:schemaRef ds:uri="7f2d4af1-8b99-4b3e-8b0a-529f1b37e0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new_branding_ppt-template_1132017</Template>
  <TotalTime>3310</TotalTime>
  <Words>478</Words>
  <Application>Microsoft Office PowerPoint</Application>
  <PresentationFormat>Widescreen</PresentationFormat>
  <Paragraphs>48</Paragraphs>
  <Slides>19</Slides>
  <Notes>2</Notes>
  <HiddenSlides>0</HiddenSlides>
  <MMClips>0</MMClips>
  <ScaleCrop>false</ScaleCrop>
  <HeadingPairs>
    <vt:vector size="8" baseType="variant">
      <vt:variant>
        <vt:lpstr>Fonts Used</vt:lpstr>
      </vt:variant>
      <vt:variant>
        <vt:i4>3</vt:i4>
      </vt:variant>
      <vt:variant>
        <vt:lpstr>Theme</vt:lpstr>
      </vt:variant>
      <vt:variant>
        <vt:i4>3</vt:i4>
      </vt:variant>
      <vt:variant>
        <vt:lpstr>Embedded OLE Servers</vt:lpstr>
      </vt:variant>
      <vt:variant>
        <vt:i4>1</vt:i4>
      </vt:variant>
      <vt:variant>
        <vt:lpstr>Slide Titles</vt:lpstr>
      </vt:variant>
      <vt:variant>
        <vt:i4>19</vt:i4>
      </vt:variant>
    </vt:vector>
  </HeadingPairs>
  <TitlesOfParts>
    <vt:vector size="26" baseType="lpstr">
      <vt:lpstr>Arial</vt:lpstr>
      <vt:lpstr>Verdana</vt:lpstr>
      <vt:lpstr>Wingdings</vt:lpstr>
      <vt:lpstr>Capgemini Master</vt:lpstr>
      <vt:lpstr>Cover options</vt:lpstr>
      <vt:lpstr>Final slides</vt:lpstr>
      <vt:lpstr>think-cell Slide</vt:lpstr>
      <vt:lpstr>How to find Assets into Innovation Theater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Find Assets Workflow</vt:lpstr>
      <vt:lpstr>PowerPoint Presentation</vt:lpstr>
      <vt:lpstr>PowerPoint Presentation</vt:lpstr>
      <vt:lpstr>PowerPoint Presentation</vt:lpstr>
      <vt:lpstr>PowerPoint Presentation</vt:lpstr>
      <vt:lpstr>PowerPoint Presentation</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creator>Karmalkar, Amol</dc:creator>
  <cp:lastModifiedBy>BHAGWANJEE SINGH, ABHAY</cp:lastModifiedBy>
  <cp:revision>540</cp:revision>
  <cp:lastPrinted>2019-05-15T05:15:02Z</cp:lastPrinted>
  <dcterms:created xsi:type="dcterms:W3CDTF">2017-11-06T06:32:31Z</dcterms:created>
  <dcterms:modified xsi:type="dcterms:W3CDTF">2022-12-23T12:09:41Z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0x010100703C46C394ECD54AA1544E3B11814039</vt:lpwstr>
  </property>
</Properties>
</file>