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33"/>
  </p:notesMasterIdLst>
  <p:handoutMasterIdLst>
    <p:handoutMasterId r:id="rId34"/>
  </p:handoutMasterIdLst>
  <p:sldIdLst>
    <p:sldId id="318" r:id="rId3"/>
    <p:sldId id="256" r:id="rId4"/>
    <p:sldId id="260" r:id="rId5"/>
    <p:sldId id="279" r:id="rId6"/>
    <p:sldId id="320" r:id="rId7"/>
    <p:sldId id="411" r:id="rId8"/>
    <p:sldId id="280" r:id="rId9"/>
    <p:sldId id="328" r:id="rId10"/>
    <p:sldId id="425" r:id="rId11"/>
    <p:sldId id="377" r:id="rId12"/>
    <p:sldId id="329" r:id="rId13"/>
    <p:sldId id="348" r:id="rId14"/>
    <p:sldId id="414" r:id="rId15"/>
    <p:sldId id="349" r:id="rId16"/>
    <p:sldId id="353" r:id="rId17"/>
    <p:sldId id="412" r:id="rId18"/>
    <p:sldId id="354" r:id="rId19"/>
    <p:sldId id="359" r:id="rId20"/>
    <p:sldId id="418" r:id="rId21"/>
    <p:sldId id="356" r:id="rId22"/>
    <p:sldId id="419" r:id="rId23"/>
    <p:sldId id="420" r:id="rId24"/>
    <p:sldId id="421" r:id="rId25"/>
    <p:sldId id="357" r:id="rId26"/>
    <p:sldId id="424" r:id="rId27"/>
    <p:sldId id="423" r:id="rId28"/>
    <p:sldId id="360" r:id="rId29"/>
    <p:sldId id="417" r:id="rId30"/>
    <p:sldId id="413" r:id="rId31"/>
    <p:sldId id="361" r:id="rId3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1219" autoAdjust="0"/>
  </p:normalViewPr>
  <p:slideViewPr>
    <p:cSldViewPr>
      <p:cViewPr varScale="1">
        <p:scale>
          <a:sx n="66" d="100"/>
          <a:sy n="66" d="100"/>
        </p:scale>
        <p:origin x="682" y="45"/>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a:t>© 2014 Capgemini. All rights reserved.</a:t>
            </a:r>
            <a:endParaRPr lang="en-US" sz="800"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a:p>
        </p:txBody>
      </p:sp>
    </p:spTree>
    <p:extLst>
      <p:ext uri="{BB962C8B-B14F-4D97-AF65-F5344CB8AC3E}">
        <p14:creationId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 2014 Capgemini. All rights reserved.</a:t>
            </a:r>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 2014 Capgemini. All rights reserved.</a:t>
            </a:r>
          </a:p>
        </p:txBody>
      </p:sp>
      <p:sp>
        <p:nvSpPr>
          <p:cNvPr id="5" name="Slide Number Placeholder 4"/>
          <p:cNvSpPr>
            <a:spLocks noGrp="1"/>
          </p:cNvSpPr>
          <p:nvPr>
            <p:ph type="sldNum" sz="quarter" idx="11"/>
          </p:nvPr>
        </p:nvSpPr>
        <p:spPr/>
        <p:txBody>
          <a:bodyPr/>
          <a:lstStyle/>
          <a:p>
            <a:fld id="{CBC04D6F-FB7D-4867-9F14-E50918222406}"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 2014 Capgemini. All rights reserved.</a:t>
            </a:r>
          </a:p>
        </p:txBody>
      </p:sp>
      <p:sp>
        <p:nvSpPr>
          <p:cNvPr id="5" name="Slide Number Placeholder 4"/>
          <p:cNvSpPr>
            <a:spLocks noGrp="1"/>
          </p:cNvSpPr>
          <p:nvPr>
            <p:ph type="sldNum" sz="quarter" idx="11"/>
          </p:nvPr>
        </p:nvSpPr>
        <p:spPr/>
        <p:txBody>
          <a:bodyPr/>
          <a:lstStyle/>
          <a:p>
            <a:fld id="{CBC04D6F-FB7D-4867-9F14-E50918222406}"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 2014 Capgemini. All rights reserved.</a:t>
            </a:r>
          </a:p>
        </p:txBody>
      </p:sp>
      <p:sp>
        <p:nvSpPr>
          <p:cNvPr id="5" name="Slide Number Placeholder 4"/>
          <p:cNvSpPr>
            <a:spLocks noGrp="1"/>
          </p:cNvSpPr>
          <p:nvPr>
            <p:ph type="sldNum" sz="quarter" idx="11"/>
          </p:nvPr>
        </p:nvSpPr>
        <p:spPr/>
        <p:txBody>
          <a:bodyPr/>
          <a:lstStyle/>
          <a:p>
            <a:fld id="{CBC04D6F-FB7D-4867-9F14-E50918222406}"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a:t>Click to edit Master sub-title style</a:t>
            </a:r>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a:t>Click to edit Master title style</a:t>
            </a:r>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758132" y="1011421"/>
            <a:ext cx="1979516" cy="307777"/>
          </a:xfrm>
          <a:prstGeom prst="rect">
            <a:avLst/>
          </a:prstGeom>
          <a:noFill/>
        </p:spPr>
        <p:txBody>
          <a:bodyPr wrap="none" rtlCol="0">
            <a:spAutoFit/>
          </a:bodyPr>
          <a:lstStyle/>
          <a:p>
            <a:r>
              <a:rPr lang="en-US" sz="1400" b="1" dirty="0">
                <a:solidFill>
                  <a:schemeClr val="accent2"/>
                </a:solidFill>
              </a:rPr>
              <a:t>For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a:t>Click to edit title style</a:t>
            </a:r>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a:t>Click to edit Master sub-title style</a:t>
            </a:r>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a:t>Click to edit Master title style</a:t>
            </a:r>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a:t>Click to edit title style</a:t>
            </a:r>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a:t>Click to edit Master text style</a:t>
            </a:r>
          </a:p>
          <a:p>
            <a:pPr lvl="1"/>
            <a:r>
              <a:rPr lang="en-US" noProof="0" dirty="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a:t>Click to edit Master title style</a:t>
            </a:r>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a:t>Click to edit Master title style</a:t>
            </a:r>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a:t>Click to edit Master title style</a:t>
            </a:r>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a:t>Click to edit Master title style</a:t>
            </a:r>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a:t>More information</a:t>
            </a:r>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a:solidFill>
                  <a:schemeClr val="tx1"/>
                </a:solidFill>
              </a:rPr>
              <a:t>| Sector, Alliance, Offering</a:t>
            </a: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a:solidFill>
                  <a:schemeClr val="tx1"/>
                </a:solidFill>
              </a:rPr>
              <a:t>| Sector, Alliance, Offering</a:t>
            </a: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odata.org/"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odata.org/documentation/odata-version-2-0/json-format/" TargetMode="External"/><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hyperlink" Target="http://www.odata.org/documentation/odata-version-2-0/atom-forma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odata.or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ervices.odata.org/OData/OData.svc/Products?$filter=Rating%20gt%203" TargetMode="External"/><Relationship Id="rId3" Type="http://schemas.openxmlformats.org/officeDocument/2006/relationships/hyperlink" Target="http://services.odata.org/OData/OData.svc/Categories?$top=1" TargetMode="External"/><Relationship Id="rId7" Type="http://schemas.openxmlformats.org/officeDocument/2006/relationships/hyperlink" Target="http://services.odata.org/OData/OData.svc/Products?$expand=Category" TargetMode="External"/><Relationship Id="rId2" Type="http://schemas.openxmlformats.org/officeDocument/2006/relationships/hyperlink" Target="http://services.odata.org/OData/OData.svc/Suppliers?$format=json" TargetMode="External"/><Relationship Id="rId1" Type="http://schemas.openxmlformats.org/officeDocument/2006/relationships/slideLayout" Target="../slideLayouts/slideLayout4.xml"/><Relationship Id="rId6" Type="http://schemas.openxmlformats.org/officeDocument/2006/relationships/hyperlink" Target="http://services.odata.org/OData/OData.svc/Products?$orderby=Price%20desc" TargetMode="External"/><Relationship Id="rId5" Type="http://schemas.openxmlformats.org/officeDocument/2006/relationships/hyperlink" Target="http://services.odata.org/OData/OData.svc/Suppliers?$inlinecount=allpages" TargetMode="External"/><Relationship Id="rId4" Type="http://schemas.openxmlformats.org/officeDocument/2006/relationships/hyperlink" Target="http://services.odata.org/OData/OData.svc/Products?$skip=2" TargetMode="External"/><Relationship Id="rId9" Type="http://schemas.openxmlformats.org/officeDocument/2006/relationships/hyperlink" Target="http://services.odata.org/OData/OData.svc/Products(3)?$select=Rating,Pri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ervices.odata.org/OData/OData.svc/Products?$top=3&amp;$skip=3&amp;$orderby=Rating%20desc" TargetMode="External"/><Relationship Id="rId2" Type="http://schemas.openxmlformats.org/officeDocument/2006/relationships/hyperlink" Target="http://services.odata.org/OData/OData.svc/Products?$top=3&amp;$orderby=Rating%20desc" TargetMode="External"/><Relationship Id="rId1" Type="http://schemas.openxmlformats.org/officeDocument/2006/relationships/slideLayout" Target="../slideLayouts/slideLayout4.xml"/><Relationship Id="rId4" Type="http://schemas.openxmlformats.org/officeDocument/2006/relationships/hyperlink" Target="http://services.odata.org/OData/OData.svc/Products?$inlinecount=allpages&amp;$filter=Price%20ge%202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br>
              <a:rPr lang="en-US" dirty="0">
                <a:latin typeface="Aharoni" pitchFamily="2" charset="-79"/>
                <a:cs typeface="Aharoni" pitchFamily="2" charset="-79"/>
              </a:rPr>
            </a:br>
            <a:r>
              <a:rPr lang="en-US" sz="2800" dirty="0">
                <a:latin typeface="+mn-lt"/>
                <a:cs typeface="Aharoni" pitchFamily="2" charset="-79"/>
              </a:rPr>
              <a:t>SAP Gateway</a:t>
            </a:r>
            <a:br>
              <a:rPr lang="en-US" sz="2800" dirty="0">
                <a:latin typeface="+mn-lt"/>
                <a:cs typeface="Aharoni" pitchFamily="2" charset="-79"/>
              </a:rPr>
            </a:br>
            <a:br>
              <a:rPr lang="en-US" dirty="0">
                <a:latin typeface="Aharoni" pitchFamily="2" charset="-79"/>
                <a:cs typeface="Aharoni" pitchFamily="2" charset="-79"/>
              </a:rPr>
            </a:br>
            <a:br>
              <a:rPr lang="en-US" dirty="0">
                <a:latin typeface="Aharoni" pitchFamily="2" charset="-79"/>
                <a:cs typeface="Aharoni" pitchFamily="2" charset="-79"/>
              </a:rPr>
            </a:br>
            <a:endParaRPr lang="en-US" dirty="0"/>
          </a:p>
        </p:txBody>
      </p:sp>
      <p:sp>
        <p:nvSpPr>
          <p:cNvPr id="5" name="TextBox 4"/>
          <p:cNvSpPr txBox="1"/>
          <p:nvPr/>
        </p:nvSpPr>
        <p:spPr>
          <a:xfrm>
            <a:off x="7408236" y="6488668"/>
            <a:ext cx="2520280" cy="369332"/>
          </a:xfrm>
          <a:prstGeom prst="rect">
            <a:avLst/>
          </a:prstGeom>
          <a:noFill/>
        </p:spPr>
        <p:txBody>
          <a:bodyPr wrap="square" rtlCol="0">
            <a:spAutoFit/>
          </a:bodyPr>
          <a:lstStyle/>
          <a:p>
            <a:r>
              <a:rPr lang="en-US" dirty="0">
                <a:solidFill>
                  <a:schemeClr val="accent4"/>
                </a:solidFill>
              </a:rPr>
              <a:t>Strictly for internal use</a:t>
            </a:r>
          </a:p>
        </p:txBody>
      </p:sp>
      <p:sp>
        <p:nvSpPr>
          <p:cNvPr id="10" name="Flowchart: Alternate Process 9"/>
          <p:cNvSpPr/>
          <p:nvPr/>
        </p:nvSpPr>
        <p:spPr>
          <a:xfrm>
            <a:off x="272480" y="2780928"/>
            <a:ext cx="5256584" cy="72008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Technology, a World of Experiences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Calibri" pitchFamily="34" charset="0"/>
              </a:rPr>
            </a:br>
            <a:br>
              <a:rPr lang="en-US" dirty="0">
                <a:latin typeface="Calibri" pitchFamily="34" charset="0"/>
              </a:rPr>
            </a:br>
            <a:r>
              <a:rPr lang="en-US" dirty="0">
                <a:latin typeface="Calibri" pitchFamily="34" charset="0"/>
              </a:rPr>
              <a:t>SAP Gateway Deployment Options</a:t>
            </a:r>
            <a:br>
              <a:rPr lang="en-US" dirty="0">
                <a:latin typeface="Calibri" pitchFamily="34" charset="0"/>
              </a:rPr>
            </a:br>
            <a:r>
              <a:rPr lang="en-US" dirty="0">
                <a:latin typeface="Calibri" pitchFamily="34" charset="0"/>
              </a:rPr>
              <a:t>                                                                                  </a:t>
            </a:r>
            <a:r>
              <a:rPr lang="en-US" sz="1300" dirty="0">
                <a:latin typeface="Calibri" pitchFamily="34" charset="0"/>
                <a:cs typeface="Calibri" pitchFamily="34" charset="0"/>
              </a:rPr>
              <a:t>GWB-OVW:GWB-OVW-02</a:t>
            </a:r>
            <a:r>
              <a:rPr lang="en-US" sz="3200" dirty="0">
                <a:latin typeface="Calibri" pitchFamily="34" charset="0"/>
                <a:cs typeface="Calibri" pitchFamily="34" charset="0"/>
              </a:rPr>
              <a:t> </a:t>
            </a:r>
            <a:br>
              <a:rPr lang="en-US" sz="3200" dirty="0">
                <a:latin typeface="Calibri" pitchFamily="34" charset="0"/>
                <a:cs typeface="Calibri" pitchFamily="34" charset="0"/>
              </a:rPr>
            </a:br>
            <a:br>
              <a:rPr lang="en-US" sz="3200" dirty="0">
                <a:latin typeface="Calibri" pitchFamily="34" charset="0"/>
              </a:rPr>
            </a:br>
            <a:endParaRPr lang="en-US" dirty="0"/>
          </a:p>
        </p:txBody>
      </p:sp>
      <p:sp>
        <p:nvSpPr>
          <p:cNvPr id="3" name="Content Placeholder 2"/>
          <p:cNvSpPr>
            <a:spLocks noGrp="1"/>
          </p:cNvSpPr>
          <p:nvPr>
            <p:ph idx="1"/>
          </p:nvPr>
        </p:nvSpPr>
        <p:spPr>
          <a:xfrm>
            <a:off x="0" y="1439998"/>
            <a:ext cx="9906000" cy="4869321"/>
          </a:xfrm>
        </p:spPr>
        <p:txBody>
          <a:bodyPr/>
          <a:lstStyle/>
          <a:p>
            <a:pPr marL="0" indent="0">
              <a:buNone/>
            </a:pPr>
            <a:r>
              <a:rPr lang="en-US" sz="1300" b="1" dirty="0"/>
              <a:t>Central hub deployment</a:t>
            </a:r>
          </a:p>
          <a:p>
            <a:pPr marL="0" indent="0">
              <a:buNone/>
            </a:pPr>
            <a:endParaRPr lang="en-US" sz="1300" dirty="0"/>
          </a:p>
          <a:p>
            <a:r>
              <a:rPr lang="en-US" sz="1300" dirty="0"/>
              <a:t>The SAP NetWeaver Gateway core software components can be deployed in a standalone system, either behind or in front of the firewall.</a:t>
            </a:r>
            <a:br>
              <a:rPr lang="en-US" sz="1300" dirty="0"/>
            </a:br>
            <a:r>
              <a:rPr lang="en-US" sz="1300" dirty="0"/>
              <a:t>In addition, you can install the optional components for central hub deployment in your standalone system.</a:t>
            </a:r>
          </a:p>
          <a:p>
            <a:pPr marL="0" indent="0">
              <a:buNone/>
            </a:pPr>
            <a:r>
              <a:rPr lang="en-US" sz="1300" dirty="0"/>
              <a:t>       IW_BEP : Provides all the mandatory tools to develop and maintain GW Services</a:t>
            </a:r>
          </a:p>
          <a:p>
            <a:pPr marL="0" indent="0">
              <a:buNone/>
            </a:pPr>
            <a:r>
              <a:rPr lang="en-US" sz="1300" dirty="0"/>
              <a:t>       IW_FND: Provides the conversion and formatting</a:t>
            </a:r>
          </a:p>
          <a:p>
            <a:r>
              <a:rPr lang="en-US" sz="1300" dirty="0"/>
              <a:t>This scenario is the recommended one in term of deployment and performance.</a:t>
            </a:r>
          </a:p>
          <a:p>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a:p>
            <a:endParaRPr lang="en-US" sz="1300" dirty="0"/>
          </a:p>
          <a:p>
            <a:pPr marL="0" indent="0">
              <a:buNone/>
            </a:pPr>
            <a:endParaRPr lang="en-US" sz="130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528" y="3356992"/>
            <a:ext cx="3312368" cy="282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0952" y="3429000"/>
            <a:ext cx="5112568" cy="2760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681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sp>
        <p:nvSpPr>
          <p:cNvPr id="3" name="Content Placeholder 2"/>
          <p:cNvSpPr>
            <a:spLocks noGrp="1"/>
          </p:cNvSpPr>
          <p:nvPr>
            <p:ph idx="1"/>
          </p:nvPr>
        </p:nvSpPr>
        <p:spPr/>
        <p:txBody>
          <a:bodyPr/>
          <a:lstStyle/>
          <a:p>
            <a:pPr>
              <a:buFont typeface="Wingdings" pitchFamily="2" charset="2"/>
              <a:buChar char="v"/>
            </a:pPr>
            <a:endParaRPr lang="en-US" sz="1800" dirty="0">
              <a:latin typeface="Calibri" pitchFamily="34" charset="0"/>
              <a:cs typeface="Calibri" pitchFamily="34" charset="0"/>
            </a:endParaRPr>
          </a:p>
          <a:p>
            <a:pPr>
              <a:buFont typeface="Wingdings" pitchFamily="2" charset="2"/>
              <a:buChar char="v"/>
            </a:pPr>
            <a:r>
              <a:rPr lang="en-US" sz="1200" dirty="0">
                <a:cs typeface="Calibri" pitchFamily="34" charset="0"/>
              </a:rPr>
              <a:t>SAP Netweaver Gateway 1.0</a:t>
            </a:r>
          </a:p>
          <a:p>
            <a:pPr>
              <a:buFont typeface="Wingdings" pitchFamily="2" charset="2"/>
              <a:buChar char="v"/>
            </a:pPr>
            <a:r>
              <a:rPr lang="en-US" sz="1200" dirty="0">
                <a:cs typeface="Calibri" pitchFamily="34" charset="0"/>
              </a:rPr>
              <a:t>SAP Netweaver Gateway 2.0</a:t>
            </a:r>
          </a:p>
          <a:p>
            <a:pPr lvl="1">
              <a:buFont typeface="Wingdings" pitchFamily="2" charset="2"/>
              <a:buChar char="ü"/>
            </a:pPr>
            <a:endParaRPr lang="en-US" sz="1200" dirty="0">
              <a:cs typeface="Calibri" pitchFamily="34" charset="0"/>
            </a:endParaRPr>
          </a:p>
          <a:p>
            <a:pPr lvl="1">
              <a:buFont typeface="Wingdings" pitchFamily="2" charset="2"/>
              <a:buChar char="ü"/>
            </a:pPr>
            <a:r>
              <a:rPr lang="en-US" sz="1200" dirty="0">
                <a:cs typeface="Calibri" pitchFamily="34" charset="0"/>
              </a:rPr>
              <a:t> SP01</a:t>
            </a:r>
          </a:p>
          <a:p>
            <a:pPr lvl="1">
              <a:buFont typeface="Wingdings" pitchFamily="2" charset="2"/>
              <a:buChar char="ü"/>
            </a:pPr>
            <a:r>
              <a:rPr lang="en-US" sz="1200" dirty="0">
                <a:cs typeface="Calibri" pitchFamily="34" charset="0"/>
              </a:rPr>
              <a:t> SP02</a:t>
            </a:r>
          </a:p>
          <a:p>
            <a:pPr lvl="1">
              <a:buFont typeface="Wingdings" pitchFamily="2" charset="2"/>
              <a:buChar char="ü"/>
            </a:pPr>
            <a:r>
              <a:rPr lang="en-US" sz="1200" dirty="0">
                <a:cs typeface="Calibri" pitchFamily="34" charset="0"/>
              </a:rPr>
              <a:t>SP03</a:t>
            </a:r>
          </a:p>
          <a:p>
            <a:pPr lvl="1">
              <a:buFont typeface="Wingdings" pitchFamily="2" charset="2"/>
              <a:buChar char="ü"/>
            </a:pPr>
            <a:r>
              <a:rPr lang="en-US" sz="1200" dirty="0">
                <a:cs typeface="Calibri" pitchFamily="34" charset="0"/>
              </a:rPr>
              <a:t>SP04</a:t>
            </a:r>
          </a:p>
          <a:p>
            <a:pPr lvl="1">
              <a:buFont typeface="Wingdings" pitchFamily="2" charset="2"/>
              <a:buChar char="ü"/>
            </a:pPr>
            <a:r>
              <a:rPr lang="en-US" sz="1200" dirty="0">
                <a:cs typeface="Calibri" pitchFamily="34" charset="0"/>
              </a:rPr>
              <a:t>SP05</a:t>
            </a:r>
          </a:p>
          <a:p>
            <a:pPr lvl="1">
              <a:buFont typeface="Wingdings" pitchFamily="2" charset="2"/>
              <a:buChar char="ü"/>
            </a:pPr>
            <a:r>
              <a:rPr lang="en-US" sz="1200" dirty="0">
                <a:cs typeface="Calibri" pitchFamily="34" charset="0"/>
              </a:rPr>
              <a:t>SP06</a:t>
            </a:r>
          </a:p>
          <a:p>
            <a:pPr lvl="1">
              <a:buFont typeface="Wingdings" pitchFamily="2" charset="2"/>
              <a:buChar char="ü"/>
            </a:pPr>
            <a:r>
              <a:rPr lang="en-US" sz="1200" dirty="0">
                <a:cs typeface="Calibri" pitchFamily="34" charset="0"/>
              </a:rPr>
              <a:t>SP07</a:t>
            </a:r>
          </a:p>
          <a:p>
            <a:pPr lvl="1">
              <a:buFont typeface="Wingdings" pitchFamily="2" charset="2"/>
              <a:buChar char="ü"/>
            </a:pPr>
            <a:r>
              <a:rPr lang="en-US" sz="1200" dirty="0">
                <a:cs typeface="Calibri" pitchFamily="34" charset="0"/>
              </a:rPr>
              <a:t>SP08 </a:t>
            </a:r>
          </a:p>
          <a:p>
            <a:pPr lvl="1">
              <a:buFont typeface="Wingdings" pitchFamily="2" charset="2"/>
              <a:buChar char="ü"/>
            </a:pPr>
            <a:r>
              <a:rPr lang="en-US" sz="1200" dirty="0">
                <a:cs typeface="Calibri" pitchFamily="34" charset="0"/>
              </a:rPr>
              <a:t> SP09</a:t>
            </a:r>
          </a:p>
          <a:p>
            <a:pPr lvl="1">
              <a:buFont typeface="Wingdings" pitchFamily="2" charset="2"/>
              <a:buChar char="ü"/>
            </a:pPr>
            <a:r>
              <a:rPr lang="en-US" sz="1200" dirty="0">
                <a:cs typeface="Calibri" pitchFamily="34" charset="0"/>
              </a:rPr>
              <a:t>SP10</a:t>
            </a:r>
          </a:p>
          <a:p>
            <a:pPr lvl="1">
              <a:buFont typeface="Wingdings" pitchFamily="2" charset="2"/>
              <a:buChar char="ü"/>
            </a:pPr>
            <a:r>
              <a:rPr lang="en-US" sz="1200" dirty="0">
                <a:cs typeface="Calibri" pitchFamily="34" charset="0"/>
              </a:rPr>
              <a:t>SP11</a:t>
            </a:r>
          </a:p>
          <a:p>
            <a:pPr lvl="1">
              <a:buFont typeface="Wingdings" pitchFamily="2" charset="2"/>
              <a:buChar char="ü"/>
            </a:pPr>
            <a:r>
              <a:rPr lang="en-US" sz="1200" dirty="0">
                <a:cs typeface="Calibri" pitchFamily="34" charset="0"/>
              </a:rPr>
              <a:t>SP12( Latest )</a:t>
            </a:r>
          </a:p>
          <a:p>
            <a:pPr lvl="1">
              <a:buFont typeface="Wingdings" pitchFamily="2" charset="2"/>
              <a:buChar char="ü"/>
            </a:pPr>
            <a:endParaRPr lang="en-US" sz="1200" dirty="0">
              <a:cs typeface="Calibri" pitchFamily="34" charset="0"/>
            </a:endParaRPr>
          </a:p>
          <a:p>
            <a:pPr lvl="1">
              <a:buNone/>
            </a:pPr>
            <a:r>
              <a:rPr lang="en-US" sz="1200" dirty="0">
                <a:cs typeface="Calibri" pitchFamily="34" charset="0"/>
              </a:rPr>
              <a:t>From SP4, SAP has newly introduced Gateway Service Builder Tool</a:t>
            </a:r>
          </a:p>
          <a:p>
            <a:pPr lvl="1">
              <a:buNone/>
            </a:pPr>
            <a:endParaRPr lang="en-US" sz="1400" dirty="0">
              <a:latin typeface="Calibri" pitchFamily="34" charset="0"/>
              <a:cs typeface="Calibri" pitchFamily="34" charset="0"/>
            </a:endParaRPr>
          </a:p>
          <a:p>
            <a:pPr>
              <a:buNone/>
            </a:pPr>
            <a:endParaRPr lang="en-US" dirty="0"/>
          </a:p>
        </p:txBody>
      </p:sp>
      <p:sp>
        <p:nvSpPr>
          <p:cNvPr id="6" name="Date Placeholder 5"/>
          <p:cNvSpPr>
            <a:spLocks noGrp="1"/>
          </p:cNvSpPr>
          <p:nvPr>
            <p:ph type="dt" sz="half" idx="2"/>
          </p:nvPr>
        </p:nvSpPr>
        <p:spPr/>
        <p:txBody>
          <a:bodyPr/>
          <a:lstStyle/>
          <a:p>
            <a:pPr>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Odata</a:t>
            </a:r>
            <a:r>
              <a:rPr lang="en-US" dirty="0"/>
              <a:t>?</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7113240" y="2492896"/>
            <a:ext cx="1609725" cy="2324100"/>
          </a:xfrm>
          <a:prstGeom prst="rect">
            <a:avLst/>
          </a:prstGeom>
          <a:noFill/>
          <a:ln w="9525">
            <a:noFill/>
            <a:miter lim="800000"/>
            <a:headEnd/>
            <a:tailEnd/>
          </a:ln>
        </p:spPr>
      </p:pic>
      <p:sp>
        <p:nvSpPr>
          <p:cNvPr id="9" name="Rectangle 8"/>
          <p:cNvSpPr/>
          <p:nvPr/>
        </p:nvSpPr>
        <p:spPr>
          <a:xfrm>
            <a:off x="344488" y="1556792"/>
            <a:ext cx="8964612" cy="3739485"/>
          </a:xfrm>
          <a:prstGeom prst="rect">
            <a:avLst/>
          </a:prstGeom>
        </p:spPr>
        <p:txBody>
          <a:bodyPr wrap="square">
            <a:spAutoFit/>
          </a:bodyPr>
          <a:lstStyle/>
          <a:p>
            <a:pPr>
              <a:buFont typeface="Wingdings" pitchFamily="2" charset="2"/>
              <a:buChar char="v"/>
            </a:pPr>
            <a:r>
              <a:rPr lang="en-US" sz="1200" dirty="0"/>
              <a:t>    OData is Microsoft developed extension to the Atom Publishing and Atom syndication Standards, which in turn are based on XML and HTTP(S).</a:t>
            </a:r>
          </a:p>
          <a:p>
            <a:pPr>
              <a:buFont typeface="Wingdings" pitchFamily="2" charset="2"/>
              <a:buChar char="v"/>
            </a:pPr>
            <a:endParaRPr lang="en-US" sz="1200" dirty="0"/>
          </a:p>
          <a:p>
            <a:pPr>
              <a:buFont typeface="Wingdings" pitchFamily="2" charset="2"/>
              <a:buChar char="v"/>
            </a:pPr>
            <a:r>
              <a:rPr lang="en-IN" sz="1200" dirty="0"/>
              <a:t>  It is Standardized protocol, built over existing HTTP and REST protocols supporting CRUD(Create, Read, Update and Delete) operations.</a:t>
            </a:r>
          </a:p>
          <a:p>
            <a:endParaRPr lang="en-IN" sz="1200" dirty="0"/>
          </a:p>
          <a:p>
            <a:r>
              <a:rPr lang="en-IN" sz="1200" dirty="0"/>
              <a:t>                            We can call it as ODBC Web.</a:t>
            </a:r>
            <a:endParaRPr lang="en-US" sz="1200" dirty="0"/>
          </a:p>
          <a:p>
            <a:pPr>
              <a:buFont typeface="Wingdings" pitchFamily="2" charset="2"/>
              <a:buChar char="v"/>
            </a:pPr>
            <a:endParaRPr lang="en-US" sz="1200" dirty="0"/>
          </a:p>
          <a:p>
            <a:pPr>
              <a:buFont typeface="Wingdings" pitchFamily="2" charset="2"/>
              <a:buChar char="v"/>
            </a:pPr>
            <a:r>
              <a:rPr lang="en-US" sz="1200" dirty="0"/>
              <a:t>    It can be used freely without the need for a license or contract.</a:t>
            </a:r>
          </a:p>
          <a:p>
            <a:endParaRPr lang="en-US" sz="1200" dirty="0"/>
          </a:p>
          <a:p>
            <a:pPr>
              <a:buFont typeface="Wingdings" pitchFamily="2" charset="2"/>
              <a:buChar char="v"/>
            </a:pPr>
            <a:r>
              <a:rPr lang="en-US" sz="1200" dirty="0"/>
              <a:t>   It uses ATOM+XML or JSON.</a:t>
            </a:r>
          </a:p>
          <a:p>
            <a:pPr>
              <a:buFont typeface="Wingdings" pitchFamily="2" charset="2"/>
              <a:buChar char="v"/>
            </a:pPr>
            <a:endParaRPr lang="en-US" sz="1200" dirty="0"/>
          </a:p>
          <a:p>
            <a:pPr>
              <a:buFont typeface="Wingdings" pitchFamily="2" charset="2"/>
              <a:buChar char="v"/>
            </a:pPr>
            <a:r>
              <a:rPr lang="en-US" sz="1200" dirty="0"/>
              <a:t>   REST-based architecture.</a:t>
            </a:r>
          </a:p>
          <a:p>
            <a:endParaRPr lang="en-US" sz="1600" dirty="0">
              <a:latin typeface="Calibri" pitchFamily="34" charset="0"/>
            </a:endParaRPr>
          </a:p>
          <a:p>
            <a:endParaRPr lang="en-US" sz="1300" dirty="0"/>
          </a:p>
          <a:p>
            <a:r>
              <a:rPr lang="en-US" sz="1300" dirty="0"/>
              <a:t>For more information, please refer below link:</a:t>
            </a:r>
          </a:p>
          <a:p>
            <a:endParaRPr lang="en-US" sz="1300" dirty="0"/>
          </a:p>
          <a:p>
            <a:r>
              <a:rPr lang="en-US" sz="1300" dirty="0">
                <a:hlinkClick r:id="rId3"/>
              </a:rPr>
              <a:t>http://www.odata.org/</a:t>
            </a:r>
            <a:endParaRPr lang="en-US" sz="1300" dirty="0"/>
          </a:p>
          <a:p>
            <a:endParaRPr lang="en-US" sz="1300" dirty="0">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Output Formats Supported by OData</a:t>
            </a:r>
            <a:br>
              <a:rPr lang="en-US" dirty="0">
                <a:latin typeface="Calibri" pitchFamily="34" charset="0"/>
              </a:rPr>
            </a:br>
            <a:r>
              <a:rPr lang="en-US" dirty="0">
                <a:latin typeface="Calibri" pitchFamily="34" charset="0"/>
              </a:rPr>
              <a:t>                                                                               </a:t>
            </a:r>
            <a:endParaRPr lang="en-US" sz="1300" dirty="0">
              <a:latin typeface="Calibri" pitchFamily="34"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6480" y="1340768"/>
            <a:ext cx="575952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04528" y="1412776"/>
            <a:ext cx="3240360" cy="4293483"/>
          </a:xfrm>
          <a:prstGeom prst="rect">
            <a:avLst/>
          </a:prstGeom>
          <a:noFill/>
        </p:spPr>
        <p:txBody>
          <a:bodyPr wrap="square" rtlCol="0">
            <a:spAutoFit/>
          </a:bodyPr>
          <a:lstStyle/>
          <a:p>
            <a:r>
              <a:rPr lang="en-US" sz="1300" dirty="0"/>
              <a:t>It supports XML and Json formats</a:t>
            </a:r>
          </a:p>
          <a:p>
            <a:endParaRPr lang="en-US" sz="1300" dirty="0"/>
          </a:p>
          <a:p>
            <a:r>
              <a:rPr lang="en-US" sz="1300" dirty="0"/>
              <a:t>XML    - Hyper Text Mark up Language</a:t>
            </a:r>
          </a:p>
          <a:p>
            <a:endParaRPr lang="en-US" sz="1300" dirty="0"/>
          </a:p>
          <a:p>
            <a:r>
              <a:rPr lang="en-US" sz="1300" dirty="0"/>
              <a:t>JSON  - JavaScript Object Notation </a:t>
            </a:r>
          </a:p>
          <a:p>
            <a:endParaRPr lang="en-US" sz="1300" dirty="0"/>
          </a:p>
          <a:p>
            <a:endParaRPr lang="en-US" sz="1300" dirty="0"/>
          </a:p>
          <a:p>
            <a:endParaRPr lang="en-US" sz="1300" dirty="0"/>
          </a:p>
          <a:p>
            <a:r>
              <a:rPr lang="en-US" sz="1300" dirty="0"/>
              <a:t>Reference Links:</a:t>
            </a:r>
          </a:p>
          <a:p>
            <a:endParaRPr lang="en-US" sz="1300" dirty="0"/>
          </a:p>
          <a:p>
            <a:r>
              <a:rPr lang="en-US" sz="1300" dirty="0">
                <a:hlinkClick r:id="rId3"/>
              </a:rPr>
              <a:t>http://www.odata.org/documentation/odata-version-2-0/json-format/</a:t>
            </a:r>
            <a:endParaRPr lang="en-US" sz="1300" dirty="0"/>
          </a:p>
          <a:p>
            <a:endParaRPr lang="en-US" sz="1300" dirty="0"/>
          </a:p>
          <a:p>
            <a:endParaRPr lang="en-US" sz="1300" dirty="0"/>
          </a:p>
          <a:p>
            <a:r>
              <a:rPr lang="en-US" sz="1300" dirty="0">
                <a:hlinkClick r:id="rId4"/>
              </a:rPr>
              <a:t>http://www.odata.org/documentation/odata-version-2-0/atom-format/</a:t>
            </a:r>
            <a:endParaRPr lang="en-US" sz="1300" dirty="0"/>
          </a:p>
          <a:p>
            <a:endParaRPr lang="en-US" sz="1300" dirty="0"/>
          </a:p>
          <a:p>
            <a:endParaRPr lang="en-US" sz="1300" dirty="0"/>
          </a:p>
          <a:p>
            <a:endParaRPr lang="en-US" sz="1300" dirty="0"/>
          </a:p>
          <a:p>
            <a:endParaRPr lang="en-US" sz="1300" dirty="0"/>
          </a:p>
          <a:p>
            <a:endParaRPr lang="en-US" sz="1300" u="sng" dirty="0"/>
          </a:p>
        </p:txBody>
      </p:sp>
    </p:spTree>
    <p:extLst>
      <p:ext uri="{BB962C8B-B14F-4D97-AF65-F5344CB8AC3E}">
        <p14:creationId xmlns:p14="http://schemas.microsoft.com/office/powerpoint/2010/main" val="3586880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Metadata of OData</a:t>
            </a:r>
          </a:p>
        </p:txBody>
      </p:sp>
      <p:sp>
        <p:nvSpPr>
          <p:cNvPr id="3" name="Content Placeholder 2"/>
          <p:cNvSpPr>
            <a:spLocks noGrp="1"/>
          </p:cNvSpPr>
          <p:nvPr>
            <p:ph idx="1"/>
          </p:nvPr>
        </p:nvSpPr>
        <p:spPr>
          <a:xfrm>
            <a:off x="0" y="1439999"/>
            <a:ext cx="9906000" cy="1088872"/>
          </a:xfrm>
        </p:spPr>
        <p:txBody>
          <a:bodyPr/>
          <a:lstStyle/>
          <a:p>
            <a:pPr marL="0" indent="0">
              <a:buNone/>
            </a:pPr>
            <a:r>
              <a:rPr lang="en-IN" sz="1800" dirty="0"/>
              <a:t>     </a:t>
            </a:r>
            <a:r>
              <a:rPr lang="en-IN" sz="1400" dirty="0"/>
              <a:t>The metadata of OData message can be summarized as follows.  </a:t>
            </a:r>
          </a:p>
          <a:p>
            <a:pPr marL="0" indent="0">
              <a:buNone/>
            </a:pPr>
            <a:endParaRPr lang="en-IN" sz="1400" dirty="0"/>
          </a:p>
          <a:p>
            <a:pPr marL="0" indent="0">
              <a:buNone/>
            </a:pPr>
            <a:r>
              <a:rPr lang="en-IN" sz="1400" dirty="0"/>
              <a:t>    Refer to this blog: </a:t>
            </a:r>
            <a:r>
              <a:rPr lang="en-IN" sz="1400" dirty="0">
                <a:hlinkClick r:id="rId2"/>
              </a:rPr>
              <a:t>http://www.odata.org/</a:t>
            </a:r>
            <a:endParaRPr lang="en-IN" sz="1400" dirty="0"/>
          </a:p>
          <a:p>
            <a:pPr marL="0" indent="0">
              <a:buNone/>
            </a:pPr>
            <a:endParaRPr lang="en-IN" sz="1800" dirty="0"/>
          </a:p>
          <a:p>
            <a:pPr marL="0" indent="0">
              <a:buNone/>
            </a:pPr>
            <a:endParaRPr lang="en-IN" sz="1800" dirty="0"/>
          </a:p>
          <a:p>
            <a:pPr marL="0" indent="0">
              <a:buNone/>
            </a:pPr>
            <a:endParaRPr lang="en-IN" sz="1800" dirty="0"/>
          </a:p>
        </p:txBody>
      </p:sp>
      <p:pic>
        <p:nvPicPr>
          <p:cNvPr id="4" name="Picture 3"/>
          <p:cNvPicPr>
            <a:picLocks noChangeAspect="1"/>
          </p:cNvPicPr>
          <p:nvPr/>
        </p:nvPicPr>
        <p:blipFill>
          <a:blip r:embed="rId3" cstate="print"/>
          <a:stretch>
            <a:fillRect/>
          </a:stretch>
        </p:blipFill>
        <p:spPr>
          <a:xfrm>
            <a:off x="0" y="2495211"/>
            <a:ext cx="8568952" cy="3730805"/>
          </a:xfrm>
          <a:prstGeom prst="rect">
            <a:avLst/>
          </a:prstGeom>
        </p:spPr>
      </p:pic>
    </p:spTree>
    <p:extLst>
      <p:ext uri="{BB962C8B-B14F-4D97-AF65-F5344CB8AC3E}">
        <p14:creationId xmlns:p14="http://schemas.microsoft.com/office/powerpoint/2010/main" val="255113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Architecture</a:t>
            </a:r>
          </a:p>
        </p:txBody>
      </p:sp>
      <p:sp>
        <p:nvSpPr>
          <p:cNvPr id="3" name="Content Placeholder 2"/>
          <p:cNvSpPr>
            <a:spLocks noGrp="1"/>
          </p:cNvSpPr>
          <p:nvPr>
            <p:ph idx="1"/>
          </p:nvPr>
        </p:nvSpPr>
        <p:spPr>
          <a:xfrm>
            <a:off x="0" y="1195268"/>
            <a:ext cx="9906000" cy="2953812"/>
          </a:xfrm>
        </p:spPr>
        <p:txBody>
          <a:bodyPr/>
          <a:lstStyle/>
          <a:p>
            <a:pPr>
              <a:buFont typeface="Wingdings" pitchFamily="2" charset="2"/>
              <a:buChar char="v"/>
            </a:pPr>
            <a:r>
              <a:rPr lang="en-US" sz="1200" dirty="0"/>
              <a:t>REST is an architectural framework and methodology which is based on addressability, statelessness, connectedness and uniform interface. </a:t>
            </a:r>
          </a:p>
          <a:p>
            <a:pPr>
              <a:buFont typeface="Wingdings" pitchFamily="2" charset="2"/>
              <a:buChar char="v"/>
            </a:pPr>
            <a:r>
              <a:rPr lang="en-US" sz="1200" dirty="0"/>
              <a:t>OData is an implementation of REST.</a:t>
            </a:r>
          </a:p>
          <a:p>
            <a:pPr marL="0" indent="0">
              <a:buNone/>
            </a:pPr>
            <a:endParaRPr lang="en-US" sz="1200" dirty="0"/>
          </a:p>
          <a:p>
            <a:pPr>
              <a:buNone/>
            </a:pPr>
            <a:r>
              <a:rPr lang="en-US" sz="1200" b="1" dirty="0"/>
              <a:t>HTTP(S) – An Implementation of the REST constraints:</a:t>
            </a:r>
          </a:p>
          <a:p>
            <a:pPr>
              <a:buNone/>
            </a:pPr>
            <a:endParaRPr lang="en-US" sz="1200" dirty="0"/>
          </a:p>
          <a:p>
            <a:pPr>
              <a:buFont typeface="Wingdings" pitchFamily="2" charset="2"/>
              <a:buChar char="v"/>
            </a:pPr>
            <a:r>
              <a:rPr lang="en-US" sz="1200" dirty="0"/>
              <a:t>HTTP(S) is the protocol that drives the World Wide Web</a:t>
            </a:r>
          </a:p>
          <a:p>
            <a:pPr>
              <a:buFont typeface="Wingdings" pitchFamily="2" charset="2"/>
              <a:buChar char="v"/>
            </a:pPr>
            <a:r>
              <a:rPr lang="en-US" sz="1200" dirty="0"/>
              <a:t> A Server-side resource can be manipulated in four basic ways.</a:t>
            </a:r>
          </a:p>
          <a:p>
            <a:pPr>
              <a:buFont typeface="Wingdings" pitchFamily="2" charset="2"/>
              <a:buChar char="v"/>
            </a:pPr>
            <a:r>
              <a:rPr lang="en-US" sz="1200" dirty="0"/>
              <a:t>These four basic REST operations have given rise the acronym  CRUD.</a:t>
            </a:r>
          </a:p>
          <a:p>
            <a:pPr>
              <a:buFont typeface="Wingdings" pitchFamily="2" charset="2"/>
              <a:buChar char="v"/>
            </a:pPr>
            <a:endParaRPr lang="en-US" sz="1550" dirty="0">
              <a:latin typeface="Calibri" pitchFamily="34" charset="0"/>
            </a:endParaRPr>
          </a:p>
          <a:p>
            <a:pPr>
              <a:buNone/>
            </a:pPr>
            <a:endParaRPr lang="en-US" sz="1550" dirty="0">
              <a:latin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79839543"/>
              </p:ext>
            </p:extLst>
          </p:nvPr>
        </p:nvGraphicFramePr>
        <p:xfrm>
          <a:off x="1208584" y="3861048"/>
          <a:ext cx="6604000" cy="1872210"/>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20000"/>
                    </a:ext>
                  </a:extLst>
                </a:gridCol>
                <a:gridCol w="2931592">
                  <a:extLst>
                    <a:ext uri="{9D8B030D-6E8A-4147-A177-3AD203B41FA5}">
                      <a16:colId xmlns:a16="http://schemas.microsoft.com/office/drawing/2014/main" val="20001"/>
                    </a:ext>
                  </a:extLst>
                </a:gridCol>
              </a:tblGrid>
              <a:tr h="374442">
                <a:tc>
                  <a:txBody>
                    <a:bodyPr/>
                    <a:lstStyle/>
                    <a:p>
                      <a:r>
                        <a:rPr lang="en-US" dirty="0"/>
                        <a:t>REST Operation </a:t>
                      </a:r>
                    </a:p>
                  </a:txBody>
                  <a:tcPr/>
                </a:tc>
                <a:tc>
                  <a:txBody>
                    <a:bodyPr/>
                    <a:lstStyle/>
                    <a:p>
                      <a:r>
                        <a:rPr lang="en-US" dirty="0"/>
                        <a:t>HTTP Method</a:t>
                      </a:r>
                    </a:p>
                  </a:txBody>
                  <a:tcPr/>
                </a:tc>
                <a:extLst>
                  <a:ext uri="{0D108BD9-81ED-4DB2-BD59-A6C34878D82A}">
                    <a16:rowId xmlns:a16="http://schemas.microsoft.com/office/drawing/2014/main" val="10000"/>
                  </a:ext>
                </a:extLst>
              </a:tr>
              <a:tr h="374442">
                <a:tc>
                  <a:txBody>
                    <a:bodyPr/>
                    <a:lstStyle/>
                    <a:p>
                      <a:r>
                        <a:rPr lang="en-US" b="1" dirty="0"/>
                        <a:t>C</a:t>
                      </a:r>
                      <a:r>
                        <a:rPr lang="en-US" dirty="0"/>
                        <a:t>reate</a:t>
                      </a:r>
                      <a:r>
                        <a:rPr lang="en-US" baseline="0" dirty="0"/>
                        <a:t> Resource</a:t>
                      </a:r>
                      <a:endParaRPr lang="en-US" dirty="0"/>
                    </a:p>
                  </a:txBody>
                  <a:tcPr/>
                </a:tc>
                <a:tc>
                  <a:txBody>
                    <a:bodyPr/>
                    <a:lstStyle/>
                    <a:p>
                      <a:r>
                        <a:rPr lang="en-US" dirty="0"/>
                        <a:t>POST</a:t>
                      </a:r>
                    </a:p>
                  </a:txBody>
                  <a:tcPr/>
                </a:tc>
                <a:extLst>
                  <a:ext uri="{0D108BD9-81ED-4DB2-BD59-A6C34878D82A}">
                    <a16:rowId xmlns:a16="http://schemas.microsoft.com/office/drawing/2014/main" val="10001"/>
                  </a:ext>
                </a:extLst>
              </a:tr>
              <a:tr h="374442">
                <a:tc>
                  <a:txBody>
                    <a:bodyPr/>
                    <a:lstStyle/>
                    <a:p>
                      <a:r>
                        <a:rPr lang="en-US" b="1" dirty="0"/>
                        <a:t>R</a:t>
                      </a:r>
                      <a:r>
                        <a:rPr lang="en-US" dirty="0"/>
                        <a:t>etrieve one or</a:t>
                      </a:r>
                      <a:r>
                        <a:rPr lang="en-US" baseline="0" dirty="0"/>
                        <a:t> more Resources</a:t>
                      </a:r>
                      <a:endParaRPr lang="en-US" dirty="0"/>
                    </a:p>
                  </a:txBody>
                  <a:tcPr/>
                </a:tc>
                <a:tc>
                  <a:txBody>
                    <a:bodyPr/>
                    <a:lstStyle/>
                    <a:p>
                      <a:r>
                        <a:rPr lang="en-US" dirty="0"/>
                        <a:t>GET</a:t>
                      </a:r>
                    </a:p>
                  </a:txBody>
                  <a:tcPr/>
                </a:tc>
                <a:extLst>
                  <a:ext uri="{0D108BD9-81ED-4DB2-BD59-A6C34878D82A}">
                    <a16:rowId xmlns:a16="http://schemas.microsoft.com/office/drawing/2014/main" val="10002"/>
                  </a:ext>
                </a:extLst>
              </a:tr>
              <a:tr h="374442">
                <a:tc>
                  <a:txBody>
                    <a:bodyPr/>
                    <a:lstStyle/>
                    <a:p>
                      <a:r>
                        <a:rPr lang="en-US" b="1" dirty="0"/>
                        <a:t>U</a:t>
                      </a:r>
                      <a:r>
                        <a:rPr lang="en-US" dirty="0"/>
                        <a:t>pdate Resource</a:t>
                      </a:r>
                    </a:p>
                  </a:txBody>
                  <a:tcPr/>
                </a:tc>
                <a:tc>
                  <a:txBody>
                    <a:bodyPr/>
                    <a:lstStyle/>
                    <a:p>
                      <a:r>
                        <a:rPr lang="en-US" dirty="0"/>
                        <a:t>PUT</a:t>
                      </a:r>
                    </a:p>
                  </a:txBody>
                  <a:tcPr/>
                </a:tc>
                <a:extLst>
                  <a:ext uri="{0D108BD9-81ED-4DB2-BD59-A6C34878D82A}">
                    <a16:rowId xmlns:a16="http://schemas.microsoft.com/office/drawing/2014/main" val="10003"/>
                  </a:ext>
                </a:extLst>
              </a:tr>
              <a:tr h="374442">
                <a:tc>
                  <a:txBody>
                    <a:bodyPr/>
                    <a:lstStyle/>
                    <a:p>
                      <a:r>
                        <a:rPr lang="en-US" b="1" dirty="0"/>
                        <a:t>D</a:t>
                      </a:r>
                      <a:r>
                        <a:rPr lang="en-US" dirty="0"/>
                        <a:t>elete</a:t>
                      </a:r>
                      <a:r>
                        <a:rPr lang="en-US" baseline="0" dirty="0"/>
                        <a:t> Resource</a:t>
                      </a:r>
                      <a:endParaRPr lang="en-US" dirty="0"/>
                    </a:p>
                  </a:txBody>
                  <a:tcPr/>
                </a:tc>
                <a:tc>
                  <a:txBody>
                    <a:bodyPr/>
                    <a:lstStyle/>
                    <a:p>
                      <a:r>
                        <a:rPr lang="en-US" dirty="0"/>
                        <a:t>DELETE</a:t>
                      </a:r>
                    </a:p>
                  </a:txBody>
                  <a:tcPr/>
                </a:tc>
                <a:extLst>
                  <a:ext uri="{0D108BD9-81ED-4DB2-BD59-A6C34878D82A}">
                    <a16:rowId xmlns:a16="http://schemas.microsoft.com/office/drawing/2014/main" val="10004"/>
                  </a:ext>
                </a:extLst>
              </a:tr>
            </a:tbl>
          </a:graphicData>
        </a:graphic>
      </p:graphicFrame>
      <p:sp>
        <p:nvSpPr>
          <p:cNvPr id="6" name="Oval 5"/>
          <p:cNvSpPr/>
          <p:nvPr/>
        </p:nvSpPr>
        <p:spPr>
          <a:xfrm>
            <a:off x="1208584" y="4437112"/>
            <a:ext cx="216024" cy="1512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Differences</a:t>
            </a:r>
          </a:p>
        </p:txBody>
      </p:sp>
      <p:graphicFrame>
        <p:nvGraphicFramePr>
          <p:cNvPr id="5" name="Content Placeholder 4"/>
          <p:cNvGraphicFramePr>
            <a:graphicFrameLocks noGrp="1"/>
          </p:cNvGraphicFramePr>
          <p:nvPr>
            <p:ph idx="1"/>
          </p:nvPr>
        </p:nvGraphicFramePr>
        <p:xfrm>
          <a:off x="848544" y="2060848"/>
          <a:ext cx="7920880" cy="2966720"/>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20000"/>
                    </a:ext>
                  </a:extLst>
                </a:gridCol>
                <a:gridCol w="3960440">
                  <a:extLst>
                    <a:ext uri="{9D8B030D-6E8A-4147-A177-3AD203B41FA5}">
                      <a16:colId xmlns:a16="http://schemas.microsoft.com/office/drawing/2014/main" val="20001"/>
                    </a:ext>
                  </a:extLst>
                </a:gridCol>
              </a:tblGrid>
              <a:tr h="370840">
                <a:tc>
                  <a:txBody>
                    <a:bodyPr/>
                    <a:lstStyle/>
                    <a:p>
                      <a:pPr algn="l"/>
                      <a:r>
                        <a:rPr lang="en-US" dirty="0">
                          <a:solidFill>
                            <a:schemeClr val="tx1"/>
                          </a:solidFill>
                        </a:rPr>
                        <a:t>              REST(</a:t>
                      </a:r>
                      <a:r>
                        <a:rPr lang="en-US" baseline="0" dirty="0">
                          <a:solidFill>
                            <a:schemeClr val="tx1"/>
                          </a:solidFill>
                        </a:rPr>
                        <a:t>Gateway  Services)</a:t>
                      </a:r>
                      <a:endParaRPr lang="en-US" dirty="0">
                        <a:solidFill>
                          <a:schemeClr val="tx1"/>
                        </a:solidFill>
                      </a:endParaRPr>
                    </a:p>
                  </a:txBody>
                  <a:tcPr/>
                </a:tc>
                <a:tc>
                  <a:txBody>
                    <a:bodyPr/>
                    <a:lstStyle/>
                    <a:p>
                      <a:pPr algn="l"/>
                      <a:r>
                        <a:rPr lang="en-US" dirty="0">
                          <a:solidFill>
                            <a:schemeClr val="tx1"/>
                          </a:solidFill>
                        </a:rPr>
                        <a:t>            SOAP ( Web services )</a:t>
                      </a:r>
                    </a:p>
                  </a:txBody>
                  <a:tcPr/>
                </a:tc>
                <a:extLst>
                  <a:ext uri="{0D108BD9-81ED-4DB2-BD59-A6C34878D82A}">
                    <a16:rowId xmlns:a16="http://schemas.microsoft.com/office/drawing/2014/main" val="10000"/>
                  </a:ext>
                </a:extLst>
              </a:tr>
              <a:tr h="370840">
                <a:tc>
                  <a:txBody>
                    <a:bodyPr/>
                    <a:lstStyle/>
                    <a:p>
                      <a:pPr algn="l" fontAlgn="b"/>
                      <a:r>
                        <a:rPr lang="en-US" sz="1000" b="0" i="0" u="none" strike="noStrike" dirty="0">
                          <a:solidFill>
                            <a:srgbClr val="000000"/>
                          </a:solidFill>
                          <a:latin typeface="Arial"/>
                        </a:rPr>
                        <a:t>Limited Bandwidth and Resources &amp; more suited for light weight apps</a:t>
                      </a:r>
                    </a:p>
                  </a:txBody>
                  <a:tcPr marL="7620" marR="7620" marT="7620" marB="0" anchor="b"/>
                </a:tc>
                <a:tc>
                  <a:txBody>
                    <a:bodyPr/>
                    <a:lstStyle/>
                    <a:p>
                      <a:pPr algn="l" fontAlgn="b"/>
                      <a:r>
                        <a:rPr lang="en-US" sz="1000" b="0" i="0" u="none" strike="noStrike" dirty="0">
                          <a:solidFill>
                            <a:srgbClr val="000000"/>
                          </a:solidFill>
                          <a:latin typeface="Arial"/>
                        </a:rPr>
                        <a:t>Higher Bandwidth and Heavy Weight</a:t>
                      </a:r>
                    </a:p>
                  </a:txBody>
                  <a:tcPr marL="7620" marR="7620" marT="7620" marB="0" anchor="b"/>
                </a:tc>
                <a:extLst>
                  <a:ext uri="{0D108BD9-81ED-4DB2-BD59-A6C34878D82A}">
                    <a16:rowId xmlns:a16="http://schemas.microsoft.com/office/drawing/2014/main" val="10001"/>
                  </a:ext>
                </a:extLst>
              </a:tr>
              <a:tr h="370840">
                <a:tc>
                  <a:txBody>
                    <a:bodyPr/>
                    <a:lstStyle/>
                    <a:p>
                      <a:pPr algn="l" fontAlgn="b"/>
                      <a:r>
                        <a:rPr lang="en-US" sz="1000" b="0" i="0" u="none" strike="noStrike" dirty="0">
                          <a:solidFill>
                            <a:srgbClr val="000000"/>
                          </a:solidFill>
                          <a:latin typeface="Arial"/>
                        </a:rPr>
                        <a:t>Stateless Operations</a:t>
                      </a:r>
                    </a:p>
                  </a:txBody>
                  <a:tcPr marL="7620" marR="7620" marT="7620" marB="0" anchor="b"/>
                </a:tc>
                <a:tc>
                  <a:txBody>
                    <a:bodyPr/>
                    <a:lstStyle/>
                    <a:p>
                      <a:pPr algn="l" fontAlgn="b"/>
                      <a:r>
                        <a:rPr lang="en-US" sz="1000" b="0" i="0" u="none" strike="noStrike" dirty="0" err="1">
                          <a:solidFill>
                            <a:srgbClr val="000000"/>
                          </a:solidFill>
                          <a:latin typeface="Arial"/>
                        </a:rPr>
                        <a:t>Statefull</a:t>
                      </a:r>
                      <a:r>
                        <a:rPr lang="en-US" sz="1000" b="0" i="0" u="none" strike="noStrike" dirty="0">
                          <a:solidFill>
                            <a:srgbClr val="000000"/>
                          </a:solidFill>
                          <a:latin typeface="Arial"/>
                        </a:rPr>
                        <a:t> Operations</a:t>
                      </a:r>
                    </a:p>
                  </a:txBody>
                  <a:tcPr marL="7620" marR="7620" marT="7620" marB="0" anchor="b"/>
                </a:tc>
                <a:extLst>
                  <a:ext uri="{0D108BD9-81ED-4DB2-BD59-A6C34878D82A}">
                    <a16:rowId xmlns:a16="http://schemas.microsoft.com/office/drawing/2014/main" val="10002"/>
                  </a:ext>
                </a:extLst>
              </a:tr>
              <a:tr h="370840">
                <a:tc>
                  <a:txBody>
                    <a:bodyPr/>
                    <a:lstStyle/>
                    <a:p>
                      <a:pPr algn="l" fontAlgn="b"/>
                      <a:r>
                        <a:rPr lang="en-US" sz="1000" b="0" i="0" u="none" strike="noStrike">
                          <a:solidFill>
                            <a:srgbClr val="000000"/>
                          </a:solidFill>
                          <a:latin typeface="Arial"/>
                        </a:rPr>
                        <a:t>Caching is Possible</a:t>
                      </a:r>
                    </a:p>
                  </a:txBody>
                  <a:tcPr marL="7620" marR="7620" marT="7620" marB="0" anchor="b"/>
                </a:tc>
                <a:tc>
                  <a:txBody>
                    <a:bodyPr/>
                    <a:lstStyle/>
                    <a:p>
                      <a:pPr algn="l" fontAlgn="b"/>
                      <a:r>
                        <a:rPr lang="en-US" sz="1000" b="0" i="0" u="none" strike="noStrike">
                          <a:solidFill>
                            <a:srgbClr val="000000"/>
                          </a:solidFill>
                          <a:latin typeface="Arial"/>
                        </a:rPr>
                        <a:t>Caching is not Possible</a:t>
                      </a:r>
                    </a:p>
                  </a:txBody>
                  <a:tcPr marL="7620" marR="7620" marT="7620" marB="0" anchor="b"/>
                </a:tc>
                <a:extLst>
                  <a:ext uri="{0D108BD9-81ED-4DB2-BD59-A6C34878D82A}">
                    <a16:rowId xmlns:a16="http://schemas.microsoft.com/office/drawing/2014/main" val="10003"/>
                  </a:ext>
                </a:extLst>
              </a:tr>
              <a:tr h="370840">
                <a:tc>
                  <a:txBody>
                    <a:bodyPr/>
                    <a:lstStyle/>
                    <a:p>
                      <a:pPr algn="l" fontAlgn="b"/>
                      <a:r>
                        <a:rPr lang="en-US" sz="1000" b="0" i="0" u="none" strike="noStrike" dirty="0">
                          <a:solidFill>
                            <a:srgbClr val="000000"/>
                          </a:solidFill>
                          <a:latin typeface="Arial"/>
                        </a:rPr>
                        <a:t>No Asynchronous Support</a:t>
                      </a:r>
                    </a:p>
                  </a:txBody>
                  <a:tcPr marL="7620" marR="7620" marT="7620" marB="0" anchor="b"/>
                </a:tc>
                <a:tc>
                  <a:txBody>
                    <a:bodyPr/>
                    <a:lstStyle/>
                    <a:p>
                      <a:pPr algn="l" fontAlgn="b"/>
                      <a:r>
                        <a:rPr lang="en-US" sz="1000" b="0" i="0" u="none" strike="noStrike">
                          <a:solidFill>
                            <a:srgbClr val="000000"/>
                          </a:solidFill>
                          <a:latin typeface="Arial"/>
                        </a:rPr>
                        <a:t>Asynchronous processing and invocation</a:t>
                      </a:r>
                    </a:p>
                  </a:txBody>
                  <a:tcPr marL="7620" marR="7620" marT="7620" marB="0" anchor="b"/>
                </a:tc>
                <a:extLst>
                  <a:ext uri="{0D108BD9-81ED-4DB2-BD59-A6C34878D82A}">
                    <a16:rowId xmlns:a16="http://schemas.microsoft.com/office/drawing/2014/main" val="10004"/>
                  </a:ext>
                </a:extLst>
              </a:tr>
              <a:tr h="370840">
                <a:tc>
                  <a:txBody>
                    <a:bodyPr/>
                    <a:lstStyle/>
                    <a:p>
                      <a:pPr algn="l" fontAlgn="b"/>
                      <a:r>
                        <a:rPr lang="en-US" sz="1000" b="0" i="0" u="none" strike="noStrike" dirty="0">
                          <a:solidFill>
                            <a:srgbClr val="000000"/>
                          </a:solidFill>
                          <a:latin typeface="Arial"/>
                        </a:rPr>
                        <a:t>Communicate only over HTTP/HTTPS</a:t>
                      </a:r>
                    </a:p>
                  </a:txBody>
                  <a:tcPr marL="7620" marR="7620" marT="7620" marB="0" anchor="b"/>
                </a:tc>
                <a:tc>
                  <a:txBody>
                    <a:bodyPr/>
                    <a:lstStyle/>
                    <a:p>
                      <a:pPr algn="l" fontAlgn="b"/>
                      <a:r>
                        <a:rPr lang="en-US" sz="1000" b="0" i="0" u="none" strike="noStrike">
                          <a:solidFill>
                            <a:srgbClr val="000000"/>
                          </a:solidFill>
                          <a:latin typeface="Arial"/>
                        </a:rPr>
                        <a:t>Communicate over web, email, private networks</a:t>
                      </a:r>
                    </a:p>
                  </a:txBody>
                  <a:tcPr marL="7620" marR="7620" marT="7620" marB="0" anchor="b"/>
                </a:tc>
                <a:extLst>
                  <a:ext uri="{0D108BD9-81ED-4DB2-BD59-A6C34878D82A}">
                    <a16:rowId xmlns:a16="http://schemas.microsoft.com/office/drawing/2014/main" val="10005"/>
                  </a:ext>
                </a:extLst>
              </a:tr>
              <a:tr h="370840">
                <a:tc>
                  <a:txBody>
                    <a:bodyPr/>
                    <a:lstStyle/>
                    <a:p>
                      <a:pPr algn="l" fontAlgn="b"/>
                      <a:r>
                        <a:rPr lang="en-US" sz="1000" b="0" i="0" u="none" strike="noStrike" dirty="0">
                          <a:solidFill>
                            <a:srgbClr val="000000"/>
                          </a:solidFill>
                          <a:latin typeface="Arial"/>
                        </a:rPr>
                        <a:t>Formats like XML and JSON supported</a:t>
                      </a:r>
                    </a:p>
                  </a:txBody>
                  <a:tcPr marL="7620" marR="7620" marT="7620" marB="0" anchor="b"/>
                </a:tc>
                <a:tc>
                  <a:txBody>
                    <a:bodyPr/>
                    <a:lstStyle/>
                    <a:p>
                      <a:pPr algn="l" fontAlgn="b"/>
                      <a:r>
                        <a:rPr lang="en-US" sz="1000" b="0" i="0" u="none" strike="noStrike" dirty="0">
                          <a:solidFill>
                            <a:srgbClr val="000000"/>
                          </a:solidFill>
                          <a:latin typeface="Arial"/>
                        </a:rPr>
                        <a:t>Only XML is supported</a:t>
                      </a:r>
                    </a:p>
                  </a:txBody>
                  <a:tcPr marL="7620" marR="7620" marT="7620" marB="0" anchor="b"/>
                </a:tc>
                <a:extLst>
                  <a:ext uri="{0D108BD9-81ED-4DB2-BD59-A6C34878D82A}">
                    <a16:rowId xmlns:a16="http://schemas.microsoft.com/office/drawing/2014/main" val="10006"/>
                  </a:ext>
                </a:extLst>
              </a:tr>
              <a:tr h="370840">
                <a:tc>
                  <a:txBody>
                    <a:bodyPr/>
                    <a:lstStyle/>
                    <a:p>
                      <a:pPr algn="l" fontAlgn="b"/>
                      <a:r>
                        <a:rPr lang="en-US" sz="1000" b="0" i="0" u="none" strike="noStrike" dirty="0">
                          <a:solidFill>
                            <a:srgbClr val="000000"/>
                          </a:solidFill>
                          <a:latin typeface="Arial"/>
                        </a:rPr>
                        <a:t>It's a style </a:t>
                      </a:r>
                    </a:p>
                  </a:txBody>
                  <a:tcPr marL="7620" marR="7620" marT="7620" marB="0" anchor="b"/>
                </a:tc>
                <a:tc>
                  <a:txBody>
                    <a:bodyPr/>
                    <a:lstStyle/>
                    <a:p>
                      <a:pPr algn="l" fontAlgn="b"/>
                      <a:r>
                        <a:rPr lang="en-US" sz="1000" b="0" i="0" u="none" strike="noStrike" dirty="0">
                          <a:solidFill>
                            <a:srgbClr val="000000"/>
                          </a:solidFill>
                          <a:latin typeface="Arial"/>
                        </a:rPr>
                        <a:t>It's a industry standard</a:t>
                      </a:r>
                    </a:p>
                  </a:txBody>
                  <a:tcPr marL="7620" marR="7620" marT="7620" marB="0" anchor="b"/>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2"/>
          </p:nvPr>
        </p:nvSpPr>
        <p:spPr/>
        <p:txBody>
          <a:bodyPr/>
          <a:lstStyle/>
          <a:p>
            <a:pPr>
              <a:defRPr/>
            </a:pPr>
            <a:endParaRPr lang="en-US" dirty="0"/>
          </a:p>
        </p:txBody>
      </p:sp>
      <p:sp>
        <p:nvSpPr>
          <p:cNvPr id="3" name="Rectangle 2">
            <a:extLst>
              <a:ext uri="{FF2B5EF4-FFF2-40B4-BE49-F238E27FC236}">
                <a16:creationId xmlns:a16="http://schemas.microsoft.com/office/drawing/2014/main" id="{AF5F4E81-2A52-475E-9523-ADB893F7B582}"/>
              </a:ext>
            </a:extLst>
          </p:cNvPr>
          <p:cNvSpPr/>
          <p:nvPr/>
        </p:nvSpPr>
        <p:spPr>
          <a:xfrm>
            <a:off x="2792760" y="5229200"/>
            <a:ext cx="3595856" cy="369332"/>
          </a:xfrm>
          <a:prstGeom prst="rect">
            <a:avLst/>
          </a:prstGeom>
        </p:spPr>
        <p:txBody>
          <a:bodyPr wrap="none">
            <a:spAutoFit/>
          </a:bodyPr>
          <a:lstStyle/>
          <a:p>
            <a:r>
              <a:rPr lang="en-US" dirty="0"/>
              <a:t>Resource		Action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Possibility operations </a:t>
            </a:r>
          </a:p>
        </p:txBody>
      </p:sp>
      <p:sp>
        <p:nvSpPr>
          <p:cNvPr id="3" name="Content Placeholder 2"/>
          <p:cNvSpPr>
            <a:spLocks noGrp="1"/>
          </p:cNvSpPr>
          <p:nvPr>
            <p:ph idx="1"/>
          </p:nvPr>
        </p:nvSpPr>
        <p:spPr>
          <a:xfrm>
            <a:off x="0" y="1439999"/>
            <a:ext cx="9906000" cy="620849"/>
          </a:xfrm>
        </p:spPr>
        <p:txBody>
          <a:bodyPr/>
          <a:lstStyle/>
          <a:p>
            <a:r>
              <a:rPr lang="en-IN" sz="1400" dirty="0"/>
              <a:t>We can do a GET and POST request on an Entity Set while GET, PUT and DELETE can be done on an Entity.</a:t>
            </a:r>
          </a:p>
        </p:txBody>
      </p:sp>
      <p:pic>
        <p:nvPicPr>
          <p:cNvPr id="4" name="Picture 3"/>
          <p:cNvPicPr>
            <a:picLocks noChangeAspect="1"/>
          </p:cNvPicPr>
          <p:nvPr/>
        </p:nvPicPr>
        <p:blipFill>
          <a:blip r:embed="rId2" cstate="print"/>
          <a:stretch>
            <a:fillRect/>
          </a:stretch>
        </p:blipFill>
        <p:spPr>
          <a:xfrm>
            <a:off x="488504" y="2204864"/>
            <a:ext cx="8568952" cy="3746789"/>
          </a:xfrm>
          <a:prstGeom prst="rect">
            <a:avLst/>
          </a:prstGeom>
        </p:spPr>
      </p:pic>
    </p:spTree>
    <p:extLst>
      <p:ext uri="{BB962C8B-B14F-4D97-AF65-F5344CB8AC3E}">
        <p14:creationId xmlns:p14="http://schemas.microsoft.com/office/powerpoint/2010/main" val="2527552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300"/>
            <a:ext cx="9906000" cy="1188000"/>
          </a:xfrm>
        </p:spPr>
        <p:txBody>
          <a:bodyPr/>
          <a:lstStyle/>
          <a:p>
            <a:r>
              <a:rPr lang="en-IN" dirty="0"/>
              <a:t>Definitions</a:t>
            </a:r>
          </a:p>
        </p:txBody>
      </p:sp>
      <p:sp>
        <p:nvSpPr>
          <p:cNvPr id="3" name="Content Placeholder 2"/>
          <p:cNvSpPr>
            <a:spLocks noGrp="1"/>
          </p:cNvSpPr>
          <p:nvPr>
            <p:ph idx="1"/>
          </p:nvPr>
        </p:nvSpPr>
        <p:spPr>
          <a:xfrm>
            <a:off x="0" y="1268760"/>
            <a:ext cx="9906000" cy="5112568"/>
          </a:xfrm>
        </p:spPr>
        <p:txBody>
          <a:bodyPr/>
          <a:lstStyle/>
          <a:p>
            <a:pPr>
              <a:buFont typeface="Wingdings" panose="05000000000000000000" pitchFamily="2" charset="2"/>
              <a:buChar char="v"/>
            </a:pPr>
            <a:r>
              <a:rPr lang="en-IN" sz="1400" dirty="0"/>
              <a:t>An </a:t>
            </a:r>
            <a:r>
              <a:rPr lang="en-IN" sz="1400" b="1" dirty="0"/>
              <a:t>E</a:t>
            </a:r>
            <a:r>
              <a:rPr lang="en-IN" sz="1400" dirty="0"/>
              <a:t>ntity type can be considered as data type that contains details of specific type of data.</a:t>
            </a:r>
          </a:p>
          <a:p>
            <a:pPr>
              <a:buFont typeface="Wingdings" panose="05000000000000000000" pitchFamily="2" charset="2"/>
              <a:buChar char="v"/>
            </a:pPr>
            <a:endParaRPr lang="en-IN" sz="1400" dirty="0"/>
          </a:p>
          <a:p>
            <a:pPr marL="0" indent="0">
              <a:buNone/>
            </a:pPr>
            <a:r>
              <a:rPr lang="en-IN" sz="1400" dirty="0"/>
              <a:t>                             For example: Customer, Supplier, Sales Order, Employee etc.</a:t>
            </a:r>
          </a:p>
          <a:p>
            <a:pPr marL="0" indent="0">
              <a:buNone/>
            </a:pPr>
            <a:endParaRPr lang="en-IN" sz="1400" dirty="0"/>
          </a:p>
          <a:p>
            <a:pPr>
              <a:buFont typeface="Wingdings" panose="05000000000000000000" pitchFamily="2" charset="2"/>
              <a:buChar char="v"/>
            </a:pPr>
            <a:r>
              <a:rPr lang="en-IN" sz="1400" b="1" dirty="0"/>
              <a:t>E</a:t>
            </a:r>
            <a:r>
              <a:rPr lang="en-IN" sz="1400" dirty="0"/>
              <a:t>ntity Key is used to uniquely identify an </a:t>
            </a:r>
            <a:r>
              <a:rPr lang="en-IN" sz="1400" b="1" dirty="0"/>
              <a:t>E</a:t>
            </a:r>
            <a:r>
              <a:rPr lang="en-IN" sz="1400" dirty="0"/>
              <a:t>ntity Type.</a:t>
            </a:r>
          </a:p>
          <a:p>
            <a:pPr>
              <a:buNone/>
            </a:pPr>
            <a:endParaRPr lang="en-IN" sz="1400" dirty="0"/>
          </a:p>
          <a:p>
            <a:pPr marL="0" indent="0">
              <a:buNone/>
            </a:pPr>
            <a:r>
              <a:rPr lang="en-IN" sz="1400" dirty="0"/>
              <a:t>                            For example: Employee number , Sales Order number</a:t>
            </a:r>
          </a:p>
          <a:p>
            <a:pPr marL="0" indent="0">
              <a:buNone/>
            </a:pPr>
            <a:endParaRPr lang="en-IN" sz="1400" dirty="0"/>
          </a:p>
          <a:p>
            <a:pPr marL="0" indent="0">
              <a:buFont typeface="Wingdings" pitchFamily="2" charset="2"/>
              <a:buChar char="v"/>
            </a:pPr>
            <a:r>
              <a:rPr lang="en-IN" sz="1400" dirty="0"/>
              <a:t> An </a:t>
            </a:r>
            <a:r>
              <a:rPr lang="en-IN" sz="1400" b="1" dirty="0"/>
              <a:t>E</a:t>
            </a:r>
            <a:r>
              <a:rPr lang="en-IN" sz="1400" dirty="0"/>
              <a:t>ntity set is nothing but a collection of </a:t>
            </a:r>
            <a:r>
              <a:rPr lang="en-IN" sz="1400" b="1" dirty="0"/>
              <a:t>E</a:t>
            </a:r>
            <a:r>
              <a:rPr lang="en-IN" sz="1400" dirty="0"/>
              <a:t>ntity type.</a:t>
            </a:r>
          </a:p>
          <a:p>
            <a:pPr>
              <a:buFont typeface="Wingdings" panose="05000000000000000000" pitchFamily="2" charset="2"/>
              <a:buChar char="v"/>
            </a:pPr>
            <a:endParaRPr lang="en-IN" sz="1400" dirty="0"/>
          </a:p>
          <a:p>
            <a:pPr>
              <a:buFont typeface="Wingdings" panose="05000000000000000000" pitchFamily="2" charset="2"/>
              <a:buChar char="v"/>
            </a:pPr>
            <a:r>
              <a:rPr lang="en-IN" sz="1400" b="1" dirty="0"/>
              <a:t>A</a:t>
            </a:r>
            <a:r>
              <a:rPr lang="en-IN" sz="1400" dirty="0"/>
              <a:t>ssociation is simply relation ship between two or more </a:t>
            </a:r>
            <a:r>
              <a:rPr lang="en-IN" sz="1400" b="1" dirty="0"/>
              <a:t>E</a:t>
            </a:r>
            <a:r>
              <a:rPr lang="en-IN" sz="1400" dirty="0"/>
              <a:t>ntity types</a:t>
            </a:r>
          </a:p>
          <a:p>
            <a:pPr>
              <a:buNone/>
            </a:pPr>
            <a:endParaRPr lang="en-IN" sz="1400" dirty="0"/>
          </a:p>
          <a:p>
            <a:pPr marL="0" indent="0">
              <a:buNone/>
            </a:pPr>
            <a:r>
              <a:rPr lang="en-IN" sz="1400" dirty="0"/>
              <a:t>                           For example: Products to its Manufacturer</a:t>
            </a:r>
          </a:p>
          <a:p>
            <a:pPr marL="0" indent="0">
              <a:buNone/>
            </a:pPr>
            <a:endParaRPr lang="en-IN" sz="1400" dirty="0"/>
          </a:p>
          <a:p>
            <a:pPr marL="0" indent="0">
              <a:buNone/>
            </a:pPr>
            <a:r>
              <a:rPr lang="en-IN" sz="1400" dirty="0"/>
              <a:t>                                   (An entity set Product can be associated with an entity set Manufacturer in an OData metadata)</a:t>
            </a:r>
          </a:p>
          <a:p>
            <a:pPr marL="0" indent="0">
              <a:buNone/>
            </a:pPr>
            <a:endParaRPr lang="en-IN" sz="1400" dirty="0"/>
          </a:p>
          <a:p>
            <a:pPr>
              <a:buFont typeface="Wingdings" panose="05000000000000000000" pitchFamily="2" charset="2"/>
              <a:buChar char="v"/>
            </a:pPr>
            <a:r>
              <a:rPr lang="en-IN" sz="1400" dirty="0"/>
              <a:t>Navigation Property is a property set on an entity type to understand the associations of the entity type.</a:t>
            </a:r>
          </a:p>
          <a:p>
            <a:endParaRPr lang="en-IN" sz="1400" dirty="0"/>
          </a:p>
        </p:txBody>
      </p:sp>
    </p:spTree>
    <p:extLst>
      <p:ext uri="{BB962C8B-B14F-4D97-AF65-F5344CB8AC3E}">
        <p14:creationId xmlns:p14="http://schemas.microsoft.com/office/powerpoint/2010/main" val="168589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124744"/>
          </a:xfrm>
        </p:spPr>
        <p:txBody>
          <a:bodyPr/>
          <a:lstStyle/>
          <a:p>
            <a:r>
              <a:rPr lang="en-IN" dirty="0">
                <a:latin typeface="Calibri" pitchFamily="34" charset="0"/>
              </a:rPr>
              <a:t>Queries of OData</a:t>
            </a:r>
            <a:br>
              <a:rPr lang="en-IN" dirty="0">
                <a:latin typeface="Calibri" pitchFamily="34" charset="0"/>
              </a:rPr>
            </a:br>
            <a:r>
              <a:rPr lang="en-IN" dirty="0">
                <a:latin typeface="Calibri" pitchFamily="34" charset="0"/>
              </a:rPr>
              <a:t>                                                                              </a:t>
            </a:r>
            <a:endParaRPr lang="en-IN" sz="1300" dirty="0">
              <a:latin typeface="Calibri" pitchFamily="34" charset="0"/>
            </a:endParaRPr>
          </a:p>
        </p:txBody>
      </p:sp>
      <p:sp>
        <p:nvSpPr>
          <p:cNvPr id="3" name="Content Placeholder 2"/>
          <p:cNvSpPr>
            <a:spLocks noGrp="1"/>
          </p:cNvSpPr>
          <p:nvPr>
            <p:ph idx="1"/>
          </p:nvPr>
        </p:nvSpPr>
        <p:spPr>
          <a:xfrm>
            <a:off x="0" y="1439998"/>
            <a:ext cx="9906000" cy="4797313"/>
          </a:xfrm>
        </p:spPr>
        <p:txBody>
          <a:bodyPr/>
          <a:lstStyle/>
          <a:p>
            <a:pPr algn="just">
              <a:buFont typeface="Wingdings" pitchFamily="2" charset="2"/>
              <a:buChar char="v"/>
            </a:pPr>
            <a:r>
              <a:rPr lang="en-IN" sz="1200" b="1" dirty="0">
                <a:latin typeface="Calibri" pitchFamily="34" charset="0"/>
              </a:rPr>
              <a:t>$format </a:t>
            </a:r>
            <a:r>
              <a:rPr lang="en-IN" sz="1100" dirty="0">
                <a:latin typeface="Calibri" pitchFamily="34" charset="0"/>
              </a:rPr>
              <a:t>	</a:t>
            </a:r>
            <a:r>
              <a:rPr lang="en-IN" sz="1200" dirty="0">
                <a:latin typeface="Calibri" pitchFamily="34" charset="0"/>
              </a:rPr>
              <a:t>: 	</a:t>
            </a:r>
            <a:r>
              <a:rPr lang="en-IN" sz="1300" dirty="0">
                <a:latin typeface="Calibri" pitchFamily="34" charset="0"/>
              </a:rPr>
              <a:t>This query allows us to change the format of data.</a:t>
            </a:r>
          </a:p>
          <a:p>
            <a:pPr marL="0" indent="0" algn="just">
              <a:buFont typeface="Wingdings" pitchFamily="2" charset="2"/>
              <a:buNone/>
            </a:pPr>
            <a:r>
              <a:rPr lang="en-IN" sz="1300" dirty="0">
                <a:latin typeface="Calibri" pitchFamily="34" charset="0"/>
              </a:rPr>
              <a:t>                  		 	 URI:    </a:t>
            </a:r>
            <a:r>
              <a:rPr lang="en-IN" sz="1300" dirty="0">
                <a:latin typeface="Calibri" pitchFamily="34" charset="0"/>
                <a:hlinkClick r:id="rId2"/>
              </a:rPr>
              <a:t>http://services.odata.org/OData/OData.svc/Suppliers?$format=json</a:t>
            </a:r>
            <a:r>
              <a:rPr lang="en-IN" sz="1300" dirty="0">
                <a:latin typeface="Calibri" pitchFamily="34" charset="0"/>
              </a:rPr>
              <a:t>	</a:t>
            </a:r>
          </a:p>
          <a:p>
            <a:pPr algn="just">
              <a:buFont typeface="Wingdings" pitchFamily="2" charset="2"/>
              <a:buChar char="v"/>
            </a:pPr>
            <a:r>
              <a:rPr lang="en-IN" sz="1200" b="1" dirty="0">
                <a:latin typeface="Calibri" pitchFamily="34" charset="0"/>
              </a:rPr>
              <a:t>$top                      </a:t>
            </a:r>
            <a:r>
              <a:rPr lang="en-IN" sz="1100" b="1" dirty="0">
                <a:latin typeface="Calibri" pitchFamily="34" charset="0"/>
              </a:rPr>
              <a:t>	 </a:t>
            </a:r>
            <a:r>
              <a:rPr lang="en-IN" sz="1100" dirty="0">
                <a:latin typeface="Calibri" pitchFamily="34" charset="0"/>
              </a:rPr>
              <a:t>: 	</a:t>
            </a:r>
            <a:r>
              <a:rPr lang="en-IN" sz="1300" dirty="0">
                <a:latin typeface="Calibri" pitchFamily="34" charset="0"/>
              </a:rPr>
              <a:t>This query helps to limit the data returned by the service.</a:t>
            </a:r>
          </a:p>
          <a:p>
            <a:pPr marL="0" indent="0" algn="just">
              <a:buFont typeface="Wingdings" pitchFamily="2" charset="2"/>
              <a:buNone/>
            </a:pPr>
            <a:r>
              <a:rPr lang="en-IN" sz="1300" dirty="0">
                <a:latin typeface="Calibri" pitchFamily="34" charset="0"/>
              </a:rPr>
              <a:t>                		  	URI:    </a:t>
            </a:r>
            <a:r>
              <a:rPr lang="en-IN" sz="1300" dirty="0">
                <a:latin typeface="Calibri" pitchFamily="34" charset="0"/>
                <a:hlinkClick r:id="rId3"/>
              </a:rPr>
              <a:t>http://services.odata.org/OData/OData.svc/Categories?$top=1</a:t>
            </a:r>
            <a:endParaRPr lang="en-IN" sz="1300" dirty="0">
              <a:latin typeface="Calibri" pitchFamily="34" charset="0"/>
            </a:endParaRPr>
          </a:p>
          <a:p>
            <a:pPr algn="just">
              <a:buFont typeface="Wingdings" pitchFamily="2" charset="2"/>
              <a:buChar char="v"/>
            </a:pPr>
            <a:r>
              <a:rPr lang="en-IN" sz="1200" b="1" dirty="0">
                <a:latin typeface="Calibri" pitchFamily="34" charset="0"/>
              </a:rPr>
              <a:t>$Skip        </a:t>
            </a:r>
            <a:r>
              <a:rPr lang="en-IN" sz="1100" b="1" dirty="0">
                <a:latin typeface="Calibri" pitchFamily="34" charset="0"/>
              </a:rPr>
              <a:t>	 </a:t>
            </a:r>
            <a:r>
              <a:rPr lang="en-IN" sz="1100" dirty="0">
                <a:latin typeface="Calibri" pitchFamily="34" charset="0"/>
              </a:rPr>
              <a:t>:	</a:t>
            </a:r>
            <a:r>
              <a:rPr lang="en-IN" sz="1300" dirty="0">
                <a:latin typeface="Calibri" pitchFamily="34" charset="0"/>
              </a:rPr>
              <a:t>This can be treated as opposite to $top.</a:t>
            </a:r>
          </a:p>
          <a:p>
            <a:pPr marL="0" indent="0" algn="just">
              <a:buFont typeface="Wingdings" pitchFamily="2" charset="2"/>
              <a:buNone/>
            </a:pPr>
            <a:r>
              <a:rPr lang="en-IN" sz="1300" dirty="0">
                <a:latin typeface="Calibri" pitchFamily="34" charset="0"/>
              </a:rPr>
              <a:t>                   		 URI:   </a:t>
            </a:r>
            <a:r>
              <a:rPr lang="en-IN" sz="1300" dirty="0">
                <a:latin typeface="Calibri" pitchFamily="34" charset="0"/>
                <a:hlinkClick r:id="rId4"/>
              </a:rPr>
              <a:t>http://services.odata.org/OData/OData.svc/Products?$skip=2</a:t>
            </a:r>
            <a:endParaRPr lang="en-IN" sz="1300" dirty="0">
              <a:latin typeface="Calibri" pitchFamily="34" charset="0"/>
            </a:endParaRPr>
          </a:p>
          <a:p>
            <a:pPr algn="just">
              <a:buFont typeface="Wingdings" pitchFamily="2" charset="2"/>
              <a:buChar char="v"/>
            </a:pPr>
            <a:r>
              <a:rPr lang="en-IN" sz="1200" b="1" dirty="0">
                <a:latin typeface="Calibri" pitchFamily="34" charset="0"/>
              </a:rPr>
              <a:t>$</a:t>
            </a:r>
            <a:r>
              <a:rPr lang="en-IN" sz="1200" b="1" dirty="0" err="1">
                <a:latin typeface="Calibri" pitchFamily="34" charset="0"/>
              </a:rPr>
              <a:t>inlinecount</a:t>
            </a:r>
            <a:r>
              <a:rPr lang="en-IN" sz="1100" b="1" dirty="0">
                <a:latin typeface="Calibri" pitchFamily="34" charset="0"/>
              </a:rPr>
              <a:t>	 </a:t>
            </a:r>
            <a:r>
              <a:rPr lang="en-IN" sz="1100" dirty="0">
                <a:latin typeface="Calibri" pitchFamily="34" charset="0"/>
              </a:rPr>
              <a:t>: 	</a:t>
            </a:r>
            <a:r>
              <a:rPr lang="en-IN" sz="1300" dirty="0">
                <a:latin typeface="Calibri" pitchFamily="34" charset="0"/>
              </a:rPr>
              <a:t>This will return the total number of records as part of response payload.</a:t>
            </a:r>
          </a:p>
          <a:p>
            <a:pPr marL="0" indent="0" algn="just">
              <a:buFont typeface="Wingdings" pitchFamily="2" charset="2"/>
              <a:buNone/>
            </a:pPr>
            <a:r>
              <a:rPr lang="en-IN" sz="1300" dirty="0">
                <a:latin typeface="Calibri" pitchFamily="34" charset="0"/>
              </a:rPr>
              <a:t>                   	 	URI:  </a:t>
            </a:r>
            <a:r>
              <a:rPr lang="en-IN" sz="1300" dirty="0">
                <a:latin typeface="Calibri" pitchFamily="34" charset="0"/>
                <a:hlinkClick r:id="rId5"/>
              </a:rPr>
              <a:t>http://services.odata.org/OData/OData.svc/Suppliers?$inlinecount=allpages</a:t>
            </a:r>
            <a:endParaRPr lang="en-IN" sz="1300" dirty="0">
              <a:latin typeface="Calibri" pitchFamily="34" charset="0"/>
            </a:endParaRPr>
          </a:p>
          <a:p>
            <a:pPr algn="just">
              <a:buFont typeface="Wingdings" pitchFamily="2" charset="2"/>
              <a:buChar char="v"/>
            </a:pPr>
            <a:r>
              <a:rPr lang="en-IN" sz="1200" b="1" dirty="0">
                <a:latin typeface="Calibri" pitchFamily="34" charset="0"/>
              </a:rPr>
              <a:t>$</a:t>
            </a:r>
            <a:r>
              <a:rPr lang="en-IN" sz="1200" b="1" dirty="0" err="1">
                <a:latin typeface="Calibri" pitchFamily="34" charset="0"/>
              </a:rPr>
              <a:t>orderby</a:t>
            </a:r>
            <a:r>
              <a:rPr lang="en-IN" sz="1200" b="1" dirty="0">
                <a:latin typeface="Calibri" pitchFamily="34" charset="0"/>
              </a:rPr>
              <a:t>  </a:t>
            </a:r>
            <a:r>
              <a:rPr lang="en-IN" sz="1100" b="1" dirty="0">
                <a:latin typeface="Calibri" pitchFamily="34" charset="0"/>
              </a:rPr>
              <a:t>	 </a:t>
            </a:r>
            <a:r>
              <a:rPr lang="en-IN" sz="1100" dirty="0">
                <a:latin typeface="Calibri" pitchFamily="34" charset="0"/>
              </a:rPr>
              <a:t>:	</a:t>
            </a:r>
            <a:r>
              <a:rPr lang="en-IN" sz="1300" dirty="0">
                <a:latin typeface="Calibri" pitchFamily="34" charset="0"/>
              </a:rPr>
              <a:t>It is used to sort the records returned by service.</a:t>
            </a:r>
          </a:p>
          <a:p>
            <a:pPr marL="0" indent="0" algn="just">
              <a:buFont typeface="Wingdings" pitchFamily="2" charset="2"/>
              <a:buNone/>
            </a:pPr>
            <a:r>
              <a:rPr lang="en-IN" sz="1300" dirty="0">
                <a:latin typeface="Calibri" pitchFamily="34" charset="0"/>
              </a:rPr>
              <a:t>                  	 		 URI:  </a:t>
            </a:r>
            <a:r>
              <a:rPr lang="en-IN" sz="1300" dirty="0">
                <a:latin typeface="Calibri" pitchFamily="34" charset="0"/>
                <a:hlinkClick r:id="rId6"/>
              </a:rPr>
              <a:t>http://services.odata.org/OData/OData.svc/Products?$orderby=Price </a:t>
            </a:r>
            <a:r>
              <a:rPr lang="en-IN" sz="1300" dirty="0" err="1">
                <a:latin typeface="Calibri" pitchFamily="34" charset="0"/>
                <a:hlinkClick r:id="rId6"/>
              </a:rPr>
              <a:t>desc</a:t>
            </a:r>
            <a:endParaRPr lang="en-IN" sz="1300" dirty="0">
              <a:latin typeface="Calibri" pitchFamily="34" charset="0"/>
            </a:endParaRPr>
          </a:p>
          <a:p>
            <a:pPr algn="just">
              <a:buFont typeface="Wingdings" pitchFamily="2" charset="2"/>
              <a:buChar char="v"/>
            </a:pPr>
            <a:r>
              <a:rPr lang="en-IN" sz="1200" b="1" dirty="0">
                <a:latin typeface="Calibri" pitchFamily="34" charset="0"/>
              </a:rPr>
              <a:t>$expand    </a:t>
            </a:r>
            <a:r>
              <a:rPr lang="en-IN" sz="1100" b="1" dirty="0">
                <a:latin typeface="Calibri" pitchFamily="34" charset="0"/>
              </a:rPr>
              <a:t>	</a:t>
            </a:r>
            <a:r>
              <a:rPr lang="en-IN" sz="1100" dirty="0">
                <a:latin typeface="Calibri" pitchFamily="34" charset="0"/>
              </a:rPr>
              <a:t>:	</a:t>
            </a:r>
            <a:r>
              <a:rPr lang="en-IN" sz="1300" dirty="0">
                <a:latin typeface="Calibri" pitchFamily="34" charset="0"/>
              </a:rPr>
              <a:t>This we found as very helpful query to reduce the number of calls we need to make to access a particular set 			of data.  Say, if you want to return all the products along with their category, use the example</a:t>
            </a:r>
          </a:p>
          <a:p>
            <a:pPr marL="0" indent="0" algn="just">
              <a:buFont typeface="Wingdings" pitchFamily="2" charset="2"/>
              <a:buNone/>
            </a:pPr>
            <a:r>
              <a:rPr lang="en-IN" sz="1300" dirty="0">
                <a:latin typeface="Calibri" pitchFamily="34" charset="0"/>
              </a:rPr>
              <a:t>                 	 	 	URI:</a:t>
            </a:r>
            <a:r>
              <a:rPr lang="en-IN" sz="1300" dirty="0">
                <a:latin typeface="Calibri" pitchFamily="34" charset="0"/>
                <a:hlinkClick r:id="rId7"/>
              </a:rPr>
              <a:t> http://services.odata.org/OData/OData.svc/Products?$expand=Category</a:t>
            </a:r>
            <a:r>
              <a:rPr lang="en-IN" sz="1300" dirty="0">
                <a:latin typeface="Calibri" pitchFamily="34" charset="0"/>
              </a:rPr>
              <a:t>      </a:t>
            </a:r>
          </a:p>
          <a:p>
            <a:pPr algn="just">
              <a:buFont typeface="Wingdings" pitchFamily="2" charset="2"/>
              <a:buChar char="v"/>
            </a:pPr>
            <a:r>
              <a:rPr lang="en-IN" sz="1200" b="1" dirty="0">
                <a:latin typeface="Calibri" pitchFamily="34" charset="0"/>
              </a:rPr>
              <a:t>$filter                         </a:t>
            </a:r>
            <a:r>
              <a:rPr lang="en-IN" sz="1100" dirty="0">
                <a:latin typeface="Calibri" pitchFamily="34" charset="0"/>
              </a:rPr>
              <a:t>: 	</a:t>
            </a:r>
            <a:r>
              <a:rPr lang="en-IN" sz="1300" dirty="0">
                <a:latin typeface="Calibri" pitchFamily="34" charset="0"/>
              </a:rPr>
              <a:t>This can be compared to ‘where’ query in SQL. Lets say we want to get all the products with greater than 3</a:t>
            </a:r>
          </a:p>
          <a:p>
            <a:pPr marL="0" indent="0" algn="just">
              <a:buFont typeface="Wingdings" pitchFamily="2" charset="2"/>
              <a:buNone/>
            </a:pPr>
            <a:r>
              <a:rPr lang="en-IN" sz="1300" dirty="0">
                <a:latin typeface="Calibri" pitchFamily="34" charset="0"/>
              </a:rPr>
              <a:t>                 	                        	URI: </a:t>
            </a:r>
            <a:r>
              <a:rPr lang="en-IN" sz="1300" dirty="0">
                <a:latin typeface="Calibri" pitchFamily="34" charset="0"/>
                <a:hlinkClick r:id="rId8"/>
              </a:rPr>
              <a:t>http://services.odata.org/OData/OData.svc/Products?$filter=Rating </a:t>
            </a:r>
            <a:r>
              <a:rPr lang="en-IN" sz="1300" dirty="0" err="1">
                <a:latin typeface="Calibri" pitchFamily="34" charset="0"/>
                <a:hlinkClick r:id="rId8"/>
              </a:rPr>
              <a:t>gt</a:t>
            </a:r>
            <a:r>
              <a:rPr lang="en-IN" sz="1300" dirty="0">
                <a:latin typeface="Calibri" pitchFamily="34" charset="0"/>
                <a:hlinkClick r:id="rId8"/>
              </a:rPr>
              <a:t> 3</a:t>
            </a:r>
            <a:endParaRPr lang="en-IN" sz="1300" dirty="0">
              <a:latin typeface="Calibri" pitchFamily="34" charset="0"/>
            </a:endParaRPr>
          </a:p>
          <a:p>
            <a:pPr marL="0" indent="0" algn="just">
              <a:buFont typeface="Wingdings" pitchFamily="2" charset="2"/>
              <a:buChar char="v"/>
            </a:pPr>
            <a:r>
              <a:rPr lang="en-IN" sz="1100" dirty="0">
                <a:latin typeface="Calibri" pitchFamily="34" charset="0"/>
              </a:rPr>
              <a:t>     </a:t>
            </a:r>
            <a:r>
              <a:rPr lang="en-IN" sz="1200" b="1" dirty="0">
                <a:latin typeface="Calibri" pitchFamily="34" charset="0"/>
              </a:rPr>
              <a:t>$select                       </a:t>
            </a:r>
            <a:r>
              <a:rPr lang="en-IN" sz="1100" dirty="0">
                <a:latin typeface="Calibri" pitchFamily="34" charset="0"/>
              </a:rPr>
              <a:t>:	</a:t>
            </a:r>
            <a:r>
              <a:rPr lang="en-IN" sz="1300" dirty="0">
                <a:latin typeface="Calibri" pitchFamily="34" charset="0"/>
              </a:rPr>
              <a:t>As is any SQL query, this query option can be used to select specific or all fields of an Entity set or Entity.  A 			simple example, lets  say the requirement for which is for us to return the fields rating and Price of a Product 			with ID = 3</a:t>
            </a:r>
          </a:p>
          <a:p>
            <a:pPr marL="0" indent="0" algn="just">
              <a:buFont typeface="Wingdings" panose="05000000000000000000" pitchFamily="2" charset="2"/>
              <a:buNone/>
            </a:pPr>
            <a:r>
              <a:rPr lang="en-IN" sz="1300" dirty="0">
                <a:latin typeface="Calibri" pitchFamily="34" charset="0"/>
              </a:rPr>
              <a:t>           		 	URI:</a:t>
            </a:r>
            <a:r>
              <a:rPr lang="en-IN" sz="1300" dirty="0">
                <a:latin typeface="Calibri" pitchFamily="34" charset="0"/>
                <a:hlinkClick r:id="rId9"/>
              </a:rPr>
              <a:t> http://services.odata.org/OData/OData.svc/Products(3)?$select=Rating,Price</a:t>
            </a:r>
            <a:endParaRPr lang="en-IN" sz="1300" dirty="0">
              <a:latin typeface="Calibri" pitchFamily="34" charset="0"/>
            </a:endParaRPr>
          </a:p>
          <a:p>
            <a:pPr marL="0" indent="0">
              <a:buNone/>
            </a:pPr>
            <a:endParaRPr lang="en-IN" sz="1000" dirty="0"/>
          </a:p>
          <a:p>
            <a:pPr marL="0" indent="0">
              <a:buNone/>
            </a:pPr>
            <a:endParaRPr lang="en-IN" sz="1400" dirty="0"/>
          </a:p>
        </p:txBody>
      </p:sp>
    </p:spTree>
    <p:extLst>
      <p:ext uri="{BB962C8B-B14F-4D97-AF65-F5344CB8AC3E}">
        <p14:creationId xmlns:p14="http://schemas.microsoft.com/office/powerpoint/2010/main" val="302785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268760"/>
            <a:ext cx="5293519" cy="792162"/>
          </a:xfrm>
        </p:spPr>
        <p:txBody>
          <a:bodyPr/>
          <a:lstStyle/>
          <a:p>
            <a:r>
              <a:rPr lang="en-US" dirty="0">
                <a:solidFill>
                  <a:schemeClr val="tx1"/>
                </a:solidFill>
              </a:rPr>
              <a:t>Day 1A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Prerequisites check in Gateway system</a:t>
            </a:r>
          </a:p>
        </p:txBody>
      </p:sp>
      <p:sp>
        <p:nvSpPr>
          <p:cNvPr id="3" name="Content Placeholder 2"/>
          <p:cNvSpPr>
            <a:spLocks noGrp="1"/>
          </p:cNvSpPr>
          <p:nvPr>
            <p:ph idx="1"/>
          </p:nvPr>
        </p:nvSpPr>
        <p:spPr>
          <a:xfrm>
            <a:off x="0" y="1340768"/>
            <a:ext cx="9906000" cy="4680000"/>
          </a:xfrm>
        </p:spPr>
        <p:txBody>
          <a:bodyPr/>
          <a:lstStyle/>
          <a:p>
            <a:pPr>
              <a:buFont typeface="Wingdings" panose="05000000000000000000" pitchFamily="2" charset="2"/>
              <a:buChar char="v"/>
            </a:pPr>
            <a:r>
              <a:rPr lang="en-IN" sz="1400" dirty="0"/>
              <a:t>Check whether SAP Gateway is activated.</a:t>
            </a:r>
          </a:p>
          <a:p>
            <a:pPr>
              <a:buFont typeface="Wingdings" panose="05000000000000000000" pitchFamily="2" charset="2"/>
              <a:buChar char="v"/>
            </a:pPr>
            <a:endParaRPr lang="en-IN" sz="1400" dirty="0"/>
          </a:p>
          <a:p>
            <a:pPr>
              <a:buFont typeface="Wingdings" panose="05000000000000000000" pitchFamily="2" charset="2"/>
              <a:buChar char="v"/>
            </a:pPr>
            <a:r>
              <a:rPr lang="en-IN" sz="1400" dirty="0"/>
              <a:t>Check whether system alias is maintained.</a:t>
            </a:r>
          </a:p>
          <a:p>
            <a:pPr>
              <a:buFont typeface="Wingdings" panose="05000000000000000000" pitchFamily="2" charset="2"/>
              <a:buChar char="v"/>
            </a:pPr>
            <a:endParaRPr lang="en-IN" sz="1400" dirty="0"/>
          </a:p>
          <a:p>
            <a:pPr>
              <a:buFont typeface="Wingdings" panose="05000000000000000000" pitchFamily="2" charset="2"/>
              <a:buChar char="v"/>
            </a:pPr>
            <a:r>
              <a:rPr lang="en-IN" sz="1400" dirty="0"/>
              <a:t>Check whether Service maintenance is registered and maintain successfully.</a:t>
            </a:r>
          </a:p>
          <a:p>
            <a:pPr>
              <a:buFont typeface="Wingdings" panose="05000000000000000000" pitchFamily="2" charset="2"/>
              <a:buChar char="v"/>
            </a:pPr>
            <a:endParaRPr lang="en-IN" sz="1400" dirty="0"/>
          </a:p>
          <a:p>
            <a:pPr>
              <a:buFont typeface="Wingdings" panose="05000000000000000000" pitchFamily="2" charset="2"/>
              <a:buChar char="v"/>
            </a:pPr>
            <a:r>
              <a:rPr lang="en-IN" sz="1400" dirty="0"/>
              <a:t>Check, based on SP level where all SAP notes has been implemented which are recommended by SAP.</a:t>
            </a:r>
          </a:p>
          <a:p>
            <a:pPr>
              <a:buFont typeface="Wingdings" panose="05000000000000000000" pitchFamily="2" charset="2"/>
              <a:buChar char="v"/>
            </a:pPr>
            <a:endParaRPr lang="en-IN" sz="1400" dirty="0"/>
          </a:p>
          <a:p>
            <a:pPr>
              <a:buFont typeface="Wingdings" panose="05000000000000000000" pitchFamily="2" charset="2"/>
              <a:buChar char="v"/>
            </a:pPr>
            <a:r>
              <a:rPr lang="en-IN" sz="1400" dirty="0"/>
              <a:t>Check whether virus scan profile is deactivated or not.</a:t>
            </a:r>
          </a:p>
          <a:p>
            <a:pPr>
              <a:buFont typeface="Wingdings" panose="05000000000000000000" pitchFamily="2" charset="2"/>
              <a:buChar char="v"/>
            </a:pPr>
            <a:endParaRPr lang="en-IN" sz="1400" dirty="0"/>
          </a:p>
          <a:p>
            <a:pPr>
              <a:buFont typeface="Wingdings" panose="05000000000000000000" pitchFamily="2" charset="2"/>
              <a:buChar char="v"/>
            </a:pPr>
            <a:r>
              <a:rPr lang="en-IN" sz="1400" dirty="0"/>
              <a:t>Clear the cache when ever the services are regenerated.</a:t>
            </a:r>
          </a:p>
          <a:p>
            <a:endParaRPr lang="en-IN" sz="1400" dirty="0"/>
          </a:p>
          <a:p>
            <a:endParaRPr lang="en-IN" sz="1400" dirty="0"/>
          </a:p>
        </p:txBody>
      </p:sp>
    </p:spTree>
    <p:extLst>
      <p:ext uri="{BB962C8B-B14F-4D97-AF65-F5344CB8AC3E}">
        <p14:creationId xmlns:p14="http://schemas.microsoft.com/office/powerpoint/2010/main" val="1073883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itchFamily="34" charset="0"/>
              </a:rPr>
              <a:t>Prerequisites check in Gateway system</a:t>
            </a:r>
            <a:br>
              <a:rPr lang="en-IN" dirty="0">
                <a:latin typeface="Calibri" pitchFamily="34" charset="0"/>
              </a:rPr>
            </a:br>
            <a:r>
              <a:rPr lang="en-IN" dirty="0">
                <a:latin typeface="Calibri" pitchFamily="34" charset="0"/>
              </a:rPr>
              <a:t>                                                                        </a:t>
            </a:r>
            <a:endParaRPr lang="en-IN" sz="1300" dirty="0">
              <a:latin typeface="Calibri" pitchFamily="34" charset="0"/>
            </a:endParaRPr>
          </a:p>
        </p:txBody>
      </p:sp>
      <p:sp>
        <p:nvSpPr>
          <p:cNvPr id="3" name="Content Placeholder 2"/>
          <p:cNvSpPr>
            <a:spLocks noGrp="1"/>
          </p:cNvSpPr>
          <p:nvPr>
            <p:ph idx="1"/>
          </p:nvPr>
        </p:nvSpPr>
        <p:spPr>
          <a:xfrm>
            <a:off x="0" y="1340768"/>
            <a:ext cx="9906000" cy="4968552"/>
          </a:xfrm>
        </p:spPr>
        <p:txBody>
          <a:bodyPr/>
          <a:lstStyle/>
          <a:p>
            <a:pPr>
              <a:buFont typeface="Wingdings" panose="05000000000000000000" pitchFamily="2" charset="2"/>
              <a:buChar char="v"/>
            </a:pPr>
            <a:r>
              <a:rPr lang="en-IN" sz="1300" b="1" dirty="0"/>
              <a:t>Check whether SAP Gateway is activated</a:t>
            </a:r>
            <a:r>
              <a:rPr lang="en-IN" sz="1300" dirty="0"/>
              <a:t>.</a:t>
            </a:r>
          </a:p>
          <a:p>
            <a:pPr marL="0" indent="0">
              <a:buNone/>
            </a:pPr>
            <a:r>
              <a:rPr lang="en-IN" sz="1300" dirty="0"/>
              <a:t>    </a:t>
            </a:r>
          </a:p>
          <a:p>
            <a:pPr marL="0" indent="0">
              <a:buNone/>
            </a:pPr>
            <a:r>
              <a:rPr lang="en-IN" sz="1300" dirty="0"/>
              <a:t>       Go to Transaction SPRO =&gt; Click on SAP Reference RMG</a:t>
            </a:r>
          </a:p>
          <a:p>
            <a:pPr marL="0" indent="0">
              <a:buNone/>
            </a:pPr>
            <a:endParaRPr lang="en-IN" sz="1300" dirty="0"/>
          </a:p>
          <a:p>
            <a:pPr marL="0" indent="0">
              <a:buNone/>
            </a:pPr>
            <a:r>
              <a:rPr lang="en-IN" sz="1300" dirty="0"/>
              <a:t>       Navigate to below path:</a:t>
            </a:r>
          </a:p>
          <a:p>
            <a:pPr marL="0" indent="0">
              <a:buNone/>
            </a:pPr>
            <a:endParaRPr lang="en-IN" sz="1300" dirty="0"/>
          </a:p>
          <a:p>
            <a:pPr marL="0" indent="0">
              <a:buNone/>
            </a:pPr>
            <a:r>
              <a:rPr lang="en-IN" sz="1300" dirty="0"/>
              <a:t>       SAP NetWeaver=&gt;SAP Gateway=&gt;OData Channel=&gt;Configuration=&gt;</a:t>
            </a:r>
            <a:r>
              <a:rPr lang="en-US" sz="1300" dirty="0"/>
              <a:t>Activate or Deactivate SAP Gateway</a:t>
            </a:r>
          </a:p>
          <a:p>
            <a:pPr marL="0" indent="0">
              <a:buNone/>
            </a:pPr>
            <a:endParaRPr lang="en-US" sz="1300" dirty="0"/>
          </a:p>
          <a:p>
            <a:pPr marL="0" indent="0">
              <a:buNone/>
            </a:pPr>
            <a:endParaRPr lang="en-IN" sz="1300" dirty="0"/>
          </a:p>
          <a:p>
            <a:pPr>
              <a:buFont typeface="Wingdings" panose="05000000000000000000" pitchFamily="2" charset="2"/>
              <a:buChar char="v"/>
            </a:pPr>
            <a:endParaRPr lang="en-IN" sz="1300" dirty="0"/>
          </a:p>
          <a:p>
            <a:pPr>
              <a:buFont typeface="Wingdings" panose="05000000000000000000" pitchFamily="2" charset="2"/>
              <a:buChar char="v"/>
            </a:pPr>
            <a:endParaRPr lang="en-IN" sz="1300" dirty="0"/>
          </a:p>
          <a:p>
            <a:pPr>
              <a:buFont typeface="Wingdings" panose="05000000000000000000" pitchFamily="2" charset="2"/>
              <a:buChar char="v"/>
            </a:pPr>
            <a:endParaRPr lang="en-IN" sz="1300" dirty="0"/>
          </a:p>
          <a:p>
            <a:pPr>
              <a:buFont typeface="Wingdings" panose="05000000000000000000" pitchFamily="2" charset="2"/>
              <a:buChar char="v"/>
            </a:pPr>
            <a:endParaRPr lang="en-IN" sz="1300" dirty="0"/>
          </a:p>
          <a:p>
            <a:pPr>
              <a:buFont typeface="Wingdings" panose="05000000000000000000" pitchFamily="2" charset="2"/>
              <a:buChar char="v"/>
            </a:pPr>
            <a:endParaRPr lang="en-IN" sz="1300" dirty="0"/>
          </a:p>
          <a:p>
            <a:pPr>
              <a:buFont typeface="Wingdings" panose="05000000000000000000" pitchFamily="2" charset="2"/>
              <a:buChar char="v"/>
            </a:pPr>
            <a:endParaRPr lang="en-IN" sz="1300" dirty="0"/>
          </a:p>
          <a:p>
            <a:pPr>
              <a:buFont typeface="Wingdings" panose="05000000000000000000" pitchFamily="2" charset="2"/>
              <a:buChar char="v"/>
            </a:pPr>
            <a:endParaRPr lang="en-IN" sz="1300" dirty="0"/>
          </a:p>
          <a:p>
            <a:endParaRPr lang="en-IN" sz="13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1072" y="3429000"/>
            <a:ext cx="3846363" cy="2008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504" y="3284984"/>
            <a:ext cx="4536504" cy="2268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601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itchFamily="34" charset="0"/>
              </a:rPr>
              <a:t>           Prerequisites check in Gateway system – Contd..</a:t>
            </a:r>
            <a:br>
              <a:rPr lang="en-IN" dirty="0">
                <a:latin typeface="Calibri" pitchFamily="34" charset="0"/>
              </a:rPr>
            </a:br>
            <a:r>
              <a:rPr lang="en-IN" dirty="0">
                <a:latin typeface="Calibri" pitchFamily="34" charset="0"/>
              </a:rPr>
              <a:t>                                                                            </a:t>
            </a:r>
            <a:endParaRPr lang="en-US" sz="1300" dirty="0"/>
          </a:p>
        </p:txBody>
      </p:sp>
      <p:sp>
        <p:nvSpPr>
          <p:cNvPr id="3" name="Content Placeholder 2"/>
          <p:cNvSpPr>
            <a:spLocks noGrp="1"/>
          </p:cNvSpPr>
          <p:nvPr>
            <p:ph idx="1"/>
          </p:nvPr>
        </p:nvSpPr>
        <p:spPr/>
        <p:txBody>
          <a:bodyPr/>
          <a:lstStyle/>
          <a:p>
            <a:pPr>
              <a:buFont typeface="Wingdings" panose="05000000000000000000" pitchFamily="2" charset="2"/>
              <a:buChar char="v"/>
            </a:pPr>
            <a:endParaRPr lang="en-IN" sz="1300" dirty="0"/>
          </a:p>
          <a:p>
            <a:pPr>
              <a:buFont typeface="Wingdings" panose="05000000000000000000" pitchFamily="2" charset="2"/>
              <a:buChar char="v"/>
            </a:pPr>
            <a:r>
              <a:rPr lang="en-IN" sz="1300" b="1" dirty="0"/>
              <a:t>Check whether system alias is maintained </a:t>
            </a:r>
          </a:p>
          <a:p>
            <a:pPr>
              <a:buFont typeface="Wingdings" panose="05000000000000000000" pitchFamily="2" charset="2"/>
              <a:buChar char="v"/>
            </a:pPr>
            <a:endParaRPr lang="en-IN" sz="1300" dirty="0"/>
          </a:p>
          <a:p>
            <a:pPr marL="0" indent="0">
              <a:buNone/>
            </a:pPr>
            <a:r>
              <a:rPr lang="en-IN" sz="1300" dirty="0"/>
              <a:t>      Go to Transaction SPRO =&gt; Click on SAP Reference RMG</a:t>
            </a:r>
          </a:p>
          <a:p>
            <a:pPr marL="0" indent="0">
              <a:buNone/>
            </a:pPr>
            <a:r>
              <a:rPr lang="en-IN" sz="1300" dirty="0"/>
              <a:t>     </a:t>
            </a:r>
          </a:p>
          <a:p>
            <a:pPr marL="0" indent="0">
              <a:buNone/>
            </a:pPr>
            <a:r>
              <a:rPr lang="en-IN" sz="1300" dirty="0"/>
              <a:t>      Navigate to below path:</a:t>
            </a:r>
          </a:p>
          <a:p>
            <a:pPr marL="0" indent="0">
              <a:buNone/>
            </a:pPr>
            <a:endParaRPr lang="en-IN" sz="1300" dirty="0"/>
          </a:p>
          <a:p>
            <a:pPr marL="0" indent="0">
              <a:buNone/>
            </a:pPr>
            <a:r>
              <a:rPr lang="en-IN" sz="1300" dirty="0"/>
              <a:t>       SAP NetWeaver=&gt;SAP Gateway=&gt;OData Channel=&gt;Configuration=&gt;</a:t>
            </a:r>
            <a:r>
              <a:rPr lang="en-US" sz="1300" dirty="0"/>
              <a:t>Connection Settings=&gt;</a:t>
            </a:r>
          </a:p>
          <a:p>
            <a:pPr marL="0" indent="0">
              <a:buNone/>
            </a:pPr>
            <a:r>
              <a:rPr lang="en-US" sz="1300" dirty="0"/>
              <a:t>       SAP Gateway to SAP System=&gt;Manage SAP System Aliases</a:t>
            </a:r>
          </a:p>
          <a:p>
            <a:pPr marL="0" indent="0">
              <a:buNone/>
            </a:pPr>
            <a:endParaRPr lang="en-US" sz="1300" dirty="0"/>
          </a:p>
          <a:p>
            <a:pPr marL="0" indent="0">
              <a:buNone/>
            </a:pPr>
            <a:endParaRPr lang="en-IN" sz="1300" dirty="0"/>
          </a:p>
          <a:p>
            <a:pPr>
              <a:buFont typeface="Wingdings" panose="05000000000000000000" pitchFamily="2" charset="2"/>
              <a:buChar char="v"/>
            </a:pPr>
            <a:endParaRPr lang="en-IN" sz="1300" dirty="0"/>
          </a:p>
          <a:p>
            <a:pPr>
              <a:buFont typeface="Wingdings" panose="05000000000000000000" pitchFamily="2" charset="2"/>
              <a:buChar char="v"/>
            </a:pPr>
            <a:endParaRPr lang="en-IN" sz="1300" dirty="0"/>
          </a:p>
          <a:p>
            <a:pPr>
              <a:buFont typeface="Wingdings" panose="05000000000000000000" pitchFamily="2" charset="2"/>
              <a:buChar char="v"/>
            </a:pPr>
            <a:endParaRPr lang="en-IN" sz="1300" dirty="0"/>
          </a:p>
          <a:p>
            <a:pPr marL="0" indent="0">
              <a:buNone/>
            </a:pPr>
            <a:r>
              <a:rPr lang="en-IN" sz="1300" dirty="0"/>
              <a:t>   </a:t>
            </a:r>
          </a:p>
        </p:txBody>
      </p:sp>
      <p:sp>
        <p:nvSpPr>
          <p:cNvPr id="4" name="Date Placeholder 3"/>
          <p:cNvSpPr>
            <a:spLocks noGrp="1"/>
          </p:cNvSpPr>
          <p:nvPr>
            <p:ph type="dt" sz="half" idx="2"/>
          </p:nvPr>
        </p:nvSpPr>
        <p:spPr/>
        <p:txBody>
          <a:bodyPr/>
          <a:lstStyle/>
          <a:p>
            <a:pPr>
              <a:defRPr/>
            </a:pPr>
            <a:endParaRPr lang="en-U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656" y="3861048"/>
            <a:ext cx="574357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872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itchFamily="34" charset="0"/>
              </a:rPr>
              <a:t>Prerequisites check in Gateway system – Contd..</a:t>
            </a:r>
            <a:br>
              <a:rPr lang="en-IN" dirty="0">
                <a:latin typeface="Calibri" pitchFamily="34" charset="0"/>
              </a:rPr>
            </a:br>
            <a:r>
              <a:rPr lang="en-IN" dirty="0">
                <a:latin typeface="Calibri" pitchFamily="34" charset="0"/>
              </a:rPr>
              <a:t>                                                                            </a:t>
            </a:r>
            <a:endParaRPr lang="en-US" sz="1300" dirty="0"/>
          </a:p>
        </p:txBody>
      </p:sp>
      <p:sp>
        <p:nvSpPr>
          <p:cNvPr id="5" name="Rectangle 4"/>
          <p:cNvSpPr/>
          <p:nvPr/>
        </p:nvSpPr>
        <p:spPr>
          <a:xfrm>
            <a:off x="416496" y="1700808"/>
            <a:ext cx="9145016" cy="4293483"/>
          </a:xfrm>
          <a:prstGeom prst="rect">
            <a:avLst/>
          </a:prstGeom>
        </p:spPr>
        <p:txBody>
          <a:bodyPr wrap="square">
            <a:spAutoFit/>
          </a:bodyPr>
          <a:lstStyle/>
          <a:p>
            <a:pPr>
              <a:buFont typeface="Wingdings" panose="05000000000000000000" pitchFamily="2" charset="2"/>
              <a:buChar char="v"/>
            </a:pPr>
            <a:endParaRPr lang="en-IN" sz="1300" dirty="0"/>
          </a:p>
          <a:p>
            <a:pPr>
              <a:buFont typeface="Wingdings" panose="05000000000000000000" pitchFamily="2" charset="2"/>
              <a:buChar char="v"/>
            </a:pPr>
            <a:r>
              <a:rPr lang="en-IN" sz="1300" dirty="0"/>
              <a:t>   </a:t>
            </a:r>
            <a:r>
              <a:rPr lang="en-IN" sz="1300" b="1" dirty="0"/>
              <a:t>Check whether virus scan profile is deactivated or not.</a:t>
            </a:r>
          </a:p>
          <a:p>
            <a:pPr>
              <a:buFont typeface="Wingdings" panose="05000000000000000000" pitchFamily="2" charset="2"/>
              <a:buChar char="v"/>
            </a:pPr>
            <a:endParaRPr lang="en-IN" sz="1300" dirty="0"/>
          </a:p>
          <a:p>
            <a:r>
              <a:rPr lang="en-IN" sz="1300" dirty="0"/>
              <a:t>Transaction: /IWFND/VIRUS_SCAN</a:t>
            </a:r>
          </a:p>
          <a:p>
            <a:pPr>
              <a:buFont typeface="Wingdings" panose="05000000000000000000" pitchFamily="2" charset="2"/>
              <a:buChar char="v"/>
            </a:pPr>
            <a:endParaRPr lang="en-IN" sz="1300" dirty="0"/>
          </a:p>
          <a:p>
            <a:endParaRPr lang="en-IN" sz="1300" dirty="0"/>
          </a:p>
          <a:p>
            <a:endParaRPr lang="en-IN" sz="1300" dirty="0"/>
          </a:p>
          <a:p>
            <a:endParaRPr lang="en-IN" sz="1300" dirty="0"/>
          </a:p>
          <a:p>
            <a:endParaRPr lang="en-IN" sz="1300" dirty="0"/>
          </a:p>
          <a:p>
            <a:endParaRPr lang="en-IN" sz="1300" dirty="0"/>
          </a:p>
          <a:p>
            <a:endParaRPr lang="en-IN" sz="1300" dirty="0"/>
          </a:p>
          <a:p>
            <a:endParaRPr lang="en-IN" sz="1300" dirty="0"/>
          </a:p>
          <a:p>
            <a:endParaRPr lang="en-IN" sz="1300" dirty="0"/>
          </a:p>
          <a:p>
            <a:pPr>
              <a:buFont typeface="Wingdings" panose="05000000000000000000" pitchFamily="2" charset="2"/>
              <a:buChar char="v"/>
            </a:pPr>
            <a:endParaRPr lang="en-IN" sz="1300" dirty="0"/>
          </a:p>
          <a:p>
            <a:pPr>
              <a:buFont typeface="Wingdings" panose="05000000000000000000" pitchFamily="2" charset="2"/>
              <a:buChar char="v"/>
            </a:pPr>
            <a:r>
              <a:rPr lang="en-IN" sz="1300" dirty="0"/>
              <a:t>     </a:t>
            </a:r>
            <a:r>
              <a:rPr lang="en-IN" sz="1300" b="1" dirty="0"/>
              <a:t>Clean up the cache when ever the services are regenerated</a:t>
            </a:r>
            <a:r>
              <a:rPr lang="en-IN" sz="1300" dirty="0"/>
              <a:t>.</a:t>
            </a:r>
          </a:p>
          <a:p>
            <a:pPr>
              <a:buFont typeface="Wingdings" panose="05000000000000000000" pitchFamily="2" charset="2"/>
              <a:buChar char="v"/>
            </a:pPr>
            <a:endParaRPr lang="en-IN" sz="1300" dirty="0"/>
          </a:p>
          <a:p>
            <a:r>
              <a:rPr lang="en-IN" sz="1300" dirty="0"/>
              <a:t>Transactions:</a:t>
            </a:r>
          </a:p>
          <a:p>
            <a:endParaRPr lang="en-IN" sz="1300" dirty="0"/>
          </a:p>
          <a:p>
            <a:r>
              <a:rPr lang="en-IN" sz="1300" dirty="0"/>
              <a:t> /IWFND/CACHE_CLEANUP  - Frontend Gateway System</a:t>
            </a:r>
          </a:p>
          <a:p>
            <a:r>
              <a:rPr lang="en-IN" sz="1300" dirty="0"/>
              <a:t>/IWFND/CACHE_CLEANUP   - Backend System</a:t>
            </a:r>
          </a:p>
          <a:p>
            <a:endParaRPr lang="en-IN" sz="13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681288"/>
            <a:ext cx="64770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4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Gateway Service Builder Tool</a:t>
            </a:r>
          </a:p>
        </p:txBody>
      </p:sp>
      <p:sp>
        <p:nvSpPr>
          <p:cNvPr id="3" name="Content Placeholder 2"/>
          <p:cNvSpPr>
            <a:spLocks noGrp="1"/>
          </p:cNvSpPr>
          <p:nvPr>
            <p:ph idx="1"/>
          </p:nvPr>
        </p:nvSpPr>
        <p:spPr>
          <a:xfrm>
            <a:off x="0" y="1439999"/>
            <a:ext cx="9906000" cy="3429161"/>
          </a:xfrm>
        </p:spPr>
        <p:txBody>
          <a:bodyPr/>
          <a:lstStyle/>
          <a:p>
            <a:endParaRPr lang="en-US" sz="1400" dirty="0">
              <a:latin typeface="Calibri" pitchFamily="34" charset="0"/>
            </a:endParaRPr>
          </a:p>
          <a:p>
            <a:r>
              <a:rPr lang="en-US" sz="1400" dirty="0"/>
              <a:t>Gateway Service Builder (transaction "SEGW") is available as of Release 2.0 Support Package 4/5 and it greatly accelerates the OData service development process. In many cases you don't even need to write a single line of ABAP code - unless of course you prefer to do so. It is no longer mandatory that you have deep ABAP OO skills. </a:t>
            </a:r>
          </a:p>
          <a:p>
            <a:pPr>
              <a:buNone/>
            </a:pPr>
            <a:endParaRPr lang="en-US" sz="1400" dirty="0"/>
          </a:p>
          <a:p>
            <a:pPr>
              <a:buNone/>
            </a:pPr>
            <a:r>
              <a:rPr lang="en-US" sz="1400" dirty="0"/>
              <a:t>In Service Builder we need to do follow below three steps to build an OData service:</a:t>
            </a:r>
          </a:p>
          <a:p>
            <a:pPr>
              <a:buNone/>
            </a:pPr>
            <a:endParaRPr lang="en-US" sz="1400" dirty="0"/>
          </a:p>
          <a:p>
            <a:r>
              <a:rPr lang="en-US" sz="1400" dirty="0"/>
              <a:t>Define or import the data model </a:t>
            </a:r>
          </a:p>
          <a:p>
            <a:r>
              <a:rPr lang="en-US" sz="1400" dirty="0"/>
              <a:t>Implement or generate the runtime logic for the service operations </a:t>
            </a:r>
          </a:p>
          <a:p>
            <a:r>
              <a:rPr lang="en-US" sz="1400" dirty="0"/>
              <a:t>Activate and run the service </a:t>
            </a:r>
          </a:p>
          <a:p>
            <a:pPr>
              <a:buNone/>
            </a:pPr>
            <a:endParaRPr lang="en-US" sz="1400" dirty="0"/>
          </a:p>
          <a:p>
            <a:pPr>
              <a:buNone/>
            </a:pPr>
            <a:r>
              <a:rPr lang="en-US" sz="1400" dirty="0"/>
              <a:t>The picture shows the various options </a:t>
            </a:r>
          </a:p>
          <a:p>
            <a:pPr>
              <a:buNone/>
            </a:pPr>
            <a:r>
              <a:rPr lang="en-US" sz="1400" dirty="0"/>
              <a:t>that are covered in SEGW:</a:t>
            </a:r>
          </a:p>
          <a:p>
            <a:pPr>
              <a:buNone/>
            </a:pPr>
            <a:endParaRPr lang="en-US" sz="1400" dirty="0">
              <a:latin typeface="Calibri" pitchFamily="34" charset="0"/>
            </a:endParaRPr>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808984" y="3573016"/>
            <a:ext cx="4631829" cy="228781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300"/>
            <a:ext cx="9906000" cy="1188000"/>
          </a:xfrm>
        </p:spPr>
        <p:txBody>
          <a:bodyPr/>
          <a:lstStyle/>
          <a:p>
            <a:r>
              <a:rPr lang="en-IN" dirty="0"/>
              <a:t>Definitions</a:t>
            </a:r>
          </a:p>
        </p:txBody>
      </p:sp>
      <p:sp>
        <p:nvSpPr>
          <p:cNvPr id="3" name="Content Placeholder 2"/>
          <p:cNvSpPr>
            <a:spLocks noGrp="1"/>
          </p:cNvSpPr>
          <p:nvPr>
            <p:ph idx="1"/>
          </p:nvPr>
        </p:nvSpPr>
        <p:spPr>
          <a:xfrm>
            <a:off x="0" y="1268760"/>
            <a:ext cx="9906000" cy="5112568"/>
          </a:xfrm>
        </p:spPr>
        <p:txBody>
          <a:bodyPr/>
          <a:lstStyle/>
          <a:p>
            <a:pPr>
              <a:buFont typeface="Wingdings" panose="05000000000000000000" pitchFamily="2" charset="2"/>
              <a:buChar char="v"/>
            </a:pPr>
            <a:r>
              <a:rPr lang="en-IN" sz="1400" dirty="0"/>
              <a:t>An </a:t>
            </a:r>
            <a:r>
              <a:rPr lang="en-IN" sz="1400" b="1" dirty="0"/>
              <a:t>E</a:t>
            </a:r>
            <a:r>
              <a:rPr lang="en-IN" sz="1400" dirty="0"/>
              <a:t>ntity type can be considered as data type that contains details of specific type of data.</a:t>
            </a:r>
          </a:p>
          <a:p>
            <a:pPr>
              <a:buFont typeface="Wingdings" panose="05000000000000000000" pitchFamily="2" charset="2"/>
              <a:buChar char="v"/>
            </a:pPr>
            <a:endParaRPr lang="en-IN" sz="1400" dirty="0"/>
          </a:p>
          <a:p>
            <a:pPr marL="0" indent="0">
              <a:buNone/>
            </a:pPr>
            <a:r>
              <a:rPr lang="en-IN" sz="1400" dirty="0"/>
              <a:t>                             For example: Customer, Supplier, Sales Order, Employee etc.</a:t>
            </a:r>
          </a:p>
          <a:p>
            <a:pPr marL="0" indent="0">
              <a:buNone/>
            </a:pPr>
            <a:endParaRPr lang="en-IN" sz="1400" dirty="0"/>
          </a:p>
          <a:p>
            <a:pPr>
              <a:buFont typeface="Wingdings" panose="05000000000000000000" pitchFamily="2" charset="2"/>
              <a:buChar char="v"/>
            </a:pPr>
            <a:r>
              <a:rPr lang="en-IN" sz="1400" b="1" dirty="0"/>
              <a:t>E</a:t>
            </a:r>
            <a:r>
              <a:rPr lang="en-IN" sz="1400" dirty="0"/>
              <a:t>ntity Key is used to uniquely identify an </a:t>
            </a:r>
            <a:r>
              <a:rPr lang="en-IN" sz="1400" b="1" dirty="0"/>
              <a:t>E</a:t>
            </a:r>
            <a:r>
              <a:rPr lang="en-IN" sz="1400" dirty="0"/>
              <a:t>ntity Type.</a:t>
            </a:r>
          </a:p>
          <a:p>
            <a:pPr>
              <a:buNone/>
            </a:pPr>
            <a:endParaRPr lang="en-IN" sz="1400" dirty="0"/>
          </a:p>
          <a:p>
            <a:pPr marL="0" indent="0">
              <a:buNone/>
            </a:pPr>
            <a:r>
              <a:rPr lang="en-IN" sz="1400" dirty="0"/>
              <a:t>                            For example: Employee number , Sales Order number</a:t>
            </a:r>
          </a:p>
          <a:p>
            <a:pPr marL="0" indent="0">
              <a:buNone/>
            </a:pPr>
            <a:endParaRPr lang="en-IN" sz="1400" dirty="0"/>
          </a:p>
          <a:p>
            <a:pPr marL="0" indent="0">
              <a:buFont typeface="Wingdings" pitchFamily="2" charset="2"/>
              <a:buChar char="v"/>
            </a:pPr>
            <a:r>
              <a:rPr lang="en-IN" sz="1400" dirty="0"/>
              <a:t> An </a:t>
            </a:r>
            <a:r>
              <a:rPr lang="en-IN" sz="1400" b="1" dirty="0"/>
              <a:t>E</a:t>
            </a:r>
            <a:r>
              <a:rPr lang="en-IN" sz="1400" dirty="0"/>
              <a:t>ntity set is nothing but a collection of </a:t>
            </a:r>
            <a:r>
              <a:rPr lang="en-IN" sz="1400" b="1" dirty="0"/>
              <a:t>E</a:t>
            </a:r>
            <a:r>
              <a:rPr lang="en-IN" sz="1400" dirty="0"/>
              <a:t>ntity type.</a:t>
            </a:r>
          </a:p>
          <a:p>
            <a:pPr>
              <a:buFont typeface="Wingdings" panose="05000000000000000000" pitchFamily="2" charset="2"/>
              <a:buChar char="v"/>
            </a:pPr>
            <a:endParaRPr lang="en-IN" sz="1400" dirty="0"/>
          </a:p>
          <a:p>
            <a:pPr>
              <a:buFont typeface="Wingdings" panose="05000000000000000000" pitchFamily="2" charset="2"/>
              <a:buChar char="v"/>
            </a:pPr>
            <a:r>
              <a:rPr lang="en-IN" sz="1400" b="1" dirty="0"/>
              <a:t>A</a:t>
            </a:r>
            <a:r>
              <a:rPr lang="en-IN" sz="1400" dirty="0"/>
              <a:t>ssociation is simply relation ship between two or more </a:t>
            </a:r>
            <a:r>
              <a:rPr lang="en-IN" sz="1400" b="1" dirty="0"/>
              <a:t>E</a:t>
            </a:r>
            <a:r>
              <a:rPr lang="en-IN" sz="1400" dirty="0"/>
              <a:t>ntity types</a:t>
            </a:r>
          </a:p>
          <a:p>
            <a:pPr>
              <a:buNone/>
            </a:pPr>
            <a:endParaRPr lang="en-IN" sz="1400" dirty="0"/>
          </a:p>
          <a:p>
            <a:pPr marL="0" indent="0">
              <a:buNone/>
            </a:pPr>
            <a:r>
              <a:rPr lang="en-IN" sz="1400" dirty="0"/>
              <a:t>                           For example: Products to its Manufacturer</a:t>
            </a:r>
          </a:p>
          <a:p>
            <a:pPr marL="0" indent="0">
              <a:buNone/>
            </a:pPr>
            <a:endParaRPr lang="en-IN" sz="1400" dirty="0"/>
          </a:p>
          <a:p>
            <a:pPr marL="0" indent="0">
              <a:buNone/>
            </a:pPr>
            <a:r>
              <a:rPr lang="en-IN" sz="1400" dirty="0"/>
              <a:t>                                   (An entity set Product can be associated with an entity set Manufacturer in an OData metadata)</a:t>
            </a:r>
          </a:p>
          <a:p>
            <a:pPr marL="0" indent="0">
              <a:buNone/>
            </a:pPr>
            <a:endParaRPr lang="en-IN" sz="1400" dirty="0"/>
          </a:p>
          <a:p>
            <a:pPr>
              <a:buFont typeface="Wingdings" panose="05000000000000000000" pitchFamily="2" charset="2"/>
              <a:buChar char="v"/>
            </a:pPr>
            <a:r>
              <a:rPr lang="en-IN" sz="1400" dirty="0"/>
              <a:t>Navigation Property is a property set on an entity type to understand the associations of the entity type.</a:t>
            </a:r>
          </a:p>
          <a:p>
            <a:endParaRPr lang="en-IN" sz="1400" dirty="0"/>
          </a:p>
        </p:txBody>
      </p:sp>
    </p:spTree>
    <p:extLst>
      <p:ext uri="{BB962C8B-B14F-4D97-AF65-F5344CB8AC3E}">
        <p14:creationId xmlns:p14="http://schemas.microsoft.com/office/powerpoint/2010/main" val="1788870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pitchFamily="34" charset="0"/>
              </a:rPr>
              <a:t>SEGW</a:t>
            </a:r>
            <a:endParaRPr lang="en-IN" sz="1300" dirty="0">
              <a:latin typeface="Calibri" pitchFamily="34" charset="0"/>
            </a:endParaRPr>
          </a:p>
        </p:txBody>
      </p:sp>
      <p:sp>
        <p:nvSpPr>
          <p:cNvPr id="3" name="Content Placeholder 2"/>
          <p:cNvSpPr>
            <a:spLocks noGrp="1"/>
          </p:cNvSpPr>
          <p:nvPr>
            <p:ph idx="1"/>
          </p:nvPr>
        </p:nvSpPr>
        <p:spPr/>
        <p:txBody>
          <a:bodyPr/>
          <a:lstStyle/>
          <a:p>
            <a:pPr marL="0" indent="0">
              <a:lnSpc>
                <a:spcPts val="4530"/>
              </a:lnSpc>
              <a:spcBef>
                <a:spcPts val="200"/>
              </a:spcBef>
              <a:buNone/>
            </a:pPr>
            <a:r>
              <a:rPr lang="en-CA" sz="1300" dirty="0"/>
              <a:t>Transaction Code : SEGW</a:t>
            </a:r>
          </a:p>
          <a:p>
            <a:pPr marL="0" indent="0">
              <a:spcBef>
                <a:spcPts val="200"/>
              </a:spcBef>
              <a:buFont typeface="Wingdings" pitchFamily="2" charset="2"/>
              <a:buChar char="v"/>
            </a:pPr>
            <a:r>
              <a:rPr lang="en-CA" sz="1300" dirty="0"/>
              <a:t> Design time environment which provides developers an easy-to-use set of tools for creating services</a:t>
            </a:r>
          </a:p>
          <a:p>
            <a:pPr>
              <a:buNone/>
            </a:pPr>
            <a:endParaRPr lang="en-IN" sz="1300" dirty="0"/>
          </a:p>
          <a:p>
            <a:pPr>
              <a:buFont typeface="Wingdings" pitchFamily="2" charset="2"/>
              <a:buChar char="v"/>
            </a:pPr>
            <a:r>
              <a:rPr lang="en-IN" sz="1300" dirty="0"/>
              <a:t>Need to understand below terms in SEGW transaction</a:t>
            </a:r>
          </a:p>
          <a:p>
            <a:pPr marL="0" indent="0">
              <a:buNone/>
            </a:pPr>
            <a:endParaRPr lang="en-IN" sz="1300" dirty="0"/>
          </a:p>
          <a:p>
            <a:pPr marL="0" indent="0">
              <a:buNone/>
            </a:pPr>
            <a:r>
              <a:rPr lang="en-IN" sz="1300" dirty="0"/>
              <a:t>         -  Entity Type</a:t>
            </a:r>
          </a:p>
          <a:p>
            <a:pPr marL="0" indent="0">
              <a:buNone/>
            </a:pPr>
            <a:r>
              <a:rPr lang="en-IN" sz="1300" dirty="0"/>
              <a:t>         -  Entity Set</a:t>
            </a:r>
          </a:p>
          <a:p>
            <a:pPr marL="0" indent="0">
              <a:buNone/>
            </a:pPr>
            <a:r>
              <a:rPr lang="en-IN" sz="1300" dirty="0"/>
              <a:t>         -  Association</a:t>
            </a:r>
          </a:p>
          <a:p>
            <a:pPr marL="0" indent="0">
              <a:buNone/>
            </a:pPr>
            <a:r>
              <a:rPr lang="en-IN" sz="1300" dirty="0"/>
              <a:t>         -  Navigation</a:t>
            </a:r>
          </a:p>
          <a:p>
            <a:pPr marL="0" indent="0">
              <a:buNone/>
            </a:pPr>
            <a:r>
              <a:rPr lang="en-IN" sz="1300" dirty="0"/>
              <a:t>         -  MPC( Model Provider Class )</a:t>
            </a:r>
          </a:p>
          <a:p>
            <a:pPr marL="0" indent="0">
              <a:buNone/>
            </a:pPr>
            <a:r>
              <a:rPr lang="en-IN" sz="1300" dirty="0"/>
              <a:t>         -  DPC( Data Provider Class )</a:t>
            </a:r>
          </a:p>
          <a:p>
            <a:pPr marL="0" indent="0">
              <a:buNone/>
            </a:pPr>
            <a:endParaRPr lang="en-IN" sz="1300" dirty="0"/>
          </a:p>
          <a:p>
            <a:pPr marL="0" indent="0">
              <a:buNone/>
            </a:pPr>
            <a:endParaRPr lang="en-IN" sz="1300" dirty="0"/>
          </a:p>
          <a:p>
            <a:pPr marL="0" indent="0">
              <a:buNone/>
            </a:pPr>
            <a:r>
              <a:rPr lang="en-IN" sz="1300" dirty="0"/>
              <a:t>By now we should be familiar of all above terms in Gateway </a:t>
            </a:r>
          </a:p>
          <a:p>
            <a:pPr marL="0" indent="0">
              <a:buNone/>
            </a:pPr>
            <a:r>
              <a:rPr lang="en-IN" sz="1300" dirty="0"/>
              <a:t>Service Builder.</a:t>
            </a:r>
          </a:p>
          <a:p>
            <a:pPr marL="0" indent="0">
              <a:buNone/>
            </a:pPr>
            <a:r>
              <a:rPr lang="en-IN" sz="1300" dirty="0"/>
              <a:t>    </a:t>
            </a:r>
          </a:p>
        </p:txBody>
      </p:sp>
      <p:pic>
        <p:nvPicPr>
          <p:cNvPr id="4" name="Picture 3" descr="Picture2.png"/>
          <p:cNvPicPr>
            <a:picLocks noChangeAspect="1"/>
          </p:cNvPicPr>
          <p:nvPr/>
        </p:nvPicPr>
        <p:blipFill>
          <a:blip r:embed="rId2" cstate="print"/>
          <a:stretch>
            <a:fillRect/>
          </a:stretch>
        </p:blipFill>
        <p:spPr>
          <a:xfrm>
            <a:off x="4953000" y="2492896"/>
            <a:ext cx="4762320" cy="3512040"/>
          </a:xfrm>
          <a:prstGeom prst="rect">
            <a:avLst/>
          </a:prstGeom>
        </p:spPr>
      </p:pic>
    </p:spTree>
    <p:extLst>
      <p:ext uri="{BB962C8B-B14F-4D97-AF65-F5344CB8AC3E}">
        <p14:creationId xmlns:p14="http://schemas.microsoft.com/office/powerpoint/2010/main" val="1846994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 Operations</a:t>
            </a:r>
          </a:p>
        </p:txBody>
      </p:sp>
      <p:sp>
        <p:nvSpPr>
          <p:cNvPr id="3" name="Content Placeholder 2"/>
          <p:cNvSpPr>
            <a:spLocks noGrp="1"/>
          </p:cNvSpPr>
          <p:nvPr>
            <p:ph idx="1"/>
          </p:nvPr>
        </p:nvSpPr>
        <p:spPr/>
        <p:txBody>
          <a:bodyPr/>
          <a:lstStyle/>
          <a:p>
            <a:pPr marL="0" indent="0">
              <a:buNone/>
            </a:pPr>
            <a:r>
              <a:rPr lang="en-IN" sz="1400" b="1" dirty="0"/>
              <a:t>Service Operations:</a:t>
            </a:r>
          </a:p>
          <a:p>
            <a:pPr marL="0" indent="0">
              <a:buNone/>
            </a:pPr>
            <a:endParaRPr lang="en-IN" sz="1400" dirty="0"/>
          </a:p>
          <a:p>
            <a:pPr marL="0" indent="0">
              <a:buNone/>
            </a:pPr>
            <a:r>
              <a:rPr lang="en-IN" sz="1400" dirty="0"/>
              <a:t>         -  </a:t>
            </a:r>
            <a:r>
              <a:rPr lang="en-IN" sz="1400" b="1" dirty="0"/>
              <a:t>G</a:t>
            </a:r>
            <a:r>
              <a:rPr lang="en-IN" sz="1400" dirty="0"/>
              <a:t>etEntity        </a:t>
            </a:r>
          </a:p>
          <a:p>
            <a:pPr marL="0" indent="0">
              <a:buNone/>
            </a:pPr>
            <a:r>
              <a:rPr lang="en-IN" sz="1400" dirty="0"/>
              <a:t>                       we can refer to as work area in ABAP  </a:t>
            </a:r>
          </a:p>
          <a:p>
            <a:pPr marL="0" indent="0">
              <a:buNone/>
            </a:pPr>
            <a:r>
              <a:rPr lang="en-IN" sz="1400" dirty="0"/>
              <a:t> </a:t>
            </a:r>
          </a:p>
          <a:p>
            <a:pPr marL="0" indent="0">
              <a:buNone/>
            </a:pPr>
            <a:r>
              <a:rPr lang="en-IN" sz="1400" dirty="0"/>
              <a:t>         -  </a:t>
            </a:r>
            <a:r>
              <a:rPr lang="en-IN" sz="1400" b="1" dirty="0"/>
              <a:t>G</a:t>
            </a:r>
            <a:r>
              <a:rPr lang="en-IN" sz="1400" dirty="0"/>
              <a:t>etEntitySet  </a:t>
            </a:r>
          </a:p>
          <a:p>
            <a:pPr marL="0" indent="0">
              <a:buNone/>
            </a:pPr>
            <a:r>
              <a:rPr lang="en-IN" sz="1400" dirty="0"/>
              <a:t>                      we can refer to as internal table in ABAP</a:t>
            </a:r>
          </a:p>
          <a:p>
            <a:pPr marL="0" indent="0">
              <a:buNone/>
            </a:pPr>
            <a:endParaRPr lang="en-IN" sz="1400" dirty="0"/>
          </a:p>
          <a:p>
            <a:pPr marL="0" indent="0">
              <a:buNone/>
            </a:pPr>
            <a:r>
              <a:rPr lang="en-IN" sz="1400" dirty="0"/>
              <a:t>         -  </a:t>
            </a:r>
            <a:r>
              <a:rPr lang="en-IN" sz="1400" b="1" dirty="0"/>
              <a:t>C</a:t>
            </a:r>
            <a:r>
              <a:rPr lang="en-IN" sz="1400" dirty="0"/>
              <a:t>reate</a:t>
            </a:r>
          </a:p>
          <a:p>
            <a:pPr marL="0" indent="0">
              <a:buNone/>
            </a:pPr>
            <a:r>
              <a:rPr lang="en-IN" sz="1400" dirty="0"/>
              <a:t>                      We can create only single record at once.</a:t>
            </a:r>
          </a:p>
          <a:p>
            <a:pPr marL="0" indent="0">
              <a:buNone/>
            </a:pPr>
            <a:endParaRPr lang="en-IN" sz="1400" dirty="0"/>
          </a:p>
          <a:p>
            <a:pPr marL="0" indent="0">
              <a:buNone/>
            </a:pPr>
            <a:r>
              <a:rPr lang="en-IN" sz="1400" dirty="0"/>
              <a:t>         -  </a:t>
            </a:r>
            <a:r>
              <a:rPr lang="en-IN" sz="1400" b="1" dirty="0"/>
              <a:t>U</a:t>
            </a:r>
            <a:r>
              <a:rPr lang="en-IN" sz="1400" dirty="0"/>
              <a:t>pdate</a:t>
            </a:r>
          </a:p>
          <a:p>
            <a:pPr marL="0" indent="0">
              <a:buNone/>
            </a:pPr>
            <a:r>
              <a:rPr lang="en-IN" sz="1400" dirty="0"/>
              <a:t>                     We can single only record at once.</a:t>
            </a:r>
          </a:p>
          <a:p>
            <a:pPr marL="0" indent="0">
              <a:buNone/>
            </a:pPr>
            <a:endParaRPr lang="en-IN" sz="1400" dirty="0"/>
          </a:p>
          <a:p>
            <a:pPr marL="0" indent="0">
              <a:buNone/>
            </a:pPr>
            <a:r>
              <a:rPr lang="en-IN" sz="1400" dirty="0"/>
              <a:t>         -  </a:t>
            </a:r>
            <a:r>
              <a:rPr lang="en-IN" sz="1400" b="1" dirty="0"/>
              <a:t>D</a:t>
            </a:r>
            <a:r>
              <a:rPr lang="en-IN" sz="1400" dirty="0"/>
              <a:t>elete</a:t>
            </a:r>
          </a:p>
          <a:p>
            <a:pPr marL="0" indent="0">
              <a:buNone/>
            </a:pPr>
            <a:r>
              <a:rPr lang="en-IN" sz="1400" dirty="0"/>
              <a:t>                     We can delete only single record at once.</a:t>
            </a:r>
          </a:p>
          <a:p>
            <a:pPr marL="0" indent="0">
              <a:buNone/>
            </a:pPr>
            <a:endParaRPr lang="en-IN" sz="1400" dirty="0"/>
          </a:p>
        </p:txBody>
      </p:sp>
    </p:spTree>
    <p:extLst>
      <p:ext uri="{BB962C8B-B14F-4D97-AF65-F5344CB8AC3E}">
        <p14:creationId xmlns:p14="http://schemas.microsoft.com/office/powerpoint/2010/main" val="989063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format OData URI’s</a:t>
            </a:r>
          </a:p>
        </p:txBody>
      </p:sp>
      <p:sp>
        <p:nvSpPr>
          <p:cNvPr id="3" name="Content Placeholder 2"/>
          <p:cNvSpPr>
            <a:spLocks noGrp="1"/>
          </p:cNvSpPr>
          <p:nvPr>
            <p:ph idx="1"/>
          </p:nvPr>
        </p:nvSpPr>
        <p:spPr/>
        <p:txBody>
          <a:bodyPr/>
          <a:lstStyle/>
          <a:p>
            <a:pPr marL="0" indent="0">
              <a:buNone/>
            </a:pPr>
            <a:r>
              <a:rPr lang="en-IN" sz="1400" dirty="0"/>
              <a:t>More examples:</a:t>
            </a:r>
          </a:p>
          <a:p>
            <a:pPr marL="0" indent="0">
              <a:buNone/>
            </a:pPr>
            <a:endParaRPr lang="en-IN" sz="1400" dirty="0"/>
          </a:p>
          <a:p>
            <a:pPr>
              <a:buFont typeface="Wingdings" panose="05000000000000000000" pitchFamily="2" charset="2"/>
              <a:buChar char="v"/>
            </a:pPr>
            <a:r>
              <a:rPr lang="en-IN" sz="1400" b="1" dirty="0"/>
              <a:t> </a:t>
            </a:r>
            <a:r>
              <a:rPr lang="en-IN" sz="1400" dirty="0"/>
              <a:t>Get me the three of the best rated products</a:t>
            </a:r>
          </a:p>
          <a:p>
            <a:pPr marL="0" indent="0">
              <a:buNone/>
            </a:pPr>
            <a:r>
              <a:rPr lang="en-IN" sz="1400" dirty="0"/>
              <a:t>      URI: </a:t>
            </a:r>
            <a:r>
              <a:rPr lang="en-IN" sz="1400" dirty="0">
                <a:hlinkClick r:id="rId2"/>
              </a:rPr>
              <a:t>http://services.odata.org/OData/OData.svc/Products?$top=3&amp;$orderby=Rating </a:t>
            </a:r>
            <a:r>
              <a:rPr lang="en-IN" sz="1400" dirty="0" err="1">
                <a:hlinkClick r:id="rId2"/>
              </a:rPr>
              <a:t>desc</a:t>
            </a:r>
            <a:endParaRPr lang="en-IN" sz="1400" dirty="0"/>
          </a:p>
          <a:p>
            <a:pPr marL="0" indent="0">
              <a:buNone/>
            </a:pPr>
            <a:endParaRPr lang="en-IN" sz="1400" dirty="0"/>
          </a:p>
          <a:p>
            <a:pPr>
              <a:buFont typeface="Wingdings" panose="05000000000000000000" pitchFamily="2" charset="2"/>
              <a:buChar char="v"/>
            </a:pPr>
            <a:r>
              <a:rPr lang="en-IN" sz="1400" dirty="0"/>
              <a:t>Now get me the next three best rated products.</a:t>
            </a:r>
          </a:p>
          <a:p>
            <a:pPr marL="0" indent="0">
              <a:buNone/>
            </a:pPr>
            <a:r>
              <a:rPr lang="en-IN" sz="1400" dirty="0"/>
              <a:t>         URI: </a:t>
            </a:r>
            <a:r>
              <a:rPr lang="en-IN" sz="1400" dirty="0">
                <a:hlinkClick r:id="rId3"/>
              </a:rPr>
              <a:t>http://services.odata.org/OData/OData.svc/Products?$top=3&amp;$skip=3&amp;$orderby=Rating </a:t>
            </a:r>
            <a:r>
              <a:rPr lang="en-IN" sz="1400" dirty="0" err="1">
                <a:hlinkClick r:id="rId3"/>
              </a:rPr>
              <a:t>desc</a:t>
            </a:r>
            <a:endParaRPr lang="en-IN" sz="1400" dirty="0"/>
          </a:p>
          <a:p>
            <a:pPr marL="0" indent="0">
              <a:buNone/>
            </a:pPr>
            <a:endParaRPr lang="en-IN" sz="1400" dirty="0"/>
          </a:p>
          <a:p>
            <a:pPr>
              <a:buFont typeface="Wingdings" panose="05000000000000000000" pitchFamily="2" charset="2"/>
              <a:buChar char="v"/>
            </a:pPr>
            <a:r>
              <a:rPr lang="en-IN" sz="1400" dirty="0"/>
              <a:t>Get me the count of Products with the Price greater than or equal to 20?</a:t>
            </a:r>
          </a:p>
          <a:p>
            <a:pPr marL="0" indent="0">
              <a:buNone/>
            </a:pPr>
            <a:r>
              <a:rPr lang="en-IN" sz="1400" dirty="0"/>
              <a:t>        URI: </a:t>
            </a:r>
            <a:r>
              <a:rPr lang="sv-SE" sz="1400" dirty="0">
                <a:hlinkClick r:id="rId4"/>
              </a:rPr>
              <a:t>http://services.odata.org/OData/OData.svc/Products?$inlinecount=allpages&amp;$filter=Price ge 20</a:t>
            </a:r>
            <a:endParaRPr lang="en-IN" sz="1400" dirty="0"/>
          </a:p>
        </p:txBody>
      </p:sp>
    </p:spTree>
    <p:extLst>
      <p:ext uri="{BB962C8B-B14F-4D97-AF65-F5344CB8AC3E}">
        <p14:creationId xmlns:p14="http://schemas.microsoft.com/office/powerpoint/2010/main" val="1672528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Transactions</a:t>
            </a:r>
          </a:p>
        </p:txBody>
      </p:sp>
      <p:sp>
        <p:nvSpPr>
          <p:cNvPr id="3" name="Content Placeholder 2"/>
          <p:cNvSpPr>
            <a:spLocks noGrp="1"/>
          </p:cNvSpPr>
          <p:nvPr>
            <p:ph idx="1"/>
          </p:nvPr>
        </p:nvSpPr>
        <p:spPr/>
        <p:txBody>
          <a:bodyPr/>
          <a:lstStyle/>
          <a:p>
            <a:r>
              <a:rPr lang="en-US" sz="1400" dirty="0"/>
              <a:t> SPRO  </a:t>
            </a:r>
          </a:p>
          <a:p>
            <a:r>
              <a:rPr lang="en-US" sz="1400" dirty="0"/>
              <a:t> SEGW</a:t>
            </a:r>
          </a:p>
          <a:p>
            <a:r>
              <a:rPr lang="en-US" sz="1400" dirty="0"/>
              <a:t>/IWFND/MAINT_SERVICE</a:t>
            </a:r>
          </a:p>
          <a:p>
            <a:r>
              <a:rPr lang="en-US" sz="1400" dirty="0"/>
              <a:t>/IWFND/GW_CLIENT</a:t>
            </a:r>
          </a:p>
          <a:p>
            <a:r>
              <a:rPr lang="en-US" sz="1400" dirty="0"/>
              <a:t>/IWFND/ERROR_LOG</a:t>
            </a:r>
          </a:p>
          <a:p>
            <a:r>
              <a:rPr lang="en-US" sz="1400" dirty="0"/>
              <a:t>IWFND/CACHE_CLEANUP</a:t>
            </a:r>
          </a:p>
          <a:p>
            <a:r>
              <a:rPr lang="en-US" sz="1400" dirty="0"/>
              <a:t>/IWBEP/CACHE_CLEANUP</a:t>
            </a:r>
          </a:p>
          <a:p>
            <a:r>
              <a:rPr lang="en-US" sz="1400" dirty="0"/>
              <a:t>/IWFND/VIRUS_SCAN</a:t>
            </a:r>
          </a:p>
          <a:p>
            <a:r>
              <a:rPr lang="en-US" sz="1400" dirty="0"/>
              <a:t>/IWFND/TRACES</a:t>
            </a:r>
          </a:p>
          <a:p>
            <a:r>
              <a:rPr lang="en-US" sz="1400" dirty="0"/>
              <a:t>/IWFND/SERVICE_TEST</a:t>
            </a:r>
          </a:p>
          <a:p>
            <a:r>
              <a:rPr lang="en-US" sz="1400" dirty="0"/>
              <a:t>/IWFND/EXPLORER</a:t>
            </a:r>
          </a:p>
          <a:p>
            <a:r>
              <a:rPr lang="en-US" sz="1400" dirty="0"/>
              <a:t>/IWFND/IWF_ACTIVATE</a:t>
            </a:r>
          </a:p>
          <a:p>
            <a:r>
              <a:rPr lang="en-US" sz="1400" dirty="0"/>
              <a:t>/IWFND/SERVICE_TEST</a:t>
            </a:r>
          </a:p>
          <a:p>
            <a:r>
              <a:rPr lang="en-US" sz="1400" dirty="0"/>
              <a:t>/IWFND/VIEW_LOG</a:t>
            </a:r>
          </a:p>
          <a:p>
            <a:endParaRPr lang="en-US" sz="1400" dirty="0"/>
          </a:p>
          <a:p>
            <a:endParaRPr lang="en-US" sz="14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SAP Gateway</a:t>
            </a:r>
            <a:endParaRPr lang="en-US" sz="2400" dirty="0"/>
          </a:p>
        </p:txBody>
      </p:sp>
      <p:sp>
        <p:nvSpPr>
          <p:cNvPr id="3" name="Espace réservé du contenu 2"/>
          <p:cNvSpPr>
            <a:spLocks noGrp="1"/>
          </p:cNvSpPr>
          <p:nvPr>
            <p:ph idx="4294967295"/>
          </p:nvPr>
        </p:nvSpPr>
        <p:spPr>
          <a:xfrm>
            <a:off x="0" y="1124744"/>
            <a:ext cx="9906000" cy="5040560"/>
          </a:xfrm>
        </p:spPr>
        <p:txBody>
          <a:bodyPr/>
          <a:lstStyle/>
          <a:p>
            <a:pPr>
              <a:lnSpc>
                <a:spcPct val="150000"/>
              </a:lnSpc>
              <a:buFont typeface="Wingdings" pitchFamily="2" charset="2"/>
              <a:buChar char="v"/>
            </a:pPr>
            <a:r>
              <a:rPr lang="en-CA" sz="1400" dirty="0">
                <a:cs typeface="Calibri" pitchFamily="34" charset="0"/>
              </a:rPr>
              <a:t>What is SAP Gateway</a:t>
            </a:r>
          </a:p>
          <a:p>
            <a:pPr>
              <a:lnSpc>
                <a:spcPct val="150000"/>
              </a:lnSpc>
              <a:buFont typeface="Wingdings" pitchFamily="2" charset="2"/>
              <a:buChar char="v"/>
            </a:pPr>
            <a:r>
              <a:rPr lang="en-CA" sz="1400" dirty="0">
                <a:cs typeface="Calibri" pitchFamily="34" charset="0"/>
              </a:rPr>
              <a:t>SAP Gateway Overview and Architecture</a:t>
            </a:r>
          </a:p>
          <a:p>
            <a:pPr>
              <a:lnSpc>
                <a:spcPct val="150000"/>
              </a:lnSpc>
              <a:buFont typeface="Wingdings" pitchFamily="2" charset="2"/>
              <a:buChar char="v"/>
            </a:pPr>
            <a:r>
              <a:rPr lang="en-CA" sz="1400" dirty="0">
                <a:cs typeface="Calibri" pitchFamily="34" charset="0"/>
              </a:rPr>
              <a:t>SAP Gateway Deployment Options</a:t>
            </a:r>
          </a:p>
          <a:p>
            <a:pPr>
              <a:lnSpc>
                <a:spcPct val="150000"/>
              </a:lnSpc>
              <a:buFont typeface="Wingdings" pitchFamily="2" charset="2"/>
              <a:buChar char="v"/>
            </a:pPr>
            <a:r>
              <a:rPr lang="en-CA" sz="1400" dirty="0">
                <a:cs typeface="Calibri" pitchFamily="34" charset="0"/>
              </a:rPr>
              <a:t>What is OData? Metadata and Queries of OData</a:t>
            </a:r>
          </a:p>
          <a:p>
            <a:pPr>
              <a:lnSpc>
                <a:spcPct val="150000"/>
              </a:lnSpc>
              <a:buFont typeface="Wingdings" pitchFamily="2" charset="2"/>
              <a:buChar char="v"/>
            </a:pPr>
            <a:r>
              <a:rPr lang="en-CA" sz="1400" dirty="0">
                <a:cs typeface="Calibri" pitchFamily="34" charset="0"/>
              </a:rPr>
              <a:t>What is REST Architecture?</a:t>
            </a:r>
          </a:p>
          <a:p>
            <a:pPr>
              <a:lnSpc>
                <a:spcPct val="150000"/>
              </a:lnSpc>
              <a:buFont typeface="Wingdings" pitchFamily="2" charset="2"/>
              <a:buChar char="v"/>
            </a:pPr>
            <a:r>
              <a:rPr lang="en-CA" sz="1400" dirty="0">
                <a:cs typeface="Calibri" pitchFamily="34" charset="0"/>
              </a:rPr>
              <a:t>How to format different OData URI’s?</a:t>
            </a:r>
          </a:p>
          <a:p>
            <a:pPr>
              <a:lnSpc>
                <a:spcPct val="150000"/>
              </a:lnSpc>
              <a:buFont typeface="Wingdings" pitchFamily="2" charset="2"/>
              <a:buChar char="v"/>
            </a:pPr>
            <a:r>
              <a:rPr lang="en-CA" sz="1400" dirty="0">
                <a:cs typeface="Calibri" pitchFamily="34" charset="0"/>
              </a:rPr>
              <a:t>Prerequisites which needs to be checked in Gateway System</a:t>
            </a:r>
          </a:p>
          <a:p>
            <a:pPr>
              <a:lnSpc>
                <a:spcPct val="150000"/>
              </a:lnSpc>
              <a:buFont typeface="Wingdings" pitchFamily="2" charset="2"/>
              <a:buChar char="v"/>
            </a:pPr>
            <a:r>
              <a:rPr lang="en-CA" sz="1400" dirty="0">
                <a:cs typeface="Calibri" pitchFamily="34" charset="0"/>
              </a:rPr>
              <a:t>Introducing Service Builder Tool</a:t>
            </a:r>
          </a:p>
          <a:p>
            <a:pPr marL="0" indent="0">
              <a:lnSpc>
                <a:spcPts val="4530"/>
              </a:lnSpc>
              <a:buNone/>
            </a:pPr>
            <a:endParaRPr lang="en-CA" sz="1400" dirty="0">
              <a:cs typeface="Calibri" pitchFamily="34" charset="0"/>
            </a:endParaRPr>
          </a:p>
          <a:p>
            <a:pPr>
              <a:lnSpc>
                <a:spcPts val="4530"/>
              </a:lnSpc>
            </a:pPr>
            <a:endParaRPr lang="en-CA" sz="1400" dirty="0">
              <a:cs typeface="Calibri" pitchFamily="34" charset="0"/>
            </a:endParaRPr>
          </a:p>
        </p:txBody>
      </p:sp>
      <p:sp>
        <p:nvSpPr>
          <p:cNvPr id="7" name="Rectangle 6"/>
          <p:cNvSpPr/>
          <p:nvPr/>
        </p:nvSpPr>
        <p:spPr>
          <a:xfrm>
            <a:off x="776536" y="692696"/>
            <a:ext cx="1437958" cy="422552"/>
          </a:xfrm>
          <a:prstGeom prst="rect">
            <a:avLst/>
          </a:prstGeom>
        </p:spPr>
        <p:txBody>
          <a:bodyPr wrap="none">
            <a:spAutoFit/>
          </a:bodyPr>
          <a:lstStyle/>
          <a:p>
            <a:pPr>
              <a:lnSpc>
                <a:spcPts val="2760"/>
              </a:lnSpc>
            </a:pPr>
            <a:r>
              <a:rPr lang="en-CA" b="1" dirty="0">
                <a:solidFill>
                  <a:srgbClr val="666666"/>
                </a:solidFill>
                <a:latin typeface="Calibri" pitchFamily="34" charset="0"/>
                <a:cs typeface="Calibri" pitchFamily="34" charset="0"/>
              </a:rPr>
              <a:t>Day I Agenda</a:t>
            </a:r>
          </a:p>
        </p:txBody>
      </p:sp>
      <p:sp>
        <p:nvSpPr>
          <p:cNvPr id="6" name="Date Placeholder 5"/>
          <p:cNvSpPr>
            <a:spLocks noGrp="1"/>
          </p:cNvSpPr>
          <p:nvPr>
            <p:ph type="dt" sz="half" idx="2"/>
          </p:nvPr>
        </p:nvSpPr>
        <p:spPr/>
        <p:txBody>
          <a:bodyPr/>
          <a:lstStyle/>
          <a:p>
            <a:pPr>
              <a:defRP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6712"/>
            <a:ext cx="9906000" cy="5283287"/>
          </a:xfrm>
        </p:spPr>
        <p:txBody>
          <a:bodyPr/>
          <a:lstStyle/>
          <a:p>
            <a:pPr>
              <a:buFont typeface="Wingdings" pitchFamily="2" charset="2"/>
              <a:buChar char="v"/>
            </a:pPr>
            <a:r>
              <a:rPr lang="en-IN" sz="1200" dirty="0">
                <a:cs typeface="Calibri" pitchFamily="34" charset="0"/>
              </a:rPr>
              <a:t>Is JSON supported?</a:t>
            </a:r>
          </a:p>
          <a:p>
            <a:pPr>
              <a:buNone/>
            </a:pPr>
            <a:r>
              <a:rPr lang="en-IN" sz="1200" dirty="0">
                <a:cs typeface="Calibri" pitchFamily="34" charset="0"/>
              </a:rPr>
              <a:t>Yes, JSON is supported for all the service operations, but it does not supports for metadata.</a:t>
            </a:r>
          </a:p>
          <a:p>
            <a:pPr>
              <a:buNone/>
            </a:pPr>
            <a:endParaRPr lang="en-IN" sz="1200" dirty="0">
              <a:cs typeface="Calibri" pitchFamily="34" charset="0"/>
            </a:endParaRPr>
          </a:p>
          <a:p>
            <a:pPr>
              <a:buFont typeface="Wingdings" pitchFamily="2" charset="2"/>
              <a:buChar char="v"/>
            </a:pPr>
            <a:r>
              <a:rPr lang="en-IN" sz="1200" dirty="0">
                <a:cs typeface="Calibri" pitchFamily="34" charset="0"/>
              </a:rPr>
              <a:t>Components which needs to be installed in Embedded Architecture?</a:t>
            </a:r>
          </a:p>
          <a:p>
            <a:pPr>
              <a:buNone/>
            </a:pPr>
            <a:r>
              <a:rPr lang="en-IN" sz="1200" dirty="0">
                <a:cs typeface="Calibri" pitchFamily="34" charset="0"/>
              </a:rPr>
              <a:t> If it is SAP Net weaver 7.0,7.01,7.02,7.03 below components should be installed</a:t>
            </a:r>
          </a:p>
          <a:p>
            <a:pPr>
              <a:buNone/>
            </a:pPr>
            <a:r>
              <a:rPr lang="en-IN" sz="1200" dirty="0">
                <a:cs typeface="Calibri" pitchFamily="34" charset="0"/>
              </a:rPr>
              <a:t>                 IW_BEP, GW_CORE, IW_FND.</a:t>
            </a:r>
          </a:p>
          <a:p>
            <a:pPr>
              <a:buNone/>
            </a:pPr>
            <a:endParaRPr lang="en-IN" sz="1200" dirty="0">
              <a:cs typeface="Calibri" pitchFamily="34" charset="0"/>
            </a:endParaRPr>
          </a:p>
          <a:p>
            <a:pPr>
              <a:buNone/>
            </a:pPr>
            <a:r>
              <a:rPr lang="en-IN" sz="1200" dirty="0">
                <a:cs typeface="Calibri" pitchFamily="34" charset="0"/>
              </a:rPr>
              <a:t>If it is SAP Net weaver 7.40 or higher, SAP provides  default  SAP_GWFND.</a:t>
            </a:r>
          </a:p>
          <a:p>
            <a:pPr>
              <a:buNone/>
            </a:pPr>
            <a:r>
              <a:rPr lang="en-US" sz="1200" dirty="0"/>
              <a:t>    </a:t>
            </a:r>
            <a:r>
              <a:rPr lang="en-US" sz="1200" dirty="0">
                <a:cs typeface="Calibri" pitchFamily="34" charset="0"/>
              </a:rPr>
              <a:t>You can deactivate caching from </a:t>
            </a:r>
          </a:p>
          <a:p>
            <a:pPr>
              <a:buNone/>
            </a:pPr>
            <a:r>
              <a:rPr lang="en-US" sz="1200" dirty="0">
                <a:cs typeface="Calibri" pitchFamily="34" charset="0"/>
              </a:rPr>
              <a:t>SPRO --&gt;Gateway --&gt;OData Channel --&gt;Administration --&gt;Cache Setting -&gt; Metadata . Also you will find some more options for Cache here</a:t>
            </a:r>
          </a:p>
          <a:p>
            <a:pPr>
              <a:buNone/>
            </a:pPr>
            <a:endParaRPr lang="en-IN" sz="1200" dirty="0">
              <a:cs typeface="Calibri" pitchFamily="34" charset="0"/>
            </a:endParaRPr>
          </a:p>
          <a:p>
            <a:pPr>
              <a:buFont typeface="Wingdings" pitchFamily="2" charset="2"/>
              <a:buChar char="v"/>
            </a:pPr>
            <a:r>
              <a:rPr lang="en-IN" sz="1200" dirty="0">
                <a:cs typeface="Calibri" pitchFamily="34" charset="0"/>
              </a:rPr>
              <a:t>How to activate/deactivate virus scan profiles?</a:t>
            </a:r>
          </a:p>
          <a:p>
            <a:pPr>
              <a:buNone/>
            </a:pPr>
            <a:r>
              <a:rPr lang="en-IN" sz="1200" dirty="0">
                <a:cs typeface="Calibri" pitchFamily="34" charset="0"/>
              </a:rPr>
              <a:t>     /IWFND/VIRUS_SCAN</a:t>
            </a:r>
          </a:p>
          <a:p>
            <a:pPr>
              <a:buNone/>
            </a:pPr>
            <a:endParaRPr lang="en-IN" sz="1200" dirty="0">
              <a:cs typeface="Calibri" pitchFamily="34" charset="0"/>
            </a:endParaRPr>
          </a:p>
          <a:p>
            <a:pPr>
              <a:buFont typeface="Wingdings" pitchFamily="2" charset="2"/>
              <a:buChar char="v"/>
            </a:pPr>
            <a:r>
              <a:rPr lang="en-IN" sz="1200" dirty="0">
                <a:cs typeface="Calibri" pitchFamily="34" charset="0"/>
              </a:rPr>
              <a:t>Maintain System alias</a:t>
            </a:r>
          </a:p>
          <a:p>
            <a:pPr>
              <a:buNone/>
            </a:pPr>
            <a:r>
              <a:rPr lang="en-IN" sz="1200" dirty="0">
                <a:cs typeface="Calibri" pitchFamily="34" charset="0"/>
              </a:rPr>
              <a:t>SPRO-&gt;SAP Netweaver -&gt;Gateway Service Enablement-&gt;Connection settings to SAP Netweaver Gateway-&gt;SAP Netweaver Gateway Settings.</a:t>
            </a:r>
          </a:p>
          <a:p>
            <a:pPr>
              <a:buNone/>
            </a:pPr>
            <a:endParaRPr lang="en-IN" sz="1200" dirty="0">
              <a:cs typeface="Calibri" pitchFamily="34" charset="0"/>
            </a:endParaRPr>
          </a:p>
          <a:p>
            <a:pPr>
              <a:buNone/>
            </a:pPr>
            <a:r>
              <a:rPr lang="en-IN" sz="1200" dirty="0">
                <a:cs typeface="Calibri" pitchFamily="34" charset="0"/>
              </a:rPr>
              <a:t> SPRO-&gt;SAP Netweaver -&gt;OData Channel-&gt;Connection settings-&gt;SAP Netweaver Gateway to SAP system-&gt;Manage system alias.</a:t>
            </a:r>
          </a:p>
          <a:p>
            <a:pPr>
              <a:buNone/>
            </a:pPr>
            <a:endParaRPr lang="en-IN" sz="1200" dirty="0">
              <a:cs typeface="Calibri" pitchFamily="34" charset="0"/>
            </a:endParaRPr>
          </a:p>
          <a:p>
            <a:pPr>
              <a:buNone/>
            </a:pPr>
            <a:endParaRPr lang="en-IN" sz="1200" dirty="0">
              <a:cs typeface="Calibri" pitchFamily="34" charset="0"/>
            </a:endParaRPr>
          </a:p>
          <a:p>
            <a:pPr marL="0" indent="0">
              <a:buNone/>
            </a:pPr>
            <a:endParaRPr lang="en-IN" sz="1200" dirty="0"/>
          </a:p>
          <a:p>
            <a:pPr marL="0" indent="0">
              <a:buNone/>
            </a:pPr>
            <a:endParaRPr lang="en-IN" sz="1200" dirty="0"/>
          </a:p>
          <a:p>
            <a:pPr marL="0" indent="0">
              <a:buNone/>
            </a:pPr>
            <a:endParaRPr lang="en-IN" sz="1200" dirty="0"/>
          </a:p>
        </p:txBody>
      </p:sp>
      <p:sp>
        <p:nvSpPr>
          <p:cNvPr id="4" name="Title 1"/>
          <p:cNvSpPr>
            <a:spLocks noGrp="1"/>
          </p:cNvSpPr>
          <p:nvPr>
            <p:ph type="title"/>
          </p:nvPr>
        </p:nvSpPr>
        <p:spPr>
          <a:xfrm>
            <a:off x="128464" y="-69300"/>
            <a:ext cx="9777536" cy="906012"/>
          </a:xfrm>
        </p:spPr>
        <p:txBody>
          <a:bodyPr/>
          <a:lstStyle/>
          <a:p>
            <a:r>
              <a:rPr lang="en-IN" dirty="0"/>
              <a:t>Questions and Answers</a:t>
            </a:r>
          </a:p>
        </p:txBody>
      </p:sp>
    </p:spTree>
    <p:extLst>
      <p:ext uri="{BB962C8B-B14F-4D97-AF65-F5344CB8AC3E}">
        <p14:creationId xmlns:p14="http://schemas.microsoft.com/office/powerpoint/2010/main" val="421516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764704"/>
          </a:xfrm>
        </p:spPr>
        <p:txBody>
          <a:bodyPr/>
          <a:lstStyle/>
          <a:p>
            <a:r>
              <a:rPr lang="en-US" sz="2400" dirty="0">
                <a:latin typeface="Calibri" pitchFamily="34" charset="0"/>
                <a:cs typeface="Calibri" pitchFamily="34" charset="0"/>
              </a:rPr>
              <a:t>SAP Gateway</a:t>
            </a:r>
            <a:endParaRPr lang="en-US" sz="2400" dirty="0"/>
          </a:p>
        </p:txBody>
      </p:sp>
      <p:pic>
        <p:nvPicPr>
          <p:cNvPr id="3077" name="Picture 5"/>
          <p:cNvPicPr>
            <a:picLocks noGrp="1" noChangeAspect="1" noChangeArrowheads="1"/>
          </p:cNvPicPr>
          <p:nvPr>
            <p:ph idx="4294967295"/>
          </p:nvPr>
        </p:nvPicPr>
        <p:blipFill>
          <a:blip r:embed="rId3" cstate="print"/>
          <a:srcRect/>
          <a:stretch>
            <a:fillRect/>
          </a:stretch>
        </p:blipFill>
        <p:spPr bwMode="auto">
          <a:xfrm>
            <a:off x="1208584" y="3645024"/>
            <a:ext cx="6624736" cy="2232248"/>
          </a:xfrm>
          <a:prstGeom prst="rect">
            <a:avLst/>
          </a:prstGeom>
          <a:noFill/>
          <a:ln w="9525">
            <a:noFill/>
            <a:miter lim="800000"/>
            <a:headEnd/>
            <a:tailEnd/>
          </a:ln>
        </p:spPr>
      </p:pic>
      <p:sp>
        <p:nvSpPr>
          <p:cNvPr id="10" name="Rectangle 9"/>
          <p:cNvSpPr/>
          <p:nvPr/>
        </p:nvSpPr>
        <p:spPr>
          <a:xfrm>
            <a:off x="488504" y="1052736"/>
            <a:ext cx="7776864" cy="1938992"/>
          </a:xfrm>
          <a:prstGeom prst="rect">
            <a:avLst/>
          </a:prstGeom>
        </p:spPr>
        <p:txBody>
          <a:bodyPr wrap="square">
            <a:spAutoFit/>
          </a:bodyPr>
          <a:lstStyle/>
          <a:p>
            <a:r>
              <a:rPr lang="en-US" sz="1400" dirty="0">
                <a:cs typeface="Calibri" pitchFamily="34" charset="0"/>
              </a:rPr>
              <a:t>What is SAP Gateway?</a:t>
            </a:r>
          </a:p>
          <a:p>
            <a:pPr>
              <a:buNone/>
            </a:pPr>
            <a:r>
              <a:rPr lang="en-US" sz="1400" dirty="0">
                <a:cs typeface="Calibri" pitchFamily="34" charset="0"/>
              </a:rPr>
              <a:t>                                       </a:t>
            </a:r>
          </a:p>
          <a:p>
            <a:pPr>
              <a:buNone/>
            </a:pPr>
            <a:r>
              <a:rPr lang="en-US" sz="1400" dirty="0">
                <a:cs typeface="Calibri" pitchFamily="34" charset="0"/>
              </a:rPr>
              <a:t>     -  </a:t>
            </a:r>
            <a:r>
              <a:rPr lang="en-US" sz="1200" dirty="0">
                <a:cs typeface="Calibri" pitchFamily="34" charset="0"/>
              </a:rPr>
              <a:t>Any Environment, Any Device, by Any Developer</a:t>
            </a:r>
          </a:p>
          <a:p>
            <a:pPr>
              <a:buNone/>
            </a:pPr>
            <a:endParaRPr lang="en-US" sz="1200" dirty="0">
              <a:cs typeface="Calibri" pitchFamily="34" charset="0"/>
            </a:endParaRPr>
          </a:p>
          <a:p>
            <a:r>
              <a:rPr lang="en-US" sz="1200" dirty="0">
                <a:cs typeface="Calibri" pitchFamily="34" charset="0"/>
              </a:rPr>
              <a:t>SAP Gateway lets you empower users with secure, personalized solutions that leverage and extend your existing SAP infrastructure, all with security, robustness, agility, and efficiency. SAP Gateway lets you meet the changing needs of your business at the speed of business by enabling People agility, System agility and Process agility.</a:t>
            </a:r>
          </a:p>
          <a:p>
            <a:pPr>
              <a:buNone/>
            </a:pPr>
            <a:endParaRPr lang="en-US" dirty="0">
              <a:latin typeface="Calibri" pitchFamily="34" charset="0"/>
              <a:cs typeface="Calibri" pitchFamily="34" charset="0"/>
            </a:endParaRPr>
          </a:p>
        </p:txBody>
      </p:sp>
      <p:sp>
        <p:nvSpPr>
          <p:cNvPr id="11" name="Date Placeholder 10"/>
          <p:cNvSpPr>
            <a:spLocks noGrp="1"/>
          </p:cNvSpPr>
          <p:nvPr>
            <p:ph type="dt" sz="half" idx="2"/>
          </p:nvPr>
        </p:nvSpPr>
        <p:spPr/>
        <p:txBody>
          <a:bodyPr/>
          <a:lstStyle/>
          <a:p>
            <a:pP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49344" cy="1188000"/>
          </a:xfrm>
        </p:spPr>
        <p:txBody>
          <a:bodyPr/>
          <a:lstStyle/>
          <a:p>
            <a:pPr lvl="1"/>
            <a:r>
              <a:rPr lang="en-US" sz="1300" b="1" dirty="0">
                <a:solidFill>
                  <a:schemeClr val="accent5">
                    <a:lumMod val="75000"/>
                  </a:schemeClr>
                </a:solidFill>
                <a:latin typeface="Calibri" pitchFamily="34" charset="0"/>
                <a:cs typeface="Calibri" pitchFamily="34" charset="0"/>
              </a:rPr>
              <a:t>                                                            </a:t>
            </a:r>
            <a:r>
              <a:rPr lang="en-US" sz="3000" b="1" dirty="0">
                <a:solidFill>
                  <a:schemeClr val="accent5">
                    <a:lumMod val="75000"/>
                  </a:schemeClr>
                </a:solidFill>
                <a:latin typeface="+mj-lt"/>
                <a:cs typeface="Calibri" pitchFamily="34" charset="0"/>
              </a:rPr>
              <a:t>Capabilities of SAP Gateway</a:t>
            </a:r>
          </a:p>
        </p:txBody>
      </p:sp>
      <p:sp>
        <p:nvSpPr>
          <p:cNvPr id="5" name="Date Placeholder 4"/>
          <p:cNvSpPr>
            <a:spLocks noGrp="1"/>
          </p:cNvSpPr>
          <p:nvPr>
            <p:ph type="dt" sz="half" idx="2"/>
          </p:nvPr>
        </p:nvSpPr>
        <p:spPr/>
        <p:txBody>
          <a:bodyPr/>
          <a:lstStyle/>
          <a:p>
            <a:pPr>
              <a:defRPr/>
            </a:pPr>
            <a:endParaRPr lang="en-US" dirty="0"/>
          </a:p>
        </p:txBody>
      </p:sp>
      <p:sp>
        <p:nvSpPr>
          <p:cNvPr id="6" name="Rectangle 5"/>
          <p:cNvSpPr/>
          <p:nvPr/>
        </p:nvSpPr>
        <p:spPr>
          <a:xfrm>
            <a:off x="488504" y="1268760"/>
            <a:ext cx="8496944" cy="3524042"/>
          </a:xfrm>
          <a:prstGeom prst="rect">
            <a:avLst/>
          </a:prstGeom>
        </p:spPr>
        <p:txBody>
          <a:bodyPr wrap="square">
            <a:spAutoFit/>
          </a:bodyPr>
          <a:lstStyle/>
          <a:p>
            <a:pPr lvl="1"/>
            <a:r>
              <a:rPr lang="en-US" sz="1300" dirty="0">
                <a:latin typeface="Calibri" pitchFamily="34" charset="0"/>
                <a:cs typeface="Calibri" pitchFamily="34" charset="0"/>
              </a:rPr>
              <a:t>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r>
              <a:rPr lang="en-US" sz="1400" dirty="0">
                <a:cs typeface="Calibri" pitchFamily="34" charset="0"/>
              </a:rPr>
              <a:t>     </a:t>
            </a:r>
            <a:r>
              <a:rPr lang="en-US" sz="1400" b="1" dirty="0">
                <a:cs typeface="Calibri" pitchFamily="34" charset="0"/>
              </a:rPr>
              <a:t>O</a:t>
            </a:r>
            <a:r>
              <a:rPr lang="en-US" sz="1400" dirty="0">
                <a:cs typeface="Calibri" pitchFamily="34" charset="0"/>
              </a:rPr>
              <a:t>pen                -   Any Device, Any Experience, Any Platform</a:t>
            </a:r>
          </a:p>
          <a:p>
            <a:pPr lvl="1"/>
            <a:r>
              <a:rPr lang="en-US" sz="1400" dirty="0">
                <a:cs typeface="Calibri" pitchFamily="34" charset="0"/>
              </a:rPr>
              <a:t>     </a:t>
            </a:r>
            <a:r>
              <a:rPr lang="en-US" sz="1400" b="1" dirty="0">
                <a:cs typeface="Calibri" pitchFamily="34" charset="0"/>
              </a:rPr>
              <a:t>P</a:t>
            </a:r>
            <a:r>
              <a:rPr lang="en-US" sz="1400" dirty="0">
                <a:cs typeface="Calibri" pitchFamily="34" charset="0"/>
              </a:rPr>
              <a:t>eople             -   Optimized for User Interaction Scenarios</a:t>
            </a:r>
          </a:p>
          <a:p>
            <a:pPr lvl="1"/>
            <a:r>
              <a:rPr lang="en-US" sz="1400" dirty="0">
                <a:cs typeface="Calibri" pitchFamily="34" charset="0"/>
              </a:rPr>
              <a:t>     </a:t>
            </a:r>
            <a:r>
              <a:rPr lang="en-US" sz="1400" b="1" dirty="0">
                <a:cs typeface="Calibri" pitchFamily="34" charset="0"/>
              </a:rPr>
              <a:t>T</a:t>
            </a:r>
            <a:r>
              <a:rPr lang="en-US" sz="1400" dirty="0">
                <a:cs typeface="Calibri" pitchFamily="34" charset="0"/>
              </a:rPr>
              <a:t>imeless          -   Non disruptive, any SAP Business Suite version </a:t>
            </a:r>
          </a:p>
          <a:p>
            <a:pPr lvl="1"/>
            <a:r>
              <a:rPr lang="en-US" sz="1400" dirty="0">
                <a:cs typeface="Calibri" pitchFamily="34" charset="0"/>
              </a:rPr>
              <a:t>     </a:t>
            </a:r>
            <a:r>
              <a:rPr lang="en-US" sz="1400" b="1" dirty="0">
                <a:cs typeface="Calibri" pitchFamily="34" charset="0"/>
              </a:rPr>
              <a:t>D</a:t>
            </a:r>
            <a:r>
              <a:rPr lang="en-US" sz="1400" dirty="0">
                <a:cs typeface="Calibri" pitchFamily="34" charset="0"/>
              </a:rPr>
              <a:t>evelopers      -   Simple APIs, no SAP knowledge, any tool </a:t>
            </a:r>
          </a:p>
          <a:p>
            <a:pPr lvl="1"/>
            <a:endParaRPr lang="en-US" sz="1400" dirty="0">
              <a:cs typeface="Calibri" pitchFamily="34" charset="0"/>
            </a:endParaRPr>
          </a:p>
          <a:p>
            <a:pPr lvl="1">
              <a:buFont typeface="Wingdings" pitchFamily="2" charset="2"/>
              <a:buChar char="v"/>
            </a:pPr>
            <a:r>
              <a:rPr lang="en-US" sz="1400" dirty="0">
                <a:cs typeface="Calibri" pitchFamily="34" charset="0"/>
              </a:rPr>
              <a:t>    Opening the doors for millions of developers to create solutions connecting to SAP</a:t>
            </a:r>
          </a:p>
          <a:p>
            <a:pPr lvl="1">
              <a:buFont typeface="Wingdings" pitchFamily="2" charset="2"/>
              <a:buChar char="v"/>
            </a:pPr>
            <a:r>
              <a:rPr lang="en-US" sz="1400" dirty="0">
                <a:cs typeface="Calibri" pitchFamily="34" charset="0"/>
              </a:rPr>
              <a:t>    Increase workforce productivity </a:t>
            </a:r>
          </a:p>
          <a:p>
            <a:pPr lvl="1">
              <a:buFont typeface="Wingdings" pitchFamily="2" charset="2"/>
              <a:buChar char="v"/>
            </a:pPr>
            <a:r>
              <a:rPr lang="en-US" sz="1400" dirty="0">
                <a:cs typeface="Calibri" pitchFamily="34" charset="0"/>
              </a:rPr>
              <a:t>    Reduces Complexity , skill set requirements and deployment barriers</a:t>
            </a:r>
          </a:p>
          <a:p>
            <a:pPr lvl="1">
              <a:buFont typeface="Wingdings" pitchFamily="2" charset="2"/>
              <a:buChar char="v"/>
            </a:pPr>
            <a:r>
              <a:rPr lang="en-US" sz="1400" dirty="0">
                <a:cs typeface="Calibri" pitchFamily="34" charset="0"/>
              </a:rPr>
              <a:t>    Shorten development times/cycles</a:t>
            </a:r>
          </a:p>
          <a:p>
            <a:pPr lvl="1">
              <a:buFont typeface="Wingdings" pitchFamily="2" charset="2"/>
              <a:buChar char="v"/>
            </a:pPr>
            <a:r>
              <a:rPr lang="en-US" sz="1400" dirty="0">
                <a:cs typeface="Calibri" pitchFamily="34" charset="0"/>
              </a:rPr>
              <a:t>    Engage all developers with their choice of development tools</a:t>
            </a:r>
          </a:p>
          <a:p>
            <a:pPr lvl="1">
              <a:buFont typeface="Wingdings" pitchFamily="2" charset="2"/>
              <a:buChar char="v"/>
            </a:pPr>
            <a:r>
              <a:rPr lang="en-US" sz="1400" dirty="0">
                <a:cs typeface="Calibri" pitchFamily="34" charset="0"/>
              </a:rPr>
              <a:t>    It offers connectivity to SAP applications using any programming language</a:t>
            </a:r>
          </a:p>
          <a:p>
            <a:pPr lvl="1">
              <a:buFont typeface="Wingdings" pitchFamily="2" charset="2"/>
              <a:buChar char="q"/>
            </a:pPr>
            <a:endParaRPr lang="en-US" sz="1200" dirty="0">
              <a:latin typeface="Calibri" pitchFamily="34" charset="0"/>
              <a:cs typeface="Calibri" pitchFamily="34" charset="0"/>
            </a:endParaRPr>
          </a:p>
          <a:p>
            <a:pPr lvl="1"/>
            <a:endParaRPr lang="en-US" sz="1200" dirty="0">
              <a:latin typeface="Calibri" pitchFamily="34"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Levels of Gateway Security </a:t>
            </a:r>
          </a:p>
        </p:txBody>
      </p:sp>
      <p:sp>
        <p:nvSpPr>
          <p:cNvPr id="3" name="Content Placeholder 2"/>
          <p:cNvSpPr>
            <a:spLocks noGrp="1"/>
          </p:cNvSpPr>
          <p:nvPr>
            <p:ph idx="1"/>
          </p:nvPr>
        </p:nvSpPr>
        <p:spPr>
          <a:xfrm>
            <a:off x="0" y="1124744"/>
            <a:ext cx="9906000" cy="4995255"/>
          </a:xfrm>
        </p:spPr>
        <p:txBody>
          <a:bodyPr/>
          <a:lstStyle/>
          <a:p>
            <a:pPr>
              <a:buNone/>
            </a:pPr>
            <a:endParaRPr lang="en-US" sz="1200" dirty="0"/>
          </a:p>
          <a:p>
            <a:pPr>
              <a:buFont typeface="Wingdings" pitchFamily="2" charset="2"/>
              <a:buChar char="v"/>
            </a:pPr>
            <a:r>
              <a:rPr lang="en-US" sz="1200" dirty="0"/>
              <a:t> Different Security Level in SAP Gateway?</a:t>
            </a:r>
          </a:p>
          <a:p>
            <a:pPr>
              <a:buNone/>
            </a:pPr>
            <a:endParaRPr lang="en-US" sz="1200" dirty="0"/>
          </a:p>
          <a:p>
            <a:pPr>
              <a:buNone/>
            </a:pPr>
            <a:r>
              <a:rPr lang="en-US" sz="1200" dirty="0"/>
              <a:t>          - Browser Based SAML 2.0 Authentication</a:t>
            </a:r>
          </a:p>
          <a:p>
            <a:pPr>
              <a:buNone/>
            </a:pPr>
            <a:endParaRPr lang="en-US" sz="1200" dirty="0"/>
          </a:p>
          <a:p>
            <a:pPr>
              <a:buNone/>
            </a:pPr>
            <a:r>
              <a:rPr lang="en-US" sz="1200" dirty="0"/>
              <a:t>          - x.509 Client Certificate authentication</a:t>
            </a:r>
          </a:p>
          <a:p>
            <a:pPr>
              <a:buNone/>
            </a:pPr>
            <a:endParaRPr lang="en-US" sz="1200" dirty="0"/>
          </a:p>
          <a:p>
            <a:pPr>
              <a:buNone/>
            </a:pPr>
            <a:r>
              <a:rPr lang="en-US" sz="1200" dirty="0"/>
              <a:t>          - SAP Logon tickets(SSL)</a:t>
            </a:r>
          </a:p>
          <a:p>
            <a:pPr>
              <a:buNone/>
            </a:pPr>
            <a:endParaRPr lang="en-US" sz="1200" dirty="0"/>
          </a:p>
          <a:p>
            <a:pPr>
              <a:buNone/>
            </a:pPr>
            <a:r>
              <a:rPr lang="en-US" sz="1200" dirty="0"/>
              <a:t>          - Basic Authentication</a:t>
            </a:r>
          </a:p>
          <a:p>
            <a:pPr>
              <a:buNone/>
            </a:pPr>
            <a:endParaRPr lang="en-US" sz="1200" dirty="0"/>
          </a:p>
          <a:p>
            <a:pPr>
              <a:buNone/>
            </a:pPr>
            <a:endParaRPr lang="en-US" sz="1200" dirty="0"/>
          </a:p>
          <a:p>
            <a:pPr>
              <a:buNone/>
            </a:pPr>
            <a:endParaRPr lang="en-US" sz="1200" dirty="0"/>
          </a:p>
          <a:p>
            <a:pPr>
              <a:buNone/>
            </a:pPr>
            <a:endParaRPr lang="en-US" sz="1200" dirty="0"/>
          </a:p>
          <a:p>
            <a:pPr>
              <a:buFont typeface="Wingdings" pitchFamily="2" charset="2"/>
              <a:buChar char="v"/>
            </a:pPr>
            <a:endParaRPr lang="en-US" sz="1200" dirty="0"/>
          </a:p>
          <a:p>
            <a:pPr>
              <a:buFont typeface="Wingdings" pitchFamily="2" charset="2"/>
              <a:buChar char="v"/>
            </a:pPr>
            <a:endParaRPr lang="en-US" sz="1200" dirty="0"/>
          </a:p>
        </p:txBody>
      </p:sp>
      <p:sp>
        <p:nvSpPr>
          <p:cNvPr id="4" name="Date Placeholder 3"/>
          <p:cNvSpPr>
            <a:spLocks noGrp="1"/>
          </p:cNvSpPr>
          <p:nvPr>
            <p:ph type="dt" sz="half" idx="2"/>
          </p:nvPr>
        </p:nvSpPr>
        <p:spPr/>
        <p:txBody>
          <a:bodyPr/>
          <a:lstStyle/>
          <a:p>
            <a:pPr>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0"/>
            <a:ext cx="9906000" cy="620688"/>
          </a:xfrm>
        </p:spPr>
        <p:txBody>
          <a:bodyPr/>
          <a:lstStyle/>
          <a:p>
            <a:pPr algn="l"/>
            <a:br>
              <a:rPr lang="en-US" sz="2400" dirty="0">
                <a:latin typeface="Calibri" pitchFamily="34" charset="0"/>
                <a:cs typeface="Calibri" pitchFamily="34" charset="0"/>
              </a:rPr>
            </a:br>
            <a:r>
              <a:rPr lang="en-US" sz="2400" dirty="0">
                <a:latin typeface="Calibri" pitchFamily="34" charset="0"/>
                <a:cs typeface="Calibri" pitchFamily="34" charset="0"/>
              </a:rPr>
              <a:t>                                 </a:t>
            </a:r>
            <a:br>
              <a:rPr lang="en-US" sz="2400" dirty="0">
                <a:latin typeface="Calibri" pitchFamily="34" charset="0"/>
                <a:cs typeface="Calibri" pitchFamily="34" charset="0"/>
              </a:rPr>
            </a:br>
            <a:r>
              <a:rPr lang="en-US" sz="2400" dirty="0">
                <a:latin typeface="Calibri" pitchFamily="34" charset="0"/>
                <a:cs typeface="Calibri" pitchFamily="34" charset="0"/>
              </a:rPr>
              <a:t>                         SAP Gateway Architecture</a:t>
            </a:r>
            <a:br>
              <a:rPr lang="en-US" sz="2400" dirty="0">
                <a:latin typeface="Calibri" pitchFamily="34" charset="0"/>
                <a:cs typeface="Calibri" pitchFamily="34" charset="0"/>
              </a:rPr>
            </a:br>
            <a:br>
              <a:rPr lang="en-US" sz="2400" dirty="0"/>
            </a:br>
            <a:endParaRPr lang="en-US" sz="1800" dirty="0"/>
          </a:p>
        </p:txBody>
      </p:sp>
      <p:pic>
        <p:nvPicPr>
          <p:cNvPr id="8" name="Picture 7" descr="SAP NetWeaver Gateway Architecture.PNG"/>
          <p:cNvPicPr>
            <a:picLocks noChangeAspect="1"/>
          </p:cNvPicPr>
          <p:nvPr/>
        </p:nvPicPr>
        <p:blipFill>
          <a:blip r:embed="rId2" cstate="print"/>
          <a:stretch>
            <a:fillRect/>
          </a:stretch>
        </p:blipFill>
        <p:spPr>
          <a:xfrm>
            <a:off x="776536" y="1052736"/>
            <a:ext cx="8064896" cy="4104456"/>
          </a:xfrm>
          <a:prstGeom prst="rect">
            <a:avLst/>
          </a:prstGeom>
        </p:spPr>
      </p:pic>
      <p:sp>
        <p:nvSpPr>
          <p:cNvPr id="10" name="Date Placeholder 9"/>
          <p:cNvSpPr>
            <a:spLocks noGrp="1"/>
          </p:cNvSpPr>
          <p:nvPr>
            <p:ph type="dt" sz="half" idx="2"/>
          </p:nvPr>
        </p:nvSpPr>
        <p:spPr/>
        <p:txBody>
          <a:bodyPr/>
          <a:lstStyle/>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alibri" pitchFamily="34" charset="0"/>
              </a:rPr>
              <a:t>Deployment Options:</a:t>
            </a:r>
            <a:br>
              <a:rPr lang="en-US" sz="3200" dirty="0">
                <a:latin typeface="Calibri" pitchFamily="34" charset="0"/>
              </a:rPr>
            </a:br>
            <a:endParaRPr lang="en-US" dirty="0"/>
          </a:p>
        </p:txBody>
      </p:sp>
      <p:sp>
        <p:nvSpPr>
          <p:cNvPr id="3" name="Content Placeholder 2"/>
          <p:cNvSpPr>
            <a:spLocks noGrp="1"/>
          </p:cNvSpPr>
          <p:nvPr>
            <p:ph idx="1"/>
          </p:nvPr>
        </p:nvSpPr>
        <p:spPr/>
        <p:txBody>
          <a:bodyPr/>
          <a:lstStyle/>
          <a:p>
            <a:pPr>
              <a:buNone/>
            </a:pPr>
            <a:endParaRPr lang="en-US" dirty="0"/>
          </a:p>
          <a:p>
            <a:pPr>
              <a:buNone/>
            </a:pPr>
            <a:r>
              <a:rPr lang="en-US" sz="1400" dirty="0"/>
              <a:t>HUB Architecture:</a:t>
            </a:r>
          </a:p>
          <a:p>
            <a:pPr>
              <a:buNone/>
            </a:pPr>
            <a:endParaRPr lang="en-US" sz="1300" dirty="0">
              <a:latin typeface="Calibri" pitchFamily="34" charset="0"/>
            </a:endParaRPr>
          </a:p>
          <a:p>
            <a:pPr>
              <a:buNone/>
            </a:pPr>
            <a:r>
              <a:rPr lang="en-US" sz="1200" dirty="0"/>
              <a:t>      Gateway server functionalities are only used on one dedicated server, the hub system. The services are deployed on the backend systems and are registered on the server. The Gateway service is thus deployed in the Gateway backend systems where either IW_BEP is deployed systems or that are running on top of 7.40 leveraging the core component SAP_GWFND.</a:t>
            </a:r>
          </a:p>
          <a:p>
            <a:pPr>
              <a:buNone/>
            </a:pPr>
            <a:endParaRPr lang="en-US" sz="1200" dirty="0"/>
          </a:p>
          <a:p>
            <a:pPr>
              <a:buNone/>
            </a:pPr>
            <a:endParaRPr lang="en-US" dirty="0"/>
          </a:p>
          <a:p>
            <a:pPr>
              <a:buNone/>
            </a:pPr>
            <a:r>
              <a:rPr lang="en-US" sz="1400" dirty="0"/>
              <a:t>Embedded Architecture:</a:t>
            </a:r>
          </a:p>
          <a:p>
            <a:pPr>
              <a:buNone/>
            </a:pPr>
            <a:endParaRPr lang="en-US" sz="1300" dirty="0">
              <a:latin typeface="Calibri" pitchFamily="34" charset="0"/>
            </a:endParaRPr>
          </a:p>
          <a:p>
            <a:pPr>
              <a:buNone/>
            </a:pPr>
            <a:r>
              <a:rPr lang="en-US" sz="1300" dirty="0"/>
              <a:t>      </a:t>
            </a:r>
            <a:r>
              <a:rPr lang="en-US" sz="1200" dirty="0"/>
              <a:t>In this case the services are registered as well as published in the SAP Business Suite backend system.  </a:t>
            </a:r>
          </a:p>
          <a:p>
            <a:pPr>
              <a:buNone/>
            </a:pPr>
            <a:endParaRPr lang="en-US" dirty="0">
              <a:latin typeface="Calibri" pitchFamily="34" charset="0"/>
            </a:endParaRPr>
          </a:p>
          <a:p>
            <a:pPr>
              <a:buNone/>
            </a:pPr>
            <a:endParaRPr lang="en-US" dirty="0">
              <a:latin typeface="Calibri" pitchFamily="34" charset="0"/>
            </a:endParaRPr>
          </a:p>
          <a:p>
            <a:pPr>
              <a:buNone/>
            </a:pPr>
            <a:r>
              <a:rPr lang="en-US" dirty="0"/>
              <a:t>   </a:t>
            </a:r>
          </a:p>
          <a:p>
            <a:pPr>
              <a:buNone/>
            </a:pPr>
            <a:endParaRPr lang="en-US" dirty="0"/>
          </a:p>
          <a:p>
            <a:pPr>
              <a:buNone/>
            </a:pPr>
            <a:endParaRPr lang="en-US" dirty="0"/>
          </a:p>
          <a:p>
            <a:pPr>
              <a:buNone/>
            </a:pPr>
            <a:endParaRPr lang="en-US" dirty="0"/>
          </a:p>
        </p:txBody>
      </p:sp>
      <p:sp>
        <p:nvSpPr>
          <p:cNvPr id="6" name="Date Placeholder 5"/>
          <p:cNvSpPr>
            <a:spLocks noGrp="1"/>
          </p:cNvSpPr>
          <p:nvPr>
            <p:ph type="dt" sz="half" idx="2"/>
          </p:nvPr>
        </p:nvSpPr>
        <p:spPr/>
        <p:txBody>
          <a:bodyPr/>
          <a:lstStyle/>
          <a:p>
            <a:pP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52736"/>
          </a:xfrm>
        </p:spPr>
        <p:txBody>
          <a:bodyPr/>
          <a:lstStyle/>
          <a:p>
            <a:br>
              <a:rPr lang="en-US" dirty="0">
                <a:latin typeface="Calibri" pitchFamily="34" charset="0"/>
              </a:rPr>
            </a:br>
            <a:r>
              <a:rPr lang="en-US" dirty="0">
                <a:latin typeface="Calibri" pitchFamily="34" charset="0"/>
              </a:rPr>
              <a:t>SAP Gateway Deployment Options</a:t>
            </a:r>
            <a:br>
              <a:rPr lang="en-US" sz="3200" dirty="0">
                <a:latin typeface="Calibri" pitchFamily="34" charset="0"/>
              </a:rPr>
            </a:br>
            <a:r>
              <a:rPr lang="en-US" sz="3200" dirty="0">
                <a:latin typeface="Calibri" pitchFamily="34" charset="0"/>
              </a:rPr>
              <a:t>                                                                        </a:t>
            </a:r>
            <a:r>
              <a:rPr lang="en-US" sz="1300" dirty="0">
                <a:latin typeface="Calibri" pitchFamily="34" charset="0"/>
                <a:cs typeface="Calibri" pitchFamily="34" charset="0"/>
              </a:rPr>
              <a:t>GWB-OVW:GWB-OVW-02</a:t>
            </a:r>
            <a:r>
              <a:rPr lang="en-US" sz="3200" dirty="0">
                <a:latin typeface="Calibri" pitchFamily="34" charset="0"/>
                <a:cs typeface="Calibri" pitchFamily="34" charset="0"/>
              </a:rPr>
              <a:t> </a:t>
            </a:r>
            <a:br>
              <a:rPr lang="en-US" sz="3200" dirty="0">
                <a:latin typeface="Calibri" pitchFamily="34" charset="0"/>
                <a:cs typeface="Calibri" pitchFamily="34" charset="0"/>
              </a:rPr>
            </a:br>
            <a:endParaRPr lang="en-US" dirty="0"/>
          </a:p>
        </p:txBody>
      </p:sp>
      <p:sp>
        <p:nvSpPr>
          <p:cNvPr id="3" name="Content Placeholder 2"/>
          <p:cNvSpPr>
            <a:spLocks noGrp="1"/>
          </p:cNvSpPr>
          <p:nvPr>
            <p:ph idx="1"/>
          </p:nvPr>
        </p:nvSpPr>
        <p:spPr>
          <a:xfrm>
            <a:off x="0" y="1052736"/>
            <a:ext cx="9906000" cy="5112567"/>
          </a:xfrm>
        </p:spPr>
        <p:txBody>
          <a:bodyPr/>
          <a:lstStyle/>
          <a:p>
            <a:pPr marL="0" indent="0">
              <a:buNone/>
            </a:pPr>
            <a:r>
              <a:rPr lang="en-US" sz="1300" dirty="0"/>
              <a:t>There is two main scenario for SAP GW deployment: Embedded Deployment and Central hub Deployment.</a:t>
            </a:r>
          </a:p>
          <a:p>
            <a:pPr marL="0" indent="0">
              <a:buNone/>
            </a:pPr>
            <a:endParaRPr lang="en-US" sz="1300" dirty="0"/>
          </a:p>
          <a:p>
            <a:pPr marL="0" indent="0">
              <a:buNone/>
            </a:pPr>
            <a:r>
              <a:rPr lang="en-US" sz="1300" b="1" dirty="0"/>
              <a:t>Embedded deployment</a:t>
            </a:r>
          </a:p>
          <a:p>
            <a:pPr marL="0" indent="0">
              <a:buNone/>
            </a:pPr>
            <a:endParaRPr lang="en-US" sz="1300" dirty="0"/>
          </a:p>
          <a:p>
            <a:r>
              <a:rPr lang="en-US" sz="1300" dirty="0"/>
              <a:t>The core software components for SAP NetWeaver Gateway</a:t>
            </a:r>
            <a:br>
              <a:rPr lang="en-US" sz="1300" dirty="0"/>
            </a:br>
            <a:r>
              <a:rPr lang="en-US" sz="1300" dirty="0"/>
              <a:t>Any optional backend components are deployed together in the SAP Business Suite backend System.</a:t>
            </a:r>
            <a:br>
              <a:rPr lang="en-US" sz="1300" dirty="0"/>
            </a:br>
            <a:r>
              <a:rPr lang="en-US" sz="1300" dirty="0"/>
              <a:t>In others words, Both Add-ons IW_BEP &amp; IW_FND are installed to the SAP Business Suite Backend.</a:t>
            </a:r>
          </a:p>
          <a:p>
            <a:r>
              <a:rPr lang="en-US" sz="1300" dirty="0"/>
              <a:t>This SAP GW scenario is recommended for business-case where changing SAP Business Suite is hard or not preferred.</a:t>
            </a:r>
          </a:p>
          <a:p>
            <a:endParaRPr lang="en-US" sz="1300" dirty="0"/>
          </a:p>
          <a:p>
            <a:pPr marL="0" indent="0">
              <a:buNone/>
            </a:pPr>
            <a:endParaRPr lang="en-US" sz="1300"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6576" y="3356992"/>
            <a:ext cx="2880320" cy="275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968" y="3429000"/>
            <a:ext cx="4896544" cy="2673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ppt template</Template>
  <TotalTime>2070</TotalTime>
  <Words>1789</Words>
  <Application>Microsoft Office PowerPoint</Application>
  <PresentationFormat>A4 Paper (210x297 mm)</PresentationFormat>
  <Paragraphs>408</Paragraphs>
  <Slides>30</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Aharoni</vt:lpstr>
      <vt:lpstr>Arial</vt:lpstr>
      <vt:lpstr>Arial Narrow</vt:lpstr>
      <vt:lpstr>Calibri</vt:lpstr>
      <vt:lpstr>Courier New</vt:lpstr>
      <vt:lpstr>Wingdings</vt:lpstr>
      <vt:lpstr>Capgemini ppt template</vt:lpstr>
      <vt:lpstr>Conception personnalisée</vt:lpstr>
      <vt:lpstr> SAP Gateway   </vt:lpstr>
      <vt:lpstr>PowerPoint Presentation</vt:lpstr>
      <vt:lpstr>SAP Gateway</vt:lpstr>
      <vt:lpstr>SAP Gateway</vt:lpstr>
      <vt:lpstr>                                                            Capabilities of SAP Gateway</vt:lpstr>
      <vt:lpstr>Different Levels of Gateway Security </vt:lpstr>
      <vt:lpstr>                                                            SAP Gateway Architecture  </vt:lpstr>
      <vt:lpstr>Deployment Options: </vt:lpstr>
      <vt:lpstr> SAP Gateway Deployment Options                                                                         GWB-OVW:GWB-OVW-02  </vt:lpstr>
      <vt:lpstr>  SAP Gateway Deployment Options                                                                                   GWB-OVW:GWB-OVW-02   </vt:lpstr>
      <vt:lpstr>Versions</vt:lpstr>
      <vt:lpstr>What is Odata?</vt:lpstr>
      <vt:lpstr>Output Formats Supported by OData                                                                                </vt:lpstr>
      <vt:lpstr>Metadata of OData</vt:lpstr>
      <vt:lpstr>REST Architecture</vt:lpstr>
      <vt:lpstr>Differences</vt:lpstr>
      <vt:lpstr>Possibility operations </vt:lpstr>
      <vt:lpstr>Definitions</vt:lpstr>
      <vt:lpstr>Queries of OData                                                                               </vt:lpstr>
      <vt:lpstr>Prerequisites check in Gateway system</vt:lpstr>
      <vt:lpstr>Prerequisites check in Gateway system                                                                         </vt:lpstr>
      <vt:lpstr>           Prerequisites check in Gateway system – Contd..                                                                             </vt:lpstr>
      <vt:lpstr>Prerequisites check in Gateway system – Contd..                                                                             </vt:lpstr>
      <vt:lpstr>Gateway Service Builder Tool</vt:lpstr>
      <vt:lpstr>Definitions</vt:lpstr>
      <vt:lpstr>SEGW</vt:lpstr>
      <vt:lpstr>Service Operations</vt:lpstr>
      <vt:lpstr>How to format OData URI’s</vt:lpstr>
      <vt:lpstr>Important Transactions</vt:lpstr>
      <vt:lpstr>Questions and Answers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Thomson, Roseline</cp:lastModifiedBy>
  <cp:revision>451</cp:revision>
  <dcterms:created xsi:type="dcterms:W3CDTF">2011-08-17T05:35:48Z</dcterms:created>
  <dcterms:modified xsi:type="dcterms:W3CDTF">2020-02-12T10:20:37Z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ies>
</file>