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1" r:id="rId2"/>
  </p:sldMasterIdLst>
  <p:notesMasterIdLst>
    <p:notesMasterId r:id="rId26"/>
  </p:notesMasterIdLst>
  <p:handoutMasterIdLst>
    <p:handoutMasterId r:id="rId27"/>
  </p:handoutMasterIdLst>
  <p:sldIdLst>
    <p:sldId id="384" r:id="rId3"/>
    <p:sldId id="385" r:id="rId4"/>
    <p:sldId id="400" r:id="rId5"/>
    <p:sldId id="401" r:id="rId6"/>
    <p:sldId id="402" r:id="rId7"/>
    <p:sldId id="403" r:id="rId8"/>
    <p:sldId id="406" r:id="rId9"/>
    <p:sldId id="404" r:id="rId10"/>
    <p:sldId id="387" r:id="rId11"/>
    <p:sldId id="397" r:id="rId12"/>
    <p:sldId id="405" r:id="rId13"/>
    <p:sldId id="407" r:id="rId14"/>
    <p:sldId id="408" r:id="rId15"/>
    <p:sldId id="388" r:id="rId16"/>
    <p:sldId id="389" r:id="rId17"/>
    <p:sldId id="409" r:id="rId18"/>
    <p:sldId id="390" r:id="rId19"/>
    <p:sldId id="410" r:id="rId20"/>
    <p:sldId id="391" r:id="rId21"/>
    <p:sldId id="393" r:id="rId22"/>
    <p:sldId id="394" r:id="rId23"/>
    <p:sldId id="395" r:id="rId24"/>
    <p:sldId id="399" r:id="rId2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1219" autoAdjust="0"/>
  </p:normalViewPr>
  <p:slideViewPr>
    <p:cSldViewPr>
      <p:cViewPr varScale="1">
        <p:scale>
          <a:sx n="66" d="100"/>
          <a:sy n="66" d="100"/>
        </p:scale>
        <p:origin x="682" y="45"/>
      </p:cViewPr>
      <p:guideLst>
        <p:guide orient="horz" pos="2160"/>
        <p:guide pos="3120"/>
      </p:guideLst>
    </p:cSldViewPr>
  </p:slideViewPr>
  <p:outlineViewPr>
    <p:cViewPr>
      <p:scale>
        <a:sx n="33" d="100"/>
        <a:sy n="33" d="100"/>
      </p:scale>
      <p:origin x="0" y="3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l">
              <a:defRPr sz="1200"/>
            </a:lvl1pPr>
          </a:lstStyle>
          <a:p>
            <a:pPr algn="r"/>
            <a:endParaRPr lang="en-US" sz="1400" b="1"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180000" tIns="36000" rIns="72000" bIns="180000" rtlCol="0" anchor="b"/>
          <a:lstStyle>
            <a:lvl1pPr algn="l">
              <a:defRPr sz="1200"/>
            </a:lvl1pPr>
          </a:lstStyle>
          <a:p>
            <a:r>
              <a:rPr lang="en-US" sz="800"/>
              <a:t>© 2014 Capgemini. All rights reserved.</a:t>
            </a:r>
            <a:endParaRPr lang="en-US" sz="800"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72000" tIns="36000" rIns="180000" bIns="180000" rtlCol="0" anchor="b"/>
          <a:lstStyle>
            <a:lvl1pPr algn="r">
              <a:defRPr sz="1200"/>
            </a:lvl1pPr>
          </a:lstStyle>
          <a:p>
            <a:fld id="{31BBAEFF-FCA4-4EA1-946D-1EE330CB54A8}" type="slidenum">
              <a:rPr lang="en-US" sz="800" b="1" smtClean="0"/>
              <a:pPr/>
              <a:t>‹#›</a:t>
            </a:fld>
            <a:endParaRPr lang="en-US" sz="800" b="1"/>
          </a:p>
        </p:txBody>
      </p:sp>
    </p:spTree>
    <p:extLst>
      <p:ext uri="{BB962C8B-B14F-4D97-AF65-F5344CB8AC3E}">
        <p14:creationId xmlns:p14="http://schemas.microsoft.com/office/powerpoint/2010/main" val="22312472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787360" y="571472"/>
            <a:ext cx="5283280" cy="3657656"/>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214290" y="4343400"/>
            <a:ext cx="6429420" cy="422912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180000" tIns="36000" rIns="72000" bIns="180000" rtlCol="0" anchor="b"/>
          <a:lstStyle>
            <a:lvl1pPr algn="l">
              <a:defRPr sz="800"/>
            </a:lvl1pPr>
          </a:lstStyle>
          <a:p>
            <a:r>
              <a:rPr lang="en-US"/>
              <a:t>© 2014 Capgemini. All rights reserved.</a:t>
            </a:r>
            <a:endParaRPr lang="en-US"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72000" tIns="36000" rIns="180000" bIns="180000" rtlCol="0" anchor="b"/>
          <a:lstStyle>
            <a:lvl1pPr algn="r">
              <a:defRPr sz="8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val="11369863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0363" indent="0" algn="l" defTabSz="914400" rtl="0" eaLnBrk="1" latinLnBrk="0" hangingPunct="1">
      <a:defRPr sz="1200" kern="1200">
        <a:solidFill>
          <a:schemeClr val="tx1"/>
        </a:solidFill>
        <a:latin typeface="+mn-lt"/>
        <a:ea typeface="+mn-ea"/>
        <a:cs typeface="+mn-cs"/>
      </a:defRPr>
    </a:lvl3pPr>
    <a:lvl4pPr marL="541338" indent="0" algn="l" defTabSz="914400" rtl="0" eaLnBrk="1" latinLnBrk="0" hangingPunct="1">
      <a:defRPr sz="1200" kern="1200">
        <a:solidFill>
          <a:schemeClr val="tx1"/>
        </a:solidFill>
        <a:latin typeface="+mn-lt"/>
        <a:ea typeface="+mn-ea"/>
        <a:cs typeface="+mn-cs"/>
      </a:defRPr>
    </a:lvl4pPr>
    <a:lvl5pPr marL="722313"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1</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339387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20</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2159765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21</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2159765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22</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2159765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2</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2159765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a:t>© 2014 Capgemini. All rights reserved.</a:t>
            </a:r>
          </a:p>
        </p:txBody>
      </p:sp>
      <p:sp>
        <p:nvSpPr>
          <p:cNvPr id="5" name="Slide Number Placeholder 4"/>
          <p:cNvSpPr>
            <a:spLocks noGrp="1"/>
          </p:cNvSpPr>
          <p:nvPr>
            <p:ph type="sldNum" sz="quarter" idx="11"/>
          </p:nvPr>
        </p:nvSpPr>
        <p:spPr/>
        <p:txBody>
          <a:bodyPr/>
          <a:lstStyle/>
          <a:p>
            <a:fld id="{CBC04D6F-FB7D-4867-9F14-E50918222406}" type="slidenum">
              <a:rPr lang="en-US" smtClean="0"/>
              <a:pPr/>
              <a:t>6</a:t>
            </a:fld>
            <a:endParaRPr lang="en-US" dirty="0"/>
          </a:p>
        </p:txBody>
      </p:sp>
      <p:sp>
        <p:nvSpPr>
          <p:cNvPr id="6" name="Header Placeholder 5"/>
          <p:cNvSpPr>
            <a:spLocks noGrp="1"/>
          </p:cNvSpPr>
          <p:nvPr>
            <p:ph type="hdr" sz="quarter" idx="12"/>
          </p:nvPr>
        </p:nvSpPr>
        <p:spPr/>
        <p:txBody>
          <a:bodyPr/>
          <a:lstStyle/>
          <a:p>
            <a:r>
              <a:rPr lang="en-US" dirty="0"/>
              <a:t>SAP Gateway</a:t>
            </a:r>
          </a:p>
        </p:txBody>
      </p:sp>
    </p:spTree>
    <p:extLst>
      <p:ext uri="{BB962C8B-B14F-4D97-AF65-F5344CB8AC3E}">
        <p14:creationId xmlns:p14="http://schemas.microsoft.com/office/powerpoint/2010/main" val="461963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7</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381924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a:t>© 2014 Capgemini. All rights reserved.</a:t>
            </a:r>
          </a:p>
        </p:txBody>
      </p:sp>
      <p:sp>
        <p:nvSpPr>
          <p:cNvPr id="5" name="Slide Number Placeholder 4"/>
          <p:cNvSpPr>
            <a:spLocks noGrp="1"/>
          </p:cNvSpPr>
          <p:nvPr>
            <p:ph type="sldNum" sz="quarter" idx="11"/>
          </p:nvPr>
        </p:nvSpPr>
        <p:spPr/>
        <p:txBody>
          <a:bodyPr/>
          <a:lstStyle/>
          <a:p>
            <a:fld id="{CBC04D6F-FB7D-4867-9F14-E50918222406}" type="slidenum">
              <a:rPr lang="en-US" smtClean="0"/>
              <a:pPr/>
              <a:t>8</a:t>
            </a:fld>
            <a:endParaRPr lang="en-US" dirty="0"/>
          </a:p>
        </p:txBody>
      </p:sp>
      <p:sp>
        <p:nvSpPr>
          <p:cNvPr id="6" name="Header Placeholder 5"/>
          <p:cNvSpPr>
            <a:spLocks noGrp="1"/>
          </p:cNvSpPr>
          <p:nvPr>
            <p:ph type="hdr" sz="quarter" idx="12"/>
          </p:nvPr>
        </p:nvSpPr>
        <p:spPr/>
        <p:txBody>
          <a:bodyPr/>
          <a:lstStyle/>
          <a:p>
            <a:r>
              <a:rPr lang="en-US" dirty="0"/>
              <a:t>SAP Gateway</a:t>
            </a:r>
          </a:p>
        </p:txBody>
      </p:sp>
    </p:spTree>
    <p:extLst>
      <p:ext uri="{BB962C8B-B14F-4D97-AF65-F5344CB8AC3E}">
        <p14:creationId xmlns:p14="http://schemas.microsoft.com/office/powerpoint/2010/main" val="2223249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9</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215976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10</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215976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13</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2210333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17</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2159765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People">
    <p:spTree>
      <p:nvGrpSpPr>
        <p:cNvPr id="1" name=""/>
        <p:cNvGrpSpPr/>
        <p:nvPr/>
      </p:nvGrpSpPr>
      <p:grpSpPr>
        <a:xfrm>
          <a:off x="0" y="0"/>
          <a:ext cx="0" cy="0"/>
          <a:chOff x="0" y="0"/>
          <a:chExt cx="0" cy="0"/>
        </a:xfrm>
      </p:grpSpPr>
      <p:pic>
        <p:nvPicPr>
          <p:cNvPr id="10" name="Image 9" descr="ppt_ExpertsMosaic_Color.jpg"/>
          <p:cNvPicPr>
            <a:picLocks noChangeAspect="1"/>
          </p:cNvPicPr>
          <p:nvPr userDrawn="1"/>
        </p:nvPicPr>
        <p:blipFill>
          <a:blip r:embed="rId3" cstate="print"/>
          <a:srcRect t="19317"/>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dirty="0"/>
              <a:t>Click to edit Master sub-title style</a:t>
            </a:r>
          </a:p>
        </p:txBody>
      </p:sp>
      <p:sp>
        <p:nvSpPr>
          <p:cNvPr id="4098" name="Rectangle 2"/>
          <p:cNvSpPr>
            <a:spLocks noGrp="1" noChangeArrowheads="1"/>
          </p:cNvSpPr>
          <p:nvPr>
            <p:ph type="ctrTitle" hasCustomPrompt="1"/>
          </p:nvPr>
        </p:nvSpPr>
        <p:spPr bwMode="auto">
          <a:xfrm>
            <a:off x="0" y="1240390"/>
            <a:ext cx="9906000" cy="1512887"/>
          </a:xfrm>
        </p:spPr>
        <p:txBody>
          <a:bodyPr lIns="324000" tIns="396000" rIns="36000" bIns="36000" anchor="t"/>
          <a:lstStyle>
            <a:lvl1pPr marL="0" indent="0" algn="l">
              <a:tabLst/>
              <a:defRPr sz="3600">
                <a:solidFill>
                  <a:schemeClr val="tx2">
                    <a:lumMod val="20000"/>
                    <a:lumOff val="80000"/>
                  </a:schemeClr>
                </a:solidFill>
                <a:latin typeface="Arial Narrow" pitchFamily="34" charset="0"/>
              </a:defRPr>
            </a:lvl1pPr>
          </a:lstStyle>
          <a:p>
            <a:r>
              <a:rPr lang="en-US" noProof="0" dirty="0"/>
              <a:t>Click to edit Master title style</a:t>
            </a:r>
          </a:p>
        </p:txBody>
      </p:sp>
      <p:pic>
        <p:nvPicPr>
          <p:cNvPr id="8" name="Image 7"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
        <p:nvSpPr>
          <p:cNvPr id="11" name="ZoneTexte 10"/>
          <p:cNvSpPr txBox="1"/>
          <p:nvPr userDrawn="1"/>
        </p:nvSpPr>
        <p:spPr>
          <a:xfrm>
            <a:off x="7758132" y="1011421"/>
            <a:ext cx="1979516" cy="307777"/>
          </a:xfrm>
          <a:prstGeom prst="rect">
            <a:avLst/>
          </a:prstGeom>
          <a:noFill/>
        </p:spPr>
        <p:txBody>
          <a:bodyPr wrap="none" rtlCol="0">
            <a:spAutoFit/>
          </a:bodyPr>
          <a:lstStyle/>
          <a:p>
            <a:r>
              <a:rPr lang="en-US" sz="1400" b="1" dirty="0">
                <a:solidFill>
                  <a:schemeClr val="accent2"/>
                </a:solidFill>
              </a:rPr>
              <a:t>For internal use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chemeClr val="tx2"/>
        </a:solid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8" name="Titre 1"/>
          <p:cNvSpPr>
            <a:spLocks noGrp="1"/>
          </p:cNvSpPr>
          <p:nvPr>
            <p:ph type="title" hasCustomPrompt="1"/>
          </p:nvPr>
        </p:nvSpPr>
        <p:spPr>
          <a:xfrm>
            <a:off x="0" y="903288"/>
            <a:ext cx="9906000" cy="1143000"/>
          </a:xfrm>
          <a:prstGeom prst="rect">
            <a:avLst/>
          </a:prstGeom>
        </p:spPr>
        <p:txBody>
          <a:bodyPr lIns="360000" rIns="36000" anchor="b"/>
          <a:lstStyle>
            <a:lvl1pPr algn="l">
              <a:defRPr sz="3600" b="1" baseline="0">
                <a:solidFill>
                  <a:schemeClr val="tx2"/>
                </a:solidFill>
                <a:latin typeface="Arial Narrow" pitchFamily="34" charset="0"/>
              </a:defRPr>
            </a:lvl1pPr>
          </a:lstStyle>
          <a:p>
            <a:r>
              <a:rPr lang="en-US" noProof="0" dirty="0"/>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chemeClr val="tx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Rectangle 8"/>
          <p:cNvSpPr>
            <a:spLocks noChangeArrowheads="1"/>
          </p:cNvSpPr>
          <p:nvPr userDrawn="1"/>
        </p:nvSpPr>
        <p:spPr bwMode="auto">
          <a:xfrm>
            <a:off x="7439025" y="5376350"/>
            <a:ext cx="2466975" cy="276225"/>
          </a:xfrm>
          <a:prstGeom prst="rect">
            <a:avLst/>
          </a:prstGeom>
          <a:noFill/>
          <a:ln w="9525">
            <a:noFill/>
            <a:miter lim="800000"/>
            <a:headEnd/>
            <a:tailEnd/>
          </a:ln>
          <a:effectLst/>
        </p:spPr>
        <p:txBody>
          <a:bodyPr wrap="none" lIns="0" tIns="0" rIns="360000" bIns="0">
            <a:spAutoFit/>
          </a:bodyPr>
          <a:lstStyle/>
          <a:p>
            <a:pPr algn="r">
              <a:spcBef>
                <a:spcPct val="20000"/>
              </a:spcBef>
              <a:defRPr/>
            </a:pPr>
            <a:r>
              <a:rPr lang="en-US" sz="1800" b="0" dirty="0">
                <a:solidFill>
                  <a:schemeClr val="bg1"/>
                </a:solidFill>
              </a:rPr>
              <a:t>www.capgemini.com</a:t>
            </a:r>
          </a:p>
        </p:txBody>
      </p:sp>
      <p:pic>
        <p:nvPicPr>
          <p:cNvPr id="7" name="Picture 9" descr="OK_Capgemini"/>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004177" y="922006"/>
            <a:ext cx="4676775" cy="1017587"/>
          </a:xfrm>
          <a:prstGeom prst="rect">
            <a:avLst/>
          </a:prstGeom>
          <a:noFill/>
          <a:ln w="9525">
            <a:noFill/>
            <a:miter lim="800000"/>
            <a:headEnd/>
            <a:tailEnd/>
          </a:ln>
        </p:spPr>
      </p:pic>
      <p:sp>
        <p:nvSpPr>
          <p:cNvPr id="8" name="Rectangle 7"/>
          <p:cNvSpPr/>
          <p:nvPr userDrawn="1"/>
        </p:nvSpPr>
        <p:spPr>
          <a:xfrm>
            <a:off x="0" y="6597650"/>
            <a:ext cx="9906000" cy="260241"/>
          </a:xfrm>
          <a:prstGeom prst="rect">
            <a:avLst/>
          </a:prstGeom>
        </p:spPr>
        <p:txBody>
          <a:bodyPr tIns="0" rIns="360000" bIns="180000" anchor="b">
            <a:spAutoFit/>
          </a:bodyPr>
          <a:lstStyle/>
          <a:p>
            <a:pPr marL="0" marR="0" indent="0" algn="r" defTabSz="914400" rtl="0" eaLnBrk="0" fontAlgn="auto" latinLnBrk="0" hangingPunct="0">
              <a:lnSpc>
                <a:spcPct val="85000"/>
              </a:lnSpc>
              <a:spcBef>
                <a:spcPts val="0"/>
              </a:spcBef>
              <a:spcAft>
                <a:spcPts val="0"/>
              </a:spcAft>
              <a:buClrTx/>
              <a:buSzTx/>
              <a:buFontTx/>
              <a:buNone/>
              <a:tabLst/>
              <a:defRPr/>
            </a:pPr>
            <a:r>
              <a:rPr lang="en-US" sz="600" kern="1200" dirty="0">
                <a:solidFill>
                  <a:schemeClr val="bg1"/>
                </a:solidFill>
                <a:latin typeface="+mn-lt"/>
                <a:ea typeface="+mn-ea"/>
                <a:cs typeface="+mn-cs"/>
              </a:rPr>
              <a:t>The information contained in this presentation is proprietary and confidential. It is for Capgemini internal use only. Copyright ©2010 Capgemini. All rights reserved.</a:t>
            </a:r>
          </a:p>
        </p:txBody>
      </p:sp>
      <p:pic>
        <p:nvPicPr>
          <p:cNvPr id="9" name="Image 8" descr="Capgemini_Slogan_White.png"/>
          <p:cNvPicPr>
            <a:picLocks noChangeAspect="1"/>
          </p:cNvPicPr>
          <p:nvPr userDrawn="1"/>
        </p:nvPicPr>
        <p:blipFill>
          <a:blip r:embed="rId3" cstate="print"/>
          <a:stretch>
            <a:fillRect/>
          </a:stretch>
        </p:blipFill>
        <p:spPr>
          <a:xfrm>
            <a:off x="5816371" y="4856253"/>
            <a:ext cx="3803912" cy="393193"/>
          </a:xfrm>
          <a:prstGeom prst="rect">
            <a:avLst/>
          </a:prstGeom>
          <a:noFill/>
          <a:ln w="25400" cap="sq">
            <a:noFill/>
            <a:miter lim="800000"/>
          </a:ln>
          <a:effectLst>
            <a:outerShdw blurRad="63500" sx="102000" sy="102000" algn="ctr" rotWithShape="0">
              <a:prstClr val="black">
                <a:alpha val="40000"/>
              </a:prst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Titre 5"/>
          <p:cNvSpPr>
            <a:spLocks noGrp="1"/>
          </p:cNvSpPr>
          <p:nvPr>
            <p:ph type="title" hasCustomPrompt="1"/>
          </p:nvPr>
        </p:nvSpPr>
        <p:spPr>
          <a:xfrm>
            <a:off x="0" y="903600"/>
            <a:ext cx="9906000" cy="1143000"/>
          </a:xfrm>
          <a:prstGeom prst="rect">
            <a:avLst/>
          </a:prstGeom>
        </p:spPr>
        <p:txBody>
          <a:bodyPr lIns="360000" rIns="36000" anchor="b"/>
          <a:lstStyle>
            <a:lvl1pPr algn="l" defTabSz="914400" rtl="0" eaLnBrk="1" latinLnBrk="0" hangingPunct="1">
              <a:spcBef>
                <a:spcPct val="0"/>
              </a:spcBef>
              <a:buNone/>
              <a:defRPr lang="en-US" sz="3600" b="1" kern="1200" baseline="0" noProof="0" dirty="0" smtClean="0">
                <a:solidFill>
                  <a:schemeClr val="tx2"/>
                </a:solidFill>
                <a:latin typeface="Arial Narrow" pitchFamily="34" charset="0"/>
                <a:ea typeface="+mj-ea"/>
                <a:cs typeface="+mj-cs"/>
              </a:defRPr>
            </a:lvl1pPr>
          </a:lstStyle>
          <a:p>
            <a:r>
              <a:rPr lang="en-US" noProof="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B-People">
    <p:spTree>
      <p:nvGrpSpPr>
        <p:cNvPr id="1" name=""/>
        <p:cNvGrpSpPr/>
        <p:nvPr/>
      </p:nvGrpSpPr>
      <p:grpSpPr>
        <a:xfrm>
          <a:off x="0" y="0"/>
          <a:ext cx="0" cy="0"/>
          <a:chOff x="0" y="0"/>
          <a:chExt cx="0" cy="0"/>
        </a:xfrm>
      </p:grpSpPr>
      <p:sp>
        <p:nvSpPr>
          <p:cNvPr id="5" name="Espace réservé du titre 7"/>
          <p:cNvSpPr>
            <a:spLocks noGrp="1"/>
          </p:cNvSpPr>
          <p:nvPr>
            <p:ph type="title" hasCustomPrompt="1"/>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dirty="0"/>
              <a:t>Click to edit title style</a:t>
            </a:r>
          </a:p>
        </p:txBody>
      </p:sp>
      <p:sp>
        <p:nvSpPr>
          <p:cNvPr id="3" name="Freeform 7"/>
          <p:cNvSpPr>
            <a:spLocks/>
          </p:cNvSpPr>
          <p:nvPr userDrawn="1"/>
        </p:nvSpPr>
        <p:spPr bwMode="auto">
          <a:xfrm>
            <a:off x="0"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KeyWords">
    <p:spTree>
      <p:nvGrpSpPr>
        <p:cNvPr id="1" name=""/>
        <p:cNvGrpSpPr/>
        <p:nvPr/>
      </p:nvGrpSpPr>
      <p:grpSpPr>
        <a:xfrm>
          <a:off x="0" y="0"/>
          <a:ext cx="0" cy="0"/>
          <a:chOff x="0" y="0"/>
          <a:chExt cx="0" cy="0"/>
        </a:xfrm>
      </p:grpSpPr>
      <p:pic>
        <p:nvPicPr>
          <p:cNvPr id="11" name="Image 10" descr="ppt_KeyWords_Bkgd_OK.jpg"/>
          <p:cNvPicPr>
            <a:picLocks noChangeAspect="1"/>
          </p:cNvPicPr>
          <p:nvPr userDrawn="1"/>
        </p:nvPicPr>
        <p:blipFill>
          <a:blip r:embed="rId3" cstate="print"/>
          <a:srcRect b="20413"/>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a:t>Click to edit Master sub-title style</a:t>
            </a:r>
          </a:p>
        </p:txBody>
      </p:sp>
      <p:sp>
        <p:nvSpPr>
          <p:cNvPr id="4098" name="Rectangle 2"/>
          <p:cNvSpPr>
            <a:spLocks noGrp="1" noChangeArrowheads="1"/>
          </p:cNvSpPr>
          <p:nvPr>
            <p:ph type="ctrTitle" hasCustomPrompt="1"/>
          </p:nvPr>
        </p:nvSpPr>
        <p:spPr bwMode="auto">
          <a:xfrm>
            <a:off x="0" y="1240390"/>
            <a:ext cx="9906000" cy="1512887"/>
          </a:xfrm>
          <a:noFill/>
          <a:ln w="9525">
            <a:noFill/>
            <a:miter lim="800000"/>
            <a:headEnd/>
            <a:tailEnd/>
          </a:ln>
        </p:spPr>
        <p:txBody>
          <a:bodyPr vert="horz" wrap="square" lIns="324000" tIns="396000" rIns="36000" bIns="36000" numCol="1" anchor="t" anchorCtr="0" compatLnSpc="1">
            <a:prstTxWarp prst="textNoShape">
              <a:avLst/>
            </a:prstTxWarp>
          </a:bodyPr>
          <a:lstStyle>
            <a:lvl1pPr marL="0" indent="0" algn="l" defTabSz="914400" rtl="0" eaLnBrk="0" fontAlgn="base" latinLnBrk="0" hangingPunct="0">
              <a:lnSpc>
                <a:spcPct val="90000"/>
              </a:lnSpc>
              <a:spcBef>
                <a:spcPct val="0"/>
              </a:spcBef>
              <a:spcAft>
                <a:spcPct val="0"/>
              </a:spcAft>
              <a:buNone/>
              <a:tabLst/>
              <a:defRPr lang="en-US" sz="3600" b="1" kern="1200" noProof="0" dirty="0">
                <a:solidFill>
                  <a:schemeClr val="tx2">
                    <a:lumMod val="20000"/>
                    <a:lumOff val="80000"/>
                  </a:schemeClr>
                </a:solidFill>
                <a:latin typeface="Arial Narrow" pitchFamily="34" charset="0"/>
                <a:ea typeface="+mj-ea"/>
                <a:cs typeface="+mj-cs"/>
              </a:defRPr>
            </a:lvl1pPr>
          </a:lstStyle>
          <a:p>
            <a:r>
              <a:rPr lang="en-US" noProof="0" dirty="0"/>
              <a:t>Click to edit Master title style</a:t>
            </a:r>
          </a:p>
        </p:txBody>
      </p:sp>
      <p:pic>
        <p:nvPicPr>
          <p:cNvPr id="10" name="Image 9"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224000"/>
            <a:ext cx="9906000" cy="1188000"/>
          </a:xfrm>
        </p:spPr>
        <p:txBody>
          <a:bodyPr tIns="180000" anchor="ctr" anchorCtr="0"/>
          <a:lstStyle>
            <a:lvl1pPr>
              <a:defRPr b="1" cap="small" baseline="0"/>
            </a:lvl1pPr>
          </a:lstStyle>
          <a:p>
            <a:r>
              <a:rPr lang="en-US" noProof="0" dirty="0"/>
              <a:t>Click to edit title style</a:t>
            </a:r>
          </a:p>
        </p:txBody>
      </p:sp>
      <p:sp>
        <p:nvSpPr>
          <p:cNvPr id="3" name="Espace réservé du contenu 2"/>
          <p:cNvSpPr>
            <a:spLocks noGrp="1"/>
          </p:cNvSpPr>
          <p:nvPr>
            <p:ph idx="1" hasCustomPrompt="1"/>
          </p:nvPr>
        </p:nvSpPr>
        <p:spPr>
          <a:xfrm>
            <a:off x="0" y="2543175"/>
            <a:ext cx="9906000" cy="3552825"/>
          </a:xfrm>
        </p:spPr>
        <p:txBody>
          <a:bodyPr/>
          <a:lstStyle>
            <a:lvl1pPr marL="265113" indent="-265113">
              <a:defRPr/>
            </a:lvl1pPr>
            <a:lvl2pPr>
              <a:defRPr/>
            </a:lvl2pPr>
            <a:lvl3pPr>
              <a:buNone/>
              <a:defRPr/>
            </a:lvl3pPr>
            <a:lvl4pPr>
              <a:buNone/>
              <a:defRPr/>
            </a:lvl4pPr>
          </a:lstStyle>
          <a:p>
            <a:pPr lvl="0"/>
            <a:r>
              <a:rPr lang="en-US" noProof="0" dirty="0"/>
              <a:t>Click to edit Master text style</a:t>
            </a:r>
          </a:p>
          <a:p>
            <a:pPr lvl="1"/>
            <a:r>
              <a:rPr lang="en-US" noProof="0" dirty="0"/>
              <a:t>Text style level 2</a:t>
            </a:r>
          </a:p>
        </p:txBody>
      </p:sp>
      <p:sp>
        <p:nvSpPr>
          <p:cNvPr id="10"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1"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2"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aster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a:solidFill>
                  <a:schemeClr val="tx2"/>
                </a:solidFill>
              </a:defRPr>
            </a:lvl1pPr>
          </a:lstStyle>
          <a:p>
            <a:r>
              <a:rPr lang="en-US" noProof="0" dirty="0"/>
              <a:t>Click to edit Master title style</a:t>
            </a:r>
          </a:p>
        </p:txBody>
      </p:sp>
      <p:sp>
        <p:nvSpPr>
          <p:cNvPr id="3" name="Espace réservé du contenu 2"/>
          <p:cNvSpPr>
            <a:spLocks noGrp="1"/>
          </p:cNvSpPr>
          <p:nvPr>
            <p:ph idx="1" hasCustomPrompt="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a:p>
            <a:pPr lvl="4"/>
            <a:r>
              <a:rPr lang="en-US" noProof="0" dirty="0"/>
              <a:t>Text style level 5</a:t>
            </a:r>
          </a:p>
        </p:txBody>
      </p:sp>
      <p:sp>
        <p:nvSpPr>
          <p:cNvPr id="7"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8"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9"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Master with subhead">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a:noFill/>
          <a:ln w="9525">
            <a:noFill/>
            <a:miter lim="800000"/>
            <a:headEnd/>
            <a:tailEnd/>
          </a:ln>
        </p:spPr>
        <p:txBody>
          <a:bodyPr vert="horz" wrap="square" lIns="72000" tIns="252000" rIns="72000" bIns="36000" numCol="1" anchor="ctr" anchorCtr="0" compatLnSpc="1">
            <a:prstTxWarp prst="textNoShape">
              <a:avLst/>
            </a:prstTxWarp>
          </a:bodyPr>
          <a:lstStyle>
            <a:lvl1pPr marL="714375" indent="-714375" algn="ctr" rtl="0" eaLnBrk="0" fontAlgn="base" hangingPunct="0">
              <a:spcBef>
                <a:spcPct val="0"/>
              </a:spcBef>
              <a:spcAft>
                <a:spcPct val="0"/>
              </a:spcAft>
              <a:defRPr lang="en-US" sz="3000" b="1" noProof="0" dirty="0" smtClean="0">
                <a:solidFill>
                  <a:schemeClr val="tx2"/>
                </a:solidFill>
                <a:latin typeface="+mj-lt"/>
                <a:ea typeface="+mj-ea"/>
                <a:cs typeface="+mj-cs"/>
              </a:defRPr>
            </a:lvl1pPr>
          </a:lstStyle>
          <a:p>
            <a:r>
              <a:rPr lang="en-US" noProof="0" dirty="0"/>
              <a:t>Click to edit Master title style</a:t>
            </a:r>
          </a:p>
        </p:txBody>
      </p:sp>
      <p:sp>
        <p:nvSpPr>
          <p:cNvPr id="3" name="Espace réservé du contenu 2"/>
          <p:cNvSpPr>
            <a:spLocks noGrp="1"/>
          </p:cNvSpPr>
          <p:nvPr>
            <p:ph idx="1" hasCustomPrompt="1"/>
          </p:nvPr>
        </p:nvSpPr>
        <p:spPr>
          <a:xfrm>
            <a:off x="0" y="2101755"/>
            <a:ext cx="9906000" cy="4024408"/>
          </a:xfrm>
          <a:noFill/>
          <a:ln w="9525">
            <a:noFill/>
            <a:miter lim="800000"/>
            <a:headEnd/>
            <a:tailEnd/>
          </a:ln>
        </p:spPr>
        <p:txBody>
          <a:bodyPr vert="horz" wrap="square" lIns="288000" tIns="36000" rIns="72000" bIns="36000" numCol="1" anchor="t" anchorCtr="0" compatLnSpc="1">
            <a:prstTxWarp prst="textNoShape">
              <a:avLst/>
            </a:prstTxWarp>
          </a:bodyPr>
          <a:lstStyle>
            <a:lvl1pPr algn="l" defTabSz="714375" rtl="0" eaLnBrk="0" fontAlgn="base" hangingPunct="0">
              <a:spcBef>
                <a:spcPct val="20000"/>
              </a:spcBef>
              <a:spcAft>
                <a:spcPct val="0"/>
              </a:spcAft>
              <a:defRPr lang="fr-FR" sz="2400" baseline="0" noProof="0" dirty="0" smtClean="0">
                <a:solidFill>
                  <a:schemeClr val="tx1"/>
                </a:solidFill>
                <a:latin typeface="+mn-lt"/>
                <a:ea typeface="+mn-ea"/>
                <a:cs typeface="+mn-cs"/>
              </a:defRPr>
            </a:lvl1pPr>
            <a:lvl2pPr algn="l" defTabSz="714375" rtl="0" eaLnBrk="0" fontAlgn="base" hangingPunct="0">
              <a:spcBef>
                <a:spcPct val="20000"/>
              </a:spcBef>
              <a:spcAft>
                <a:spcPct val="0"/>
              </a:spcAft>
              <a:defRPr lang="fr-FR" sz="2000" baseline="0" noProof="0" dirty="0" smtClean="0">
                <a:solidFill>
                  <a:schemeClr val="tx1"/>
                </a:solidFill>
                <a:latin typeface="+mn-lt"/>
                <a:ea typeface="+mn-ea"/>
                <a:cs typeface="+mn-cs"/>
              </a:defRPr>
            </a:lvl2pPr>
            <a:lvl3pPr algn="l" defTabSz="714375" rtl="0" eaLnBrk="0" fontAlgn="base" hangingPunct="0">
              <a:spcBef>
                <a:spcPct val="20000"/>
              </a:spcBef>
              <a:spcAft>
                <a:spcPct val="0"/>
              </a:spcAft>
              <a:defRPr lang="fr-FR" sz="1800" baseline="0" noProof="0" dirty="0" smtClean="0">
                <a:solidFill>
                  <a:schemeClr val="tx1"/>
                </a:solidFill>
                <a:latin typeface="+mn-lt"/>
                <a:ea typeface="+mn-ea"/>
                <a:cs typeface="+mn-cs"/>
              </a:defRPr>
            </a:lvl3pPr>
            <a:lvl4pPr algn="l" defTabSz="714375" rtl="0" eaLnBrk="0" fontAlgn="base" hangingPunct="0">
              <a:spcBef>
                <a:spcPct val="20000"/>
              </a:spcBef>
              <a:spcAft>
                <a:spcPct val="0"/>
              </a:spcAft>
              <a:defRPr lang="fr-FR" sz="1600" baseline="0" noProof="0" dirty="0" smtClean="0">
                <a:solidFill>
                  <a:schemeClr val="tx1"/>
                </a:solidFill>
                <a:latin typeface="+mn-lt"/>
                <a:ea typeface="+mn-ea"/>
                <a:cs typeface="+mn-cs"/>
              </a:defRPr>
            </a:lvl4pPr>
            <a:lvl5pPr marL="1427163" indent="-266700" algn="l" defTabSz="636588" rtl="0" eaLnBrk="0" fontAlgn="base" hangingPunct="0">
              <a:spcBef>
                <a:spcPct val="20000"/>
              </a:spcBef>
              <a:spcAft>
                <a:spcPct val="0"/>
              </a:spcAft>
              <a:defRPr lang="en-US" sz="1400" baseline="0" noProof="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a:p>
            <a:pPr lvl="4"/>
            <a:r>
              <a:rPr lang="en-US" noProof="0" dirty="0"/>
              <a:t>Text style level 5</a:t>
            </a:r>
          </a:p>
        </p:txBody>
      </p:sp>
      <p:sp>
        <p:nvSpPr>
          <p:cNvPr id="4" name="Espace réservé du texte 3"/>
          <p:cNvSpPr>
            <a:spLocks noGrp="1"/>
          </p:cNvSpPr>
          <p:nvPr>
            <p:ph type="body" sz="half" idx="2" hasCustomPrompt="1"/>
          </p:nvPr>
        </p:nvSpPr>
        <p:spPr>
          <a:xfrm>
            <a:off x="0" y="1440000"/>
            <a:ext cx="9906000" cy="557473"/>
          </a:xfrm>
        </p:spPr>
        <p:txBody>
          <a:bodyPr/>
          <a:lstStyle>
            <a:lvl1pPr marL="0" indent="0">
              <a:buNone/>
              <a:defRPr sz="2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a:t>Click to edit Master text style</a:t>
            </a:r>
          </a:p>
        </p:txBody>
      </p:sp>
      <p:sp>
        <p:nvSpPr>
          <p:cNvPr id="9"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0"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1" name="Rectangle 17"/>
          <p:cNvSpPr>
            <a:spLocks noGrp="1" noChangeArrowheads="1"/>
          </p:cNvSpPr>
          <p:nvPr>
            <p:ph type="dt" sz="half" idx="10"/>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lnSpc>
                <a:spcPct val="90000"/>
              </a:lnSpc>
              <a:defRPr/>
            </a:lvl1pPr>
          </a:lstStyle>
          <a:p>
            <a:r>
              <a:rPr lang="en-US" noProof="0"/>
              <a:t>Click to edit Master title style</a:t>
            </a:r>
          </a:p>
        </p:txBody>
      </p:sp>
      <p:sp>
        <p:nvSpPr>
          <p:cNvPr id="4" name="Espace réservé du contenu 3"/>
          <p:cNvSpPr>
            <a:spLocks noGrp="1"/>
          </p:cNvSpPr>
          <p:nvPr>
            <p:ph sz="half" idx="2" hasCustomPrompt="1"/>
          </p:nvPr>
        </p:nvSpPr>
        <p:spPr>
          <a:xfrm>
            <a:off x="180000" y="1440000"/>
            <a:ext cx="4680000" cy="4633200"/>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a:t>Click to edit Master title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4" hasCustomPrompt="1"/>
          </p:nvPr>
        </p:nvSpPr>
        <p:spPr>
          <a:xfrm>
            <a:off x="5040000" y="1440000"/>
            <a:ext cx="4680000" cy="4633200"/>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a:t>Click to edit master title style</a:t>
            </a:r>
          </a:p>
          <a:p>
            <a:pPr lvl="1"/>
            <a:r>
              <a:rPr lang="en-US" noProof="0" dirty="0"/>
              <a:t>Text style level 2</a:t>
            </a:r>
          </a:p>
          <a:p>
            <a:pPr lvl="2"/>
            <a:r>
              <a:rPr lang="en-US" noProof="0" dirty="0"/>
              <a:t>Text style level 3</a:t>
            </a:r>
          </a:p>
          <a:p>
            <a:pPr lvl="3"/>
            <a:r>
              <a:rPr lang="en-US" noProof="0" dirty="0"/>
              <a:t>Text style level 4</a:t>
            </a:r>
          </a:p>
        </p:txBody>
      </p:sp>
      <p:sp>
        <p:nvSpPr>
          <p:cNvPr id="8"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9" name="Rectangle 19"/>
          <p:cNvSpPr>
            <a:spLocks noGrp="1" noChangeArrowheads="1"/>
          </p:cNvSpPr>
          <p:nvPr>
            <p:ph type="sldNum" sz="quarter" idx="10"/>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3" name="Rectangle 17"/>
          <p:cNvSpPr>
            <a:spLocks noGrp="1" noChangeArrowheads="1"/>
          </p:cNvSpPr>
          <p:nvPr>
            <p:ph type="dt" sz="half" idx="11"/>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tents with heading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US" noProof="0"/>
              <a:t>Click to edit Master title style</a:t>
            </a:r>
          </a:p>
        </p:txBody>
      </p:sp>
      <p:sp>
        <p:nvSpPr>
          <p:cNvPr id="3" name="Espace réservé du texte 2"/>
          <p:cNvSpPr>
            <a:spLocks noGrp="1"/>
          </p:cNvSpPr>
          <p:nvPr>
            <p:ph type="body" idx="1" hasCustomPrompt="1"/>
          </p:nvPr>
        </p:nvSpPr>
        <p:spPr>
          <a:xfrm>
            <a:off x="204716" y="1440000"/>
            <a:ext cx="4667322" cy="639762"/>
          </a:xfrm>
        </p:spPr>
        <p:txBody>
          <a:bodyPr lIns="36000" rIns="36000" anchor="ctr"/>
          <a:lstStyle>
            <a:lvl1pPr marL="0" indent="0" algn="ctr">
              <a:lnSpc>
                <a:spcPct val="90000"/>
              </a:lnSpc>
              <a:spcBef>
                <a:spcPts val="0"/>
              </a:spcBef>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Espace réservé du contenu 3"/>
          <p:cNvSpPr>
            <a:spLocks noGrp="1"/>
          </p:cNvSpPr>
          <p:nvPr>
            <p:ph sz="half" idx="2" hasCustomPrompt="1"/>
          </p:nvPr>
        </p:nvSpPr>
        <p:spPr>
          <a:xfrm>
            <a:off x="204716" y="2092987"/>
            <a:ext cx="4667322" cy="3951288"/>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a:t>Click to edit Master title style</a:t>
            </a:r>
          </a:p>
          <a:p>
            <a:pPr lvl="1"/>
            <a:r>
              <a:rPr lang="en-US" noProof="0" dirty="0"/>
              <a:t>Text style level 2</a:t>
            </a:r>
          </a:p>
          <a:p>
            <a:pPr lvl="2"/>
            <a:r>
              <a:rPr lang="en-US" noProof="0" dirty="0"/>
              <a:t>Text style level 3</a:t>
            </a:r>
          </a:p>
          <a:p>
            <a:pPr lvl="3"/>
            <a:r>
              <a:rPr lang="en-US" noProof="0" dirty="0"/>
              <a:t>Text style level 4</a:t>
            </a:r>
          </a:p>
        </p:txBody>
      </p:sp>
      <p:sp>
        <p:nvSpPr>
          <p:cNvPr id="5" name="Espace réservé du texte 4"/>
          <p:cNvSpPr>
            <a:spLocks noGrp="1"/>
          </p:cNvSpPr>
          <p:nvPr>
            <p:ph type="body" sz="quarter" idx="3" hasCustomPrompt="1"/>
          </p:nvPr>
        </p:nvSpPr>
        <p:spPr>
          <a:xfrm>
            <a:off x="5100615" y="1440000"/>
            <a:ext cx="4616592" cy="639762"/>
          </a:xfrm>
        </p:spPr>
        <p:txBody>
          <a:bodyPr lIns="36000" rIns="36000" anchor="ctr"/>
          <a:lstStyle>
            <a:lvl1pPr marL="0" indent="0" algn="ctr">
              <a:lnSpc>
                <a:spcPct val="9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Espace réservé du contenu 5"/>
          <p:cNvSpPr>
            <a:spLocks noGrp="1"/>
          </p:cNvSpPr>
          <p:nvPr>
            <p:ph sz="quarter" idx="4" hasCustomPrompt="1"/>
          </p:nvPr>
        </p:nvSpPr>
        <p:spPr>
          <a:xfrm>
            <a:off x="5100615" y="2092987"/>
            <a:ext cx="4616592" cy="3951288"/>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a:t>Click to edit master title style</a:t>
            </a:r>
          </a:p>
          <a:p>
            <a:pPr lvl="1"/>
            <a:r>
              <a:rPr lang="en-US" noProof="0" dirty="0"/>
              <a:t>Text style level 2</a:t>
            </a:r>
          </a:p>
          <a:p>
            <a:pPr lvl="2"/>
            <a:r>
              <a:rPr lang="en-US" noProof="0" dirty="0"/>
              <a:t>Text style level 3</a:t>
            </a:r>
          </a:p>
          <a:p>
            <a:pPr lvl="3"/>
            <a:r>
              <a:rPr lang="en-US" noProof="0" dirty="0"/>
              <a:t>Text style level 4</a:t>
            </a:r>
          </a:p>
        </p:txBody>
      </p:sp>
      <p:sp>
        <p:nvSpPr>
          <p:cNvPr id="13" name="Rectangle 18"/>
          <p:cNvSpPr>
            <a:spLocks noGrp="1" noChangeArrowheads="1"/>
          </p:cNvSpPr>
          <p:nvPr>
            <p:ph type="ftr" sz="quarter" idx="10"/>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4" name="Rectangle 19"/>
          <p:cNvSpPr>
            <a:spLocks noGrp="1" noChangeArrowheads="1"/>
          </p:cNvSpPr>
          <p:nvPr>
            <p:ph type="sldNum" sz="quarter" idx="11"/>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5" name="Rectangle 17"/>
          <p:cNvSpPr>
            <a:spLocks noGrp="1" noChangeArrowheads="1"/>
          </p:cNvSpPr>
          <p:nvPr>
            <p:ph type="dt" sz="half" idx="1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s Inf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baseline="0">
                <a:solidFill>
                  <a:schemeClr val="tx2"/>
                </a:solidFill>
              </a:defRPr>
            </a:lvl1pPr>
          </a:lstStyle>
          <a:p>
            <a:r>
              <a:rPr lang="en-US" noProof="0" dirty="0"/>
              <a:t>More information</a:t>
            </a:r>
          </a:p>
        </p:txBody>
      </p:sp>
      <p:pic>
        <p:nvPicPr>
          <p:cNvPr id="7" name="Picture 12" descr="OK_Capgemini"/>
          <p:cNvPicPr>
            <a:picLocks noChangeAspect="1" noChangeArrowheads="1"/>
          </p:cNvPicPr>
          <p:nvPr userDrawn="1"/>
        </p:nvPicPr>
        <p:blipFill>
          <a:blip r:embed="rId2" cstate="screen">
            <a:clrChange>
              <a:clrFrom>
                <a:srgbClr val="FFFFFF"/>
              </a:clrFrom>
              <a:clrTo>
                <a:srgbClr val="FFFFFF">
                  <a:alpha val="0"/>
                </a:srgbClr>
              </a:clrTo>
            </a:clrChange>
          </a:blip>
          <a:srcRect/>
          <a:stretch>
            <a:fillRect/>
          </a:stretch>
        </p:blipFill>
        <p:spPr bwMode="auto">
          <a:xfrm>
            <a:off x="220663" y="6381750"/>
            <a:ext cx="1558925" cy="339725"/>
          </a:xfrm>
          <a:prstGeom prst="rect">
            <a:avLst/>
          </a:prstGeom>
          <a:noFill/>
          <a:ln w="9525">
            <a:noFill/>
            <a:miter lim="800000"/>
            <a:headEnd/>
            <a:tailEnd/>
          </a:ln>
        </p:spPr>
      </p:pic>
      <p:sp>
        <p:nvSpPr>
          <p:cNvPr id="10" name="Rectangle 26"/>
          <p:cNvSpPr>
            <a:spLocks noChangeArrowheads="1"/>
          </p:cNvSpPr>
          <p:nvPr userDrawn="1"/>
        </p:nvSpPr>
        <p:spPr bwMode="auto">
          <a:xfrm>
            <a:off x="0"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a:p>
        </p:txBody>
      </p:sp>
      <p:sp>
        <p:nvSpPr>
          <p:cNvPr id="12"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a:p>
        </p:txBody>
      </p:sp>
      <p:sp>
        <p:nvSpPr>
          <p:cNvPr id="21" name="Rectangle 11"/>
          <p:cNvSpPr>
            <a:spLocks noChangeArrowheads="1"/>
          </p:cNvSpPr>
          <p:nvPr userDrawn="1"/>
        </p:nvSpPr>
        <p:spPr bwMode="auto">
          <a:xfrm>
            <a:off x="8208299"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a:solidFill>
                  <a:schemeClr val="tx1"/>
                </a:solidFill>
              </a:rPr>
              <a:t>| Sector, Alliance, Offering</a:t>
            </a:r>
          </a:p>
        </p:txBody>
      </p:sp>
      <p:sp>
        <p:nvSpPr>
          <p:cNvPr id="11"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4"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bwMode="black">
          <a:xfrm>
            <a:off x="0" y="0"/>
            <a:ext cx="9906000" cy="1188000"/>
          </a:xfrm>
          <a:prstGeom prst="rect">
            <a:avLst/>
          </a:prstGeom>
          <a:noFill/>
          <a:ln w="9525">
            <a:noFill/>
            <a:miter lim="800000"/>
            <a:headEnd/>
            <a:tailEnd/>
          </a:ln>
        </p:spPr>
        <p:txBody>
          <a:bodyPr vert="horz" wrap="square" lIns="72000" tIns="252000" rIns="72000" bIns="36000" numCol="1" anchor="ctr" anchorCtr="0" compatLnSpc="1">
            <a:prstTxWarp prst="textNoShape">
              <a:avLst/>
            </a:prstTxWarp>
          </a:bodyPr>
          <a:lstStyle/>
          <a:p>
            <a:pPr lvl="0"/>
            <a:r>
              <a:rPr lang="en-US" noProof="0"/>
              <a:t>Click to edit Master title style</a:t>
            </a:r>
          </a:p>
        </p:txBody>
      </p:sp>
      <p:sp>
        <p:nvSpPr>
          <p:cNvPr id="20" name="Rectangle 11"/>
          <p:cNvSpPr>
            <a:spLocks noChangeArrowheads="1"/>
          </p:cNvSpPr>
          <p:nvPr/>
        </p:nvSpPr>
        <p:spPr bwMode="auto">
          <a:xfrm>
            <a:off x="8200354"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a:solidFill>
                  <a:schemeClr val="tx1"/>
                </a:solidFill>
              </a:rPr>
              <a:t>| Sector, Alliance, Offering</a:t>
            </a:r>
          </a:p>
        </p:txBody>
      </p:sp>
      <p:pic>
        <p:nvPicPr>
          <p:cNvPr id="21" name="Picture 12" descr="OK_Capgemini"/>
          <p:cNvPicPr>
            <a:picLocks noChangeAspect="1" noChangeArrowheads="1"/>
          </p:cNvPicPr>
          <p:nvPr/>
        </p:nvPicPr>
        <p:blipFill>
          <a:blip r:embed="rId11" cstate="screen">
            <a:clrChange>
              <a:clrFrom>
                <a:srgbClr val="FFFFFF"/>
              </a:clrFrom>
              <a:clrTo>
                <a:srgbClr val="FFFFFF">
                  <a:alpha val="0"/>
                </a:srgbClr>
              </a:clrTo>
            </a:clrChange>
          </a:blip>
          <a:srcRect/>
          <a:stretch>
            <a:fillRect/>
          </a:stretch>
        </p:blipFill>
        <p:spPr bwMode="auto">
          <a:xfrm>
            <a:off x="212720" y="6381750"/>
            <a:ext cx="1558925" cy="339725"/>
          </a:xfrm>
          <a:prstGeom prst="rect">
            <a:avLst/>
          </a:prstGeom>
          <a:noFill/>
          <a:ln w="9525">
            <a:noFill/>
            <a:miter lim="800000"/>
            <a:headEnd/>
            <a:tailEnd/>
          </a:ln>
        </p:spPr>
      </p:pic>
      <p:sp>
        <p:nvSpPr>
          <p:cNvPr id="22"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2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24" name="Rectangle 26"/>
          <p:cNvSpPr>
            <a:spLocks noChangeArrowheads="1"/>
          </p:cNvSpPr>
          <p:nvPr/>
        </p:nvSpPr>
        <p:spPr bwMode="auto">
          <a:xfrm>
            <a:off x="-7943"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a:p>
        </p:txBody>
      </p:sp>
      <p:sp>
        <p:nvSpPr>
          <p:cNvPr id="25"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grpSp>
        <p:nvGrpSpPr>
          <p:cNvPr id="26" name="Groupe 25"/>
          <p:cNvGrpSpPr/>
          <p:nvPr/>
        </p:nvGrpSpPr>
        <p:grpSpPr>
          <a:xfrm>
            <a:off x="-7943" y="0"/>
            <a:ext cx="3457575" cy="1235075"/>
            <a:chOff x="0" y="0"/>
            <a:chExt cx="3457575" cy="1235075"/>
          </a:xfrm>
        </p:grpSpPr>
        <p:sp>
          <p:nvSpPr>
            <p:cNvPr id="27"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a:p>
          </p:txBody>
        </p:sp>
        <p:pic>
          <p:nvPicPr>
            <p:cNvPr id="28" name="Image 27" descr="CBE_Label_pptCorner.png"/>
            <p:cNvPicPr>
              <a:picLocks noChangeAspect="1"/>
            </p:cNvPicPr>
            <p:nvPr userDrawn="1"/>
          </p:nvPicPr>
          <p:blipFill>
            <a:blip r:embed="rId12" cstate="screen"/>
            <a:stretch>
              <a:fillRect/>
            </a:stretch>
          </p:blipFill>
          <p:spPr>
            <a:xfrm>
              <a:off x="160304" y="119554"/>
              <a:ext cx="524166" cy="522000"/>
            </a:xfrm>
            <a:prstGeom prst="rect">
              <a:avLst/>
            </a:prstGeom>
          </p:spPr>
        </p:pic>
      </p:grpSp>
      <p:sp>
        <p:nvSpPr>
          <p:cNvPr id="29" name="Espace réservé du texte 28"/>
          <p:cNvSpPr>
            <a:spLocks noGrp="1"/>
          </p:cNvSpPr>
          <p:nvPr>
            <p:ph type="body" idx="1"/>
          </p:nvPr>
        </p:nvSpPr>
        <p:spPr>
          <a:xfrm>
            <a:off x="0" y="1440000"/>
            <a:ext cx="9906000" cy="4680000"/>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a:p>
            <a:pPr lvl="4"/>
            <a:r>
              <a:rPr lang="en-US" noProof="0" dirty="0"/>
              <a:t>Text style level 5</a:t>
            </a:r>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7" r:id="rId6"/>
    <p:sldLayoutId id="2147483670" r:id="rId7"/>
    <p:sldLayoutId id="2147483668" r:id="rId8"/>
    <p:sldLayoutId id="2147483649" r:id="rId9"/>
  </p:sldLayoutIdLst>
  <p:hf sldNum="0" hdr="0" ftr="0"/>
  <p:txStyles>
    <p:titleStyle>
      <a:lvl1pPr marL="714375" indent="-714375" algn="ctr" defTabSz="914400" rtl="0" eaLnBrk="1" fontAlgn="base" latinLnBrk="0" hangingPunct="1">
        <a:lnSpc>
          <a:spcPct val="90000"/>
        </a:lnSpc>
        <a:spcBef>
          <a:spcPct val="0"/>
        </a:spcBef>
        <a:spcAft>
          <a:spcPct val="0"/>
        </a:spcAft>
        <a:buNone/>
        <a:defRPr lang="en-US" sz="3000" b="1" kern="1200" noProof="0" dirty="0" smtClean="0">
          <a:solidFill>
            <a:schemeClr val="tx2"/>
          </a:solidFill>
          <a:latin typeface="+mj-lt"/>
          <a:ea typeface="+mj-ea"/>
          <a:cs typeface="+mj-cs"/>
        </a:defRPr>
      </a:lvl1pPr>
    </p:titleStyle>
    <p:bodyStyle>
      <a:lvl1pPr marL="269875" indent="-269875" algn="l" defTabSz="714375" rtl="0" eaLnBrk="1" fontAlgn="base" latinLnBrk="0" hangingPunct="1">
        <a:spcBef>
          <a:spcPct val="20000"/>
        </a:spcBef>
        <a:spcAft>
          <a:spcPct val="0"/>
        </a:spcAft>
        <a:buClr>
          <a:schemeClr val="tx2"/>
        </a:buClr>
        <a:buFont typeface="Wingdings" pitchFamily="2" charset="2"/>
        <a:buChar char="§"/>
        <a:defRPr lang="fr-FR" sz="2400" kern="1200" baseline="0" noProof="0" dirty="0" smtClean="0">
          <a:solidFill>
            <a:schemeClr val="tx1"/>
          </a:solidFill>
          <a:latin typeface="+mn-lt"/>
          <a:ea typeface="+mn-ea"/>
          <a:cs typeface="+mn-cs"/>
        </a:defRPr>
      </a:lvl1pPr>
      <a:lvl2pPr marL="539750" indent="-166688" algn="l" defTabSz="714375" rtl="0" eaLnBrk="1" fontAlgn="base" latinLnBrk="0" hangingPunct="1">
        <a:spcBef>
          <a:spcPct val="20000"/>
        </a:spcBef>
        <a:spcAft>
          <a:spcPct val="0"/>
        </a:spcAft>
        <a:buClr>
          <a:schemeClr val="accent2"/>
        </a:buClr>
        <a:buFont typeface="Arial" pitchFamily="34" charset="0"/>
        <a:buChar char="•"/>
        <a:defRPr lang="fr-FR" sz="2000" kern="1200" baseline="0" noProof="0" dirty="0" smtClean="0">
          <a:solidFill>
            <a:schemeClr val="tx1"/>
          </a:solidFill>
          <a:latin typeface="+mn-lt"/>
          <a:ea typeface="+mn-ea"/>
          <a:cs typeface="+mn-cs"/>
        </a:defRPr>
      </a:lvl2pPr>
      <a:lvl3pPr marL="717550" indent="-177800" algn="l" defTabSz="714375" rtl="0" eaLnBrk="1" fontAlgn="base" latinLnBrk="0" hangingPunct="1">
        <a:spcBef>
          <a:spcPct val="20000"/>
        </a:spcBef>
        <a:spcAft>
          <a:spcPct val="0"/>
        </a:spcAft>
        <a:buClr>
          <a:schemeClr val="accent1"/>
        </a:buClr>
        <a:buFont typeface="Courier New" pitchFamily="49" charset="0"/>
        <a:buChar char="o"/>
        <a:defRPr lang="fr-FR" sz="1800" kern="1200" noProof="0" dirty="0" smtClean="0">
          <a:solidFill>
            <a:schemeClr val="tx1"/>
          </a:solidFill>
          <a:latin typeface="+mn-lt"/>
          <a:ea typeface="+mn-ea"/>
          <a:cs typeface="+mn-cs"/>
        </a:defRPr>
      </a:lvl3pPr>
      <a:lvl4pPr marL="987425" indent="-176213" algn="l" defTabSz="714375" rtl="0" eaLnBrk="1" fontAlgn="base" latinLnBrk="0" hangingPunct="1">
        <a:spcBef>
          <a:spcPct val="20000"/>
        </a:spcBef>
        <a:spcAft>
          <a:spcPct val="0"/>
        </a:spcAft>
        <a:buClr>
          <a:schemeClr val="accent3"/>
        </a:buClr>
        <a:buFont typeface="Arial" pitchFamily="34" charset="0"/>
        <a:buChar char="–"/>
        <a:defRPr lang="fr-FR" sz="1600" kern="1200" baseline="0" noProof="0" dirty="0" smtClean="0">
          <a:solidFill>
            <a:schemeClr val="tx1"/>
          </a:solidFill>
          <a:latin typeface="+mn-lt"/>
          <a:ea typeface="+mn-ea"/>
          <a:cs typeface="+mn-cs"/>
        </a:defRPr>
      </a:lvl4pPr>
      <a:lvl5pPr marL="1257300" indent="-176213" algn="l" defTabSz="714375" rtl="0" eaLnBrk="1" fontAlgn="base" latinLnBrk="0" hangingPunct="1">
        <a:spcBef>
          <a:spcPct val="20000"/>
        </a:spcBef>
        <a:spcAft>
          <a:spcPct val="0"/>
        </a:spcAft>
        <a:buFont typeface="Arial" pitchFamily="34" charset="0"/>
        <a:buChar char="»"/>
        <a:defRPr lang="en-US" sz="1400" kern="1200" noProof="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7" r:id="rId2"/>
    <p:sldLayoutId id="2147483678" r:id="rId3"/>
    <p:sldLayoutId id="2147483680" r:id="rId4"/>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1268760"/>
            <a:ext cx="5293519" cy="792162"/>
          </a:xfrm>
        </p:spPr>
        <p:txBody>
          <a:bodyPr/>
          <a:lstStyle/>
          <a:p>
            <a:r>
              <a:rPr lang="en-US" b="1" dirty="0">
                <a:solidFill>
                  <a:schemeClr val="tx1"/>
                </a:solidFill>
              </a:rPr>
              <a:t>DAY 1B</a:t>
            </a:r>
          </a:p>
        </p:txBody>
      </p:sp>
    </p:spTree>
    <p:extLst>
      <p:ext uri="{BB962C8B-B14F-4D97-AF65-F5344CB8AC3E}">
        <p14:creationId xmlns:p14="http://schemas.microsoft.com/office/powerpoint/2010/main" val="361699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548680"/>
          </a:xfrm>
        </p:spPr>
        <p:txBody>
          <a:bodyPr/>
          <a:lstStyle/>
          <a:p>
            <a:r>
              <a:rPr lang="en-US" sz="2400" dirty="0">
                <a:latin typeface="Calibri" pitchFamily="34" charset="0"/>
                <a:cs typeface="Calibri" pitchFamily="34" charset="0"/>
              </a:rPr>
              <a:t>Gateway Model Builder</a:t>
            </a:r>
            <a:endParaRPr lang="en-US" sz="2400" dirty="0"/>
          </a:p>
        </p:txBody>
      </p:sp>
      <p:sp>
        <p:nvSpPr>
          <p:cNvPr id="3" name="Espace réservé du contenu 2"/>
          <p:cNvSpPr>
            <a:spLocks noGrp="1"/>
          </p:cNvSpPr>
          <p:nvPr>
            <p:ph idx="4294967295"/>
          </p:nvPr>
        </p:nvSpPr>
        <p:spPr>
          <a:xfrm>
            <a:off x="0" y="1124744"/>
            <a:ext cx="9906000" cy="5040560"/>
          </a:xfrm>
        </p:spPr>
        <p:txBody>
          <a:bodyPr/>
          <a:lstStyle/>
          <a:p>
            <a:pPr>
              <a:lnSpc>
                <a:spcPts val="4530"/>
              </a:lnSpc>
              <a:buFont typeface="Wingdings" panose="05000000000000000000" pitchFamily="2" charset="2"/>
              <a:buChar char="v"/>
            </a:pPr>
            <a:r>
              <a:rPr lang="en-CA" sz="1800" dirty="0"/>
              <a:t>Runtime Artifacts :</a:t>
            </a:r>
          </a:p>
          <a:p>
            <a:pPr marL="0" indent="0">
              <a:lnSpc>
                <a:spcPts val="4530"/>
              </a:lnSpc>
              <a:buNone/>
            </a:pPr>
            <a:r>
              <a:rPr lang="en-CA" sz="1800" dirty="0">
                <a:latin typeface="Calibri" pitchFamily="34" charset="0"/>
                <a:cs typeface="Calibri" pitchFamily="34" charset="0"/>
              </a:rPr>
              <a:t>When we generate the project in GW builder, the below classes are generated under the Runtime </a:t>
            </a:r>
            <a:r>
              <a:rPr lang="en-CA" sz="1800" dirty="0" err="1">
                <a:latin typeface="Calibri" pitchFamily="34" charset="0"/>
                <a:cs typeface="Calibri" pitchFamily="34" charset="0"/>
              </a:rPr>
              <a:t>Artifacts</a:t>
            </a:r>
            <a:r>
              <a:rPr lang="en-CA" sz="1800" dirty="0">
                <a:latin typeface="Calibri" pitchFamily="34" charset="0"/>
                <a:cs typeface="Calibri" pitchFamily="34" charset="0"/>
              </a:rPr>
              <a:t>.</a:t>
            </a:r>
          </a:p>
          <a:p>
            <a:pPr marL="269875" lvl="1" indent="0">
              <a:lnSpc>
                <a:spcPts val="4530"/>
              </a:lnSpc>
              <a:buFont typeface="Wingdings" pitchFamily="2" charset="2"/>
              <a:buChar char="ü"/>
            </a:pPr>
            <a:r>
              <a:rPr lang="en-CA" sz="1600" dirty="0">
                <a:latin typeface="Calibri" pitchFamily="34" charset="0"/>
                <a:cs typeface="Calibri" pitchFamily="34" charset="0"/>
              </a:rPr>
              <a:t>  Model Provider Class</a:t>
            </a:r>
          </a:p>
          <a:p>
            <a:pPr marL="269875" lvl="1" indent="0">
              <a:lnSpc>
                <a:spcPts val="4530"/>
              </a:lnSpc>
              <a:buFont typeface="Wingdings" pitchFamily="2" charset="2"/>
              <a:buChar char="ü"/>
            </a:pPr>
            <a:r>
              <a:rPr lang="en-CA" sz="1600" dirty="0">
                <a:latin typeface="Calibri" pitchFamily="34" charset="0"/>
                <a:cs typeface="Calibri" pitchFamily="34" charset="0"/>
              </a:rPr>
              <a:t>  Model Provider Extension Class</a:t>
            </a:r>
          </a:p>
          <a:p>
            <a:pPr marL="269875" lvl="1" indent="0">
              <a:lnSpc>
                <a:spcPts val="4530"/>
              </a:lnSpc>
              <a:buFont typeface="Wingdings" pitchFamily="2" charset="2"/>
              <a:buChar char="ü"/>
            </a:pPr>
            <a:r>
              <a:rPr lang="en-CA" sz="1600" dirty="0">
                <a:latin typeface="Calibri" pitchFamily="34" charset="0"/>
                <a:cs typeface="Calibri" pitchFamily="34" charset="0"/>
              </a:rPr>
              <a:t>  Data Provider Class </a:t>
            </a:r>
          </a:p>
          <a:p>
            <a:pPr marL="269875" lvl="1" indent="0">
              <a:lnSpc>
                <a:spcPts val="4530"/>
              </a:lnSpc>
              <a:buFont typeface="Wingdings" pitchFamily="2" charset="2"/>
              <a:buChar char="ü"/>
            </a:pPr>
            <a:r>
              <a:rPr lang="en-CA" sz="1600" dirty="0">
                <a:latin typeface="Calibri" pitchFamily="34" charset="0"/>
                <a:cs typeface="Calibri" pitchFamily="34" charset="0"/>
              </a:rPr>
              <a:t>  Data Provider Extension Class</a:t>
            </a:r>
          </a:p>
          <a:p>
            <a:pPr>
              <a:lnSpc>
                <a:spcPts val="4530"/>
              </a:lnSpc>
              <a:buNone/>
            </a:pPr>
            <a:endParaRPr lang="en-CA" sz="1800" dirty="0">
              <a:solidFill>
                <a:srgbClr val="000000"/>
              </a:solidFill>
              <a:latin typeface="Calibri" pitchFamily="34" charset="0"/>
              <a:cs typeface="Calibri" pitchFamily="34" charset="0"/>
            </a:endParaRPr>
          </a:p>
          <a:p>
            <a:pPr>
              <a:lnSpc>
                <a:spcPts val="4530"/>
              </a:lnSpc>
            </a:pPr>
            <a:endParaRPr lang="en-CA" sz="1800" dirty="0">
              <a:solidFill>
                <a:srgbClr val="000000"/>
              </a:solidFill>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buNone/>
            </a:pPr>
            <a:r>
              <a:rPr lang="en-US" sz="1200" dirty="0"/>
              <a:t>            </a:t>
            </a:r>
            <a:endParaRPr lang="en-US" sz="1800" dirty="0">
              <a:latin typeface="Calibri" pitchFamily="34" charset="0"/>
              <a:cs typeface="Calibri" pitchFamily="34" charset="0"/>
            </a:endParaRPr>
          </a:p>
          <a:p>
            <a:pPr>
              <a:buNone/>
            </a:pPr>
            <a:endParaRPr lang="en-US" sz="1200" dirty="0"/>
          </a:p>
          <a:p>
            <a:pPr>
              <a:lnSpc>
                <a:spcPts val="4530"/>
              </a:lnSpc>
              <a:buNone/>
            </a:pPr>
            <a:endParaRPr lang="en-CA" sz="1800" dirty="0">
              <a:solidFill>
                <a:srgbClr val="000000"/>
              </a:solidFill>
              <a:latin typeface="Calibri" pitchFamily="34" charset="0"/>
              <a:cs typeface="Calibri" pitchFamily="34" charset="0"/>
            </a:endParaRPr>
          </a:p>
          <a:p>
            <a:pPr>
              <a:buNone/>
            </a:pPr>
            <a:endParaRPr lang="en-US" sz="1800" dirty="0"/>
          </a:p>
        </p:txBody>
      </p:sp>
    </p:spTree>
    <p:extLst>
      <p:ext uri="{BB962C8B-B14F-4D97-AF65-F5344CB8AC3E}">
        <p14:creationId xmlns:p14="http://schemas.microsoft.com/office/powerpoint/2010/main" val="3808406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latin typeface="Calibri" pitchFamily="34" charset="0"/>
              </a:rPr>
            </a:br>
            <a:r>
              <a:rPr lang="en-IN" dirty="0">
                <a:latin typeface="Calibri" pitchFamily="34" charset="0"/>
              </a:rPr>
              <a:t>       </a:t>
            </a:r>
            <a:r>
              <a:rPr lang="en-US" dirty="0">
                <a:latin typeface="Calibri" pitchFamily="34" charset="0"/>
              </a:rPr>
              <a:t> Creating the ABAP Classes	</a:t>
            </a:r>
            <a:r>
              <a:rPr lang="en-US" sz="1300" dirty="0">
                <a:solidFill>
                  <a:srgbClr val="009BCC"/>
                </a:solidFill>
                <a:latin typeface="Calibri" pitchFamily="34" charset="0"/>
                <a:cs typeface="Calibri" pitchFamily="34" charset="0"/>
              </a:rPr>
              <a:t>       GWI-OVW:GWI-OVW-03 </a:t>
            </a:r>
            <a:r>
              <a:rPr lang="en-US" dirty="0">
                <a:latin typeface="Calibri" pitchFamily="34" charset="0"/>
              </a:rPr>
              <a:t> </a:t>
            </a:r>
            <a:br>
              <a:rPr lang="en-US" dirty="0">
                <a:latin typeface="Calibri" pitchFamily="34" charset="0"/>
              </a:rPr>
            </a:br>
            <a:endParaRPr lang="en-IN" dirty="0">
              <a:latin typeface="Calibri" pitchFamily="34" charset="0"/>
            </a:endParaRPr>
          </a:p>
        </p:txBody>
      </p:sp>
      <p:sp>
        <p:nvSpPr>
          <p:cNvPr id="3" name="Content Placeholder 2"/>
          <p:cNvSpPr>
            <a:spLocks noGrp="1"/>
          </p:cNvSpPr>
          <p:nvPr>
            <p:ph idx="1"/>
          </p:nvPr>
        </p:nvSpPr>
        <p:spPr/>
        <p:txBody>
          <a:bodyPr/>
          <a:lstStyle/>
          <a:p>
            <a:r>
              <a:rPr lang="en-US" sz="1300" dirty="0"/>
              <a:t>Generate Button  </a:t>
            </a:r>
          </a:p>
          <a:p>
            <a:pPr>
              <a:buNone/>
            </a:pPr>
            <a:r>
              <a:rPr lang="en-US" sz="1300" dirty="0"/>
              <a:t> </a:t>
            </a:r>
            <a:endParaRPr lang="en-IN" sz="1300" dirty="0"/>
          </a:p>
        </p:txBody>
      </p:sp>
      <p:pic>
        <p:nvPicPr>
          <p:cNvPr id="7" name="Picture 6" descr="Capture.PNG"/>
          <p:cNvPicPr>
            <a:picLocks noChangeAspect="1"/>
          </p:cNvPicPr>
          <p:nvPr/>
        </p:nvPicPr>
        <p:blipFill>
          <a:blip r:embed="rId2" cstate="print"/>
          <a:stretch>
            <a:fillRect/>
          </a:stretch>
        </p:blipFill>
        <p:spPr>
          <a:xfrm>
            <a:off x="1424608" y="1772816"/>
            <a:ext cx="1936768" cy="720080"/>
          </a:xfrm>
          <a:prstGeom prst="rect">
            <a:avLst/>
          </a:prstGeom>
        </p:spPr>
      </p:pic>
      <p:pic>
        <p:nvPicPr>
          <p:cNvPr id="8" name="Picture 7" descr="17.png"/>
          <p:cNvPicPr>
            <a:picLocks noChangeAspect="1"/>
          </p:cNvPicPr>
          <p:nvPr/>
        </p:nvPicPr>
        <p:blipFill>
          <a:blip r:embed="rId3" cstate="print"/>
          <a:stretch>
            <a:fillRect/>
          </a:stretch>
        </p:blipFill>
        <p:spPr>
          <a:xfrm>
            <a:off x="3800872" y="2204864"/>
            <a:ext cx="5360366" cy="3346004"/>
          </a:xfrm>
          <a:prstGeom prst="rect">
            <a:avLst/>
          </a:prstGeom>
        </p:spPr>
      </p:pic>
    </p:spTree>
    <p:extLst>
      <p:ext uri="{BB962C8B-B14F-4D97-AF65-F5344CB8AC3E}">
        <p14:creationId xmlns:p14="http://schemas.microsoft.com/office/powerpoint/2010/main" val="3229801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24744"/>
          </a:xfrm>
        </p:spPr>
        <p:txBody>
          <a:bodyPr/>
          <a:lstStyle/>
          <a:p>
            <a:r>
              <a:rPr lang="en-US" dirty="0">
                <a:latin typeface="Calibri" pitchFamily="34" charset="0"/>
              </a:rPr>
              <a:t>Registering the Service</a:t>
            </a:r>
            <a:endParaRPr lang="en-IN" dirty="0">
              <a:latin typeface="Calibri" pitchFamily="34" charset="0"/>
            </a:endParaRPr>
          </a:p>
        </p:txBody>
      </p:sp>
      <p:sp>
        <p:nvSpPr>
          <p:cNvPr id="3" name="Content Placeholder 2"/>
          <p:cNvSpPr>
            <a:spLocks noGrp="1"/>
          </p:cNvSpPr>
          <p:nvPr>
            <p:ph idx="1"/>
          </p:nvPr>
        </p:nvSpPr>
        <p:spPr>
          <a:xfrm>
            <a:off x="0" y="1124744"/>
            <a:ext cx="9906000" cy="4995255"/>
          </a:xfrm>
        </p:spPr>
        <p:txBody>
          <a:bodyPr/>
          <a:lstStyle/>
          <a:p>
            <a:pPr>
              <a:buFont typeface="Wingdings" pitchFamily="2" charset="2"/>
              <a:buChar char="v"/>
            </a:pPr>
            <a:r>
              <a:rPr lang="en-US" sz="1300" dirty="0"/>
              <a:t>To register the OData service, go to </a:t>
            </a:r>
            <a:r>
              <a:rPr lang="en-US" sz="1300" b="1" dirty="0"/>
              <a:t>/IWFND/MAINT_SERVICE</a:t>
            </a:r>
            <a:r>
              <a:rPr lang="en-US" sz="1300" dirty="0"/>
              <a:t> transaction.</a:t>
            </a:r>
          </a:p>
          <a:p>
            <a:pPr>
              <a:buFont typeface="Wingdings" pitchFamily="2" charset="2"/>
              <a:buChar char="v"/>
            </a:pPr>
            <a:r>
              <a:rPr lang="en-US" sz="1300" dirty="0"/>
              <a:t>Click on Add Service button to register the service</a:t>
            </a:r>
          </a:p>
          <a:p>
            <a:pPr>
              <a:buFont typeface="Wingdings" pitchFamily="2" charset="2"/>
              <a:buChar char="v"/>
            </a:pPr>
            <a:r>
              <a:rPr lang="en-US" sz="1300" dirty="0"/>
              <a:t>Search for the service name in the system where you have created your service. Click on </a:t>
            </a:r>
            <a:r>
              <a:rPr lang="en-US" sz="1300" b="1" dirty="0"/>
              <a:t>Get Services</a:t>
            </a:r>
            <a:endParaRPr lang="en-US" sz="1300" dirty="0"/>
          </a:p>
          <a:p>
            <a:pPr lvl="1"/>
            <a:r>
              <a:rPr lang="en-US" sz="1000" dirty="0"/>
              <a:t>Hub Deployment – Provide the alias as your back-end system.</a:t>
            </a:r>
          </a:p>
          <a:p>
            <a:pPr lvl="1"/>
            <a:r>
              <a:rPr lang="en-US" sz="1000" dirty="0"/>
              <a:t>Embedded Deployment – Provide “LOCAL”</a:t>
            </a:r>
          </a:p>
          <a:p>
            <a:pPr>
              <a:buFont typeface="Wingdings" pitchFamily="2" charset="2"/>
              <a:buChar char="v"/>
            </a:pPr>
            <a:r>
              <a:rPr lang="en-US" sz="1300" dirty="0"/>
              <a:t>Select the service and Click in Add Selected Service button</a:t>
            </a:r>
          </a:p>
          <a:p>
            <a:pPr>
              <a:buFont typeface="Wingdings" pitchFamily="2" charset="2"/>
              <a:buChar char="v"/>
            </a:pPr>
            <a:r>
              <a:rPr lang="en-US" sz="1300" dirty="0"/>
              <a:t>Assign the package to the service and leave other fields as it is and Click on OK.</a:t>
            </a:r>
          </a:p>
          <a:p>
            <a:pPr>
              <a:buFont typeface="Wingdings" pitchFamily="2" charset="2"/>
              <a:buChar char="v"/>
            </a:pPr>
            <a:r>
              <a:rPr lang="en-US" sz="1300" dirty="0"/>
              <a:t>You will get below popup saying that service is registered successfully.</a:t>
            </a:r>
          </a:p>
          <a:p>
            <a:pPr>
              <a:buFont typeface="Wingdings" pitchFamily="2" charset="2"/>
              <a:buChar char="v"/>
            </a:pPr>
            <a:endParaRPr lang="en-IN" sz="1400" dirty="0"/>
          </a:p>
        </p:txBody>
      </p:sp>
      <p:pic>
        <p:nvPicPr>
          <p:cNvPr id="9" name="Picture 8" descr="reg.PNG"/>
          <p:cNvPicPr>
            <a:picLocks noChangeAspect="1"/>
          </p:cNvPicPr>
          <p:nvPr/>
        </p:nvPicPr>
        <p:blipFill>
          <a:blip r:embed="rId2" cstate="print"/>
          <a:stretch>
            <a:fillRect/>
          </a:stretch>
        </p:blipFill>
        <p:spPr>
          <a:xfrm>
            <a:off x="200472" y="3356992"/>
            <a:ext cx="6201641" cy="1838582"/>
          </a:xfrm>
          <a:prstGeom prst="rect">
            <a:avLst/>
          </a:prstGeom>
        </p:spPr>
      </p:pic>
      <p:pic>
        <p:nvPicPr>
          <p:cNvPr id="100355" name="Picture 3"/>
          <p:cNvPicPr>
            <a:picLocks noChangeAspect="1" noChangeArrowheads="1"/>
          </p:cNvPicPr>
          <p:nvPr/>
        </p:nvPicPr>
        <p:blipFill>
          <a:blip r:embed="rId3" cstate="print"/>
          <a:srcRect/>
          <a:stretch>
            <a:fillRect/>
          </a:stretch>
        </p:blipFill>
        <p:spPr bwMode="auto">
          <a:xfrm>
            <a:off x="6537176" y="4725144"/>
            <a:ext cx="3368824" cy="1273489"/>
          </a:xfrm>
          <a:prstGeom prst="rect">
            <a:avLst/>
          </a:prstGeom>
          <a:noFill/>
          <a:ln w="9525">
            <a:noFill/>
            <a:miter lim="800000"/>
            <a:headEnd/>
            <a:tailEnd/>
          </a:ln>
        </p:spPr>
      </p:pic>
    </p:spTree>
    <p:extLst>
      <p:ext uri="{BB962C8B-B14F-4D97-AF65-F5344CB8AC3E}">
        <p14:creationId xmlns:p14="http://schemas.microsoft.com/office/powerpoint/2010/main" val="2617459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548680"/>
          </a:xfrm>
        </p:spPr>
        <p:txBody>
          <a:bodyPr/>
          <a:lstStyle/>
          <a:p>
            <a:r>
              <a:rPr lang="en-US" sz="2400" dirty="0">
                <a:latin typeface="Calibri" pitchFamily="34" charset="0"/>
                <a:cs typeface="Calibri" pitchFamily="34" charset="0"/>
              </a:rPr>
              <a:t>                                       </a:t>
            </a:r>
            <a:r>
              <a:rPr lang="en-US" dirty="0">
                <a:latin typeface="Calibri" pitchFamily="34" charset="0"/>
              </a:rPr>
              <a:t>Service Maintenance </a:t>
            </a:r>
            <a:r>
              <a:rPr lang="en-US" sz="1300" dirty="0">
                <a:solidFill>
                  <a:srgbClr val="009BCC"/>
                </a:solidFill>
                <a:latin typeface="Calibri" pitchFamily="34" charset="0"/>
                <a:cs typeface="Calibri" pitchFamily="34" charset="0"/>
              </a:rPr>
              <a:t>												GWI-OVW:GWI-OVW-03 </a:t>
            </a:r>
            <a:endParaRPr lang="en-US" sz="2400" dirty="0">
              <a:latin typeface="Calibri" pitchFamily="34" charset="0"/>
              <a:cs typeface="Calibri" pitchFamily="34" charset="0"/>
            </a:endParaRPr>
          </a:p>
        </p:txBody>
      </p:sp>
      <p:sp>
        <p:nvSpPr>
          <p:cNvPr id="3" name="Espace réservé du contenu 2"/>
          <p:cNvSpPr>
            <a:spLocks noGrp="1"/>
          </p:cNvSpPr>
          <p:nvPr>
            <p:ph idx="4294967295"/>
          </p:nvPr>
        </p:nvSpPr>
        <p:spPr>
          <a:xfrm>
            <a:off x="0" y="1124744"/>
            <a:ext cx="9906000" cy="5040560"/>
          </a:xfrm>
        </p:spPr>
        <p:txBody>
          <a:bodyPr/>
          <a:lstStyle/>
          <a:p>
            <a:pPr>
              <a:buFont typeface="Wingdings" pitchFamily="2" charset="2"/>
              <a:buChar char="v"/>
            </a:pPr>
            <a:r>
              <a:rPr lang="en-CA" sz="1300" dirty="0">
                <a:solidFill>
                  <a:srgbClr val="000000"/>
                </a:solidFill>
                <a:cs typeface="Calibri" pitchFamily="34" charset="0"/>
              </a:rPr>
              <a:t>We need to Register the service in the respective System Alias maintained in the Service Maintenance.</a:t>
            </a:r>
          </a:p>
          <a:p>
            <a:pPr marL="0" indent="0">
              <a:buNone/>
            </a:pPr>
            <a:endParaRPr lang="en-CA" sz="1300" dirty="0">
              <a:solidFill>
                <a:srgbClr val="000000"/>
              </a:solidFill>
              <a:cs typeface="Calibri" pitchFamily="34" charset="0"/>
            </a:endParaRPr>
          </a:p>
          <a:p>
            <a:pPr>
              <a:buFont typeface="Wingdings" pitchFamily="2" charset="2"/>
              <a:buChar char="v"/>
            </a:pPr>
            <a:r>
              <a:rPr lang="en-CA" sz="1300" dirty="0">
                <a:solidFill>
                  <a:srgbClr val="000000"/>
                </a:solidFill>
                <a:cs typeface="Calibri" pitchFamily="34" charset="0"/>
              </a:rPr>
              <a:t>Once the Service is registered then we can maintain the service to test from Gateway Client.</a:t>
            </a:r>
          </a:p>
          <a:p>
            <a:pPr marL="0" indent="0">
              <a:buNone/>
            </a:pPr>
            <a:endParaRPr lang="en-CA" sz="1300" dirty="0">
              <a:solidFill>
                <a:srgbClr val="000000"/>
              </a:solidFill>
              <a:cs typeface="Calibri" pitchFamily="34" charset="0"/>
            </a:endParaRPr>
          </a:p>
          <a:p>
            <a:pPr>
              <a:buFont typeface="Wingdings" pitchFamily="2" charset="2"/>
              <a:buChar char="v"/>
            </a:pPr>
            <a:r>
              <a:rPr lang="en-US" sz="1300" dirty="0"/>
              <a:t> </a:t>
            </a:r>
            <a:r>
              <a:rPr lang="en-US" sz="1300" dirty="0">
                <a:solidFill>
                  <a:srgbClr val="000000"/>
                </a:solidFill>
                <a:cs typeface="Calibri" pitchFamily="34" charset="0"/>
              </a:rPr>
              <a:t>Go back to service maintenance tcode /IWFND/MAINT_SERVICE, You will find the service and technical name of the service will be &lt;ProjectName&gt;_SRV.</a:t>
            </a:r>
            <a:endParaRPr lang="en-CA" sz="1300" dirty="0">
              <a:solidFill>
                <a:srgbClr val="000000"/>
              </a:solidFill>
              <a:cs typeface="Calibri" pitchFamily="34" charset="0"/>
            </a:endParaRPr>
          </a:p>
          <a:p>
            <a:pPr marL="0" indent="0">
              <a:lnSpc>
                <a:spcPts val="4530"/>
              </a:lnSpc>
              <a:buNone/>
            </a:pPr>
            <a:endParaRPr lang="en-CA" sz="1300" dirty="0">
              <a:solidFill>
                <a:srgbClr val="000000"/>
              </a:solidFill>
              <a:cs typeface="Calibri" pitchFamily="34" charset="0"/>
            </a:endParaRPr>
          </a:p>
          <a:p>
            <a:pPr>
              <a:lnSpc>
                <a:spcPts val="4530"/>
              </a:lnSpc>
              <a:buNone/>
            </a:pPr>
            <a:endParaRPr lang="en-CA" sz="1300" dirty="0">
              <a:solidFill>
                <a:srgbClr val="000000"/>
              </a:solidFill>
              <a:cs typeface="Calibri" pitchFamily="34" charset="0"/>
            </a:endParaRPr>
          </a:p>
          <a:p>
            <a:pPr>
              <a:lnSpc>
                <a:spcPts val="4530"/>
              </a:lnSpc>
              <a:buNone/>
            </a:pPr>
            <a:r>
              <a:rPr lang="en-US" sz="1300" dirty="0"/>
              <a:t>            </a:t>
            </a:r>
            <a:endParaRPr lang="en-US" sz="1300" dirty="0">
              <a:cs typeface="Calibri" pitchFamily="34" charset="0"/>
            </a:endParaRPr>
          </a:p>
          <a:p>
            <a:pPr>
              <a:buNone/>
            </a:pPr>
            <a:endParaRPr lang="en-US" sz="1300" dirty="0"/>
          </a:p>
          <a:p>
            <a:pPr>
              <a:lnSpc>
                <a:spcPts val="4530"/>
              </a:lnSpc>
              <a:buNone/>
            </a:pPr>
            <a:endParaRPr lang="en-CA" sz="1300" dirty="0">
              <a:solidFill>
                <a:srgbClr val="000000"/>
              </a:solidFill>
              <a:cs typeface="Calibri" pitchFamily="34" charset="0"/>
            </a:endParaRPr>
          </a:p>
          <a:p>
            <a:pPr>
              <a:buNone/>
            </a:pPr>
            <a:endParaRPr lang="en-US" sz="1300" dirty="0"/>
          </a:p>
        </p:txBody>
      </p:sp>
      <p:pic>
        <p:nvPicPr>
          <p:cNvPr id="5" name="Picture 4" descr="act.PNG"/>
          <p:cNvPicPr>
            <a:picLocks noChangeAspect="1"/>
          </p:cNvPicPr>
          <p:nvPr/>
        </p:nvPicPr>
        <p:blipFill>
          <a:blip r:embed="rId3" cstate="print"/>
          <a:stretch>
            <a:fillRect/>
          </a:stretch>
        </p:blipFill>
        <p:spPr>
          <a:xfrm>
            <a:off x="848544" y="3068960"/>
            <a:ext cx="7269556" cy="1728192"/>
          </a:xfrm>
          <a:prstGeom prst="rect">
            <a:avLst/>
          </a:prstGeom>
        </p:spPr>
      </p:pic>
    </p:spTree>
    <p:extLst>
      <p:ext uri="{BB962C8B-B14F-4D97-AF65-F5344CB8AC3E}">
        <p14:creationId xmlns:p14="http://schemas.microsoft.com/office/powerpoint/2010/main" val="887119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Process</a:t>
            </a:r>
          </a:p>
        </p:txBody>
      </p:sp>
      <p:sp>
        <p:nvSpPr>
          <p:cNvPr id="3" name="Date Placeholder 2"/>
          <p:cNvSpPr>
            <a:spLocks noGrp="1"/>
          </p:cNvSpPr>
          <p:nvPr>
            <p:ph type="dt" sz="half" idx="2"/>
          </p:nvPr>
        </p:nvSpPr>
        <p:spPr>
          <a:xfrm>
            <a:off x="7329584" y="6419267"/>
            <a:ext cx="2880000" cy="165100"/>
          </a:xfrm>
        </p:spPr>
        <p:txBody>
          <a:bodyPr/>
          <a:lstStyle/>
          <a:p>
            <a:pPr>
              <a:defRPr/>
            </a:pPr>
            <a:endParaRPr lang="en-US" dirty="0"/>
          </a:p>
        </p:txBody>
      </p:sp>
      <p:sp>
        <p:nvSpPr>
          <p:cNvPr id="4" name="Rectangle 3"/>
          <p:cNvSpPr/>
          <p:nvPr/>
        </p:nvSpPr>
        <p:spPr bwMode="auto">
          <a:xfrm>
            <a:off x="668317" y="5517232"/>
            <a:ext cx="8888748" cy="622801"/>
          </a:xfrm>
          <a:prstGeom prst="rect">
            <a:avLst/>
          </a:prstGeom>
          <a:solidFill>
            <a:schemeClr val="bg1">
              <a:lumMod val="75000"/>
            </a:schemeClr>
          </a:solidFill>
          <a:ln>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Times" pitchFamily="36" charset="0"/>
            </a:endParaRPr>
          </a:p>
        </p:txBody>
      </p:sp>
      <p:sp>
        <p:nvSpPr>
          <p:cNvPr id="5" name="Rectangle 4"/>
          <p:cNvSpPr/>
          <p:nvPr/>
        </p:nvSpPr>
        <p:spPr bwMode="auto">
          <a:xfrm>
            <a:off x="668317" y="4797152"/>
            <a:ext cx="8888748" cy="622801"/>
          </a:xfrm>
          <a:prstGeom prst="rect">
            <a:avLst/>
          </a:prstGeom>
          <a:solidFill>
            <a:schemeClr val="bg1">
              <a:lumMod val="75000"/>
            </a:schemeClr>
          </a:solidFill>
          <a:ln>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Times" pitchFamily="36" charset="0"/>
            </a:endParaRPr>
          </a:p>
        </p:txBody>
      </p:sp>
      <p:sp>
        <p:nvSpPr>
          <p:cNvPr id="6" name="Rectangle 5"/>
          <p:cNvSpPr/>
          <p:nvPr/>
        </p:nvSpPr>
        <p:spPr bwMode="auto">
          <a:xfrm>
            <a:off x="657586" y="4077072"/>
            <a:ext cx="8888748" cy="622801"/>
          </a:xfrm>
          <a:prstGeom prst="rect">
            <a:avLst/>
          </a:prstGeom>
          <a:solidFill>
            <a:schemeClr val="bg1">
              <a:lumMod val="75000"/>
            </a:schemeClr>
          </a:solidFill>
          <a:ln>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Times" pitchFamily="36" charset="0"/>
            </a:endParaRPr>
          </a:p>
        </p:txBody>
      </p:sp>
      <p:sp>
        <p:nvSpPr>
          <p:cNvPr id="7" name="Rectangle 6"/>
          <p:cNvSpPr/>
          <p:nvPr/>
        </p:nvSpPr>
        <p:spPr bwMode="auto">
          <a:xfrm>
            <a:off x="642559" y="3356992"/>
            <a:ext cx="8888748" cy="608705"/>
          </a:xfrm>
          <a:prstGeom prst="rect">
            <a:avLst/>
          </a:prstGeom>
          <a:solidFill>
            <a:schemeClr val="bg1">
              <a:lumMod val="75000"/>
            </a:schemeClr>
          </a:solidFill>
          <a:ln>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Times" pitchFamily="36" charset="0"/>
            </a:endParaRPr>
          </a:p>
        </p:txBody>
      </p:sp>
      <p:sp>
        <p:nvSpPr>
          <p:cNvPr id="8" name="Rectangle 7"/>
          <p:cNvSpPr/>
          <p:nvPr/>
        </p:nvSpPr>
        <p:spPr bwMode="auto">
          <a:xfrm>
            <a:off x="642559" y="1916832"/>
            <a:ext cx="8888748" cy="588909"/>
          </a:xfrm>
          <a:prstGeom prst="rect">
            <a:avLst/>
          </a:prstGeom>
          <a:solidFill>
            <a:schemeClr val="bg1">
              <a:lumMod val="75000"/>
            </a:schemeClr>
          </a:solidFill>
          <a:ln>
            <a:solidFill>
              <a:schemeClr val="bg1">
                <a:lumMod val="50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Times" pitchFamily="36" charset="0"/>
            </a:endParaRPr>
          </a:p>
        </p:txBody>
      </p:sp>
      <p:sp>
        <p:nvSpPr>
          <p:cNvPr id="9" name="Rectangle 8"/>
          <p:cNvSpPr/>
          <p:nvPr/>
        </p:nvSpPr>
        <p:spPr bwMode="auto">
          <a:xfrm>
            <a:off x="631828" y="2636912"/>
            <a:ext cx="8888748" cy="598416"/>
          </a:xfrm>
          <a:prstGeom prst="rect">
            <a:avLst/>
          </a:prstGeom>
          <a:solidFill>
            <a:schemeClr val="bg1">
              <a:lumMod val="75000"/>
            </a:schemeClr>
          </a:solidFill>
          <a:ln>
            <a:solidFill>
              <a:schemeClr val="bg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Times" pitchFamily="36" charset="0"/>
            </a:endParaRPr>
          </a:p>
        </p:txBody>
      </p:sp>
      <p:sp>
        <p:nvSpPr>
          <p:cNvPr id="10" name="TextBox 9"/>
          <p:cNvSpPr txBox="1"/>
          <p:nvPr/>
        </p:nvSpPr>
        <p:spPr>
          <a:xfrm>
            <a:off x="644708" y="1988840"/>
            <a:ext cx="4711700" cy="338554"/>
          </a:xfrm>
          <a:prstGeom prst="rect">
            <a:avLst/>
          </a:prstGeom>
          <a:noFill/>
          <a:ln>
            <a:noFill/>
          </a:ln>
        </p:spPr>
        <p:txBody>
          <a:bodyPr wrap="square" rtlCol="0">
            <a:spAutoFit/>
          </a:bodyPr>
          <a:lstStyle/>
          <a:p>
            <a:r>
              <a:rPr lang="en-US" sz="1600" b="1" dirty="0">
                <a:latin typeface="Calibri" pitchFamily="34" charset="0"/>
              </a:rPr>
              <a:t>1.Pre-Requisites  (AddOn / SDK)</a:t>
            </a:r>
          </a:p>
        </p:txBody>
      </p:sp>
      <p:sp>
        <p:nvSpPr>
          <p:cNvPr id="11" name="TextBox 10"/>
          <p:cNvSpPr txBox="1"/>
          <p:nvPr/>
        </p:nvSpPr>
        <p:spPr>
          <a:xfrm>
            <a:off x="593192" y="2788775"/>
            <a:ext cx="4711700" cy="338554"/>
          </a:xfrm>
          <a:prstGeom prst="rect">
            <a:avLst/>
          </a:prstGeom>
          <a:noFill/>
          <a:ln>
            <a:noFill/>
          </a:ln>
        </p:spPr>
        <p:txBody>
          <a:bodyPr wrap="square" rtlCol="0">
            <a:spAutoFit/>
          </a:bodyPr>
          <a:lstStyle/>
          <a:p>
            <a:r>
              <a:rPr lang="en-US" sz="1600" dirty="0">
                <a:latin typeface="Trebuchet MS" pitchFamily="34" charset="0"/>
              </a:rPr>
              <a:t> </a:t>
            </a:r>
            <a:r>
              <a:rPr lang="en-US" sz="1600" b="1" dirty="0">
                <a:latin typeface="Calibri" pitchFamily="34" charset="0"/>
              </a:rPr>
              <a:t>2.Define or Generate Meta data Provider Class</a:t>
            </a:r>
          </a:p>
        </p:txBody>
      </p:sp>
      <p:sp>
        <p:nvSpPr>
          <p:cNvPr id="12" name="TextBox 11"/>
          <p:cNvSpPr txBox="1"/>
          <p:nvPr/>
        </p:nvSpPr>
        <p:spPr>
          <a:xfrm>
            <a:off x="657586" y="3475043"/>
            <a:ext cx="4621548" cy="338554"/>
          </a:xfrm>
          <a:prstGeom prst="rect">
            <a:avLst/>
          </a:prstGeom>
          <a:noFill/>
          <a:ln>
            <a:noFill/>
          </a:ln>
        </p:spPr>
        <p:txBody>
          <a:bodyPr wrap="square" rtlCol="0">
            <a:spAutoFit/>
          </a:bodyPr>
          <a:lstStyle/>
          <a:p>
            <a:r>
              <a:rPr lang="en-US" sz="1600" b="1" dirty="0">
                <a:latin typeface="Calibri" pitchFamily="34" charset="0"/>
              </a:rPr>
              <a:t>3.Define or Generate Data Provider Class</a:t>
            </a:r>
          </a:p>
        </p:txBody>
      </p:sp>
      <p:sp>
        <p:nvSpPr>
          <p:cNvPr id="13" name="TextBox 12"/>
          <p:cNvSpPr txBox="1"/>
          <p:nvPr/>
        </p:nvSpPr>
        <p:spPr>
          <a:xfrm>
            <a:off x="657587" y="4203535"/>
            <a:ext cx="4686300" cy="338554"/>
          </a:xfrm>
          <a:prstGeom prst="rect">
            <a:avLst/>
          </a:prstGeom>
          <a:noFill/>
          <a:ln>
            <a:noFill/>
          </a:ln>
        </p:spPr>
        <p:txBody>
          <a:bodyPr wrap="square" rtlCol="0">
            <a:spAutoFit/>
          </a:bodyPr>
          <a:lstStyle/>
          <a:p>
            <a:r>
              <a:rPr lang="en-US" sz="1600" b="1" dirty="0">
                <a:latin typeface="Calibri" pitchFamily="34" charset="0"/>
              </a:rPr>
              <a:t>4.Register Service</a:t>
            </a:r>
          </a:p>
        </p:txBody>
      </p:sp>
      <p:sp>
        <p:nvSpPr>
          <p:cNvPr id="14" name="TextBox 13"/>
          <p:cNvSpPr txBox="1"/>
          <p:nvPr/>
        </p:nvSpPr>
        <p:spPr>
          <a:xfrm>
            <a:off x="657587" y="4917709"/>
            <a:ext cx="4673600" cy="338554"/>
          </a:xfrm>
          <a:prstGeom prst="rect">
            <a:avLst/>
          </a:prstGeom>
          <a:noFill/>
          <a:ln>
            <a:noFill/>
          </a:ln>
        </p:spPr>
        <p:txBody>
          <a:bodyPr wrap="square" rtlCol="0">
            <a:spAutoFit/>
          </a:bodyPr>
          <a:lstStyle/>
          <a:p>
            <a:r>
              <a:rPr lang="en-US" sz="1600" b="1" dirty="0">
                <a:latin typeface="Calibri" pitchFamily="34" charset="0"/>
              </a:rPr>
              <a:t>5.Test the service</a:t>
            </a:r>
          </a:p>
        </p:txBody>
      </p:sp>
      <p:sp>
        <p:nvSpPr>
          <p:cNvPr id="15" name="TextBox 14"/>
          <p:cNvSpPr txBox="1"/>
          <p:nvPr/>
        </p:nvSpPr>
        <p:spPr>
          <a:xfrm>
            <a:off x="670466" y="5653881"/>
            <a:ext cx="4673600" cy="338554"/>
          </a:xfrm>
          <a:prstGeom prst="rect">
            <a:avLst/>
          </a:prstGeom>
          <a:noFill/>
          <a:ln>
            <a:noFill/>
          </a:ln>
        </p:spPr>
        <p:txBody>
          <a:bodyPr wrap="square" rtlCol="0">
            <a:spAutoFit/>
          </a:bodyPr>
          <a:lstStyle/>
          <a:p>
            <a:r>
              <a:rPr lang="en-US" sz="1600" b="1" dirty="0">
                <a:latin typeface="Calibri" pitchFamily="34" charset="0"/>
              </a:rPr>
              <a:t>6.Consume Service</a:t>
            </a:r>
          </a:p>
        </p:txBody>
      </p:sp>
      <p:sp>
        <p:nvSpPr>
          <p:cNvPr id="16" name="laptop"/>
          <p:cNvSpPr>
            <a:spLocks noEditPoints="1" noChangeArrowheads="1"/>
          </p:cNvSpPr>
          <p:nvPr/>
        </p:nvSpPr>
        <p:spPr bwMode="auto">
          <a:xfrm>
            <a:off x="8730001" y="1268760"/>
            <a:ext cx="714375" cy="503238"/>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modem"/>
          <p:cNvSpPr>
            <a:spLocks noEditPoints="1" noChangeArrowheads="1"/>
          </p:cNvSpPr>
          <p:nvPr/>
        </p:nvSpPr>
        <p:spPr bwMode="auto">
          <a:xfrm>
            <a:off x="7244101" y="1484784"/>
            <a:ext cx="828675" cy="3048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tower"/>
          <p:cNvSpPr>
            <a:spLocks noEditPoints="1" noChangeArrowheads="1"/>
          </p:cNvSpPr>
          <p:nvPr/>
        </p:nvSpPr>
        <p:spPr bwMode="auto">
          <a:xfrm>
            <a:off x="5943939" y="1268760"/>
            <a:ext cx="452437" cy="533401"/>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8452791" y="927844"/>
            <a:ext cx="1041400" cy="279400"/>
          </a:xfrm>
          <a:prstGeom prst="rect">
            <a:avLst/>
          </a:prstGeom>
          <a:noFill/>
        </p:spPr>
        <p:txBody>
          <a:bodyPr wrap="square" rtlCol="0">
            <a:spAutoFit/>
          </a:bodyPr>
          <a:lstStyle/>
          <a:p>
            <a:pPr algn="ctr"/>
            <a:r>
              <a:rPr lang="en-US" sz="1200" dirty="0">
                <a:latin typeface="Trebuchet MS" pitchFamily="34" charset="0"/>
              </a:rPr>
              <a:t>Consumer</a:t>
            </a:r>
          </a:p>
        </p:txBody>
      </p:sp>
      <p:sp>
        <p:nvSpPr>
          <p:cNvPr id="20" name="TextBox 19"/>
          <p:cNvSpPr txBox="1"/>
          <p:nvPr/>
        </p:nvSpPr>
        <p:spPr>
          <a:xfrm>
            <a:off x="7132976" y="836712"/>
            <a:ext cx="965200" cy="461665"/>
          </a:xfrm>
          <a:prstGeom prst="rect">
            <a:avLst/>
          </a:prstGeom>
          <a:noFill/>
        </p:spPr>
        <p:txBody>
          <a:bodyPr wrap="square" rtlCol="0">
            <a:spAutoFit/>
          </a:bodyPr>
          <a:lstStyle/>
          <a:p>
            <a:pPr algn="ctr"/>
            <a:r>
              <a:rPr lang="en-US" sz="1200" dirty="0">
                <a:latin typeface="Trebuchet MS" pitchFamily="34" charset="0"/>
              </a:rPr>
              <a:t>Gateway Client</a:t>
            </a:r>
          </a:p>
        </p:txBody>
      </p:sp>
      <p:sp>
        <p:nvSpPr>
          <p:cNvPr id="21" name="TextBox 20"/>
          <p:cNvSpPr txBox="1"/>
          <p:nvPr/>
        </p:nvSpPr>
        <p:spPr>
          <a:xfrm>
            <a:off x="5693907" y="836712"/>
            <a:ext cx="952500" cy="461665"/>
          </a:xfrm>
          <a:prstGeom prst="rect">
            <a:avLst/>
          </a:prstGeom>
          <a:noFill/>
        </p:spPr>
        <p:txBody>
          <a:bodyPr wrap="square" rtlCol="0">
            <a:spAutoFit/>
          </a:bodyPr>
          <a:lstStyle/>
          <a:p>
            <a:pPr algn="ctr"/>
            <a:r>
              <a:rPr lang="en-US" sz="1200" dirty="0">
                <a:latin typeface="Trebuchet MS" pitchFamily="34" charset="0"/>
              </a:rPr>
              <a:t>RFC/BOR  </a:t>
            </a:r>
          </a:p>
          <a:p>
            <a:pPr algn="ctr"/>
            <a:r>
              <a:rPr lang="en-US" sz="1200" dirty="0">
                <a:latin typeface="Trebuchet MS" pitchFamily="34" charset="0"/>
              </a:rPr>
              <a:t>Client</a:t>
            </a: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1112" y="2669234"/>
            <a:ext cx="393700" cy="393700"/>
          </a:xfrm>
          <a:prstGeom prst="rect">
            <a:avLst/>
          </a:prstGeom>
        </p:spPr>
      </p:pic>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4101" y="1988840"/>
            <a:ext cx="393700" cy="393700"/>
          </a:xfrm>
          <a:prstGeom prst="rect">
            <a:avLst/>
          </a:prstGeom>
        </p:spPr>
      </p:pic>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1975" y="1988840"/>
            <a:ext cx="393700" cy="393700"/>
          </a:xfrm>
          <a:prstGeom prst="rect">
            <a:avLst/>
          </a:prstGeom>
        </p:spPr>
      </p:pic>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7157" y="1988840"/>
            <a:ext cx="393700" cy="393700"/>
          </a:xfrm>
          <a:prstGeom prst="rect">
            <a:avLst/>
          </a:prstGeom>
        </p:spPr>
      </p:pic>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9460" y="3415072"/>
            <a:ext cx="393700" cy="393700"/>
          </a:xfrm>
          <a:prstGeom prst="rect">
            <a:avLst/>
          </a:prstGeom>
        </p:spPr>
      </p:pic>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9460" y="4113382"/>
            <a:ext cx="393700" cy="393700"/>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7003" y="4807704"/>
            <a:ext cx="393700" cy="393700"/>
          </a:xfrm>
          <a:prstGeom prst="rect">
            <a:avLst/>
          </a:prstGeom>
        </p:spPr>
      </p:pic>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7935" y="5579300"/>
            <a:ext cx="393700" cy="393700"/>
          </a:xfrm>
          <a:prstGeom prst="rect">
            <a:avLst/>
          </a:prstGeom>
        </p:spPr>
      </p:pic>
      <p:sp>
        <p:nvSpPr>
          <p:cNvPr id="30" name="TextBox 29"/>
          <p:cNvSpPr txBox="1"/>
          <p:nvPr/>
        </p:nvSpPr>
        <p:spPr>
          <a:xfrm>
            <a:off x="5889104" y="2996952"/>
            <a:ext cx="981075" cy="230832"/>
          </a:xfrm>
          <a:prstGeom prst="rect">
            <a:avLst/>
          </a:prstGeom>
          <a:noFill/>
        </p:spPr>
        <p:txBody>
          <a:bodyPr wrap="square" rtlCol="0">
            <a:spAutoFit/>
          </a:bodyPr>
          <a:lstStyle/>
          <a:p>
            <a:r>
              <a:rPr lang="en-US" sz="900" dirty="0">
                <a:latin typeface="Trebuchet MS" pitchFamily="34" charset="0"/>
              </a:rPr>
              <a:t>Model </a:t>
            </a:r>
            <a:endParaRPr lang="en-IN" sz="900" dirty="0">
              <a:latin typeface="Trebuchet MS" pitchFamily="34" charset="0"/>
            </a:endParaRPr>
          </a:p>
        </p:txBody>
      </p:sp>
      <p:sp>
        <p:nvSpPr>
          <p:cNvPr id="31" name="TextBox 30"/>
          <p:cNvSpPr txBox="1"/>
          <p:nvPr/>
        </p:nvSpPr>
        <p:spPr>
          <a:xfrm>
            <a:off x="5974631" y="3774232"/>
            <a:ext cx="490537" cy="230832"/>
          </a:xfrm>
          <a:prstGeom prst="rect">
            <a:avLst/>
          </a:prstGeom>
          <a:noFill/>
        </p:spPr>
        <p:txBody>
          <a:bodyPr wrap="square" rtlCol="0">
            <a:spAutoFit/>
          </a:bodyPr>
          <a:lstStyle/>
          <a:p>
            <a:r>
              <a:rPr lang="en-US" sz="900" dirty="0">
                <a:latin typeface="Trebuchet MS" pitchFamily="34" charset="0"/>
              </a:rPr>
              <a:t>Code</a:t>
            </a:r>
            <a:endParaRPr lang="en-IN" sz="900" dirty="0">
              <a:latin typeface="Trebuchet MS" pitchFamily="34" charset="0"/>
            </a:endParaRPr>
          </a:p>
        </p:txBody>
      </p:sp>
      <p:sp>
        <p:nvSpPr>
          <p:cNvPr id="32" name="TextBox 31"/>
          <p:cNvSpPr txBox="1"/>
          <p:nvPr/>
        </p:nvSpPr>
        <p:spPr>
          <a:xfrm>
            <a:off x="5745088" y="4437112"/>
            <a:ext cx="929559" cy="230832"/>
          </a:xfrm>
          <a:prstGeom prst="rect">
            <a:avLst/>
          </a:prstGeom>
          <a:noFill/>
        </p:spPr>
        <p:txBody>
          <a:bodyPr wrap="square" rtlCol="0">
            <a:spAutoFit/>
          </a:bodyPr>
          <a:lstStyle/>
          <a:p>
            <a:r>
              <a:rPr lang="en-US" sz="900" dirty="0">
                <a:latin typeface="Trebuchet MS" pitchFamily="34" charset="0"/>
              </a:rPr>
              <a:t>Configuration</a:t>
            </a:r>
            <a:endParaRPr lang="en-IN" sz="900" dirty="0">
              <a:latin typeface="Trebuchet MS" pitchFamily="34" charset="0"/>
            </a:endParaRPr>
          </a:p>
        </p:txBody>
      </p:sp>
      <p:sp>
        <p:nvSpPr>
          <p:cNvPr id="33" name="TextBox 32"/>
          <p:cNvSpPr txBox="1"/>
          <p:nvPr/>
        </p:nvSpPr>
        <p:spPr>
          <a:xfrm>
            <a:off x="7329264" y="5157192"/>
            <a:ext cx="929559" cy="230832"/>
          </a:xfrm>
          <a:prstGeom prst="rect">
            <a:avLst/>
          </a:prstGeom>
          <a:noFill/>
        </p:spPr>
        <p:txBody>
          <a:bodyPr wrap="square" rtlCol="0">
            <a:spAutoFit/>
          </a:bodyPr>
          <a:lstStyle/>
          <a:p>
            <a:r>
              <a:rPr lang="en-US" sz="900" dirty="0">
                <a:latin typeface="Trebuchet MS" pitchFamily="34" charset="0"/>
              </a:rPr>
              <a:t>Testing</a:t>
            </a:r>
            <a:endParaRPr lang="en-IN" sz="900" dirty="0">
              <a:latin typeface="Trebuchet MS" pitchFamily="34" charset="0"/>
            </a:endParaRPr>
          </a:p>
        </p:txBody>
      </p:sp>
      <p:sp>
        <p:nvSpPr>
          <p:cNvPr id="34" name="TextBox 33"/>
          <p:cNvSpPr txBox="1"/>
          <p:nvPr/>
        </p:nvSpPr>
        <p:spPr>
          <a:xfrm>
            <a:off x="8549625" y="5934472"/>
            <a:ext cx="1083895" cy="230832"/>
          </a:xfrm>
          <a:prstGeom prst="rect">
            <a:avLst/>
          </a:prstGeom>
          <a:noFill/>
        </p:spPr>
        <p:txBody>
          <a:bodyPr wrap="square" rtlCol="0">
            <a:spAutoFit/>
          </a:bodyPr>
          <a:lstStyle/>
          <a:p>
            <a:r>
              <a:rPr lang="en-US" sz="900" dirty="0">
                <a:latin typeface="Trebuchet MS" pitchFamily="34" charset="0"/>
              </a:rPr>
              <a:t>OData Consumer</a:t>
            </a:r>
            <a:endParaRPr lang="en-IN" sz="900" dirty="0">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par>
                                <p:cTn id="65" presetID="10"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500"/>
                                        <p:tgtEl>
                                          <p:spTgt spid="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500"/>
                                        <p:tgtEl>
                                          <p:spTgt spid="13"/>
                                        </p:tgtEl>
                                      </p:cBhvr>
                                    </p:animEffect>
                                  </p:childTnLst>
                                </p:cTn>
                              </p:par>
                              <p:par>
                                <p:cTn id="76" presetID="10" presetClass="entr" presetSubtype="0"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fade">
                                      <p:cBhvr>
                                        <p:cTn id="83" dur="500"/>
                                        <p:tgtEl>
                                          <p:spTgt spid="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500"/>
                                        <p:tgtEl>
                                          <p:spTgt spid="14"/>
                                        </p:tgtEl>
                                      </p:cBhvr>
                                    </p:animEffect>
                                  </p:childTnLst>
                                </p:cTn>
                              </p:par>
                              <p:par>
                                <p:cTn id="87" presetID="10" presetClass="entr" presetSubtype="0"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500"/>
                                        <p:tgtEl>
                                          <p:spTgt spid="1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fade">
                                      <p:cBhvr>
                                        <p:cTn id="97" dur="500"/>
                                        <p:tgtEl>
                                          <p:spTgt spid="4"/>
                                        </p:tgtEl>
                                      </p:cBhvr>
                                    </p:animEffect>
                                  </p:childTnLst>
                                </p:cTn>
                              </p:par>
                              <p:par>
                                <p:cTn id="98" presetID="10" presetClass="entr" presetSubtype="0" fill="hold"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fade">
                                      <p:cBhvr>
                                        <p:cTn id="100" dur="500"/>
                                        <p:tgtEl>
                                          <p:spTgt spid="2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500"/>
                                        <p:tgtEl>
                                          <p:spTgt spid="3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fade">
                                      <p:cBhvr>
                                        <p:cTn id="109" dur="500"/>
                                        <p:tgtEl>
                                          <p:spTgt spid="3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fade">
                                      <p:cBhvr>
                                        <p:cTn id="1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2" grpId="0"/>
      <p:bldP spid="13" grpId="0"/>
      <p:bldP spid="14" grpId="0"/>
      <p:bldP spid="15" grpId="0"/>
      <p:bldP spid="16" grpId="0" animBg="1"/>
      <p:bldP spid="17" grpId="0" animBg="1"/>
      <p:bldP spid="18" grpId="0" animBg="1"/>
      <p:bldP spid="19" grpId="0"/>
      <p:bldP spid="20" grpId="0"/>
      <p:bldP spid="21" grpId="0"/>
      <p:bldP spid="30" grpId="0"/>
      <p:bldP spid="31" grpId="0"/>
      <p:bldP spid="32"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Data Model</a:t>
            </a:r>
          </a:p>
        </p:txBody>
      </p:sp>
      <p:sp>
        <p:nvSpPr>
          <p:cNvPr id="3" name="Date Placeholder 2"/>
          <p:cNvSpPr>
            <a:spLocks noGrp="1"/>
          </p:cNvSpPr>
          <p:nvPr>
            <p:ph type="dt" sz="half" idx="2"/>
          </p:nvPr>
        </p:nvSpPr>
        <p:spPr/>
        <p:txBody>
          <a:bodyPr/>
          <a:lstStyle/>
          <a:p>
            <a:pPr>
              <a:defRPr/>
            </a:pPr>
            <a:endParaRPr lang="en-US"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3087" y="1853371"/>
            <a:ext cx="2277762" cy="372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4646" y="2220838"/>
            <a:ext cx="2114818" cy="2991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bwMode="auto">
          <a:xfrm>
            <a:off x="938496" y="1052736"/>
            <a:ext cx="2343955" cy="1004552"/>
          </a:xfrm>
          <a:prstGeom prst="wedgeRoundRectCallout">
            <a:avLst>
              <a:gd name="adj1" fmla="val 55343"/>
              <a:gd name="adj2" fmla="val 47116"/>
              <a:gd name="adj3" fmla="val 16667"/>
            </a:avLst>
          </a:prstGeom>
          <a:solidFill>
            <a:srgbClr val="FFF1B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mj-lt"/>
              </a:rPr>
              <a:t>Entity Type :</a:t>
            </a:r>
          </a:p>
          <a:p>
            <a:pPr marL="342900" marR="0" indent="-342900" algn="l" defTabSz="914400" rtl="0" eaLnBrk="0" fontAlgn="base" latinLnBrk="0" hangingPunct="0">
              <a:lnSpc>
                <a:spcPct val="100000"/>
              </a:lnSpc>
              <a:spcBef>
                <a:spcPct val="0"/>
              </a:spcBef>
              <a:spcAft>
                <a:spcPct val="0"/>
              </a:spcAft>
              <a:buClrTx/>
              <a:buSzTx/>
              <a:buFontTx/>
              <a:buChar char="-"/>
              <a:tabLst/>
            </a:pPr>
            <a:r>
              <a:rPr lang="en-US" sz="1200" dirty="0">
                <a:latin typeface="+mj-lt"/>
              </a:rPr>
              <a:t>Basic Building Block</a:t>
            </a:r>
          </a:p>
          <a:p>
            <a:pPr marL="342900" marR="0" indent="-34290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a:ln>
                  <a:noFill/>
                </a:ln>
                <a:solidFill>
                  <a:schemeClr val="tx1"/>
                </a:solidFill>
                <a:effectLst/>
                <a:latin typeface="+mj-lt"/>
              </a:rPr>
              <a:t>Represents business object</a:t>
            </a:r>
            <a:endParaRPr kumimoji="0" lang="en-IN" sz="1200" b="1" i="0" u="none" strike="noStrike" cap="none" normalizeH="0" baseline="0" dirty="0">
              <a:ln>
                <a:noFill/>
              </a:ln>
              <a:solidFill>
                <a:schemeClr val="tx1"/>
              </a:solidFill>
              <a:effectLst/>
              <a:latin typeface="+mj-lt"/>
            </a:endParaRPr>
          </a:p>
        </p:txBody>
      </p:sp>
      <p:sp>
        <p:nvSpPr>
          <p:cNvPr id="7" name="Rounded Rectangular Callout 6"/>
          <p:cNvSpPr/>
          <p:nvPr/>
        </p:nvSpPr>
        <p:spPr bwMode="auto">
          <a:xfrm>
            <a:off x="949228" y="3149865"/>
            <a:ext cx="2043860" cy="530163"/>
          </a:xfrm>
          <a:prstGeom prst="wedgeRoundRectCallout">
            <a:avLst>
              <a:gd name="adj1" fmla="val 64795"/>
              <a:gd name="adj2" fmla="val -14422"/>
              <a:gd name="adj3" fmla="val 16667"/>
            </a:avLst>
          </a:prstGeom>
          <a:solidFill>
            <a:srgbClr val="FFF1B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mj-lt"/>
              </a:rPr>
              <a:t>Entity Type is built up of </a:t>
            </a:r>
            <a:r>
              <a:rPr kumimoji="0" lang="en-US" sz="1200" b="1" i="0" u="sng" strike="noStrike" cap="none" normalizeH="0" baseline="0" dirty="0">
                <a:ln>
                  <a:noFill/>
                </a:ln>
                <a:solidFill>
                  <a:schemeClr val="tx1"/>
                </a:solidFill>
                <a:effectLst/>
                <a:latin typeface="+mj-lt"/>
              </a:rPr>
              <a:t>Properties</a:t>
            </a:r>
            <a:r>
              <a:rPr kumimoji="0" lang="en-US" sz="1200" b="1" i="0" u="none" strike="noStrike" cap="none" normalizeH="0" baseline="0" dirty="0">
                <a:ln>
                  <a:noFill/>
                </a:ln>
                <a:solidFill>
                  <a:schemeClr val="tx1"/>
                </a:solidFill>
                <a:effectLst/>
                <a:latin typeface="+mj-lt"/>
              </a:rPr>
              <a:t>.</a:t>
            </a:r>
            <a:endParaRPr kumimoji="0" lang="en-IN" sz="1200" b="1" i="0" u="none" strike="noStrike" cap="none" normalizeH="0" baseline="0" dirty="0">
              <a:ln>
                <a:noFill/>
              </a:ln>
              <a:solidFill>
                <a:schemeClr val="tx1"/>
              </a:solidFill>
              <a:effectLst/>
              <a:latin typeface="+mj-lt"/>
            </a:endParaRPr>
          </a:p>
        </p:txBody>
      </p:sp>
      <p:sp>
        <p:nvSpPr>
          <p:cNvPr id="8" name="Rounded Rectangular Callout 7"/>
          <p:cNvSpPr/>
          <p:nvPr/>
        </p:nvSpPr>
        <p:spPr bwMode="auto">
          <a:xfrm>
            <a:off x="5270849" y="1289930"/>
            <a:ext cx="2043860" cy="767358"/>
          </a:xfrm>
          <a:prstGeom prst="wedgeRoundRectCallout">
            <a:avLst>
              <a:gd name="adj1" fmla="val -90217"/>
              <a:gd name="adj2" fmla="val 121969"/>
              <a:gd name="adj3" fmla="val 16667"/>
            </a:avLst>
          </a:prstGeom>
          <a:solidFill>
            <a:srgbClr val="FFF1B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dirty="0">
                <a:latin typeface="+mj-lt"/>
              </a:rPr>
              <a:t>At least one property must be nominated as key field. </a:t>
            </a:r>
            <a:endParaRPr kumimoji="0" lang="en-IN" sz="1200" b="1" i="0" u="none" strike="noStrike" cap="none" normalizeH="0" baseline="0" dirty="0">
              <a:ln>
                <a:noFill/>
              </a:ln>
              <a:solidFill>
                <a:schemeClr val="tx1"/>
              </a:solidFill>
              <a:effectLst/>
              <a:latin typeface="+mj-lt"/>
            </a:endParaRPr>
          </a:p>
        </p:txBody>
      </p:sp>
      <p:sp>
        <p:nvSpPr>
          <p:cNvPr id="9" name="Rounded Rectangular Callout 8"/>
          <p:cNvSpPr/>
          <p:nvPr/>
        </p:nvSpPr>
        <p:spPr bwMode="auto">
          <a:xfrm>
            <a:off x="997300" y="5390377"/>
            <a:ext cx="2043860" cy="754892"/>
          </a:xfrm>
          <a:prstGeom prst="wedgeRoundRectCallout">
            <a:avLst>
              <a:gd name="adj1" fmla="val 74246"/>
              <a:gd name="adj2" fmla="val -106157"/>
              <a:gd name="adj3" fmla="val 16667"/>
            </a:avLst>
          </a:prstGeom>
          <a:solidFill>
            <a:srgbClr val="FFF1B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b="1" dirty="0">
                <a:latin typeface="+mj-lt"/>
              </a:rPr>
              <a:t>Navigation :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a:ln>
                  <a:noFill/>
                </a:ln>
                <a:solidFill>
                  <a:schemeClr val="tx1"/>
                </a:solidFill>
                <a:effectLst/>
                <a:latin typeface="+mj-lt"/>
              </a:rPr>
              <a:t>Runtime</a:t>
            </a:r>
            <a:r>
              <a:rPr kumimoji="0" lang="en-US" sz="1200" i="0" u="none" strike="noStrike" cap="none" normalizeH="0" dirty="0">
                <a:ln>
                  <a:noFill/>
                </a:ln>
                <a:solidFill>
                  <a:schemeClr val="tx1"/>
                </a:solidFill>
                <a:effectLst/>
                <a:latin typeface="+mj-lt"/>
              </a:rPr>
              <a:t> implementation of an association.</a:t>
            </a:r>
            <a:endParaRPr kumimoji="0" lang="en-IN" sz="1200" i="0" u="none" strike="noStrike" cap="none" normalizeH="0" baseline="0" dirty="0">
              <a:ln>
                <a:noFill/>
              </a:ln>
              <a:solidFill>
                <a:schemeClr val="tx1"/>
              </a:solidFill>
              <a:effectLst/>
              <a:latin typeface="+mj-lt"/>
            </a:endParaRPr>
          </a:p>
        </p:txBody>
      </p:sp>
      <p:cxnSp>
        <p:nvCxnSpPr>
          <p:cNvPr id="10" name="Straight Connector 9"/>
          <p:cNvCxnSpPr/>
          <p:nvPr/>
        </p:nvCxnSpPr>
        <p:spPr bwMode="auto">
          <a:xfrm>
            <a:off x="5180696" y="3716515"/>
            <a:ext cx="199117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Rounded Rectangular Callout 10"/>
          <p:cNvSpPr/>
          <p:nvPr/>
        </p:nvSpPr>
        <p:spPr bwMode="auto">
          <a:xfrm>
            <a:off x="5317780" y="5318369"/>
            <a:ext cx="2794715" cy="630911"/>
          </a:xfrm>
          <a:prstGeom prst="wedgeRoundRectCallout">
            <a:avLst>
              <a:gd name="adj1" fmla="val -22712"/>
              <a:gd name="adj2" fmla="val -299042"/>
              <a:gd name="adj3" fmla="val 16667"/>
            </a:avLst>
          </a:prstGeom>
          <a:solidFill>
            <a:srgbClr val="FFF1B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mj-lt"/>
              </a:rPr>
              <a:t>Association : </a:t>
            </a:r>
            <a:r>
              <a:rPr kumimoji="0" lang="en-US" sz="1200" i="0" u="none" strike="noStrike" cap="none" normalizeH="0" baseline="0" dirty="0">
                <a:ln>
                  <a:noFill/>
                </a:ln>
                <a:solidFill>
                  <a:schemeClr val="tx1"/>
                </a:solidFill>
                <a:effectLst/>
                <a:latin typeface="+mj-lt"/>
              </a:rPr>
              <a:t>Declares that a</a:t>
            </a:r>
            <a:r>
              <a:rPr kumimoji="0" lang="en-US" sz="1200" i="0" u="none" strike="noStrike" cap="none" normalizeH="0" dirty="0">
                <a:ln>
                  <a:noFill/>
                </a:ln>
                <a:solidFill>
                  <a:schemeClr val="tx1"/>
                </a:solidFill>
                <a:effectLst/>
                <a:latin typeface="+mj-lt"/>
              </a:rPr>
              <a:t> relationship exists between two entity types</a:t>
            </a:r>
            <a:endParaRPr kumimoji="0" lang="en-IN" sz="1200" i="0" u="none" strike="noStrike" cap="none" normalizeH="0" baseline="0" dirty="0">
              <a:ln>
                <a:noFill/>
              </a:ln>
              <a:solidFill>
                <a:schemeClr val="tx1"/>
              </a:solidFill>
              <a:effectLst/>
              <a:latin typeface="+mj-lt"/>
            </a:endParaRPr>
          </a:p>
        </p:txBody>
      </p:sp>
      <p:cxnSp>
        <p:nvCxnSpPr>
          <p:cNvPr id="12" name="Straight Connector 11"/>
          <p:cNvCxnSpPr/>
          <p:nvPr/>
        </p:nvCxnSpPr>
        <p:spPr bwMode="auto">
          <a:xfrm flipV="1">
            <a:off x="6849898" y="3576995"/>
            <a:ext cx="321972" cy="1395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6849898" y="3716515"/>
            <a:ext cx="321972" cy="18245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300" dirty="0">
                <a:latin typeface="+mn-lt"/>
              </a:rPr>
              <a:t>                                                             </a:t>
            </a:r>
            <a:r>
              <a:rPr lang="en-IN" sz="2800" dirty="0">
                <a:latin typeface="+mn-lt"/>
              </a:rPr>
              <a:t>Possibility operations       </a:t>
            </a:r>
            <a:r>
              <a:rPr lang="en-IN" sz="1300" dirty="0">
                <a:latin typeface="+mn-lt"/>
              </a:rPr>
              <a:t>	</a:t>
            </a:r>
            <a:r>
              <a:rPr lang="en-US" sz="1300" dirty="0">
                <a:solidFill>
                  <a:srgbClr val="009BCC"/>
                </a:solidFill>
                <a:latin typeface="Calibri" pitchFamily="34" charset="0"/>
                <a:cs typeface="Calibri" pitchFamily="34" charset="0"/>
              </a:rPr>
              <a:t>GWI-OVW:GWI-OVW-04</a:t>
            </a:r>
            <a:endParaRPr lang="en-IN" sz="1300" dirty="0">
              <a:latin typeface="+mn-lt"/>
            </a:endParaRPr>
          </a:p>
        </p:txBody>
      </p:sp>
      <p:sp>
        <p:nvSpPr>
          <p:cNvPr id="3" name="Content Placeholder 2"/>
          <p:cNvSpPr>
            <a:spLocks noGrp="1"/>
          </p:cNvSpPr>
          <p:nvPr>
            <p:ph idx="1"/>
          </p:nvPr>
        </p:nvSpPr>
        <p:spPr>
          <a:xfrm>
            <a:off x="0" y="1439999"/>
            <a:ext cx="9906000" cy="620849"/>
          </a:xfrm>
        </p:spPr>
        <p:txBody>
          <a:bodyPr/>
          <a:lstStyle/>
          <a:p>
            <a:r>
              <a:rPr lang="en-IN" sz="1300" dirty="0"/>
              <a:t>We can do a GET and POST request on an Entity Set while GET, PUT and DELETE can be done on an Entity.</a:t>
            </a:r>
          </a:p>
        </p:txBody>
      </p:sp>
      <p:pic>
        <p:nvPicPr>
          <p:cNvPr id="4" name="Picture 3"/>
          <p:cNvPicPr>
            <a:picLocks noChangeAspect="1"/>
          </p:cNvPicPr>
          <p:nvPr/>
        </p:nvPicPr>
        <p:blipFill>
          <a:blip r:embed="rId2" cstate="print"/>
          <a:stretch>
            <a:fillRect/>
          </a:stretch>
        </p:blipFill>
        <p:spPr>
          <a:xfrm>
            <a:off x="488504" y="2204864"/>
            <a:ext cx="8568952" cy="3746789"/>
          </a:xfrm>
          <a:prstGeom prst="rect">
            <a:avLst/>
          </a:prstGeom>
        </p:spPr>
      </p:pic>
    </p:spTree>
    <p:extLst>
      <p:ext uri="{BB962C8B-B14F-4D97-AF65-F5344CB8AC3E}">
        <p14:creationId xmlns:p14="http://schemas.microsoft.com/office/powerpoint/2010/main" val="3070123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980728"/>
          </a:xfrm>
        </p:spPr>
        <p:txBody>
          <a:bodyPr/>
          <a:lstStyle/>
          <a:p>
            <a:r>
              <a:rPr lang="en-US" sz="2400" dirty="0">
                <a:latin typeface="Calibri" pitchFamily="34" charset="0"/>
                <a:cs typeface="Calibri" pitchFamily="34" charset="0"/>
              </a:rPr>
              <a:t>CRUDQ Operations</a:t>
            </a:r>
          </a:p>
        </p:txBody>
      </p:sp>
      <p:sp>
        <p:nvSpPr>
          <p:cNvPr id="3" name="Espace réservé du contenu 2"/>
          <p:cNvSpPr>
            <a:spLocks noGrp="1"/>
          </p:cNvSpPr>
          <p:nvPr>
            <p:ph idx="4294967295"/>
          </p:nvPr>
        </p:nvSpPr>
        <p:spPr>
          <a:xfrm>
            <a:off x="0" y="1124744"/>
            <a:ext cx="9906000" cy="5040560"/>
          </a:xfrm>
        </p:spPr>
        <p:txBody>
          <a:bodyPr/>
          <a:lstStyle/>
          <a:p>
            <a:pPr>
              <a:buFont typeface="Wingdings" pitchFamily="2" charset="2"/>
              <a:buChar char="v"/>
            </a:pPr>
            <a:r>
              <a:rPr lang="en-US" sz="2000" b="1" dirty="0">
                <a:latin typeface="Calibri" pitchFamily="34" charset="0"/>
              </a:rPr>
              <a:t>Create</a:t>
            </a:r>
          </a:p>
          <a:p>
            <a:pPr lvl="1">
              <a:buFont typeface="Wingdings" pitchFamily="2" charset="2"/>
              <a:buChar char="§"/>
            </a:pPr>
            <a:r>
              <a:rPr lang="en-CA" sz="1800" dirty="0">
                <a:latin typeface="Calibri" pitchFamily="34" charset="0"/>
                <a:cs typeface="Calibri" pitchFamily="34" charset="0"/>
              </a:rPr>
              <a:t>Used to create a one or more record in the backend system</a:t>
            </a:r>
          </a:p>
          <a:p>
            <a:pPr lvl="1">
              <a:buFont typeface="Wingdings" pitchFamily="2" charset="2"/>
              <a:buChar char="§"/>
            </a:pPr>
            <a:r>
              <a:rPr lang="en-CA" sz="1800" dirty="0">
                <a:latin typeface="Calibri" pitchFamily="34" charset="0"/>
                <a:cs typeface="Calibri" pitchFamily="34" charset="0"/>
              </a:rPr>
              <a:t>Http method POST will be used to perform create operation</a:t>
            </a:r>
            <a:endParaRPr lang="en-US" sz="1800" dirty="0">
              <a:latin typeface="Calibri" pitchFamily="34" charset="0"/>
            </a:endParaRPr>
          </a:p>
          <a:p>
            <a:pPr>
              <a:buFont typeface="Wingdings" pitchFamily="2" charset="2"/>
              <a:buChar char="v"/>
            </a:pPr>
            <a:r>
              <a:rPr lang="en-US" sz="2000" b="1" dirty="0">
                <a:latin typeface="Calibri" pitchFamily="34" charset="0"/>
              </a:rPr>
              <a:t>Get Entity (Read)</a:t>
            </a:r>
          </a:p>
          <a:p>
            <a:pPr lvl="1">
              <a:buFont typeface="Wingdings" pitchFamily="2" charset="2"/>
              <a:buChar char="§"/>
            </a:pPr>
            <a:r>
              <a:rPr lang="en-CA" sz="1800" dirty="0">
                <a:latin typeface="Calibri" pitchFamily="34" charset="0"/>
                <a:cs typeface="Calibri" pitchFamily="34" charset="0"/>
              </a:rPr>
              <a:t>Used to populate only one record in the output response</a:t>
            </a:r>
          </a:p>
          <a:p>
            <a:pPr lvl="1">
              <a:buFont typeface="Wingdings" pitchFamily="2" charset="2"/>
              <a:buChar char="§"/>
            </a:pPr>
            <a:r>
              <a:rPr lang="en-CA" sz="1800" dirty="0">
                <a:latin typeface="Calibri" pitchFamily="34" charset="0"/>
                <a:cs typeface="Calibri" pitchFamily="34" charset="0"/>
              </a:rPr>
              <a:t>Http method GET will be used to perform read operation</a:t>
            </a:r>
            <a:endParaRPr lang="en-US" sz="1800" dirty="0">
              <a:latin typeface="Calibri" pitchFamily="34" charset="0"/>
            </a:endParaRPr>
          </a:p>
          <a:p>
            <a:pPr>
              <a:buFont typeface="Wingdings" pitchFamily="2" charset="2"/>
              <a:buChar char="v"/>
            </a:pPr>
            <a:r>
              <a:rPr lang="en-US" sz="2000" b="1" dirty="0">
                <a:latin typeface="Calibri" pitchFamily="34" charset="0"/>
              </a:rPr>
              <a:t>Update</a:t>
            </a:r>
          </a:p>
          <a:p>
            <a:pPr lvl="1">
              <a:buFont typeface="Wingdings" pitchFamily="2" charset="2"/>
              <a:buChar char="§"/>
            </a:pPr>
            <a:r>
              <a:rPr lang="en-CA" sz="1800" dirty="0">
                <a:latin typeface="Calibri" pitchFamily="34" charset="0"/>
                <a:cs typeface="Calibri" pitchFamily="34" charset="0"/>
              </a:rPr>
              <a:t>Used to update a record in the backend system</a:t>
            </a:r>
          </a:p>
          <a:p>
            <a:pPr lvl="1">
              <a:buFont typeface="Wingdings" pitchFamily="2" charset="2"/>
              <a:buChar char="§"/>
            </a:pPr>
            <a:r>
              <a:rPr lang="en-CA" sz="1800" dirty="0">
                <a:latin typeface="Calibri" pitchFamily="34" charset="0"/>
                <a:cs typeface="Calibri" pitchFamily="34" charset="0"/>
              </a:rPr>
              <a:t>Http method PUT will be used to perform update operation</a:t>
            </a:r>
            <a:endParaRPr lang="en-US" sz="1800" dirty="0">
              <a:latin typeface="Calibri" pitchFamily="34" charset="0"/>
            </a:endParaRPr>
          </a:p>
          <a:p>
            <a:pPr>
              <a:buFont typeface="Wingdings" pitchFamily="2" charset="2"/>
              <a:buChar char="v"/>
            </a:pPr>
            <a:r>
              <a:rPr lang="en-US" sz="2000" b="1" dirty="0">
                <a:latin typeface="Calibri" pitchFamily="34" charset="0"/>
              </a:rPr>
              <a:t>Delete</a:t>
            </a:r>
          </a:p>
          <a:p>
            <a:pPr lvl="1">
              <a:buFont typeface="Wingdings" pitchFamily="2" charset="2"/>
              <a:buChar char="§"/>
            </a:pPr>
            <a:r>
              <a:rPr lang="en-CA" sz="1800" dirty="0">
                <a:latin typeface="Calibri" pitchFamily="34" charset="0"/>
                <a:cs typeface="Calibri" pitchFamily="34" charset="0"/>
              </a:rPr>
              <a:t>Used to delete a record in the backend system</a:t>
            </a:r>
          </a:p>
          <a:p>
            <a:pPr lvl="1">
              <a:buFont typeface="Wingdings" pitchFamily="2" charset="2"/>
              <a:buChar char="§"/>
            </a:pPr>
            <a:r>
              <a:rPr lang="en-CA" sz="1800" dirty="0">
                <a:latin typeface="Calibri" pitchFamily="34" charset="0"/>
                <a:cs typeface="Calibri" pitchFamily="34" charset="0"/>
              </a:rPr>
              <a:t>Http method DELETE will be used to perform delete operation</a:t>
            </a:r>
            <a:endParaRPr lang="en-US" sz="1800" dirty="0">
              <a:latin typeface="Calibri" pitchFamily="34" charset="0"/>
            </a:endParaRPr>
          </a:p>
          <a:p>
            <a:pPr>
              <a:buFont typeface="Wingdings" pitchFamily="2" charset="2"/>
              <a:buChar char="v"/>
            </a:pPr>
            <a:r>
              <a:rPr lang="en-US" sz="2000" b="1" dirty="0">
                <a:latin typeface="Calibri" pitchFamily="34" charset="0"/>
              </a:rPr>
              <a:t>Get Entity Set (Query)</a:t>
            </a:r>
          </a:p>
          <a:p>
            <a:pPr lvl="1">
              <a:buFont typeface="Wingdings" pitchFamily="2" charset="2"/>
              <a:buChar char="§"/>
            </a:pPr>
            <a:r>
              <a:rPr lang="en-CA" sz="1800" dirty="0">
                <a:latin typeface="Calibri" pitchFamily="34" charset="0"/>
                <a:cs typeface="Calibri" pitchFamily="34" charset="0"/>
              </a:rPr>
              <a:t>Used to populate one or more record in the output response</a:t>
            </a:r>
          </a:p>
          <a:p>
            <a:pPr lvl="1">
              <a:buFont typeface="Wingdings" pitchFamily="2" charset="2"/>
              <a:buChar char="§"/>
            </a:pPr>
            <a:r>
              <a:rPr lang="en-CA" sz="1800" dirty="0">
                <a:latin typeface="Calibri" pitchFamily="34" charset="0"/>
                <a:cs typeface="Calibri" pitchFamily="34" charset="0"/>
              </a:rPr>
              <a:t>Http method GET will be used to perform query operation</a:t>
            </a:r>
          </a:p>
          <a:p>
            <a:pPr marL="0" indent="0">
              <a:lnSpc>
                <a:spcPts val="4530"/>
              </a:lnSpc>
              <a:buNone/>
            </a:pPr>
            <a:endParaRPr lang="en-CA" sz="1800" dirty="0">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pPr>
            <a:endParaRPr lang="en-CA" sz="1800" dirty="0">
              <a:solidFill>
                <a:srgbClr val="000000"/>
              </a:solidFill>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buNone/>
            </a:pPr>
            <a:r>
              <a:rPr lang="en-US" sz="1200" dirty="0"/>
              <a:t>            </a:t>
            </a:r>
            <a:endParaRPr lang="en-US" sz="1800" dirty="0">
              <a:latin typeface="Calibri" pitchFamily="34" charset="0"/>
              <a:cs typeface="Calibri" pitchFamily="34" charset="0"/>
            </a:endParaRPr>
          </a:p>
          <a:p>
            <a:pPr>
              <a:buNone/>
            </a:pPr>
            <a:endParaRPr lang="en-US" sz="1200" dirty="0"/>
          </a:p>
          <a:p>
            <a:pPr>
              <a:lnSpc>
                <a:spcPts val="4530"/>
              </a:lnSpc>
              <a:buNone/>
            </a:pPr>
            <a:endParaRPr lang="en-CA" sz="1800" dirty="0">
              <a:solidFill>
                <a:srgbClr val="000000"/>
              </a:solidFill>
              <a:latin typeface="Calibri" pitchFamily="34" charset="0"/>
              <a:cs typeface="Calibri" pitchFamily="34" charset="0"/>
            </a:endParaRPr>
          </a:p>
          <a:p>
            <a:pPr>
              <a:buNone/>
            </a:pPr>
            <a:endParaRPr lang="en-US" sz="1800" dirty="0"/>
          </a:p>
        </p:txBody>
      </p:sp>
    </p:spTree>
    <p:extLst>
      <p:ext uri="{BB962C8B-B14F-4D97-AF65-F5344CB8AC3E}">
        <p14:creationId xmlns:p14="http://schemas.microsoft.com/office/powerpoint/2010/main" val="3808406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itchFamily="34" charset="0"/>
              </a:rPr>
              <a:t>Service Operations	</a:t>
            </a:r>
            <a:br>
              <a:rPr lang="en-IN" dirty="0">
                <a:latin typeface="Calibri" pitchFamily="34" charset="0"/>
              </a:rPr>
            </a:br>
            <a:r>
              <a:rPr lang="en-IN" dirty="0">
                <a:latin typeface="Calibri" pitchFamily="34" charset="0"/>
              </a:rPr>
              <a:t>						           </a:t>
            </a:r>
            <a:r>
              <a:rPr lang="en-US" sz="1300" dirty="0">
                <a:solidFill>
                  <a:srgbClr val="009BCC"/>
                </a:solidFill>
                <a:latin typeface="Calibri" pitchFamily="34" charset="0"/>
                <a:cs typeface="Calibri" pitchFamily="34" charset="0"/>
              </a:rPr>
              <a:t> GWI-OVW:GWI-OVW-04 </a:t>
            </a:r>
            <a:endParaRPr lang="en-IN" dirty="0">
              <a:latin typeface="Calibri" pitchFamily="34" charset="0"/>
            </a:endParaRPr>
          </a:p>
        </p:txBody>
      </p:sp>
      <p:sp>
        <p:nvSpPr>
          <p:cNvPr id="3" name="Content Placeholder 2"/>
          <p:cNvSpPr>
            <a:spLocks noGrp="1"/>
          </p:cNvSpPr>
          <p:nvPr>
            <p:ph idx="1"/>
          </p:nvPr>
        </p:nvSpPr>
        <p:spPr>
          <a:xfrm>
            <a:off x="0" y="1340768"/>
            <a:ext cx="9906000" cy="4680000"/>
          </a:xfrm>
        </p:spPr>
        <p:txBody>
          <a:bodyPr/>
          <a:lstStyle/>
          <a:p>
            <a:pPr marL="0" indent="0">
              <a:buNone/>
            </a:pPr>
            <a:r>
              <a:rPr lang="en-IN" sz="1300" b="1" dirty="0"/>
              <a:t>Service Operations:</a:t>
            </a:r>
          </a:p>
          <a:p>
            <a:pPr marL="0" indent="0">
              <a:buNone/>
            </a:pPr>
            <a:endParaRPr lang="en-IN" sz="1300" dirty="0"/>
          </a:p>
          <a:p>
            <a:pPr marL="0" indent="0">
              <a:buNone/>
            </a:pPr>
            <a:r>
              <a:rPr lang="en-IN" sz="1300" dirty="0"/>
              <a:t>         -  </a:t>
            </a:r>
            <a:r>
              <a:rPr lang="en-IN" sz="1300" b="1" dirty="0"/>
              <a:t>G</a:t>
            </a:r>
            <a:r>
              <a:rPr lang="en-IN" sz="1300" dirty="0"/>
              <a:t>etEntity        </a:t>
            </a:r>
          </a:p>
          <a:p>
            <a:pPr marL="0" indent="0">
              <a:buNone/>
            </a:pPr>
            <a:r>
              <a:rPr lang="en-IN" sz="1300" dirty="0"/>
              <a:t>                       we can refer to as work area in ABAP  </a:t>
            </a:r>
          </a:p>
          <a:p>
            <a:pPr marL="0" indent="0">
              <a:buNone/>
            </a:pPr>
            <a:r>
              <a:rPr lang="en-IN" sz="1300" dirty="0"/>
              <a:t> </a:t>
            </a:r>
          </a:p>
          <a:p>
            <a:pPr marL="0" indent="0">
              <a:buNone/>
            </a:pPr>
            <a:r>
              <a:rPr lang="en-IN" sz="1300" dirty="0"/>
              <a:t>         -  </a:t>
            </a:r>
            <a:r>
              <a:rPr lang="en-IN" sz="1300" b="1" dirty="0"/>
              <a:t>G</a:t>
            </a:r>
            <a:r>
              <a:rPr lang="en-IN" sz="1300" dirty="0"/>
              <a:t>etEntitySet  </a:t>
            </a:r>
          </a:p>
          <a:p>
            <a:pPr marL="0" indent="0">
              <a:buNone/>
            </a:pPr>
            <a:r>
              <a:rPr lang="en-IN" sz="1300" dirty="0"/>
              <a:t>                      we can refer to as internal table in ABAP</a:t>
            </a:r>
          </a:p>
          <a:p>
            <a:pPr marL="0" indent="0">
              <a:buNone/>
            </a:pPr>
            <a:endParaRPr lang="en-IN" sz="1300" dirty="0"/>
          </a:p>
          <a:p>
            <a:pPr marL="0" indent="0">
              <a:buNone/>
            </a:pPr>
            <a:r>
              <a:rPr lang="en-IN" sz="1300" dirty="0"/>
              <a:t>         -  </a:t>
            </a:r>
            <a:r>
              <a:rPr lang="en-IN" sz="1300" b="1" dirty="0"/>
              <a:t>C</a:t>
            </a:r>
            <a:r>
              <a:rPr lang="en-IN" sz="1300" dirty="0"/>
              <a:t>reate</a:t>
            </a:r>
          </a:p>
          <a:p>
            <a:pPr marL="0" indent="0">
              <a:buNone/>
            </a:pPr>
            <a:r>
              <a:rPr lang="en-IN" sz="1300" dirty="0"/>
              <a:t>                      We can create only single record at once.</a:t>
            </a:r>
          </a:p>
          <a:p>
            <a:pPr marL="0" indent="0">
              <a:buNone/>
            </a:pPr>
            <a:endParaRPr lang="en-IN" sz="1300" dirty="0"/>
          </a:p>
          <a:p>
            <a:pPr marL="0" indent="0">
              <a:buNone/>
            </a:pPr>
            <a:r>
              <a:rPr lang="en-IN" sz="1300" dirty="0"/>
              <a:t>         -  </a:t>
            </a:r>
            <a:r>
              <a:rPr lang="en-IN" sz="1300" b="1" dirty="0"/>
              <a:t>U</a:t>
            </a:r>
            <a:r>
              <a:rPr lang="en-IN" sz="1300" dirty="0"/>
              <a:t>pdate</a:t>
            </a:r>
          </a:p>
          <a:p>
            <a:pPr marL="0" indent="0">
              <a:buNone/>
            </a:pPr>
            <a:r>
              <a:rPr lang="en-IN" sz="1300" dirty="0"/>
              <a:t>                     We can single only record at once.</a:t>
            </a:r>
          </a:p>
          <a:p>
            <a:pPr marL="0" indent="0">
              <a:buNone/>
            </a:pPr>
            <a:endParaRPr lang="en-IN" sz="1300" dirty="0"/>
          </a:p>
          <a:p>
            <a:pPr marL="0" indent="0">
              <a:buNone/>
            </a:pPr>
            <a:r>
              <a:rPr lang="en-IN" sz="1300" dirty="0"/>
              <a:t>         -  </a:t>
            </a:r>
            <a:r>
              <a:rPr lang="en-IN" sz="1300" b="1" dirty="0"/>
              <a:t>D</a:t>
            </a:r>
            <a:r>
              <a:rPr lang="en-IN" sz="1300" dirty="0"/>
              <a:t>elete</a:t>
            </a:r>
          </a:p>
          <a:p>
            <a:pPr marL="0" indent="0">
              <a:buNone/>
            </a:pPr>
            <a:r>
              <a:rPr lang="en-IN" sz="1300" dirty="0"/>
              <a:t>                     We can delete only single record at once.</a:t>
            </a:r>
          </a:p>
          <a:p>
            <a:pPr marL="0" indent="0">
              <a:buNone/>
            </a:pPr>
            <a:endParaRPr lang="en-IN" sz="1300" dirty="0"/>
          </a:p>
        </p:txBody>
      </p:sp>
    </p:spTree>
    <p:extLst>
      <p:ext uri="{BB962C8B-B14F-4D97-AF65-F5344CB8AC3E}">
        <p14:creationId xmlns:p14="http://schemas.microsoft.com/office/powerpoint/2010/main" val="989063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1 : OData service with CRUDQ operations</a:t>
            </a:r>
          </a:p>
        </p:txBody>
      </p:sp>
      <p:sp>
        <p:nvSpPr>
          <p:cNvPr id="3" name="Date Placeholder 2"/>
          <p:cNvSpPr>
            <a:spLocks noGrp="1"/>
          </p:cNvSpPr>
          <p:nvPr>
            <p:ph type="dt" sz="half" idx="2"/>
          </p:nvPr>
        </p:nvSpPr>
        <p:spPr/>
        <p:txBody>
          <a:bodyPr/>
          <a:lstStyle/>
          <a:p>
            <a:pPr>
              <a:defRPr/>
            </a:pPr>
            <a:endParaRPr lang="en-US" dirty="0"/>
          </a:p>
        </p:txBody>
      </p:sp>
      <p:sp>
        <p:nvSpPr>
          <p:cNvPr id="4" name="Content Placeholder 2"/>
          <p:cNvSpPr txBox="1">
            <a:spLocks/>
          </p:cNvSpPr>
          <p:nvPr/>
        </p:nvSpPr>
        <p:spPr>
          <a:xfrm>
            <a:off x="455613" y="1509713"/>
            <a:ext cx="8229600" cy="4525962"/>
          </a:xfrm>
          <a:prstGeom prst="rect">
            <a:avLst/>
          </a:prstGeom>
        </p:spPr>
        <p:txBody>
          <a:bodyPr/>
          <a:lstStyle/>
          <a:p>
            <a:pPr marL="269875" marR="0" lvl="0" indent="-269875" algn="l" defTabSz="714375" rtl="0" eaLnBrk="1" fontAlgn="base" latinLnBrk="0" hangingPunct="1">
              <a:lnSpc>
                <a:spcPct val="100000"/>
              </a:lnSpc>
              <a:spcBef>
                <a:spcPct val="20000"/>
              </a:spcBef>
              <a:spcAft>
                <a:spcPct val="0"/>
              </a:spcAft>
              <a:buClr>
                <a:schemeClr val="tx2"/>
              </a:buClr>
              <a:buSzTx/>
              <a:buFont typeface="Wingdings" pitchFamily="2" charset="2"/>
              <a:buChar char="v"/>
              <a:tabLst/>
              <a:defRPr/>
            </a:pPr>
            <a:r>
              <a:rPr kumimoji="0" lang="en-US" sz="2200" b="0" i="0" u="none" strike="noStrike" kern="1200" cap="none" spc="0" normalizeH="0" baseline="0" noProof="0" dirty="0">
                <a:ln>
                  <a:noFill/>
                </a:ln>
                <a:solidFill>
                  <a:schemeClr val="tx1"/>
                </a:solidFill>
                <a:effectLst/>
                <a:uLnTx/>
                <a:uFillTx/>
                <a:latin typeface="Calibri" pitchFamily="34" charset="0"/>
              </a:rPr>
              <a:t>Scenario:</a:t>
            </a:r>
          </a:p>
          <a:p>
            <a:pPr marL="539750" lvl="1" indent="-166688" defTabSz="714375" fontAlgn="base">
              <a:spcBef>
                <a:spcPct val="20000"/>
              </a:spcBef>
              <a:spcAft>
                <a:spcPct val="0"/>
              </a:spcAft>
              <a:buClr>
                <a:schemeClr val="accent2"/>
              </a:buClr>
              <a:buFont typeface="Wingdings" pitchFamily="2" charset="2"/>
              <a:buChar char="§"/>
              <a:defRPr/>
            </a:pPr>
            <a:r>
              <a:rPr kumimoji="0" lang="en-US" sz="2200" b="0" i="0" u="none" strike="noStrike" kern="1200" cap="none" spc="0" normalizeH="0" baseline="0" noProof="0" dirty="0">
                <a:ln>
                  <a:noFill/>
                </a:ln>
                <a:solidFill>
                  <a:schemeClr val="tx1"/>
                </a:solidFill>
                <a:effectLst/>
                <a:uLnTx/>
                <a:uFillTx/>
                <a:latin typeface="Calibri" pitchFamily="34" charset="0"/>
              </a:rPr>
              <a:t>Table : </a:t>
            </a:r>
            <a:r>
              <a:rPr lang="en-US" sz="2200" dirty="0">
                <a:latin typeface="Calibri" pitchFamily="34" charset="0"/>
              </a:rPr>
              <a:t>ZEMP_GW</a:t>
            </a:r>
            <a:endParaRPr kumimoji="0" lang="en-US" sz="2200" b="0" i="0" u="none" strike="noStrike" kern="1200" cap="none" spc="0" normalizeH="0" baseline="0" noProof="0" dirty="0">
              <a:ln>
                <a:noFill/>
              </a:ln>
              <a:solidFill>
                <a:schemeClr val="tx1"/>
              </a:solidFill>
              <a:effectLst/>
              <a:uLnTx/>
              <a:uFillTx/>
              <a:latin typeface="Calibri" pitchFamily="34" charset="0"/>
            </a:endParaRPr>
          </a:p>
          <a:p>
            <a:pPr marL="539750" marR="0" lvl="1" indent="-166688" algn="l" defTabSz="714375" rtl="0" eaLnBrk="1" fontAlgn="base" latinLnBrk="0" hangingPunct="1">
              <a:lnSpc>
                <a:spcPct val="100000"/>
              </a:lnSpc>
              <a:spcBef>
                <a:spcPct val="20000"/>
              </a:spcBef>
              <a:spcAft>
                <a:spcPct val="0"/>
              </a:spcAft>
              <a:buClr>
                <a:schemeClr val="accent2"/>
              </a:buClr>
              <a:buSzTx/>
              <a:buFont typeface="Wingdings" pitchFamily="2" charset="2"/>
              <a:buChar char="§"/>
              <a:tabLst/>
              <a:defRPr/>
            </a:pPr>
            <a:r>
              <a:rPr kumimoji="0" lang="en-US" sz="2200" b="0" i="0" u="none" strike="noStrike" kern="1200" cap="none" spc="0" normalizeH="0" baseline="0" noProof="0" dirty="0">
                <a:ln>
                  <a:noFill/>
                </a:ln>
                <a:solidFill>
                  <a:schemeClr val="tx1"/>
                </a:solidFill>
                <a:effectLst/>
                <a:uLnTx/>
                <a:uFillTx/>
                <a:latin typeface="Calibri" pitchFamily="34" charset="0"/>
              </a:rPr>
              <a:t>FMs in the backend system :</a:t>
            </a:r>
            <a:endParaRPr kumimoji="0" lang="en-IN" sz="2200" b="0" i="0" u="none" strike="noStrike" kern="1200" cap="none" spc="0" normalizeH="0" baseline="0" noProof="0" dirty="0">
              <a:ln>
                <a:noFill/>
              </a:ln>
              <a:solidFill>
                <a:schemeClr val="tx1"/>
              </a:solidFill>
              <a:effectLst/>
              <a:uLnTx/>
              <a:uFillTx/>
              <a:latin typeface="Calibri" pitchFamily="34" charset="0"/>
            </a:endParaRPr>
          </a:p>
          <a:p>
            <a:pPr marL="717550" lvl="2" indent="-177800" defTabSz="714375" fontAlgn="base">
              <a:spcBef>
                <a:spcPct val="20000"/>
              </a:spcBef>
              <a:spcAft>
                <a:spcPct val="0"/>
              </a:spcAft>
              <a:buClr>
                <a:schemeClr val="accent1"/>
              </a:buClr>
              <a:buFont typeface="Arial" pitchFamily="34" charset="0"/>
              <a:buChar char="•"/>
              <a:defRPr/>
            </a:pPr>
            <a:r>
              <a:rPr lang="en-US" sz="2200" dirty="0">
                <a:solidFill>
                  <a:schemeClr val="tx1">
                    <a:lumMod val="95000"/>
                    <a:lumOff val="5000"/>
                  </a:schemeClr>
                </a:solidFill>
                <a:latin typeface="Calibri" pitchFamily="34" charset="0"/>
              </a:rPr>
              <a:t>ZCREATE_EMP_GW </a:t>
            </a:r>
            <a:r>
              <a:rPr kumimoji="0" lang="en-US" sz="2200" b="0" i="0" u="none" strike="noStrike" kern="1200" cap="none" spc="0" normalizeH="0" baseline="0" noProof="0" dirty="0">
                <a:ln>
                  <a:noFill/>
                </a:ln>
                <a:solidFill>
                  <a:schemeClr val="tx1">
                    <a:lumMod val="95000"/>
                    <a:lumOff val="5000"/>
                  </a:schemeClr>
                </a:solidFill>
                <a:effectLst/>
                <a:uLnTx/>
                <a:uFillTx/>
                <a:latin typeface="Calibri" pitchFamily="34" charset="0"/>
              </a:rPr>
              <a:t>(Insert employee details)</a:t>
            </a:r>
          </a:p>
          <a:p>
            <a:pPr marL="717550" lvl="2" indent="-177800" defTabSz="714375" fontAlgn="base">
              <a:spcBef>
                <a:spcPct val="20000"/>
              </a:spcBef>
              <a:spcAft>
                <a:spcPct val="0"/>
              </a:spcAft>
              <a:buClr>
                <a:schemeClr val="accent1"/>
              </a:buClr>
              <a:buFont typeface="Arial" pitchFamily="34" charset="0"/>
              <a:buChar char="•"/>
              <a:defRPr/>
            </a:pPr>
            <a:r>
              <a:rPr lang="en-US" sz="2200" dirty="0">
                <a:solidFill>
                  <a:schemeClr val="tx1">
                    <a:lumMod val="95000"/>
                    <a:lumOff val="5000"/>
                  </a:schemeClr>
                </a:solidFill>
                <a:latin typeface="Calibri" pitchFamily="34" charset="0"/>
              </a:rPr>
              <a:t>ZDELETE_EMP_GW </a:t>
            </a:r>
            <a:r>
              <a:rPr kumimoji="0" lang="en-US" sz="2200" b="0" i="0" u="none" strike="noStrike" kern="1200" cap="none" spc="0" normalizeH="0" baseline="0" noProof="0" dirty="0">
                <a:ln>
                  <a:noFill/>
                </a:ln>
                <a:solidFill>
                  <a:schemeClr val="tx1">
                    <a:lumMod val="95000"/>
                    <a:lumOff val="5000"/>
                  </a:schemeClr>
                </a:solidFill>
                <a:effectLst/>
                <a:uLnTx/>
                <a:uFillTx/>
                <a:latin typeface="Calibri" pitchFamily="34" charset="0"/>
              </a:rPr>
              <a:t>(Delete employee details)</a:t>
            </a:r>
          </a:p>
          <a:p>
            <a:pPr marL="717550" lvl="2" indent="-177800" defTabSz="714375" fontAlgn="base">
              <a:spcBef>
                <a:spcPct val="20000"/>
              </a:spcBef>
              <a:spcAft>
                <a:spcPct val="0"/>
              </a:spcAft>
              <a:buClr>
                <a:schemeClr val="accent1"/>
              </a:buClr>
              <a:buFont typeface="Arial" pitchFamily="34" charset="0"/>
              <a:buChar char="•"/>
              <a:defRPr/>
            </a:pPr>
            <a:r>
              <a:rPr lang="en-US" sz="2200" dirty="0">
                <a:solidFill>
                  <a:schemeClr val="tx1">
                    <a:lumMod val="95000"/>
                    <a:lumOff val="5000"/>
                  </a:schemeClr>
                </a:solidFill>
                <a:latin typeface="Calibri" pitchFamily="34" charset="0"/>
              </a:rPr>
              <a:t>ZQUERY_EMP_GW </a:t>
            </a:r>
            <a:r>
              <a:rPr kumimoji="0" lang="en-US" sz="2200" b="0" i="0" u="none" strike="noStrike" kern="1200" cap="none" spc="0" normalizeH="0" baseline="0" noProof="0" dirty="0">
                <a:ln>
                  <a:noFill/>
                </a:ln>
                <a:solidFill>
                  <a:schemeClr val="tx1">
                    <a:lumMod val="95000"/>
                    <a:lumOff val="5000"/>
                  </a:schemeClr>
                </a:solidFill>
                <a:effectLst/>
                <a:uLnTx/>
                <a:uFillTx/>
                <a:latin typeface="Calibri" pitchFamily="34" charset="0"/>
              </a:rPr>
              <a:t>(Get employee list)</a:t>
            </a:r>
          </a:p>
          <a:p>
            <a:pPr marL="717550" lvl="2" indent="-177800" defTabSz="714375" fontAlgn="base">
              <a:spcBef>
                <a:spcPct val="20000"/>
              </a:spcBef>
              <a:spcAft>
                <a:spcPct val="0"/>
              </a:spcAft>
              <a:buClr>
                <a:schemeClr val="accent1"/>
              </a:buClr>
              <a:buFont typeface="Arial" pitchFamily="34" charset="0"/>
              <a:buChar char="•"/>
              <a:defRPr/>
            </a:pPr>
            <a:r>
              <a:rPr lang="en-US" sz="2200" dirty="0">
                <a:solidFill>
                  <a:schemeClr val="tx1">
                    <a:lumMod val="95000"/>
                    <a:lumOff val="5000"/>
                  </a:schemeClr>
                </a:solidFill>
                <a:latin typeface="Calibri" pitchFamily="34" charset="0"/>
              </a:rPr>
              <a:t>ZUPDATE_EMP_GW </a:t>
            </a:r>
            <a:r>
              <a:rPr kumimoji="0" lang="en-US" sz="2200" b="0" i="0" u="none" strike="noStrike" kern="1200" cap="none" spc="0" normalizeH="0" baseline="0" noProof="0" dirty="0">
                <a:ln>
                  <a:noFill/>
                </a:ln>
                <a:solidFill>
                  <a:schemeClr val="tx1">
                    <a:lumMod val="95000"/>
                    <a:lumOff val="5000"/>
                  </a:schemeClr>
                </a:solidFill>
                <a:effectLst/>
                <a:uLnTx/>
                <a:uFillTx/>
                <a:latin typeface="Calibri" pitchFamily="34" charset="0"/>
              </a:rPr>
              <a:t>(Update employee details)</a:t>
            </a:r>
          </a:p>
          <a:p>
            <a:pPr marL="717550" lvl="2" indent="-177800" defTabSz="714375" fontAlgn="base">
              <a:spcBef>
                <a:spcPct val="20000"/>
              </a:spcBef>
              <a:spcAft>
                <a:spcPct val="0"/>
              </a:spcAft>
              <a:buClr>
                <a:schemeClr val="accent1"/>
              </a:buClr>
              <a:buFont typeface="Arial" pitchFamily="34" charset="0"/>
              <a:buChar char="•"/>
              <a:defRPr/>
            </a:pPr>
            <a:r>
              <a:rPr lang="en-US" sz="2200" dirty="0">
                <a:solidFill>
                  <a:schemeClr val="tx1">
                    <a:lumMod val="95000"/>
                    <a:lumOff val="5000"/>
                  </a:schemeClr>
                </a:solidFill>
                <a:latin typeface="Calibri" pitchFamily="34" charset="0"/>
              </a:rPr>
              <a:t>ZREAD_EMP_GW </a:t>
            </a:r>
            <a:r>
              <a:rPr kumimoji="0" lang="en-US" sz="2200" b="0" i="0" u="none" strike="noStrike" kern="1200" cap="none" spc="0" normalizeH="0" baseline="0" noProof="0" dirty="0">
                <a:ln>
                  <a:noFill/>
                </a:ln>
                <a:solidFill>
                  <a:schemeClr val="tx1">
                    <a:lumMod val="95000"/>
                    <a:lumOff val="5000"/>
                  </a:schemeClr>
                </a:solidFill>
                <a:effectLst/>
                <a:uLnTx/>
                <a:uFillTx/>
                <a:latin typeface="Calibri" pitchFamily="34" charset="0"/>
              </a:rPr>
              <a:t>(Read employee details)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1124744"/>
          </a:xfrm>
        </p:spPr>
        <p:txBody>
          <a:bodyPr/>
          <a:lstStyle/>
          <a:p>
            <a:r>
              <a:rPr lang="en-US" sz="2400" dirty="0">
                <a:latin typeface="Calibri" pitchFamily="34" charset="0"/>
                <a:cs typeface="Calibri" pitchFamily="34" charset="0"/>
              </a:rPr>
              <a:t>SAP Gateway</a:t>
            </a:r>
            <a:endParaRPr lang="en-US" sz="2400" dirty="0"/>
          </a:p>
        </p:txBody>
      </p:sp>
      <p:sp>
        <p:nvSpPr>
          <p:cNvPr id="3" name="Espace réservé du contenu 2"/>
          <p:cNvSpPr>
            <a:spLocks noGrp="1"/>
          </p:cNvSpPr>
          <p:nvPr>
            <p:ph idx="4294967295"/>
          </p:nvPr>
        </p:nvSpPr>
        <p:spPr>
          <a:xfrm>
            <a:off x="0" y="1124744"/>
            <a:ext cx="9906000" cy="5040560"/>
          </a:xfrm>
        </p:spPr>
        <p:txBody>
          <a:bodyPr/>
          <a:lstStyle/>
          <a:p>
            <a:pPr>
              <a:lnSpc>
                <a:spcPts val="4530"/>
              </a:lnSpc>
              <a:buNone/>
            </a:pPr>
            <a:endParaRPr lang="en-CA" sz="1800" dirty="0">
              <a:solidFill>
                <a:srgbClr val="000000"/>
              </a:solidFill>
              <a:latin typeface="Calibri" pitchFamily="34" charset="0"/>
              <a:cs typeface="Calibri" pitchFamily="34" charset="0"/>
            </a:endParaRPr>
          </a:p>
          <a:p>
            <a:pPr>
              <a:lnSpc>
                <a:spcPts val="4530"/>
              </a:lnSpc>
              <a:buFont typeface="Wingdings" panose="05000000000000000000" pitchFamily="2" charset="2"/>
              <a:buChar char="v"/>
            </a:pPr>
            <a:r>
              <a:rPr lang="en-CA" sz="1800" dirty="0"/>
              <a:t>Recap of Day 1A</a:t>
            </a:r>
          </a:p>
          <a:p>
            <a:pPr>
              <a:lnSpc>
                <a:spcPts val="4530"/>
              </a:lnSpc>
              <a:buFont typeface="Wingdings" panose="05000000000000000000" pitchFamily="2" charset="2"/>
              <a:buChar char="v"/>
            </a:pPr>
            <a:r>
              <a:rPr lang="en-CA" sz="1800" dirty="0"/>
              <a:t>SEGW demo</a:t>
            </a:r>
          </a:p>
          <a:p>
            <a:pPr>
              <a:lnSpc>
                <a:spcPts val="4530"/>
              </a:lnSpc>
              <a:buFont typeface="Wingdings" panose="05000000000000000000" pitchFamily="2" charset="2"/>
              <a:buChar char="v"/>
            </a:pPr>
            <a:r>
              <a:rPr lang="en-CA" sz="1800" dirty="0"/>
              <a:t>Service creation &amp; CRUDQ operations demo</a:t>
            </a:r>
          </a:p>
          <a:p>
            <a:pPr>
              <a:lnSpc>
                <a:spcPts val="4530"/>
              </a:lnSpc>
              <a:buFont typeface="Wingdings" panose="05000000000000000000" pitchFamily="2" charset="2"/>
              <a:buChar char="v"/>
            </a:pPr>
            <a:r>
              <a:rPr lang="en-CA" sz="1800" dirty="0"/>
              <a:t>Service Maintenance</a:t>
            </a:r>
          </a:p>
          <a:p>
            <a:pPr>
              <a:lnSpc>
                <a:spcPts val="4530"/>
              </a:lnSpc>
              <a:buFont typeface="Wingdings" panose="05000000000000000000" pitchFamily="2" charset="2"/>
              <a:buChar char="v"/>
            </a:pPr>
            <a:r>
              <a:rPr lang="en-CA" sz="1800" dirty="0"/>
              <a:t>Testing in Gateway Client</a:t>
            </a:r>
          </a:p>
          <a:p>
            <a:pPr>
              <a:lnSpc>
                <a:spcPts val="4530"/>
              </a:lnSpc>
              <a:buFont typeface="Wingdings" panose="05000000000000000000" pitchFamily="2" charset="2"/>
              <a:buChar char="v"/>
            </a:pPr>
            <a:r>
              <a:rPr lang="en-US" sz="1800" dirty="0"/>
              <a:t>Support for Maintenance &amp; Monitoring</a:t>
            </a:r>
            <a:endParaRPr lang="en-CA" sz="1800" dirty="0">
              <a:latin typeface="Calibri" pitchFamily="34" charset="0"/>
              <a:cs typeface="Calibri" pitchFamily="34" charset="0"/>
            </a:endParaRPr>
          </a:p>
          <a:p>
            <a:pPr marL="0" indent="0">
              <a:lnSpc>
                <a:spcPts val="4530"/>
              </a:lnSpc>
              <a:buNone/>
            </a:pPr>
            <a:endParaRPr lang="en-CA" sz="1800" dirty="0">
              <a:latin typeface="Calibri" pitchFamily="34" charset="0"/>
              <a:cs typeface="Calibri" pitchFamily="34" charset="0"/>
            </a:endParaRPr>
          </a:p>
          <a:p>
            <a:pPr marL="0" indent="0">
              <a:lnSpc>
                <a:spcPts val="4530"/>
              </a:lnSpc>
              <a:buNone/>
            </a:pPr>
            <a:endParaRPr lang="en-CA" sz="1800" dirty="0">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pPr>
            <a:endParaRPr lang="en-CA" sz="1800" dirty="0">
              <a:solidFill>
                <a:srgbClr val="000000"/>
              </a:solidFill>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buNone/>
            </a:pPr>
            <a:r>
              <a:rPr lang="en-US" sz="1200" dirty="0"/>
              <a:t>            </a:t>
            </a:r>
            <a:endParaRPr lang="en-US" sz="1800" dirty="0">
              <a:latin typeface="Calibri" pitchFamily="34" charset="0"/>
              <a:cs typeface="Calibri" pitchFamily="34" charset="0"/>
            </a:endParaRPr>
          </a:p>
          <a:p>
            <a:pPr>
              <a:buNone/>
            </a:pPr>
            <a:endParaRPr lang="en-US" sz="1200" dirty="0"/>
          </a:p>
          <a:p>
            <a:pPr>
              <a:lnSpc>
                <a:spcPts val="4530"/>
              </a:lnSpc>
              <a:buNone/>
            </a:pPr>
            <a:endParaRPr lang="en-CA" sz="1800" dirty="0">
              <a:solidFill>
                <a:srgbClr val="000000"/>
              </a:solidFill>
              <a:latin typeface="Calibri" pitchFamily="34" charset="0"/>
              <a:cs typeface="Calibri" pitchFamily="34" charset="0"/>
            </a:endParaRPr>
          </a:p>
          <a:p>
            <a:pPr>
              <a:buNone/>
            </a:pPr>
            <a:endParaRPr lang="en-US" sz="1800" dirty="0"/>
          </a:p>
        </p:txBody>
      </p:sp>
      <p:sp>
        <p:nvSpPr>
          <p:cNvPr id="7" name="Rectangle 6"/>
          <p:cNvSpPr/>
          <p:nvPr/>
        </p:nvSpPr>
        <p:spPr>
          <a:xfrm>
            <a:off x="344488" y="1268760"/>
            <a:ext cx="1623906" cy="422552"/>
          </a:xfrm>
          <a:prstGeom prst="rect">
            <a:avLst/>
          </a:prstGeom>
        </p:spPr>
        <p:txBody>
          <a:bodyPr wrap="none">
            <a:spAutoFit/>
          </a:bodyPr>
          <a:lstStyle/>
          <a:p>
            <a:pPr>
              <a:lnSpc>
                <a:spcPts val="2760"/>
              </a:lnSpc>
            </a:pPr>
            <a:r>
              <a:rPr lang="en-CA" b="1" dirty="0">
                <a:solidFill>
                  <a:srgbClr val="666666"/>
                </a:solidFill>
                <a:latin typeface="Calibri" pitchFamily="34" charset="0"/>
                <a:cs typeface="Calibri" pitchFamily="34" charset="0"/>
              </a:rPr>
              <a:t>Day 1B Agenda</a:t>
            </a:r>
          </a:p>
        </p:txBody>
      </p:sp>
    </p:spTree>
    <p:extLst>
      <p:ext uri="{BB962C8B-B14F-4D97-AF65-F5344CB8AC3E}">
        <p14:creationId xmlns:p14="http://schemas.microsoft.com/office/powerpoint/2010/main" val="3808406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548680"/>
          </a:xfrm>
        </p:spPr>
        <p:txBody>
          <a:bodyPr/>
          <a:lstStyle/>
          <a:p>
            <a:r>
              <a:rPr lang="en-US" sz="2400" dirty="0">
                <a:latin typeface="Calibri" pitchFamily="34" charset="0"/>
                <a:cs typeface="Calibri" pitchFamily="34" charset="0"/>
              </a:rPr>
              <a:t>OData Query Options</a:t>
            </a:r>
          </a:p>
        </p:txBody>
      </p:sp>
      <p:sp>
        <p:nvSpPr>
          <p:cNvPr id="3" name="Espace réservé du contenu 2"/>
          <p:cNvSpPr>
            <a:spLocks noGrp="1"/>
          </p:cNvSpPr>
          <p:nvPr>
            <p:ph idx="4294967295"/>
          </p:nvPr>
        </p:nvSpPr>
        <p:spPr>
          <a:xfrm>
            <a:off x="0" y="1124744"/>
            <a:ext cx="9906000" cy="5040560"/>
          </a:xfrm>
        </p:spPr>
        <p:txBody>
          <a:bodyPr/>
          <a:lstStyle/>
          <a:p>
            <a:pPr>
              <a:buNone/>
            </a:pPr>
            <a:r>
              <a:rPr lang="en-US" dirty="0">
                <a:latin typeface="Calibri" pitchFamily="34" charset="0"/>
              </a:rPr>
              <a:t>Command operations used:</a:t>
            </a:r>
          </a:p>
          <a:p>
            <a:pPr>
              <a:buFont typeface="Wingdings" pitchFamily="2" charset="2"/>
              <a:buChar char="v"/>
            </a:pPr>
            <a:r>
              <a:rPr lang="en-US" sz="2000" dirty="0">
                <a:latin typeface="Calibri" pitchFamily="34" charset="0"/>
              </a:rPr>
              <a:t>$filter</a:t>
            </a:r>
          </a:p>
          <a:p>
            <a:pPr>
              <a:buFont typeface="Wingdings" pitchFamily="2" charset="2"/>
              <a:buChar char="v"/>
            </a:pPr>
            <a:r>
              <a:rPr lang="en-US" sz="2000" dirty="0">
                <a:latin typeface="Calibri" pitchFamily="34" charset="0"/>
              </a:rPr>
              <a:t>$top</a:t>
            </a:r>
          </a:p>
          <a:p>
            <a:pPr>
              <a:buFont typeface="Wingdings" pitchFamily="2" charset="2"/>
              <a:buChar char="v"/>
            </a:pPr>
            <a:r>
              <a:rPr lang="en-US" sz="2000" dirty="0">
                <a:latin typeface="Calibri" pitchFamily="34" charset="0"/>
              </a:rPr>
              <a:t>$skip</a:t>
            </a:r>
          </a:p>
          <a:p>
            <a:pPr>
              <a:buFont typeface="Wingdings" pitchFamily="2" charset="2"/>
              <a:buChar char="v"/>
            </a:pPr>
            <a:r>
              <a:rPr lang="en-US" sz="2000" dirty="0">
                <a:latin typeface="Calibri" pitchFamily="34" charset="0"/>
              </a:rPr>
              <a:t>$select</a:t>
            </a:r>
          </a:p>
          <a:p>
            <a:pPr>
              <a:buFont typeface="Wingdings" pitchFamily="2" charset="2"/>
              <a:buChar char="v"/>
            </a:pPr>
            <a:r>
              <a:rPr lang="en-US" sz="2000" dirty="0">
                <a:latin typeface="Calibri" pitchFamily="34" charset="0"/>
              </a:rPr>
              <a:t>$count</a:t>
            </a:r>
          </a:p>
          <a:p>
            <a:pPr>
              <a:buFont typeface="Wingdings" pitchFamily="2" charset="2"/>
              <a:buChar char="v"/>
            </a:pPr>
            <a:r>
              <a:rPr lang="en-US" sz="2000" dirty="0">
                <a:latin typeface="Calibri" pitchFamily="34" charset="0"/>
              </a:rPr>
              <a:t>$expand</a:t>
            </a:r>
          </a:p>
          <a:p>
            <a:pPr>
              <a:buFont typeface="Wingdings" pitchFamily="2" charset="2"/>
              <a:buChar char="v"/>
            </a:pPr>
            <a:r>
              <a:rPr lang="en-US" sz="2000" dirty="0">
                <a:latin typeface="Calibri" pitchFamily="34" charset="0"/>
              </a:rPr>
              <a:t>$inlinecount</a:t>
            </a:r>
          </a:p>
          <a:p>
            <a:pPr>
              <a:buFont typeface="Wingdings" pitchFamily="2" charset="2"/>
              <a:buChar char="v"/>
            </a:pPr>
            <a:r>
              <a:rPr lang="en-US" sz="2000" dirty="0">
                <a:latin typeface="Calibri" pitchFamily="34" charset="0"/>
              </a:rPr>
              <a:t>$orderby</a:t>
            </a:r>
          </a:p>
          <a:p>
            <a:pPr>
              <a:lnSpc>
                <a:spcPts val="4530"/>
              </a:lnSpc>
              <a:buNone/>
            </a:pPr>
            <a:endParaRPr lang="en-CA" sz="1800" dirty="0">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pPr>
            <a:endParaRPr lang="en-CA" sz="1800" dirty="0">
              <a:solidFill>
                <a:srgbClr val="000000"/>
              </a:solidFill>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buNone/>
            </a:pPr>
            <a:r>
              <a:rPr lang="en-US" sz="1200" dirty="0"/>
              <a:t>            </a:t>
            </a:r>
            <a:endParaRPr lang="en-US" sz="1800" dirty="0">
              <a:latin typeface="Calibri" pitchFamily="34" charset="0"/>
              <a:cs typeface="Calibri" pitchFamily="34" charset="0"/>
            </a:endParaRPr>
          </a:p>
          <a:p>
            <a:pPr>
              <a:buNone/>
            </a:pPr>
            <a:endParaRPr lang="en-US" sz="1200" dirty="0"/>
          </a:p>
          <a:p>
            <a:pPr>
              <a:lnSpc>
                <a:spcPts val="4530"/>
              </a:lnSpc>
              <a:buNone/>
            </a:pPr>
            <a:endParaRPr lang="en-CA" sz="1800" dirty="0">
              <a:solidFill>
                <a:srgbClr val="000000"/>
              </a:solidFill>
              <a:latin typeface="Calibri" pitchFamily="34" charset="0"/>
              <a:cs typeface="Calibri" pitchFamily="34" charset="0"/>
            </a:endParaRPr>
          </a:p>
          <a:p>
            <a:pPr>
              <a:buNone/>
            </a:pPr>
            <a:endParaRPr lang="en-US" sz="1800" dirty="0"/>
          </a:p>
        </p:txBody>
      </p:sp>
    </p:spTree>
    <p:extLst>
      <p:ext uri="{BB962C8B-B14F-4D97-AF65-F5344CB8AC3E}">
        <p14:creationId xmlns:p14="http://schemas.microsoft.com/office/powerpoint/2010/main" val="3808406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548680"/>
          </a:xfrm>
        </p:spPr>
        <p:txBody>
          <a:bodyPr/>
          <a:lstStyle/>
          <a:p>
            <a:r>
              <a:rPr lang="en-US" sz="2400" dirty="0">
                <a:latin typeface="Calibri" pitchFamily="34" charset="0"/>
                <a:cs typeface="Calibri" pitchFamily="34" charset="0"/>
              </a:rPr>
              <a:t>OData Query Options (Continued…)</a:t>
            </a:r>
          </a:p>
        </p:txBody>
      </p:sp>
      <p:sp>
        <p:nvSpPr>
          <p:cNvPr id="3" name="Espace réservé du contenu 2"/>
          <p:cNvSpPr>
            <a:spLocks noGrp="1"/>
          </p:cNvSpPr>
          <p:nvPr>
            <p:ph idx="4294967295"/>
          </p:nvPr>
        </p:nvSpPr>
        <p:spPr>
          <a:xfrm>
            <a:off x="0" y="1124744"/>
            <a:ext cx="9906000" cy="5040560"/>
          </a:xfrm>
        </p:spPr>
        <p:txBody>
          <a:bodyPr/>
          <a:lstStyle/>
          <a:p>
            <a:pPr>
              <a:buFont typeface="Wingdings" pitchFamily="2" charset="2"/>
              <a:buChar char="v"/>
            </a:pPr>
            <a:r>
              <a:rPr lang="en-US" dirty="0">
                <a:latin typeface="Calibri" pitchFamily="34" charset="0"/>
              </a:rPr>
              <a:t>Paging &gt;&gt; $top &amp; $skip</a:t>
            </a:r>
          </a:p>
          <a:p>
            <a:pPr lvl="1">
              <a:buFont typeface="Wingdings" pitchFamily="2" charset="2"/>
              <a:buChar char="§"/>
            </a:pPr>
            <a:r>
              <a:rPr lang="en-US" u="sng" dirty="0">
                <a:latin typeface="Calibri" pitchFamily="34" charset="0"/>
              </a:rPr>
              <a:t>Service URI:</a:t>
            </a:r>
            <a:r>
              <a:rPr lang="en-US" dirty="0">
                <a:latin typeface="Calibri" pitchFamily="34" charset="0"/>
              </a:rPr>
              <a:t> </a:t>
            </a:r>
            <a:r>
              <a:rPr lang="en-US" dirty="0">
                <a:solidFill>
                  <a:schemeClr val="accent6">
                    <a:lumMod val="75000"/>
                  </a:schemeClr>
                </a:solidFill>
                <a:latin typeface="Calibri" pitchFamily="34" charset="0"/>
              </a:rPr>
              <a:t>/sap/</a:t>
            </a:r>
            <a:r>
              <a:rPr lang="en-US" dirty="0" err="1">
                <a:solidFill>
                  <a:schemeClr val="accent6">
                    <a:lumMod val="75000"/>
                  </a:schemeClr>
                </a:solidFill>
                <a:latin typeface="Calibri" pitchFamily="34" charset="0"/>
              </a:rPr>
              <a:t>opu</a:t>
            </a:r>
            <a:r>
              <a:rPr lang="en-US" dirty="0">
                <a:solidFill>
                  <a:schemeClr val="accent6">
                    <a:lumMod val="75000"/>
                  </a:schemeClr>
                </a:solidFill>
                <a:latin typeface="Calibri" pitchFamily="34" charset="0"/>
              </a:rPr>
              <a:t>/</a:t>
            </a:r>
            <a:r>
              <a:rPr lang="en-US" dirty="0" err="1">
                <a:solidFill>
                  <a:schemeClr val="accent6">
                    <a:lumMod val="75000"/>
                  </a:schemeClr>
                </a:solidFill>
                <a:latin typeface="Calibri" pitchFamily="34" charset="0"/>
              </a:rPr>
              <a:t>odata</a:t>
            </a:r>
            <a:r>
              <a:rPr lang="en-US" dirty="0">
                <a:solidFill>
                  <a:schemeClr val="accent6">
                    <a:lumMod val="75000"/>
                  </a:schemeClr>
                </a:solidFill>
                <a:latin typeface="Calibri" pitchFamily="34" charset="0"/>
              </a:rPr>
              <a:t>/sap/ZDT_MAPPING_SRV_01/</a:t>
            </a:r>
            <a:r>
              <a:rPr lang="en-US" dirty="0" err="1">
                <a:solidFill>
                  <a:schemeClr val="accent6">
                    <a:lumMod val="75000"/>
                  </a:schemeClr>
                </a:solidFill>
                <a:latin typeface="Calibri" pitchFamily="34" charset="0"/>
              </a:rPr>
              <a:t>EmployeeSet</a:t>
            </a:r>
            <a:r>
              <a:rPr lang="en-US" dirty="0">
                <a:solidFill>
                  <a:schemeClr val="accent6">
                    <a:lumMod val="75000"/>
                  </a:schemeClr>
                </a:solidFill>
                <a:latin typeface="Calibri" pitchFamily="34" charset="0"/>
              </a:rPr>
              <a:t>?$top=5</a:t>
            </a:r>
          </a:p>
          <a:p>
            <a:pPr lvl="2">
              <a:buFont typeface="Wingdings" pitchFamily="2" charset="2"/>
              <a:buChar char="ü"/>
            </a:pPr>
            <a:r>
              <a:rPr lang="en-US" sz="2000" dirty="0">
                <a:latin typeface="Calibri" pitchFamily="34" charset="0"/>
              </a:rPr>
              <a:t>The first 5 employee records are returned</a:t>
            </a:r>
          </a:p>
          <a:p>
            <a:endParaRPr lang="en-US" sz="2000" dirty="0">
              <a:latin typeface="Calibri" pitchFamily="34" charset="0"/>
            </a:endParaRPr>
          </a:p>
          <a:p>
            <a:pPr lvl="1">
              <a:buFont typeface="Wingdings" pitchFamily="2" charset="2"/>
              <a:buChar char="§"/>
            </a:pPr>
            <a:r>
              <a:rPr lang="en-US" u="sng" dirty="0">
                <a:latin typeface="Calibri" pitchFamily="34" charset="0"/>
              </a:rPr>
              <a:t>Service URI:</a:t>
            </a:r>
            <a:r>
              <a:rPr lang="en-US" dirty="0">
                <a:latin typeface="Calibri" pitchFamily="34" charset="0"/>
              </a:rPr>
              <a:t> </a:t>
            </a:r>
            <a:r>
              <a:rPr lang="en-US" dirty="0">
                <a:solidFill>
                  <a:schemeClr val="accent6">
                    <a:lumMod val="75000"/>
                  </a:schemeClr>
                </a:solidFill>
                <a:latin typeface="Calibri" pitchFamily="34" charset="0"/>
              </a:rPr>
              <a:t>/sap/</a:t>
            </a:r>
            <a:r>
              <a:rPr lang="en-US" dirty="0" err="1">
                <a:solidFill>
                  <a:schemeClr val="accent6">
                    <a:lumMod val="75000"/>
                  </a:schemeClr>
                </a:solidFill>
                <a:latin typeface="Calibri" pitchFamily="34" charset="0"/>
              </a:rPr>
              <a:t>opu</a:t>
            </a:r>
            <a:r>
              <a:rPr lang="en-US" dirty="0">
                <a:solidFill>
                  <a:schemeClr val="accent6">
                    <a:lumMod val="75000"/>
                  </a:schemeClr>
                </a:solidFill>
                <a:latin typeface="Calibri" pitchFamily="34" charset="0"/>
              </a:rPr>
              <a:t>/</a:t>
            </a:r>
            <a:r>
              <a:rPr lang="en-US" dirty="0" err="1">
                <a:solidFill>
                  <a:schemeClr val="accent6">
                    <a:lumMod val="75000"/>
                  </a:schemeClr>
                </a:solidFill>
                <a:latin typeface="Calibri" pitchFamily="34" charset="0"/>
              </a:rPr>
              <a:t>odata</a:t>
            </a:r>
            <a:r>
              <a:rPr lang="en-US" dirty="0">
                <a:solidFill>
                  <a:schemeClr val="accent6">
                    <a:lumMod val="75000"/>
                  </a:schemeClr>
                </a:solidFill>
                <a:latin typeface="Calibri" pitchFamily="34" charset="0"/>
              </a:rPr>
              <a:t>/sap/ZDT_MAPPING_SRV_01/</a:t>
            </a:r>
            <a:r>
              <a:rPr lang="en-US" dirty="0" err="1">
                <a:solidFill>
                  <a:schemeClr val="accent6">
                    <a:lumMod val="75000"/>
                  </a:schemeClr>
                </a:solidFill>
                <a:latin typeface="Calibri" pitchFamily="34" charset="0"/>
              </a:rPr>
              <a:t>EmployeeSet</a:t>
            </a:r>
            <a:r>
              <a:rPr lang="en-US" dirty="0">
                <a:solidFill>
                  <a:schemeClr val="accent6">
                    <a:lumMod val="75000"/>
                  </a:schemeClr>
                </a:solidFill>
                <a:latin typeface="Calibri" pitchFamily="34" charset="0"/>
              </a:rPr>
              <a:t>?$skip=5</a:t>
            </a:r>
          </a:p>
          <a:p>
            <a:pPr lvl="2">
              <a:buFont typeface="Wingdings" pitchFamily="2" charset="2"/>
              <a:buChar char="ü"/>
            </a:pPr>
            <a:r>
              <a:rPr lang="en-US" sz="2000" dirty="0">
                <a:latin typeface="Calibri" pitchFamily="34" charset="0"/>
              </a:rPr>
              <a:t>The first 5 records are skipped and records from number 6 onwards are provided in the response</a:t>
            </a:r>
          </a:p>
          <a:p>
            <a:pPr lvl="1"/>
            <a:endParaRPr lang="en-US" dirty="0">
              <a:latin typeface="Calibri" pitchFamily="34" charset="0"/>
            </a:endParaRPr>
          </a:p>
          <a:p>
            <a:pPr lvl="1">
              <a:buFont typeface="Wingdings" pitchFamily="2" charset="2"/>
              <a:buChar char="§"/>
            </a:pPr>
            <a:r>
              <a:rPr lang="en-US" u="sng" dirty="0">
                <a:latin typeface="Calibri" pitchFamily="34" charset="0"/>
              </a:rPr>
              <a:t>Service URI:</a:t>
            </a:r>
            <a:r>
              <a:rPr lang="en-US" dirty="0">
                <a:latin typeface="Calibri" pitchFamily="34" charset="0"/>
              </a:rPr>
              <a:t> </a:t>
            </a:r>
            <a:r>
              <a:rPr lang="en-US" dirty="0">
                <a:solidFill>
                  <a:schemeClr val="accent6">
                    <a:lumMod val="75000"/>
                  </a:schemeClr>
                </a:solidFill>
                <a:latin typeface="Calibri" pitchFamily="34" charset="0"/>
              </a:rPr>
              <a:t>/sap/</a:t>
            </a:r>
            <a:r>
              <a:rPr lang="en-US" dirty="0" err="1">
                <a:solidFill>
                  <a:schemeClr val="accent6">
                    <a:lumMod val="75000"/>
                  </a:schemeClr>
                </a:solidFill>
                <a:latin typeface="Calibri" pitchFamily="34" charset="0"/>
              </a:rPr>
              <a:t>opu</a:t>
            </a:r>
            <a:r>
              <a:rPr lang="en-US" dirty="0">
                <a:solidFill>
                  <a:schemeClr val="accent6">
                    <a:lumMod val="75000"/>
                  </a:schemeClr>
                </a:solidFill>
                <a:latin typeface="Calibri" pitchFamily="34" charset="0"/>
              </a:rPr>
              <a:t>/</a:t>
            </a:r>
            <a:r>
              <a:rPr lang="en-US" dirty="0" err="1">
                <a:solidFill>
                  <a:schemeClr val="accent6">
                    <a:lumMod val="75000"/>
                  </a:schemeClr>
                </a:solidFill>
                <a:latin typeface="Calibri" pitchFamily="34" charset="0"/>
              </a:rPr>
              <a:t>odata</a:t>
            </a:r>
            <a:r>
              <a:rPr lang="en-US" dirty="0">
                <a:solidFill>
                  <a:schemeClr val="accent6">
                    <a:lumMod val="75000"/>
                  </a:schemeClr>
                </a:solidFill>
                <a:latin typeface="Calibri" pitchFamily="34" charset="0"/>
              </a:rPr>
              <a:t>/sap/ZDT_MAPPING_SRV_01/</a:t>
            </a:r>
            <a:r>
              <a:rPr lang="en-US" dirty="0" err="1">
                <a:solidFill>
                  <a:schemeClr val="accent6">
                    <a:lumMod val="75000"/>
                  </a:schemeClr>
                </a:solidFill>
                <a:latin typeface="Calibri" pitchFamily="34" charset="0"/>
              </a:rPr>
              <a:t>EmployeeSet</a:t>
            </a:r>
            <a:r>
              <a:rPr lang="en-US" dirty="0">
                <a:solidFill>
                  <a:schemeClr val="accent6">
                    <a:lumMod val="75000"/>
                  </a:schemeClr>
                </a:solidFill>
                <a:latin typeface="Calibri" pitchFamily="34" charset="0"/>
              </a:rPr>
              <a:t>?$skip=5&amp;$top=5</a:t>
            </a:r>
          </a:p>
          <a:p>
            <a:pPr lvl="2">
              <a:buFont typeface="Wingdings" pitchFamily="2" charset="2"/>
              <a:buChar char="ü"/>
            </a:pPr>
            <a:r>
              <a:rPr lang="en-US" sz="2000" dirty="0">
                <a:latin typeface="Calibri" pitchFamily="34" charset="0"/>
              </a:rPr>
              <a:t>The first 5 records are skipped and the next 5 records are displayed i.e. from records 6 to 10 </a:t>
            </a:r>
          </a:p>
          <a:p>
            <a:pPr>
              <a:lnSpc>
                <a:spcPts val="4530"/>
              </a:lnSpc>
              <a:buNone/>
            </a:pPr>
            <a:endParaRPr lang="en-CA" sz="1800" dirty="0">
              <a:solidFill>
                <a:srgbClr val="000000"/>
              </a:solidFill>
              <a:latin typeface="Calibri" pitchFamily="34" charset="0"/>
              <a:cs typeface="Calibri" pitchFamily="34" charset="0"/>
            </a:endParaRPr>
          </a:p>
          <a:p>
            <a:pPr>
              <a:lnSpc>
                <a:spcPts val="4530"/>
              </a:lnSpc>
            </a:pPr>
            <a:endParaRPr lang="en-CA" sz="1800" dirty="0">
              <a:solidFill>
                <a:srgbClr val="000000"/>
              </a:solidFill>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buNone/>
            </a:pPr>
            <a:r>
              <a:rPr lang="en-US" sz="1200" dirty="0"/>
              <a:t>            </a:t>
            </a:r>
            <a:endParaRPr lang="en-US" sz="1800" dirty="0">
              <a:latin typeface="Calibri" pitchFamily="34" charset="0"/>
              <a:cs typeface="Calibri" pitchFamily="34" charset="0"/>
            </a:endParaRPr>
          </a:p>
          <a:p>
            <a:pPr>
              <a:buNone/>
            </a:pPr>
            <a:endParaRPr lang="en-US" sz="1200" dirty="0"/>
          </a:p>
          <a:p>
            <a:pPr>
              <a:lnSpc>
                <a:spcPts val="4530"/>
              </a:lnSpc>
              <a:buNone/>
            </a:pPr>
            <a:endParaRPr lang="en-CA" sz="1800" dirty="0">
              <a:solidFill>
                <a:srgbClr val="000000"/>
              </a:solidFill>
              <a:latin typeface="Calibri" pitchFamily="34" charset="0"/>
              <a:cs typeface="Calibri" pitchFamily="34" charset="0"/>
            </a:endParaRPr>
          </a:p>
          <a:p>
            <a:pPr>
              <a:buNone/>
            </a:pPr>
            <a:endParaRPr lang="en-US" sz="1800" dirty="0"/>
          </a:p>
        </p:txBody>
      </p:sp>
    </p:spTree>
    <p:extLst>
      <p:ext uri="{BB962C8B-B14F-4D97-AF65-F5344CB8AC3E}">
        <p14:creationId xmlns:p14="http://schemas.microsoft.com/office/powerpoint/2010/main" val="3808406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548680"/>
          </a:xfrm>
        </p:spPr>
        <p:txBody>
          <a:bodyPr/>
          <a:lstStyle/>
          <a:p>
            <a:r>
              <a:rPr lang="en-US" sz="2400" dirty="0">
                <a:latin typeface="Calibri" pitchFamily="34" charset="0"/>
                <a:cs typeface="Calibri" pitchFamily="34" charset="0"/>
              </a:rPr>
              <a:t>OData Query Options (Continued…)</a:t>
            </a:r>
          </a:p>
        </p:txBody>
      </p:sp>
      <p:sp>
        <p:nvSpPr>
          <p:cNvPr id="3" name="Espace réservé du contenu 2"/>
          <p:cNvSpPr>
            <a:spLocks noGrp="1"/>
          </p:cNvSpPr>
          <p:nvPr>
            <p:ph idx="4294967295"/>
          </p:nvPr>
        </p:nvSpPr>
        <p:spPr>
          <a:xfrm>
            <a:off x="0" y="1124744"/>
            <a:ext cx="9906000" cy="5040560"/>
          </a:xfrm>
        </p:spPr>
        <p:txBody>
          <a:bodyPr/>
          <a:lstStyle/>
          <a:p>
            <a:pPr>
              <a:buFont typeface="Wingdings" pitchFamily="2" charset="2"/>
              <a:buChar char="v"/>
            </a:pPr>
            <a:r>
              <a:rPr lang="en-US" dirty="0">
                <a:latin typeface="Calibri" pitchFamily="34" charset="0"/>
              </a:rPr>
              <a:t>Projecting &gt;&gt; $select</a:t>
            </a:r>
          </a:p>
          <a:p>
            <a:pPr lvl="1">
              <a:buFont typeface="Wingdings" pitchFamily="2" charset="2"/>
              <a:buChar char="§"/>
            </a:pPr>
            <a:r>
              <a:rPr lang="en-US" u="sng" dirty="0">
                <a:latin typeface="Calibri" pitchFamily="34" charset="0"/>
              </a:rPr>
              <a:t>Service URI:</a:t>
            </a:r>
            <a:r>
              <a:rPr lang="en-US" dirty="0">
                <a:latin typeface="Calibri" pitchFamily="34" charset="0"/>
              </a:rPr>
              <a:t> </a:t>
            </a:r>
            <a:r>
              <a:rPr lang="en-US" dirty="0">
                <a:solidFill>
                  <a:schemeClr val="accent6">
                    <a:lumMod val="75000"/>
                  </a:schemeClr>
                </a:solidFill>
                <a:latin typeface="Calibri" pitchFamily="34" charset="0"/>
              </a:rPr>
              <a:t>/sap/</a:t>
            </a:r>
            <a:r>
              <a:rPr lang="en-US" dirty="0" err="1">
                <a:solidFill>
                  <a:schemeClr val="accent6">
                    <a:lumMod val="75000"/>
                  </a:schemeClr>
                </a:solidFill>
                <a:latin typeface="Calibri" pitchFamily="34" charset="0"/>
              </a:rPr>
              <a:t>opu</a:t>
            </a:r>
            <a:r>
              <a:rPr lang="en-US" dirty="0">
                <a:solidFill>
                  <a:schemeClr val="accent6">
                    <a:lumMod val="75000"/>
                  </a:schemeClr>
                </a:solidFill>
                <a:latin typeface="Calibri" pitchFamily="34" charset="0"/>
              </a:rPr>
              <a:t>/</a:t>
            </a:r>
            <a:r>
              <a:rPr lang="en-US" dirty="0" err="1">
                <a:solidFill>
                  <a:schemeClr val="accent6">
                    <a:lumMod val="75000"/>
                  </a:schemeClr>
                </a:solidFill>
                <a:latin typeface="Calibri" pitchFamily="34" charset="0"/>
              </a:rPr>
              <a:t>odata</a:t>
            </a:r>
            <a:r>
              <a:rPr lang="en-US" dirty="0">
                <a:solidFill>
                  <a:schemeClr val="accent6">
                    <a:lumMod val="75000"/>
                  </a:schemeClr>
                </a:solidFill>
                <a:latin typeface="Calibri" pitchFamily="34" charset="0"/>
              </a:rPr>
              <a:t>/sap/ZDT_MAPPING_SRV_01/</a:t>
            </a:r>
            <a:r>
              <a:rPr lang="en-US" dirty="0" err="1">
                <a:solidFill>
                  <a:schemeClr val="accent6">
                    <a:lumMod val="75000"/>
                  </a:schemeClr>
                </a:solidFill>
                <a:latin typeface="Calibri" pitchFamily="34" charset="0"/>
              </a:rPr>
              <a:t>PoHeaderSet</a:t>
            </a:r>
            <a:r>
              <a:rPr lang="en-US" dirty="0">
                <a:solidFill>
                  <a:schemeClr val="accent6">
                    <a:lumMod val="75000"/>
                  </a:schemeClr>
                </a:solidFill>
                <a:latin typeface="Calibri" pitchFamily="34" charset="0"/>
              </a:rPr>
              <a:t>?$select=</a:t>
            </a:r>
            <a:r>
              <a:rPr lang="en-US" dirty="0" err="1">
                <a:solidFill>
                  <a:schemeClr val="accent6">
                    <a:lumMod val="75000"/>
                  </a:schemeClr>
                </a:solidFill>
                <a:latin typeface="Calibri" pitchFamily="34" charset="0"/>
              </a:rPr>
              <a:t>PoNumber,TargetVal,Currency</a:t>
            </a:r>
            <a:endParaRPr lang="en-US" dirty="0">
              <a:solidFill>
                <a:schemeClr val="accent6">
                  <a:lumMod val="75000"/>
                </a:schemeClr>
              </a:solidFill>
              <a:latin typeface="Calibri" pitchFamily="34" charset="0"/>
            </a:endParaRPr>
          </a:p>
          <a:p>
            <a:pPr lvl="2">
              <a:buFont typeface="Wingdings" pitchFamily="2" charset="2"/>
              <a:buChar char="ü"/>
            </a:pPr>
            <a:r>
              <a:rPr lang="en-US" dirty="0">
                <a:latin typeface="Calibri" pitchFamily="34" charset="0"/>
              </a:rPr>
              <a:t>Only the PO Number, Target Value and Currency are returned in the output response</a:t>
            </a:r>
          </a:p>
          <a:p>
            <a:pPr>
              <a:buFont typeface="Wingdings" pitchFamily="2" charset="2"/>
              <a:buChar char="v"/>
            </a:pPr>
            <a:r>
              <a:rPr lang="en-US" dirty="0">
                <a:latin typeface="Calibri" pitchFamily="34" charset="0"/>
              </a:rPr>
              <a:t>Filtering &gt;&gt; $filter</a:t>
            </a:r>
          </a:p>
          <a:p>
            <a:pPr lvl="1">
              <a:buFont typeface="Wingdings" pitchFamily="2" charset="2"/>
              <a:buChar char="§"/>
            </a:pPr>
            <a:r>
              <a:rPr lang="en-US" u="sng" dirty="0">
                <a:latin typeface="Calibri" pitchFamily="34" charset="0"/>
              </a:rPr>
              <a:t>Service URI:</a:t>
            </a:r>
            <a:r>
              <a:rPr lang="en-US" dirty="0">
                <a:latin typeface="Calibri" pitchFamily="34" charset="0"/>
              </a:rPr>
              <a:t> </a:t>
            </a:r>
            <a:r>
              <a:rPr lang="en-US" dirty="0">
                <a:solidFill>
                  <a:schemeClr val="accent6">
                    <a:lumMod val="75000"/>
                  </a:schemeClr>
                </a:solidFill>
                <a:latin typeface="Calibri" pitchFamily="34" charset="0"/>
              </a:rPr>
              <a:t>/sap/</a:t>
            </a:r>
            <a:r>
              <a:rPr lang="en-US" dirty="0" err="1">
                <a:solidFill>
                  <a:schemeClr val="accent6">
                    <a:lumMod val="75000"/>
                  </a:schemeClr>
                </a:solidFill>
                <a:latin typeface="Calibri" pitchFamily="34" charset="0"/>
              </a:rPr>
              <a:t>opu</a:t>
            </a:r>
            <a:r>
              <a:rPr lang="en-US" dirty="0">
                <a:solidFill>
                  <a:schemeClr val="accent6">
                    <a:lumMod val="75000"/>
                  </a:schemeClr>
                </a:solidFill>
                <a:latin typeface="Calibri" pitchFamily="34" charset="0"/>
              </a:rPr>
              <a:t>/</a:t>
            </a:r>
            <a:r>
              <a:rPr lang="en-US" dirty="0" err="1">
                <a:solidFill>
                  <a:schemeClr val="accent6">
                    <a:lumMod val="75000"/>
                  </a:schemeClr>
                </a:solidFill>
                <a:latin typeface="Calibri" pitchFamily="34" charset="0"/>
              </a:rPr>
              <a:t>odata</a:t>
            </a:r>
            <a:r>
              <a:rPr lang="en-US" dirty="0">
                <a:solidFill>
                  <a:schemeClr val="accent6">
                    <a:lumMod val="75000"/>
                  </a:schemeClr>
                </a:solidFill>
                <a:latin typeface="Calibri" pitchFamily="34" charset="0"/>
              </a:rPr>
              <a:t>/sap/ZDT_MAPPING_SRV_01/</a:t>
            </a:r>
            <a:r>
              <a:rPr lang="en-US" dirty="0" err="1">
                <a:solidFill>
                  <a:schemeClr val="accent6">
                    <a:lumMod val="75000"/>
                  </a:schemeClr>
                </a:solidFill>
                <a:latin typeface="Calibri" pitchFamily="34" charset="0"/>
              </a:rPr>
              <a:t>PoHeaderSet</a:t>
            </a:r>
            <a:r>
              <a:rPr lang="en-US" dirty="0">
                <a:solidFill>
                  <a:schemeClr val="accent6">
                    <a:lumMod val="75000"/>
                  </a:schemeClr>
                </a:solidFill>
                <a:latin typeface="Calibri" pitchFamily="34" charset="0"/>
              </a:rPr>
              <a:t>?$filter=</a:t>
            </a:r>
            <a:r>
              <a:rPr lang="en-US" dirty="0" err="1">
                <a:solidFill>
                  <a:schemeClr val="accent6">
                    <a:lumMod val="75000"/>
                  </a:schemeClr>
                </a:solidFill>
                <a:latin typeface="Calibri" pitchFamily="34" charset="0"/>
              </a:rPr>
              <a:t>CoCode</a:t>
            </a:r>
            <a:r>
              <a:rPr lang="en-US" dirty="0">
                <a:solidFill>
                  <a:schemeClr val="accent6">
                    <a:lumMod val="75000"/>
                  </a:schemeClr>
                </a:solidFill>
                <a:latin typeface="Calibri" pitchFamily="34" charset="0"/>
              </a:rPr>
              <a:t> </a:t>
            </a:r>
            <a:r>
              <a:rPr lang="en-US" dirty="0" err="1">
                <a:solidFill>
                  <a:schemeClr val="accent6">
                    <a:lumMod val="75000"/>
                  </a:schemeClr>
                </a:solidFill>
                <a:latin typeface="Calibri" pitchFamily="34" charset="0"/>
              </a:rPr>
              <a:t>eq</a:t>
            </a:r>
            <a:r>
              <a:rPr lang="en-US" dirty="0">
                <a:solidFill>
                  <a:schemeClr val="accent6">
                    <a:lumMod val="75000"/>
                  </a:schemeClr>
                </a:solidFill>
                <a:latin typeface="Calibri" pitchFamily="34" charset="0"/>
              </a:rPr>
              <a:t> ' 1000‘</a:t>
            </a:r>
          </a:p>
          <a:p>
            <a:pPr lvl="2">
              <a:buFont typeface="Wingdings" pitchFamily="2" charset="2"/>
              <a:buChar char="ü"/>
            </a:pPr>
            <a:r>
              <a:rPr lang="en-US" dirty="0">
                <a:latin typeface="Calibri" pitchFamily="34" charset="0"/>
              </a:rPr>
              <a:t>All the records with Company code equal to ‘1000’ are returned in the output response</a:t>
            </a:r>
          </a:p>
          <a:p>
            <a:pPr>
              <a:buFont typeface="Wingdings" pitchFamily="2" charset="2"/>
              <a:buChar char="v"/>
            </a:pPr>
            <a:r>
              <a:rPr lang="en-US" dirty="0">
                <a:latin typeface="Calibri" pitchFamily="34" charset="0"/>
              </a:rPr>
              <a:t>Count &gt;&gt; $count</a:t>
            </a:r>
          </a:p>
          <a:p>
            <a:pPr lvl="1">
              <a:buFont typeface="Wingdings" pitchFamily="2" charset="2"/>
              <a:buChar char="§"/>
            </a:pPr>
            <a:r>
              <a:rPr lang="en-US" u="sng" dirty="0">
                <a:latin typeface="Calibri" pitchFamily="34" charset="0"/>
              </a:rPr>
              <a:t>Service URI:</a:t>
            </a:r>
            <a:r>
              <a:rPr lang="en-US" dirty="0">
                <a:latin typeface="Calibri" pitchFamily="34" charset="0"/>
              </a:rPr>
              <a:t> </a:t>
            </a:r>
            <a:r>
              <a:rPr lang="en-US" dirty="0">
                <a:solidFill>
                  <a:schemeClr val="accent6">
                    <a:lumMod val="75000"/>
                  </a:schemeClr>
                </a:solidFill>
                <a:latin typeface="Calibri" pitchFamily="34" charset="0"/>
              </a:rPr>
              <a:t>/sap/</a:t>
            </a:r>
            <a:r>
              <a:rPr lang="en-US" dirty="0" err="1">
                <a:solidFill>
                  <a:schemeClr val="accent6">
                    <a:lumMod val="75000"/>
                  </a:schemeClr>
                </a:solidFill>
                <a:latin typeface="Calibri" pitchFamily="34" charset="0"/>
              </a:rPr>
              <a:t>opu</a:t>
            </a:r>
            <a:r>
              <a:rPr lang="en-US" dirty="0">
                <a:solidFill>
                  <a:schemeClr val="accent6">
                    <a:lumMod val="75000"/>
                  </a:schemeClr>
                </a:solidFill>
                <a:latin typeface="Calibri" pitchFamily="34" charset="0"/>
              </a:rPr>
              <a:t>/</a:t>
            </a:r>
            <a:r>
              <a:rPr lang="en-US" dirty="0" err="1">
                <a:solidFill>
                  <a:schemeClr val="accent6">
                    <a:lumMod val="75000"/>
                  </a:schemeClr>
                </a:solidFill>
                <a:latin typeface="Calibri" pitchFamily="34" charset="0"/>
              </a:rPr>
              <a:t>odata</a:t>
            </a:r>
            <a:r>
              <a:rPr lang="en-US" dirty="0">
                <a:solidFill>
                  <a:schemeClr val="accent6">
                    <a:lumMod val="75000"/>
                  </a:schemeClr>
                </a:solidFill>
                <a:latin typeface="Calibri" pitchFamily="34" charset="0"/>
              </a:rPr>
              <a:t>/sap/ZDT_MAPPING_SRV_01/</a:t>
            </a:r>
            <a:r>
              <a:rPr lang="en-US" dirty="0" err="1">
                <a:solidFill>
                  <a:schemeClr val="accent6">
                    <a:lumMod val="75000"/>
                  </a:schemeClr>
                </a:solidFill>
                <a:latin typeface="Calibri" pitchFamily="34" charset="0"/>
              </a:rPr>
              <a:t>PoHeaderSet</a:t>
            </a:r>
            <a:r>
              <a:rPr lang="en-US" dirty="0">
                <a:solidFill>
                  <a:schemeClr val="accent6">
                    <a:lumMod val="75000"/>
                  </a:schemeClr>
                </a:solidFill>
                <a:latin typeface="Calibri" pitchFamily="34" charset="0"/>
              </a:rPr>
              <a:t>/$count</a:t>
            </a:r>
          </a:p>
          <a:p>
            <a:pPr lvl="2">
              <a:buFont typeface="Wingdings" pitchFamily="2" charset="2"/>
              <a:buChar char="ü"/>
            </a:pPr>
            <a:r>
              <a:rPr lang="en-US" dirty="0">
                <a:latin typeface="Calibri" pitchFamily="34" charset="0"/>
              </a:rPr>
              <a:t>Returns the number of records in the output response</a:t>
            </a:r>
            <a:endParaRPr lang="en-CA" dirty="0">
              <a:solidFill>
                <a:srgbClr val="000000"/>
              </a:solidFill>
              <a:latin typeface="Calibri" pitchFamily="34" charset="0"/>
              <a:cs typeface="Calibri" pitchFamily="34" charset="0"/>
            </a:endParaRPr>
          </a:p>
          <a:p>
            <a:pPr>
              <a:lnSpc>
                <a:spcPts val="4530"/>
              </a:lnSpc>
            </a:pPr>
            <a:endParaRPr lang="en-CA" sz="1800" dirty="0">
              <a:solidFill>
                <a:srgbClr val="000000"/>
              </a:solidFill>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buNone/>
            </a:pPr>
            <a:r>
              <a:rPr lang="en-US" sz="1200" dirty="0"/>
              <a:t>            </a:t>
            </a:r>
            <a:endParaRPr lang="en-US" sz="1800" dirty="0">
              <a:latin typeface="Calibri" pitchFamily="34" charset="0"/>
              <a:cs typeface="Calibri" pitchFamily="34" charset="0"/>
            </a:endParaRPr>
          </a:p>
          <a:p>
            <a:pPr>
              <a:buNone/>
            </a:pPr>
            <a:endParaRPr lang="en-US" sz="1200" dirty="0"/>
          </a:p>
          <a:p>
            <a:pPr>
              <a:lnSpc>
                <a:spcPts val="4530"/>
              </a:lnSpc>
              <a:buNone/>
            </a:pPr>
            <a:endParaRPr lang="en-CA" sz="1800" dirty="0">
              <a:solidFill>
                <a:srgbClr val="000000"/>
              </a:solidFill>
              <a:latin typeface="Calibri" pitchFamily="34" charset="0"/>
              <a:cs typeface="Calibri" pitchFamily="34" charset="0"/>
            </a:endParaRPr>
          </a:p>
          <a:p>
            <a:pPr>
              <a:buNone/>
            </a:pPr>
            <a:endParaRPr lang="en-US" sz="1800" dirty="0"/>
          </a:p>
        </p:txBody>
      </p:sp>
    </p:spTree>
    <p:extLst>
      <p:ext uri="{BB962C8B-B14F-4D97-AF65-F5344CB8AC3E}">
        <p14:creationId xmlns:p14="http://schemas.microsoft.com/office/powerpoint/2010/main" val="3808406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QUESTIONS </a:t>
            </a:r>
          </a:p>
        </p:txBody>
      </p:sp>
      <p:sp>
        <p:nvSpPr>
          <p:cNvPr id="3" name="Date Placeholder 2"/>
          <p:cNvSpPr>
            <a:spLocks noGrp="1"/>
          </p:cNvSpPr>
          <p:nvPr>
            <p:ph type="dt" sz="half" idx="2"/>
          </p:nvPr>
        </p:nvSpPr>
        <p:spPr/>
        <p:txBody>
          <a:bodyPr/>
          <a:lstStyle/>
          <a:p>
            <a:pPr>
              <a:defRPr/>
            </a:pPr>
            <a:endParaRPr lang="en-US" dirty="0"/>
          </a:p>
        </p:txBody>
      </p:sp>
      <p:pic>
        <p:nvPicPr>
          <p:cNvPr id="1026" name="Picture 2" descr="Image result for Question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704" y="1052737"/>
            <a:ext cx="4891236"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8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libri" pitchFamily="34" charset="0"/>
              </a:rPr>
              <a:t>            Gateway Service Builder – SEGW	</a:t>
            </a:r>
            <a:r>
              <a:rPr lang="en-US" sz="1300" dirty="0">
                <a:solidFill>
                  <a:srgbClr val="009BCC"/>
                </a:solidFill>
                <a:latin typeface="Calibri" pitchFamily="34" charset="0"/>
                <a:cs typeface="Calibri" pitchFamily="34" charset="0"/>
              </a:rPr>
              <a:t> GWI-OVW:GWI-OVW-01 </a:t>
            </a:r>
            <a:endParaRPr lang="en-US" dirty="0"/>
          </a:p>
        </p:txBody>
      </p:sp>
      <p:sp>
        <p:nvSpPr>
          <p:cNvPr id="6" name="Date Placeholder 5"/>
          <p:cNvSpPr>
            <a:spLocks noGrp="1"/>
          </p:cNvSpPr>
          <p:nvPr>
            <p:ph type="dt" sz="half" idx="2"/>
          </p:nvPr>
        </p:nvSpPr>
        <p:spPr/>
        <p:txBody>
          <a:bodyPr/>
          <a:lstStyle/>
          <a:p>
            <a:pPr>
              <a:defRPr/>
            </a:pPr>
            <a:endParaRPr lang="en-US" dirty="0"/>
          </a:p>
        </p:txBody>
      </p:sp>
      <p:sp>
        <p:nvSpPr>
          <p:cNvPr id="7" name="Rectangle 6"/>
          <p:cNvSpPr/>
          <p:nvPr/>
        </p:nvSpPr>
        <p:spPr>
          <a:xfrm>
            <a:off x="1424608" y="3068960"/>
            <a:ext cx="7128792" cy="584775"/>
          </a:xfrm>
          <a:prstGeom prst="rect">
            <a:avLst/>
          </a:prstGeom>
        </p:spPr>
        <p:txBody>
          <a:bodyPr wrap="square">
            <a:spAutoFit/>
          </a:bodyPr>
          <a:lstStyle/>
          <a:p>
            <a:r>
              <a:rPr lang="en-US" sz="1600" dirty="0">
                <a:latin typeface="Calibri" pitchFamily="34" charset="0"/>
              </a:rPr>
              <a:t>The Service Builder creates a new project structure, which you can use to develop or generate your new service</a:t>
            </a:r>
          </a:p>
        </p:txBody>
      </p:sp>
      <p:pic>
        <p:nvPicPr>
          <p:cNvPr id="94215" name="Picture 7"/>
          <p:cNvPicPr>
            <a:picLocks noChangeAspect="1" noChangeArrowheads="1"/>
          </p:cNvPicPr>
          <p:nvPr/>
        </p:nvPicPr>
        <p:blipFill>
          <a:blip r:embed="rId2" cstate="print"/>
          <a:srcRect/>
          <a:stretch>
            <a:fillRect/>
          </a:stretch>
        </p:blipFill>
        <p:spPr bwMode="auto">
          <a:xfrm>
            <a:off x="2072680" y="1124744"/>
            <a:ext cx="2181225" cy="1638300"/>
          </a:xfrm>
          <a:prstGeom prst="rect">
            <a:avLst/>
          </a:prstGeom>
          <a:noFill/>
          <a:ln w="9525">
            <a:noFill/>
            <a:miter lim="800000"/>
            <a:headEnd/>
            <a:tailEnd/>
          </a:ln>
        </p:spPr>
      </p:pic>
      <p:pic>
        <p:nvPicPr>
          <p:cNvPr id="94217" name="Picture 9"/>
          <p:cNvPicPr>
            <a:picLocks noGrp="1" noChangeAspect="1" noChangeArrowheads="1"/>
          </p:cNvPicPr>
          <p:nvPr>
            <p:ph idx="1"/>
          </p:nvPr>
        </p:nvPicPr>
        <p:blipFill>
          <a:blip r:embed="rId3" cstate="print"/>
          <a:srcRect/>
          <a:stretch>
            <a:fillRect/>
          </a:stretch>
        </p:blipFill>
        <p:spPr bwMode="auto">
          <a:xfrm>
            <a:off x="5673080" y="1340768"/>
            <a:ext cx="2343150" cy="933450"/>
          </a:xfrm>
          <a:prstGeom prst="rect">
            <a:avLst/>
          </a:prstGeom>
          <a:noFill/>
          <a:ln w="9525">
            <a:noFill/>
            <a:miter lim="800000"/>
            <a:headEnd/>
            <a:tailEnd/>
          </a:ln>
        </p:spPr>
      </p:pic>
      <p:pic>
        <p:nvPicPr>
          <p:cNvPr id="94218" name="Picture 10"/>
          <p:cNvPicPr>
            <a:picLocks noChangeAspect="1" noChangeArrowheads="1"/>
          </p:cNvPicPr>
          <p:nvPr/>
        </p:nvPicPr>
        <p:blipFill>
          <a:blip r:embed="rId4" cstate="print"/>
          <a:srcRect/>
          <a:stretch>
            <a:fillRect/>
          </a:stretch>
        </p:blipFill>
        <p:spPr bwMode="auto">
          <a:xfrm>
            <a:off x="3296816" y="3645024"/>
            <a:ext cx="4143375" cy="2343150"/>
          </a:xfrm>
          <a:prstGeom prst="rect">
            <a:avLst/>
          </a:prstGeom>
          <a:noFill/>
          <a:ln w="9525">
            <a:noFill/>
            <a:miter lim="800000"/>
            <a:headEnd/>
            <a:tailEnd/>
          </a:ln>
        </p:spPr>
      </p:pic>
    </p:spTree>
    <p:extLst>
      <p:ext uri="{BB962C8B-B14F-4D97-AF65-F5344CB8AC3E}">
        <p14:creationId xmlns:p14="http://schemas.microsoft.com/office/powerpoint/2010/main" val="156448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libri" pitchFamily="34" charset="0"/>
              </a:rPr>
              <a:t>         Steps Involved in Creating a Gateway Project</a:t>
            </a:r>
            <a:br>
              <a:rPr lang="en-US" sz="3200" dirty="0">
                <a:latin typeface="Calibri" pitchFamily="34" charset="0"/>
              </a:rPr>
            </a:br>
            <a:r>
              <a:rPr lang="en-US" sz="3200" dirty="0">
                <a:latin typeface="Calibri" pitchFamily="34" charset="0"/>
              </a:rPr>
              <a:t>							 </a:t>
            </a:r>
            <a:r>
              <a:rPr lang="en-US" sz="1300" dirty="0">
                <a:solidFill>
                  <a:srgbClr val="009BCC"/>
                </a:solidFill>
                <a:latin typeface="Calibri" pitchFamily="34" charset="0"/>
                <a:cs typeface="Calibri" pitchFamily="34" charset="0"/>
              </a:rPr>
              <a:t> GWI-OVW:GWI-OVW-01 </a:t>
            </a:r>
            <a:endParaRPr lang="en-US" dirty="0"/>
          </a:p>
        </p:txBody>
      </p:sp>
      <p:sp>
        <p:nvSpPr>
          <p:cNvPr id="3" name="Content Placeholder 2"/>
          <p:cNvSpPr>
            <a:spLocks noGrp="1"/>
          </p:cNvSpPr>
          <p:nvPr>
            <p:ph idx="1"/>
          </p:nvPr>
        </p:nvSpPr>
        <p:spPr/>
        <p:txBody>
          <a:bodyPr/>
          <a:lstStyle/>
          <a:p>
            <a:pPr>
              <a:spcAft>
                <a:spcPts val="600"/>
              </a:spcAft>
              <a:buFont typeface="Wingdings" pitchFamily="2" charset="2"/>
              <a:buChar char="v"/>
            </a:pPr>
            <a:r>
              <a:rPr lang="en-US" sz="1300" dirty="0"/>
              <a:t>Launch Transaction SEGW.</a:t>
            </a:r>
          </a:p>
          <a:p>
            <a:pPr>
              <a:spcAft>
                <a:spcPts val="600"/>
              </a:spcAft>
              <a:buFont typeface="Wingdings" pitchFamily="2" charset="2"/>
              <a:buChar char="v"/>
            </a:pPr>
            <a:r>
              <a:rPr lang="en-US" sz="1300" dirty="0"/>
              <a:t>Click on Create.</a:t>
            </a:r>
          </a:p>
          <a:p>
            <a:pPr>
              <a:spcAft>
                <a:spcPts val="600"/>
              </a:spcAft>
              <a:buFont typeface="Wingdings" pitchFamily="2" charset="2"/>
              <a:buChar char="v"/>
            </a:pPr>
            <a:r>
              <a:rPr lang="en-US" sz="1300" dirty="0"/>
              <a:t>In the Create Project dialog box, enter a unique name for your new project. The project name must not exceed 30 characters and must not start with a number or include any special characters (underscores are permitted). For example, ZTEST_TEST.</a:t>
            </a:r>
          </a:p>
          <a:p>
            <a:pPr>
              <a:spcAft>
                <a:spcPts val="600"/>
              </a:spcAft>
              <a:buFont typeface="Wingdings" pitchFamily="2" charset="2"/>
              <a:buChar char="v"/>
            </a:pPr>
            <a:r>
              <a:rPr lang="en-US" sz="1300" dirty="0"/>
              <a:t>Enter a short description for your new project. You must enter a short description otherwise you cannot create the new project. The description must not exceed 60 characters. The short description should provide additional context information about your project. The short description you define here is displayed in the Service Builder together with the project name.</a:t>
            </a:r>
          </a:p>
          <a:p>
            <a:pPr>
              <a:spcAft>
                <a:spcPts val="600"/>
              </a:spcAft>
              <a:buFont typeface="Wingdings" pitchFamily="2" charset="2"/>
              <a:buChar char="v"/>
            </a:pPr>
            <a:r>
              <a:rPr lang="en-US" sz="1300" dirty="0"/>
              <a:t>Under Attributes, click project type Service with SAP Annotations to enable you to use standard annotations (such as, creatable, updatable) to specify how data model artifacts are to be used.</a:t>
            </a:r>
          </a:p>
          <a:p>
            <a:pPr>
              <a:spcAft>
                <a:spcPts val="600"/>
              </a:spcAft>
              <a:buFont typeface="Wingdings" pitchFamily="2" charset="2"/>
              <a:buChar char="v"/>
            </a:pPr>
            <a:r>
              <a:rPr lang="en-US" sz="1300" dirty="0"/>
              <a:t>Under Attributes use the input help to select Standard as the generation strategy to be used.</a:t>
            </a:r>
          </a:p>
          <a:p>
            <a:pPr>
              <a:spcAft>
                <a:spcPts val="600"/>
              </a:spcAft>
              <a:buFont typeface="Wingdings" pitchFamily="2" charset="2"/>
              <a:buChar char="v"/>
            </a:pPr>
            <a:r>
              <a:rPr lang="en-US" sz="1300" dirty="0"/>
              <a:t>Enter the name of the package in which the project is to be created or choose Local Object if you want to create the project locally.</a:t>
            </a:r>
          </a:p>
          <a:p>
            <a:pPr>
              <a:spcAft>
                <a:spcPts val="600"/>
              </a:spcAft>
              <a:buFont typeface="Wingdings" pitchFamily="2" charset="2"/>
              <a:buChar char="v"/>
            </a:pPr>
            <a:r>
              <a:rPr lang="en-US" sz="1300" dirty="0"/>
              <a:t>Click Enter to create your new project together with its unique name and description in the location you specified.</a:t>
            </a:r>
          </a:p>
          <a:p>
            <a:pPr marL="0" indent="0">
              <a:spcAft>
                <a:spcPts val="600"/>
              </a:spcAft>
              <a:buNone/>
            </a:pPr>
            <a:r>
              <a:rPr lang="en-US" sz="1300" dirty="0"/>
              <a:t> </a:t>
            </a:r>
          </a:p>
        </p:txBody>
      </p:sp>
    </p:spTree>
    <p:extLst>
      <p:ext uri="{BB962C8B-B14F-4D97-AF65-F5344CB8AC3E}">
        <p14:creationId xmlns:p14="http://schemas.microsoft.com/office/powerpoint/2010/main" val="2216939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SEGW                    </a:t>
            </a:r>
            <a:r>
              <a:rPr lang="en-US" sz="1300" dirty="0">
                <a:solidFill>
                  <a:srgbClr val="009BCC"/>
                </a:solidFill>
                <a:latin typeface="Calibri" pitchFamily="34" charset="0"/>
                <a:cs typeface="Calibri" pitchFamily="34" charset="0"/>
              </a:rPr>
              <a:t>GWI-OVW:GWI-OVW-02 </a:t>
            </a:r>
            <a:endParaRPr lang="en-IN" dirty="0"/>
          </a:p>
        </p:txBody>
      </p:sp>
      <p:sp>
        <p:nvSpPr>
          <p:cNvPr id="3" name="Content Placeholder 2"/>
          <p:cNvSpPr>
            <a:spLocks noGrp="1"/>
          </p:cNvSpPr>
          <p:nvPr>
            <p:ph idx="1"/>
          </p:nvPr>
        </p:nvSpPr>
        <p:spPr/>
        <p:txBody>
          <a:bodyPr/>
          <a:lstStyle/>
          <a:p>
            <a:r>
              <a:rPr lang="en-IN" sz="1300" dirty="0"/>
              <a:t>We need to be familiar with below terms before we start with any gateway development using Service builder transaction </a:t>
            </a:r>
          </a:p>
          <a:p>
            <a:pPr marL="0" indent="0">
              <a:buNone/>
            </a:pPr>
            <a:endParaRPr lang="en-IN" sz="1300" dirty="0"/>
          </a:p>
          <a:p>
            <a:pPr marL="0" indent="0">
              <a:buNone/>
            </a:pPr>
            <a:r>
              <a:rPr lang="en-IN" sz="1300" dirty="0"/>
              <a:t>         -  Entity Type</a:t>
            </a:r>
          </a:p>
          <a:p>
            <a:pPr marL="0" indent="0">
              <a:buNone/>
            </a:pPr>
            <a:r>
              <a:rPr lang="en-IN" sz="1300" dirty="0"/>
              <a:t>         -  Entity Set</a:t>
            </a:r>
          </a:p>
          <a:p>
            <a:pPr marL="0" indent="0">
              <a:buNone/>
            </a:pPr>
            <a:r>
              <a:rPr lang="en-IN" sz="1300" dirty="0"/>
              <a:t>         -  Association</a:t>
            </a:r>
          </a:p>
          <a:p>
            <a:pPr marL="0" indent="0">
              <a:buNone/>
            </a:pPr>
            <a:r>
              <a:rPr lang="en-IN" sz="1300" dirty="0"/>
              <a:t>         -  Navigation</a:t>
            </a:r>
          </a:p>
          <a:p>
            <a:pPr marL="0" indent="0">
              <a:buNone/>
            </a:pPr>
            <a:r>
              <a:rPr lang="en-IN" sz="1300" dirty="0"/>
              <a:t>         -  MPC( Model Provider Class )</a:t>
            </a:r>
          </a:p>
          <a:p>
            <a:pPr marL="0" indent="0">
              <a:buNone/>
            </a:pPr>
            <a:r>
              <a:rPr lang="en-IN" sz="1300" dirty="0"/>
              <a:t>         -  DPC( Data Provider Class )</a:t>
            </a:r>
          </a:p>
          <a:p>
            <a:pPr marL="0" indent="0">
              <a:buNone/>
            </a:pPr>
            <a:r>
              <a:rPr lang="en-IN" sz="1300" dirty="0"/>
              <a:t>    </a:t>
            </a:r>
          </a:p>
        </p:txBody>
      </p:sp>
      <p:pic>
        <p:nvPicPr>
          <p:cNvPr id="4" name="Picture 3"/>
          <p:cNvPicPr>
            <a:picLocks noChangeAspect="1"/>
          </p:cNvPicPr>
          <p:nvPr/>
        </p:nvPicPr>
        <p:blipFill>
          <a:blip r:embed="rId2" cstate="print"/>
          <a:stretch>
            <a:fillRect/>
          </a:stretch>
        </p:blipFill>
        <p:spPr>
          <a:xfrm>
            <a:off x="3368824" y="1916832"/>
            <a:ext cx="5544616" cy="3730805"/>
          </a:xfrm>
          <a:prstGeom prst="rect">
            <a:avLst/>
          </a:prstGeom>
        </p:spPr>
      </p:pic>
    </p:spTree>
    <p:extLst>
      <p:ext uri="{BB962C8B-B14F-4D97-AF65-F5344CB8AC3E}">
        <p14:creationId xmlns:p14="http://schemas.microsoft.com/office/powerpoint/2010/main" val="184699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1052736"/>
          </a:xfrm>
        </p:spPr>
        <p:txBody>
          <a:bodyPr/>
          <a:lstStyle/>
          <a:p>
            <a:br>
              <a:rPr lang="en-US" b="0" dirty="0">
                <a:latin typeface="Calibri" pitchFamily="34" charset="0"/>
              </a:rPr>
            </a:br>
            <a:r>
              <a:rPr lang="en-US" b="0" dirty="0">
                <a:latin typeface="Calibri" pitchFamily="34" charset="0"/>
              </a:rPr>
              <a:t> </a:t>
            </a:r>
            <a:r>
              <a:rPr lang="en-US" dirty="0">
                <a:latin typeface="Calibri" pitchFamily="34" charset="0"/>
              </a:rPr>
              <a:t>Data modeling in SAP Gateway</a:t>
            </a:r>
            <a:br>
              <a:rPr lang="en-US" b="0" dirty="0">
                <a:latin typeface="Calibri" pitchFamily="34" charset="0"/>
              </a:rPr>
            </a:br>
            <a:r>
              <a:rPr lang="en-US" b="0" dirty="0">
                <a:latin typeface="Calibri" pitchFamily="34" charset="0"/>
              </a:rPr>
              <a:t>								</a:t>
            </a:r>
            <a:r>
              <a:rPr lang="en-US" sz="1300" dirty="0">
                <a:solidFill>
                  <a:srgbClr val="009BCC"/>
                </a:solidFill>
                <a:latin typeface="Calibri" pitchFamily="34" charset="0"/>
                <a:cs typeface="Calibri" pitchFamily="34" charset="0"/>
              </a:rPr>
              <a:t> GWI-OVW:GWI-OVW-03 </a:t>
            </a:r>
            <a:endParaRPr lang="en-US" dirty="0">
              <a:latin typeface="Calibri" pitchFamily="34" charset="0"/>
            </a:endParaRPr>
          </a:p>
        </p:txBody>
      </p:sp>
      <p:sp>
        <p:nvSpPr>
          <p:cNvPr id="3" name="Espace réservé du contenu 2"/>
          <p:cNvSpPr>
            <a:spLocks noGrp="1"/>
          </p:cNvSpPr>
          <p:nvPr>
            <p:ph idx="4294967295"/>
          </p:nvPr>
        </p:nvSpPr>
        <p:spPr>
          <a:xfrm>
            <a:off x="0" y="1196752"/>
            <a:ext cx="9906000" cy="4968552"/>
          </a:xfrm>
        </p:spPr>
        <p:txBody>
          <a:bodyPr/>
          <a:lstStyle/>
          <a:p>
            <a:pPr>
              <a:buFont typeface="Wingdings" pitchFamily="2" charset="2"/>
              <a:buChar char="v"/>
            </a:pPr>
            <a:endParaRPr lang="en-US" sz="1300" dirty="0"/>
          </a:p>
          <a:p>
            <a:pPr>
              <a:buFont typeface="Wingdings" pitchFamily="2" charset="2"/>
              <a:buChar char="v"/>
            </a:pPr>
            <a:endParaRPr lang="en-US" sz="1300" dirty="0"/>
          </a:p>
          <a:p>
            <a:pPr>
              <a:buFont typeface="Wingdings" pitchFamily="2" charset="2"/>
              <a:buChar char="v"/>
            </a:pPr>
            <a:r>
              <a:rPr lang="en-US" sz="1300" dirty="0"/>
              <a:t>OData services require a data model definition, referred as model provider class.. Based on your specific requirements, you can define a data model in the following formats:</a:t>
            </a:r>
          </a:p>
          <a:p>
            <a:pPr>
              <a:buFont typeface="Wingdings" pitchFamily="2" charset="2"/>
              <a:buChar char="v"/>
            </a:pPr>
            <a:endParaRPr lang="en-US" sz="1300" dirty="0"/>
          </a:p>
          <a:p>
            <a:pPr algn="just"/>
            <a:r>
              <a:rPr lang="en-US" sz="1300" dirty="0"/>
              <a:t>Define new data model</a:t>
            </a:r>
          </a:p>
          <a:p>
            <a:pPr algn="just"/>
            <a:r>
              <a:rPr lang="en-US" sz="1300" dirty="0"/>
              <a:t>Import</a:t>
            </a:r>
          </a:p>
          <a:p>
            <a:pPr algn="just"/>
            <a:r>
              <a:rPr lang="en-US" sz="1300" dirty="0"/>
              <a:t>Redefine Service</a:t>
            </a:r>
          </a:p>
          <a:p>
            <a:pPr algn="just"/>
            <a:r>
              <a:rPr lang="en-US" sz="1300" dirty="0"/>
              <a:t>Include Service</a:t>
            </a:r>
          </a:p>
          <a:p>
            <a:pPr marL="612775" lvl="1" indent="-342900">
              <a:lnSpc>
                <a:spcPts val="4530"/>
              </a:lnSpc>
              <a:buFont typeface="Wingdings" pitchFamily="2" charset="2"/>
              <a:buChar char="v"/>
            </a:pPr>
            <a:endParaRPr lang="en-CA" sz="1300" dirty="0">
              <a:solidFill>
                <a:srgbClr val="000000"/>
              </a:solidFill>
              <a:cs typeface="Calibri" pitchFamily="34" charset="0"/>
            </a:endParaRPr>
          </a:p>
          <a:p>
            <a:pPr>
              <a:lnSpc>
                <a:spcPts val="4530"/>
              </a:lnSpc>
            </a:pPr>
            <a:endParaRPr lang="en-CA" sz="1300" dirty="0">
              <a:solidFill>
                <a:srgbClr val="000000"/>
              </a:solidFill>
              <a:cs typeface="Calibri" pitchFamily="34" charset="0"/>
            </a:endParaRPr>
          </a:p>
          <a:p>
            <a:pPr>
              <a:lnSpc>
                <a:spcPts val="4530"/>
              </a:lnSpc>
              <a:buNone/>
            </a:pPr>
            <a:endParaRPr lang="en-CA" sz="1300" dirty="0">
              <a:solidFill>
                <a:srgbClr val="000000"/>
              </a:solidFill>
              <a:cs typeface="Calibri" pitchFamily="34" charset="0"/>
            </a:endParaRPr>
          </a:p>
          <a:p>
            <a:pPr>
              <a:lnSpc>
                <a:spcPts val="4530"/>
              </a:lnSpc>
              <a:buNone/>
            </a:pPr>
            <a:r>
              <a:rPr lang="en-US" sz="1300" dirty="0"/>
              <a:t>            </a:t>
            </a:r>
            <a:endParaRPr lang="en-US" sz="1300" dirty="0">
              <a:cs typeface="Calibri" pitchFamily="34" charset="0"/>
            </a:endParaRPr>
          </a:p>
          <a:p>
            <a:pPr>
              <a:buNone/>
            </a:pPr>
            <a:endParaRPr lang="en-US" sz="1300" dirty="0"/>
          </a:p>
          <a:p>
            <a:pPr>
              <a:lnSpc>
                <a:spcPts val="4530"/>
              </a:lnSpc>
              <a:buNone/>
            </a:pPr>
            <a:endParaRPr lang="en-CA" sz="1300" dirty="0">
              <a:solidFill>
                <a:srgbClr val="000000"/>
              </a:solidFill>
              <a:cs typeface="Calibri" pitchFamily="34" charset="0"/>
            </a:endParaRPr>
          </a:p>
          <a:p>
            <a:pPr>
              <a:buNone/>
            </a:pPr>
            <a:endParaRPr lang="en-US" sz="1300" dirty="0"/>
          </a:p>
        </p:txBody>
      </p:sp>
      <p:pic>
        <p:nvPicPr>
          <p:cNvPr id="4" name="Picture 2"/>
          <p:cNvPicPr>
            <a:picLocks noChangeAspect="1" noChangeArrowheads="1"/>
          </p:cNvPicPr>
          <p:nvPr/>
        </p:nvPicPr>
        <p:blipFill>
          <a:blip r:embed="rId3" cstate="print"/>
          <a:srcRect/>
          <a:stretch>
            <a:fillRect/>
          </a:stretch>
        </p:blipFill>
        <p:spPr bwMode="auto">
          <a:xfrm>
            <a:off x="3152800" y="2708920"/>
            <a:ext cx="6192688" cy="3058781"/>
          </a:xfrm>
          <a:prstGeom prst="rect">
            <a:avLst/>
          </a:prstGeom>
          <a:noFill/>
          <a:ln w="9525">
            <a:noFill/>
            <a:miter lim="800000"/>
            <a:headEnd/>
            <a:tailEnd/>
          </a:ln>
        </p:spPr>
      </p:pic>
    </p:spTree>
    <p:extLst>
      <p:ext uri="{BB962C8B-B14F-4D97-AF65-F5344CB8AC3E}">
        <p14:creationId xmlns:p14="http://schemas.microsoft.com/office/powerpoint/2010/main" val="363957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548680"/>
          </a:xfrm>
        </p:spPr>
        <p:txBody>
          <a:bodyPr/>
          <a:lstStyle/>
          <a:p>
            <a:r>
              <a:rPr lang="en-US" sz="2400" dirty="0">
                <a:latin typeface="Calibri" pitchFamily="34" charset="0"/>
                <a:cs typeface="Calibri" pitchFamily="34" charset="0"/>
              </a:rPr>
              <a:t>Gateway Model Builder</a:t>
            </a:r>
            <a:endParaRPr lang="en-US" sz="2400" dirty="0"/>
          </a:p>
        </p:txBody>
      </p:sp>
      <p:sp>
        <p:nvSpPr>
          <p:cNvPr id="3" name="Espace réservé du contenu 2"/>
          <p:cNvSpPr>
            <a:spLocks noGrp="1"/>
          </p:cNvSpPr>
          <p:nvPr>
            <p:ph idx="4294967295"/>
          </p:nvPr>
        </p:nvSpPr>
        <p:spPr>
          <a:xfrm>
            <a:off x="0" y="1124744"/>
            <a:ext cx="9906000" cy="5040560"/>
          </a:xfrm>
        </p:spPr>
        <p:txBody>
          <a:bodyPr/>
          <a:lstStyle/>
          <a:p>
            <a:pPr>
              <a:lnSpc>
                <a:spcPts val="4530"/>
              </a:lnSpc>
              <a:buFont typeface="Wingdings" panose="05000000000000000000" pitchFamily="2" charset="2"/>
              <a:buChar char="v"/>
            </a:pPr>
            <a:r>
              <a:rPr lang="en-CA" sz="1800" dirty="0"/>
              <a:t>GW Model Builder:</a:t>
            </a:r>
          </a:p>
          <a:p>
            <a:pPr marL="269875" lvl="1" indent="0">
              <a:lnSpc>
                <a:spcPts val="4530"/>
              </a:lnSpc>
              <a:buFont typeface="Wingdings" pitchFamily="2" charset="2"/>
              <a:buChar char="ü"/>
            </a:pPr>
            <a:r>
              <a:rPr lang="en-CA" sz="1400" dirty="0">
                <a:latin typeface="Calibri" pitchFamily="34" charset="0"/>
                <a:cs typeface="Calibri" pitchFamily="34" charset="0"/>
              </a:rPr>
              <a:t>	</a:t>
            </a:r>
            <a:r>
              <a:rPr lang="en-CA" sz="1800" dirty="0"/>
              <a:t>Data Model</a:t>
            </a:r>
          </a:p>
          <a:p>
            <a:pPr marL="269875" lvl="1" indent="0">
              <a:lnSpc>
                <a:spcPts val="4530"/>
              </a:lnSpc>
              <a:buFont typeface="Wingdings" pitchFamily="2" charset="2"/>
              <a:buChar char="ü"/>
            </a:pPr>
            <a:r>
              <a:rPr lang="en-CA" sz="1800" dirty="0"/>
              <a:t>    Service Implementation</a:t>
            </a:r>
          </a:p>
          <a:p>
            <a:pPr marL="269875" lvl="1" indent="0">
              <a:lnSpc>
                <a:spcPts val="4530"/>
              </a:lnSpc>
              <a:buFont typeface="Wingdings" pitchFamily="2" charset="2"/>
              <a:buChar char="ü"/>
            </a:pPr>
            <a:r>
              <a:rPr lang="en-CA" sz="1800" dirty="0"/>
              <a:t> 	Runtime </a:t>
            </a:r>
            <a:r>
              <a:rPr lang="en-CA" sz="1800" dirty="0" err="1"/>
              <a:t>Artifacts</a:t>
            </a:r>
            <a:endParaRPr lang="en-CA" sz="1800" dirty="0"/>
          </a:p>
          <a:p>
            <a:pPr marL="269875" lvl="1" indent="0">
              <a:lnSpc>
                <a:spcPts val="4530"/>
              </a:lnSpc>
              <a:buFont typeface="Wingdings" pitchFamily="2" charset="2"/>
              <a:buChar char="ü"/>
            </a:pPr>
            <a:r>
              <a:rPr lang="en-CA" sz="1800" dirty="0"/>
              <a:t>  	Service Maintenance</a:t>
            </a:r>
          </a:p>
          <a:p>
            <a:pPr marL="0" indent="0">
              <a:lnSpc>
                <a:spcPts val="4530"/>
              </a:lnSpc>
              <a:buNone/>
            </a:pPr>
            <a:endParaRPr lang="en-CA" sz="1800" dirty="0">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pPr>
            <a:endParaRPr lang="en-CA" sz="1800" dirty="0">
              <a:solidFill>
                <a:srgbClr val="000000"/>
              </a:solidFill>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buNone/>
            </a:pPr>
            <a:r>
              <a:rPr lang="en-US" sz="1200" dirty="0"/>
              <a:t>            </a:t>
            </a:r>
            <a:endParaRPr lang="en-US" sz="1800" dirty="0">
              <a:latin typeface="Calibri" pitchFamily="34" charset="0"/>
              <a:cs typeface="Calibri" pitchFamily="34" charset="0"/>
            </a:endParaRPr>
          </a:p>
          <a:p>
            <a:pPr>
              <a:buNone/>
            </a:pPr>
            <a:endParaRPr lang="en-US" sz="1200" dirty="0"/>
          </a:p>
          <a:p>
            <a:pPr>
              <a:lnSpc>
                <a:spcPts val="4530"/>
              </a:lnSpc>
              <a:buNone/>
            </a:pPr>
            <a:endParaRPr lang="en-CA" sz="1800" dirty="0">
              <a:solidFill>
                <a:srgbClr val="000000"/>
              </a:solidFill>
              <a:latin typeface="Calibri" pitchFamily="34" charset="0"/>
              <a:cs typeface="Calibri" pitchFamily="34" charset="0"/>
            </a:endParaRPr>
          </a:p>
          <a:p>
            <a:pPr>
              <a:buNone/>
            </a:pPr>
            <a:endParaRPr lang="en-US" sz="1800" dirty="0"/>
          </a:p>
        </p:txBody>
      </p:sp>
    </p:spTree>
    <p:extLst>
      <p:ext uri="{BB962C8B-B14F-4D97-AF65-F5344CB8AC3E}">
        <p14:creationId xmlns:p14="http://schemas.microsoft.com/office/powerpoint/2010/main" val="205832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548680"/>
          </a:xfrm>
        </p:spPr>
        <p:txBody>
          <a:bodyPr/>
          <a:lstStyle/>
          <a:p>
            <a:r>
              <a:rPr lang="en-US" b="0" dirty="0">
                <a:latin typeface="Calibri" pitchFamily="34" charset="0"/>
              </a:rPr>
              <a:t> </a:t>
            </a:r>
            <a:br>
              <a:rPr lang="en-US" b="0" dirty="0">
                <a:latin typeface="Calibri" pitchFamily="34" charset="0"/>
              </a:rPr>
            </a:br>
            <a:r>
              <a:rPr lang="en-US" dirty="0">
                <a:latin typeface="Calibri" pitchFamily="34" charset="0"/>
              </a:rPr>
              <a:t>Data model elements    </a:t>
            </a:r>
            <a:br>
              <a:rPr lang="en-US" dirty="0">
                <a:latin typeface="Calibri" pitchFamily="34" charset="0"/>
              </a:rPr>
            </a:br>
            <a:r>
              <a:rPr lang="en-US" dirty="0">
                <a:latin typeface="Calibri" pitchFamily="34" charset="0"/>
              </a:rPr>
              <a:t>								</a:t>
            </a:r>
            <a:r>
              <a:rPr lang="en-US" sz="1300" dirty="0">
                <a:solidFill>
                  <a:srgbClr val="009BCC"/>
                </a:solidFill>
                <a:latin typeface="Calibri" pitchFamily="34" charset="0"/>
                <a:cs typeface="Calibri" pitchFamily="34" charset="0"/>
              </a:rPr>
              <a:t> GWI-OVW:GWI-OVW-03 </a:t>
            </a:r>
            <a:br>
              <a:rPr lang="en-US" dirty="0">
                <a:latin typeface="Calibri" pitchFamily="34" charset="0"/>
              </a:rPr>
            </a:br>
            <a:endParaRPr lang="en-US" dirty="0">
              <a:latin typeface="Calibri" pitchFamily="34" charset="0"/>
            </a:endParaRPr>
          </a:p>
        </p:txBody>
      </p:sp>
      <p:sp>
        <p:nvSpPr>
          <p:cNvPr id="3" name="Espace réservé du contenu 2"/>
          <p:cNvSpPr>
            <a:spLocks noGrp="1"/>
          </p:cNvSpPr>
          <p:nvPr>
            <p:ph idx="4294967295"/>
          </p:nvPr>
        </p:nvSpPr>
        <p:spPr>
          <a:xfrm>
            <a:off x="0" y="1124744"/>
            <a:ext cx="9906000" cy="5040560"/>
          </a:xfrm>
        </p:spPr>
        <p:txBody>
          <a:bodyPr/>
          <a:lstStyle/>
          <a:p>
            <a:pPr>
              <a:buFont typeface="Wingdings" pitchFamily="2" charset="2"/>
              <a:buChar char="v"/>
            </a:pPr>
            <a:endParaRPr lang="en-US" sz="1300" dirty="0"/>
          </a:p>
          <a:p>
            <a:pPr>
              <a:buFont typeface="Wingdings" pitchFamily="2" charset="2"/>
              <a:buChar char="v"/>
            </a:pPr>
            <a:r>
              <a:rPr lang="en-US" sz="1300" dirty="0"/>
              <a:t>This model offers optimum flexibility, wherein it requires manual definition of individual data model elements and their properties.</a:t>
            </a:r>
          </a:p>
          <a:p>
            <a:r>
              <a:rPr lang="en-US" sz="1300" dirty="0"/>
              <a:t>Within the tree view of the Service Builder, you can use the data model folder structure to create and edit the individual data model elements. The data model consists of various sub-folders for each of the element types as listed below:</a:t>
            </a:r>
          </a:p>
          <a:p>
            <a:endParaRPr lang="en-US" sz="1300" dirty="0"/>
          </a:p>
          <a:p>
            <a:r>
              <a:rPr lang="en-US" sz="1300" dirty="0"/>
              <a:t>Entity Types</a:t>
            </a:r>
          </a:p>
          <a:p>
            <a:r>
              <a:rPr lang="en-US" sz="1300" dirty="0"/>
              <a:t>Complex Types</a:t>
            </a:r>
          </a:p>
          <a:p>
            <a:r>
              <a:rPr lang="en-US" sz="1300" dirty="0"/>
              <a:t>Associations</a:t>
            </a:r>
          </a:p>
          <a:p>
            <a:r>
              <a:rPr lang="en-US" sz="1300" dirty="0"/>
              <a:t>Entity Sets</a:t>
            </a:r>
          </a:p>
          <a:p>
            <a:r>
              <a:rPr lang="en-US" sz="1300" dirty="0"/>
              <a:t>Association Sets</a:t>
            </a:r>
          </a:p>
          <a:p>
            <a:r>
              <a:rPr lang="en-US" sz="1300" dirty="0"/>
              <a:t>Function Imports</a:t>
            </a:r>
          </a:p>
          <a:p>
            <a:pPr>
              <a:buFont typeface="Wingdings" pitchFamily="2" charset="2"/>
              <a:buChar char="v"/>
            </a:pPr>
            <a:endParaRPr lang="en-CA" sz="1300" dirty="0">
              <a:solidFill>
                <a:srgbClr val="000000"/>
              </a:solidFill>
              <a:cs typeface="Calibri" pitchFamily="34" charset="0"/>
            </a:endParaRPr>
          </a:p>
          <a:p>
            <a:pPr>
              <a:lnSpc>
                <a:spcPts val="4530"/>
              </a:lnSpc>
            </a:pPr>
            <a:endParaRPr lang="en-CA" sz="1300" dirty="0">
              <a:solidFill>
                <a:srgbClr val="000000"/>
              </a:solidFill>
              <a:cs typeface="Calibri" pitchFamily="34" charset="0"/>
            </a:endParaRPr>
          </a:p>
          <a:p>
            <a:pPr>
              <a:lnSpc>
                <a:spcPts val="4530"/>
              </a:lnSpc>
              <a:buNone/>
            </a:pPr>
            <a:endParaRPr lang="en-CA" sz="1300" dirty="0">
              <a:solidFill>
                <a:srgbClr val="000000"/>
              </a:solidFill>
              <a:cs typeface="Calibri" pitchFamily="34" charset="0"/>
            </a:endParaRPr>
          </a:p>
          <a:p>
            <a:pPr>
              <a:lnSpc>
                <a:spcPts val="4530"/>
              </a:lnSpc>
              <a:buNone/>
            </a:pPr>
            <a:r>
              <a:rPr lang="en-US" sz="1300" dirty="0"/>
              <a:t>            </a:t>
            </a:r>
            <a:endParaRPr lang="en-US" sz="1300" dirty="0">
              <a:cs typeface="Calibri" pitchFamily="34" charset="0"/>
            </a:endParaRPr>
          </a:p>
          <a:p>
            <a:pPr>
              <a:buNone/>
            </a:pPr>
            <a:endParaRPr lang="en-US" sz="1300" dirty="0"/>
          </a:p>
          <a:p>
            <a:pPr>
              <a:lnSpc>
                <a:spcPts val="4530"/>
              </a:lnSpc>
              <a:buNone/>
            </a:pPr>
            <a:endParaRPr lang="en-CA" sz="1300" dirty="0">
              <a:solidFill>
                <a:srgbClr val="000000"/>
              </a:solidFill>
              <a:cs typeface="Calibri" pitchFamily="34" charset="0"/>
            </a:endParaRPr>
          </a:p>
          <a:p>
            <a:pPr>
              <a:buNone/>
            </a:pPr>
            <a:endParaRPr lang="en-US" sz="1300" dirty="0"/>
          </a:p>
        </p:txBody>
      </p:sp>
      <p:pic>
        <p:nvPicPr>
          <p:cNvPr id="4" name="Picture 3" descr="Picture-1-1024x266.png"/>
          <p:cNvPicPr>
            <a:picLocks noChangeAspect="1"/>
          </p:cNvPicPr>
          <p:nvPr/>
        </p:nvPicPr>
        <p:blipFill>
          <a:blip r:embed="rId3" cstate="print"/>
          <a:stretch>
            <a:fillRect/>
          </a:stretch>
        </p:blipFill>
        <p:spPr>
          <a:xfrm>
            <a:off x="2216696" y="2636912"/>
            <a:ext cx="7518432" cy="3318849"/>
          </a:xfrm>
          <a:prstGeom prst="rect">
            <a:avLst/>
          </a:prstGeom>
        </p:spPr>
      </p:pic>
    </p:spTree>
    <p:extLst>
      <p:ext uri="{BB962C8B-B14F-4D97-AF65-F5344CB8AC3E}">
        <p14:creationId xmlns:p14="http://schemas.microsoft.com/office/powerpoint/2010/main" val="3571026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548680"/>
          </a:xfrm>
        </p:spPr>
        <p:txBody>
          <a:bodyPr/>
          <a:lstStyle/>
          <a:p>
            <a:r>
              <a:rPr lang="en-US" sz="2400" dirty="0">
                <a:latin typeface="Calibri" pitchFamily="34" charset="0"/>
              </a:rPr>
              <a:t>Development Phases for OData service</a:t>
            </a:r>
            <a:endParaRPr lang="en-US" sz="2400" dirty="0"/>
          </a:p>
        </p:txBody>
      </p:sp>
      <p:sp>
        <p:nvSpPr>
          <p:cNvPr id="3" name="Espace réservé du contenu 2"/>
          <p:cNvSpPr>
            <a:spLocks noGrp="1"/>
          </p:cNvSpPr>
          <p:nvPr>
            <p:ph idx="4294967295"/>
          </p:nvPr>
        </p:nvSpPr>
        <p:spPr>
          <a:xfrm>
            <a:off x="0" y="1124744"/>
            <a:ext cx="9906000" cy="5040560"/>
          </a:xfrm>
        </p:spPr>
        <p:txBody>
          <a:bodyPr/>
          <a:lstStyle/>
          <a:p>
            <a:pPr marL="342900" indent="-342900">
              <a:lnSpc>
                <a:spcPts val="2530"/>
              </a:lnSpc>
              <a:buFont typeface="+mj-lt"/>
              <a:buAutoNum type="arabicPeriod"/>
            </a:pPr>
            <a:r>
              <a:rPr lang="en-CA" dirty="0">
                <a:solidFill>
                  <a:srgbClr val="000000"/>
                </a:solidFill>
                <a:latin typeface="Calibri" pitchFamily="34" charset="0"/>
                <a:cs typeface="Calibri" pitchFamily="34" charset="0"/>
              </a:rPr>
              <a:t>Model Provider Class (MPC)</a:t>
            </a:r>
          </a:p>
          <a:p>
            <a:pPr marL="612775" lvl="1" indent="-342900">
              <a:lnSpc>
                <a:spcPts val="2530"/>
              </a:lnSpc>
              <a:buFont typeface="Wingdings" pitchFamily="2" charset="2"/>
              <a:buChar char="v"/>
            </a:pPr>
            <a:r>
              <a:rPr lang="en-US" sz="1800" dirty="0">
                <a:latin typeface="Calibri" pitchFamily="34" charset="0"/>
              </a:rPr>
              <a:t>Definition of individual data model elements and their properties</a:t>
            </a:r>
          </a:p>
          <a:p>
            <a:pPr marL="612775" lvl="1" indent="-342900">
              <a:lnSpc>
                <a:spcPts val="2530"/>
              </a:lnSpc>
              <a:buNone/>
            </a:pPr>
            <a:endParaRPr lang="en-CA" sz="1800" dirty="0">
              <a:solidFill>
                <a:srgbClr val="000000"/>
              </a:solidFill>
              <a:latin typeface="Calibri" pitchFamily="34" charset="0"/>
              <a:cs typeface="Calibri" pitchFamily="34" charset="0"/>
            </a:endParaRPr>
          </a:p>
          <a:p>
            <a:pPr marL="342900" indent="-342900">
              <a:lnSpc>
                <a:spcPts val="2530"/>
              </a:lnSpc>
              <a:buFont typeface="+mj-lt"/>
              <a:buAutoNum type="arabicPeriod"/>
            </a:pPr>
            <a:r>
              <a:rPr lang="en-CA" dirty="0">
                <a:solidFill>
                  <a:srgbClr val="000000"/>
                </a:solidFill>
                <a:latin typeface="Calibri" pitchFamily="34" charset="0"/>
                <a:cs typeface="Calibri" pitchFamily="34" charset="0"/>
              </a:rPr>
              <a:t>Data Provider Class (DPC)</a:t>
            </a:r>
          </a:p>
          <a:p>
            <a:pPr marL="612775" lvl="1" indent="-342900">
              <a:lnSpc>
                <a:spcPts val="2530"/>
              </a:lnSpc>
              <a:buFont typeface="Wingdings" pitchFamily="2" charset="2"/>
              <a:buChar char="v"/>
            </a:pPr>
            <a:r>
              <a:rPr lang="en-US" sz="1800" dirty="0">
                <a:latin typeface="Calibri" pitchFamily="34" charset="0"/>
              </a:rPr>
              <a:t>Definition of runtime artifacts (operations &amp; methods)</a:t>
            </a:r>
          </a:p>
          <a:p>
            <a:pPr marL="612775" lvl="1" indent="-342900">
              <a:lnSpc>
                <a:spcPts val="2530"/>
              </a:lnSpc>
              <a:buFont typeface="Wingdings" pitchFamily="2" charset="2"/>
              <a:buChar char="v"/>
            </a:pPr>
            <a:r>
              <a:rPr lang="en-US" sz="1800" dirty="0">
                <a:latin typeface="Calibri" pitchFamily="34" charset="0"/>
              </a:rPr>
              <a:t>Code-based implementation</a:t>
            </a:r>
          </a:p>
          <a:p>
            <a:pPr marL="612775" lvl="1" indent="-342900">
              <a:lnSpc>
                <a:spcPts val="2530"/>
              </a:lnSpc>
              <a:buFont typeface="Wingdings" pitchFamily="2" charset="2"/>
              <a:buChar char="v"/>
            </a:pPr>
            <a:r>
              <a:rPr lang="en-US" sz="1800" dirty="0">
                <a:latin typeface="Calibri" pitchFamily="34" charset="0"/>
              </a:rPr>
              <a:t>Mapping operations to a data source</a:t>
            </a:r>
          </a:p>
          <a:p>
            <a:pPr marL="612775" lvl="1" indent="-342900">
              <a:lnSpc>
                <a:spcPts val="2530"/>
              </a:lnSpc>
              <a:buNone/>
            </a:pPr>
            <a:endParaRPr lang="en-CA" sz="1800" dirty="0">
              <a:solidFill>
                <a:schemeClr val="bg1">
                  <a:lumMod val="50000"/>
                </a:schemeClr>
              </a:solidFill>
            </a:endParaRPr>
          </a:p>
          <a:p>
            <a:pPr marL="342900" indent="-342900">
              <a:lnSpc>
                <a:spcPts val="2530"/>
              </a:lnSpc>
              <a:buFont typeface="+mj-lt"/>
              <a:buAutoNum type="arabicPeriod"/>
            </a:pPr>
            <a:r>
              <a:rPr lang="en-CA" dirty="0">
                <a:solidFill>
                  <a:srgbClr val="000000"/>
                </a:solidFill>
                <a:latin typeface="Calibri" pitchFamily="34" charset="0"/>
                <a:cs typeface="Calibri" pitchFamily="34" charset="0"/>
              </a:rPr>
              <a:t>Service Maintenance</a:t>
            </a:r>
          </a:p>
          <a:p>
            <a:pPr marL="612775" lvl="1" indent="-342900">
              <a:lnSpc>
                <a:spcPts val="2530"/>
              </a:lnSpc>
              <a:buFont typeface="Wingdings" pitchFamily="2" charset="2"/>
              <a:buChar char="v"/>
            </a:pPr>
            <a:r>
              <a:rPr lang="en-US" sz="1800" dirty="0">
                <a:latin typeface="Calibri" pitchFamily="34" charset="0"/>
              </a:rPr>
              <a:t>Registering &amp; activating the service</a:t>
            </a:r>
          </a:p>
          <a:p>
            <a:pPr marL="612775" lvl="1" indent="-342900">
              <a:lnSpc>
                <a:spcPts val="4530"/>
              </a:lnSpc>
              <a:buFont typeface="Wingdings" pitchFamily="2" charset="2"/>
              <a:buChar char="v"/>
            </a:pPr>
            <a:endParaRPr lang="en-CA" sz="1400" dirty="0">
              <a:solidFill>
                <a:srgbClr val="000000"/>
              </a:solidFill>
              <a:latin typeface="Calibri" pitchFamily="34" charset="0"/>
              <a:cs typeface="Calibri" pitchFamily="34" charset="0"/>
            </a:endParaRPr>
          </a:p>
          <a:p>
            <a:pPr>
              <a:lnSpc>
                <a:spcPts val="4530"/>
              </a:lnSpc>
            </a:pPr>
            <a:endParaRPr lang="en-CA" sz="1800" dirty="0">
              <a:solidFill>
                <a:srgbClr val="000000"/>
              </a:solidFill>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buNone/>
            </a:pPr>
            <a:r>
              <a:rPr lang="en-US" sz="1200" dirty="0"/>
              <a:t>            </a:t>
            </a:r>
            <a:endParaRPr lang="en-US" sz="1800" dirty="0">
              <a:latin typeface="Calibri" pitchFamily="34" charset="0"/>
              <a:cs typeface="Calibri" pitchFamily="34" charset="0"/>
            </a:endParaRPr>
          </a:p>
          <a:p>
            <a:pPr>
              <a:buNone/>
            </a:pPr>
            <a:endParaRPr lang="en-US" sz="1200" dirty="0"/>
          </a:p>
          <a:p>
            <a:pPr>
              <a:lnSpc>
                <a:spcPts val="4530"/>
              </a:lnSpc>
              <a:buNone/>
            </a:pPr>
            <a:endParaRPr lang="en-CA" sz="1800" dirty="0">
              <a:solidFill>
                <a:srgbClr val="000000"/>
              </a:solidFill>
              <a:latin typeface="Calibri" pitchFamily="34" charset="0"/>
              <a:cs typeface="Calibri" pitchFamily="34" charset="0"/>
            </a:endParaRPr>
          </a:p>
          <a:p>
            <a:pPr>
              <a:buNone/>
            </a:pPr>
            <a:endParaRPr lang="en-US" sz="1800" dirty="0"/>
          </a:p>
        </p:txBody>
      </p:sp>
    </p:spTree>
    <p:extLst>
      <p:ext uri="{BB962C8B-B14F-4D97-AF65-F5344CB8AC3E}">
        <p14:creationId xmlns:p14="http://schemas.microsoft.com/office/powerpoint/2010/main" val="3808406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Capgemini ppt templat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ppt template</Template>
  <TotalTime>2150</TotalTime>
  <Words>1221</Words>
  <Application>Microsoft Office PowerPoint</Application>
  <PresentationFormat>A4 Paper (210x297 mm)</PresentationFormat>
  <Paragraphs>288</Paragraphs>
  <Slides>23</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Arial Narrow</vt:lpstr>
      <vt:lpstr>Calibri</vt:lpstr>
      <vt:lpstr>Courier New</vt:lpstr>
      <vt:lpstr>Times</vt:lpstr>
      <vt:lpstr>Trebuchet MS</vt:lpstr>
      <vt:lpstr>Wingdings</vt:lpstr>
      <vt:lpstr>Capgemini ppt template</vt:lpstr>
      <vt:lpstr>Conception personnalisée</vt:lpstr>
      <vt:lpstr>PowerPoint Presentation</vt:lpstr>
      <vt:lpstr>SAP Gateway</vt:lpstr>
      <vt:lpstr>            Gateway Service Builder – SEGW  GWI-OVW:GWI-OVW-01 </vt:lpstr>
      <vt:lpstr>         Steps Involved in Creating a Gateway Project          GWI-OVW:GWI-OVW-01 </vt:lpstr>
      <vt:lpstr>                              SEGW                    GWI-OVW:GWI-OVW-02 </vt:lpstr>
      <vt:lpstr>  Data modeling in SAP Gateway          GWI-OVW:GWI-OVW-03 </vt:lpstr>
      <vt:lpstr>Gateway Model Builder</vt:lpstr>
      <vt:lpstr>  Data model elements              GWI-OVW:GWI-OVW-03  </vt:lpstr>
      <vt:lpstr>Development Phases for OData service</vt:lpstr>
      <vt:lpstr>Gateway Model Builder</vt:lpstr>
      <vt:lpstr>         Creating the ABAP Classes        GWI-OVW:GWI-OVW-03   </vt:lpstr>
      <vt:lpstr>Registering the Service</vt:lpstr>
      <vt:lpstr>                                       Service Maintenance             GWI-OVW:GWI-OVW-03 </vt:lpstr>
      <vt:lpstr>Development Process</vt:lpstr>
      <vt:lpstr>Entity Data Model</vt:lpstr>
      <vt:lpstr>                                                             Possibility operations        GWI-OVW:GWI-OVW-04</vt:lpstr>
      <vt:lpstr>CRUDQ Operations</vt:lpstr>
      <vt:lpstr>Service Operations                    GWI-OVW:GWI-OVW-04 </vt:lpstr>
      <vt:lpstr>Demo 1 : OData service with CRUDQ operations</vt:lpstr>
      <vt:lpstr>OData Query Options</vt:lpstr>
      <vt:lpstr>OData Query Options (Continued…)</vt:lpstr>
      <vt:lpstr>OData Query Options (Continued…)</vt:lpstr>
      <vt:lpstr>ANY QUESTIONS </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NetWeaver Gateway</dc:title>
  <dc:subject>SAP NetWeaver Gateway</dc:subject>
  <dc:creator>Syam</dc:creator>
  <cp:keywords>SAP</cp:keywords>
  <cp:lastModifiedBy>Thomson, Roseline</cp:lastModifiedBy>
  <cp:revision>439</cp:revision>
  <dcterms:created xsi:type="dcterms:W3CDTF">2011-08-17T05:35:48Z</dcterms:created>
  <dcterms:modified xsi:type="dcterms:W3CDTF">2020-02-12T10:21:13Z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SAP Mobility CoE</vt:lpwstr>
  </property>
  <property fmtid="{D5CDD505-2E9C-101B-9397-08002B2CF9AE}" pid="3" name="Owner">
    <vt:lpwstr>Venkata Subramani Renduchintala</vt:lpwstr>
  </property>
  <property fmtid="{D5CDD505-2E9C-101B-9397-08002B2CF9AE}" pid="4" name="Mailstop">
    <vt:lpwstr>venkata.renduchintala@capgemini.com</vt:lpwstr>
  </property>
  <property fmtid="{D5CDD505-2E9C-101B-9397-08002B2CF9AE}" pid="5" name="Office">
    <vt:lpwstr>CG Bangalore 4B, 5th floor</vt:lpwstr>
  </property>
  <property fmtid="{D5CDD505-2E9C-101B-9397-08002B2CF9AE}" pid="6" name="Version">
    <vt:lpwstr>1.1</vt:lpwstr>
  </property>
</Properties>
</file>