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1" r:id="rId4"/>
  </p:sldMasterIdLst>
  <p:notesMasterIdLst>
    <p:notesMasterId r:id="rId35"/>
  </p:notesMasterIdLst>
  <p:handoutMasterIdLst>
    <p:handoutMasterId r:id="rId36"/>
  </p:handoutMasterIdLst>
  <p:sldIdLst>
    <p:sldId id="353" r:id="rId5"/>
    <p:sldId id="260" r:id="rId6"/>
    <p:sldId id="279" r:id="rId7"/>
    <p:sldId id="320" r:id="rId8"/>
    <p:sldId id="321" r:id="rId9"/>
    <p:sldId id="325" r:id="rId10"/>
    <p:sldId id="331" r:id="rId11"/>
    <p:sldId id="280" r:id="rId12"/>
    <p:sldId id="332" r:id="rId13"/>
    <p:sldId id="333" r:id="rId14"/>
    <p:sldId id="334" r:id="rId15"/>
    <p:sldId id="328" r:id="rId16"/>
    <p:sldId id="335" r:id="rId17"/>
    <p:sldId id="329" r:id="rId18"/>
    <p:sldId id="330"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72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1219" autoAdjust="0"/>
  </p:normalViewPr>
  <p:slideViewPr>
    <p:cSldViewPr>
      <p:cViewPr varScale="1">
        <p:scale>
          <a:sx n="77" d="100"/>
          <a:sy n="77" d="100"/>
        </p:scale>
        <p:origin x="80" y="96"/>
      </p:cViewPr>
      <p:guideLst>
        <p:guide orient="horz" pos="2160"/>
        <p:guide pos="3120"/>
      </p:guideLst>
    </p:cSldViewPr>
  </p:slideViewPr>
  <p:outlineViewPr>
    <p:cViewPr>
      <p:scale>
        <a:sx n="33" d="100"/>
        <a:sy n="33" d="100"/>
      </p:scale>
      <p:origin x="0" y="39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9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l">
              <a:defRPr sz="1200"/>
            </a:lvl1pPr>
          </a:lstStyle>
          <a:p>
            <a:pPr algn="r"/>
            <a:endParaRPr lang="en-US" sz="1400" b="1"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180000" tIns="36000" rIns="72000" bIns="180000" rtlCol="0" anchor="b"/>
          <a:lstStyle>
            <a:lvl1pPr algn="l">
              <a:defRPr sz="1200"/>
            </a:lvl1pPr>
          </a:lstStyle>
          <a:p>
            <a:r>
              <a:rPr lang="en-US" sz="800"/>
              <a:t>© 2014 Capgemini. All rights reserved.</a:t>
            </a:r>
            <a:endParaRPr lang="en-US" sz="800"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72000" tIns="36000" rIns="180000" bIns="180000" rtlCol="0" anchor="b"/>
          <a:lstStyle>
            <a:lvl1pPr algn="r">
              <a:defRPr sz="1200"/>
            </a:lvl1pPr>
          </a:lstStyle>
          <a:p>
            <a:fld id="{31BBAEFF-FCA4-4EA1-946D-1EE330CB54A8}" type="slidenum">
              <a:rPr lang="en-US" sz="800" b="1" smtClean="0"/>
              <a:pPr/>
              <a:t>‹#›</a:t>
            </a:fld>
            <a:endParaRPr lang="en-US" sz="800" b="1"/>
          </a:p>
        </p:txBody>
      </p:sp>
    </p:spTree>
    <p:extLst>
      <p:ext uri="{BB962C8B-B14F-4D97-AF65-F5344CB8AC3E}">
        <p14:creationId xmlns:p14="http://schemas.microsoft.com/office/powerpoint/2010/main" val="22312472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787360" y="571472"/>
            <a:ext cx="5283280" cy="3657656"/>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214290" y="4343400"/>
            <a:ext cx="6429420" cy="422912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180000" tIns="36000" rIns="72000" bIns="180000" rtlCol="0" anchor="b"/>
          <a:lstStyle>
            <a:lvl1pPr algn="l">
              <a:defRPr sz="800"/>
            </a:lvl1pPr>
          </a:lstStyle>
          <a:p>
            <a:r>
              <a:rPr lang="en-US"/>
              <a:t>© 2014 Capgemini. All rights reserved.</a:t>
            </a:r>
            <a:endParaRPr lang="en-US"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72000" tIns="36000" rIns="180000" bIns="180000" rtlCol="0" anchor="b"/>
          <a:lstStyle>
            <a:lvl1pPr algn="r">
              <a:defRPr sz="800" b="1"/>
            </a:lvl1pPr>
          </a:lstStyle>
          <a:p>
            <a:fld id="{CBC04D6F-FB7D-4867-9F14-E50918222406}" type="slidenum">
              <a:rPr lang="en-US" smtClean="0"/>
              <a:pPr/>
              <a:t>‹#›</a:t>
            </a:fld>
            <a:endParaRPr lang="en-US"/>
          </a:p>
        </p:txBody>
      </p:sp>
    </p:spTree>
    <p:extLst>
      <p:ext uri="{BB962C8B-B14F-4D97-AF65-F5344CB8AC3E}">
        <p14:creationId xmlns:p14="http://schemas.microsoft.com/office/powerpoint/2010/main" val="113698636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180975" indent="0" algn="l" defTabSz="914400" rtl="0" eaLnBrk="1" latinLnBrk="0" hangingPunct="1">
      <a:defRPr sz="1200" kern="1200">
        <a:solidFill>
          <a:schemeClr val="tx1"/>
        </a:solidFill>
        <a:latin typeface="+mn-lt"/>
        <a:ea typeface="+mn-ea"/>
        <a:cs typeface="+mn-cs"/>
      </a:defRPr>
    </a:lvl2pPr>
    <a:lvl3pPr marL="360363" indent="0" algn="l" defTabSz="914400" rtl="0" eaLnBrk="1" latinLnBrk="0" hangingPunct="1">
      <a:defRPr sz="1200" kern="1200">
        <a:solidFill>
          <a:schemeClr val="tx1"/>
        </a:solidFill>
        <a:latin typeface="+mn-lt"/>
        <a:ea typeface="+mn-ea"/>
        <a:cs typeface="+mn-cs"/>
      </a:defRPr>
    </a:lvl3pPr>
    <a:lvl4pPr marL="541338" indent="0" algn="l" defTabSz="914400" rtl="0" eaLnBrk="1" latinLnBrk="0" hangingPunct="1">
      <a:defRPr sz="1200" kern="1200">
        <a:solidFill>
          <a:schemeClr val="tx1"/>
        </a:solidFill>
        <a:latin typeface="+mn-lt"/>
        <a:ea typeface="+mn-ea"/>
        <a:cs typeface="+mn-cs"/>
      </a:defRPr>
    </a:lvl4pPr>
    <a:lvl5pPr marL="722313"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1</a:t>
            </a:fld>
            <a:endParaRPr lang="en-US" dirty="0"/>
          </a:p>
        </p:txBody>
      </p:sp>
      <p:sp>
        <p:nvSpPr>
          <p:cNvPr id="6" name="Header Placeholder 5"/>
          <p:cNvSpPr>
            <a:spLocks noGrp="1"/>
          </p:cNvSpPr>
          <p:nvPr>
            <p:ph type="hdr" sz="quarter" idx="12"/>
          </p:nvPr>
        </p:nvSpPr>
        <p:spPr/>
        <p:txBody>
          <a:bodyPr/>
          <a:lstStyle/>
          <a:p>
            <a:r>
              <a:rPr lang="en-US"/>
              <a:t>SAP Gateway</a:t>
            </a:r>
            <a:endParaRPr lang="en-US" dirty="0"/>
          </a:p>
        </p:txBody>
      </p:sp>
    </p:spTree>
    <p:extLst>
      <p:ext uri="{BB962C8B-B14F-4D97-AF65-F5344CB8AC3E}">
        <p14:creationId xmlns:p14="http://schemas.microsoft.com/office/powerpoint/2010/main" val="697885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ntacts Inf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840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Master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45463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82" r:id="rId2"/>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rvices.odata.org/OData/OData.svc/Categories?$top=1" TargetMode="External"/><Relationship Id="rId2" Type="http://schemas.openxmlformats.org/officeDocument/2006/relationships/hyperlink" Target="http://services.odata.org/OData/OData.svc/Suppliers?$format=json" TargetMode="External"/><Relationship Id="rId1" Type="http://schemas.openxmlformats.org/officeDocument/2006/relationships/slideLayout" Target="../slideLayouts/slideLayout2.xml"/><Relationship Id="rId6" Type="http://schemas.openxmlformats.org/officeDocument/2006/relationships/hyperlink" Target="http://services.odata.org/OData/OData.svc/Products?$orderby=Price%20desc" TargetMode="External"/><Relationship Id="rId5" Type="http://schemas.openxmlformats.org/officeDocument/2006/relationships/hyperlink" Target="http://services.odata.org/OData/OData.svc/Suppliers?$inlinecount=allpages" TargetMode="External"/><Relationship Id="rId4" Type="http://schemas.openxmlformats.org/officeDocument/2006/relationships/hyperlink" Target="http://services.odata.org/OData/OData.svc/Products?$skip=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ervices.odata.org/OData/OData.svc/Products?$filter=Rating%20gt%203" TargetMode="External"/><Relationship Id="rId2" Type="http://schemas.openxmlformats.org/officeDocument/2006/relationships/hyperlink" Target="http://services.odata.org/OData/OData.svc/Products?$expand=Category" TargetMode="External"/><Relationship Id="rId1" Type="http://schemas.openxmlformats.org/officeDocument/2006/relationships/slideLayout" Target="../slideLayouts/slideLayout2.xml"/><Relationship Id="rId4" Type="http://schemas.openxmlformats.org/officeDocument/2006/relationships/hyperlink" Target="http://services.odata.org/OData/OData.svc/Products(3)?$select=Rating,Price"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ervices.odata.org/OData/OData.svc/Products?$top=3&amp;$skip=3&amp;$orderby=Rating%20desc" TargetMode="External"/><Relationship Id="rId2" Type="http://schemas.openxmlformats.org/officeDocument/2006/relationships/hyperlink" Target="http://services.odata.org/OData/OData.svc/Products?$top=3&amp;$orderby=Rating%20desc" TargetMode="External"/><Relationship Id="rId1" Type="http://schemas.openxmlformats.org/officeDocument/2006/relationships/slideLayout" Target="../slideLayouts/slideLayout2.xml"/><Relationship Id="rId4" Type="http://schemas.openxmlformats.org/officeDocument/2006/relationships/hyperlink" Target="http://services.odata.org/OData/OData.svc/Products?$inlinecount=allpages&amp;$filter=Price%20ge%2020"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odata.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0" y="1125538"/>
            <a:ext cx="9906000" cy="5040312"/>
          </a:xfrm>
          <a:prstGeom prst="rect">
            <a:avLst/>
          </a:prstGeom>
        </p:spPr>
        <p:txBody>
          <a:bodyPr/>
          <a:lstStyle/>
          <a:p>
            <a:pPr>
              <a:lnSpc>
                <a:spcPts val="4530"/>
              </a:lnSpc>
              <a:buFont typeface="Wingdings" panose="05000000000000000000" pitchFamily="2" charset="2"/>
              <a:buChar char="v"/>
            </a:pPr>
            <a:r>
              <a:rPr lang="en-CA" sz="1800" dirty="0">
                <a:latin typeface="Calibri" pitchFamily="34" charset="0"/>
                <a:cs typeface="Calibri" pitchFamily="34" charset="0"/>
              </a:rPr>
              <a:t>What is NW GATEWAY and it’s advantages ?</a:t>
            </a:r>
          </a:p>
          <a:p>
            <a:pPr>
              <a:lnSpc>
                <a:spcPts val="4530"/>
              </a:lnSpc>
              <a:buFont typeface="Wingdings" panose="05000000000000000000" pitchFamily="2" charset="2"/>
              <a:buChar char="v"/>
            </a:pPr>
            <a:r>
              <a:rPr lang="en-CA" sz="1800" dirty="0">
                <a:latin typeface="Calibri" pitchFamily="34" charset="0"/>
                <a:cs typeface="Calibri" pitchFamily="34" charset="0"/>
              </a:rPr>
              <a:t>What is </a:t>
            </a:r>
            <a:r>
              <a:rPr lang="en-CA" sz="1800" dirty="0" err="1">
                <a:latin typeface="Calibri" pitchFamily="34" charset="0"/>
                <a:cs typeface="Calibri" pitchFamily="34" charset="0"/>
              </a:rPr>
              <a:t>Odata</a:t>
            </a:r>
            <a:r>
              <a:rPr lang="en-CA" sz="1800" dirty="0">
                <a:latin typeface="Calibri" pitchFamily="34" charset="0"/>
                <a:cs typeface="Calibri" pitchFamily="34" charset="0"/>
              </a:rPr>
              <a:t>  Protocol and its architecture in terms of WWW.</a:t>
            </a:r>
          </a:p>
          <a:p>
            <a:pPr>
              <a:lnSpc>
                <a:spcPts val="4530"/>
              </a:lnSpc>
              <a:buFont typeface="Wingdings" panose="05000000000000000000" pitchFamily="2" charset="2"/>
              <a:buChar char="v"/>
            </a:pPr>
            <a:r>
              <a:rPr lang="en-CA" sz="1800" dirty="0">
                <a:latin typeface="Calibri" pitchFamily="34" charset="0"/>
                <a:cs typeface="Calibri" pitchFamily="34" charset="0"/>
              </a:rPr>
              <a:t>What is REST Architecture?</a:t>
            </a:r>
          </a:p>
          <a:p>
            <a:pPr>
              <a:lnSpc>
                <a:spcPts val="4530"/>
              </a:lnSpc>
              <a:buFont typeface="Wingdings" panose="05000000000000000000" pitchFamily="2" charset="2"/>
              <a:buChar char="v"/>
            </a:pPr>
            <a:r>
              <a:rPr lang="en-CA" sz="1800" dirty="0">
                <a:latin typeface="Calibri" pitchFamily="34" charset="0"/>
                <a:cs typeface="Calibri" pitchFamily="34" charset="0"/>
              </a:rPr>
              <a:t>Metadata and Queries of </a:t>
            </a:r>
            <a:r>
              <a:rPr lang="en-CA" sz="1800" dirty="0" err="1">
                <a:latin typeface="Calibri" pitchFamily="34" charset="0"/>
                <a:cs typeface="Calibri" pitchFamily="34" charset="0"/>
              </a:rPr>
              <a:t>OData</a:t>
            </a:r>
            <a:endParaRPr lang="en-CA" sz="1800" dirty="0">
              <a:latin typeface="Calibri" pitchFamily="34" charset="0"/>
              <a:cs typeface="Calibri" pitchFamily="34" charset="0"/>
            </a:endParaRPr>
          </a:p>
          <a:p>
            <a:pPr>
              <a:lnSpc>
                <a:spcPts val="4530"/>
              </a:lnSpc>
              <a:buFont typeface="Wingdings" panose="05000000000000000000" pitchFamily="2" charset="2"/>
              <a:buChar char="v"/>
            </a:pPr>
            <a:r>
              <a:rPr lang="en-CA" sz="1800" dirty="0">
                <a:latin typeface="Calibri" pitchFamily="34" charset="0"/>
                <a:cs typeface="Calibri" pitchFamily="34" charset="0"/>
              </a:rPr>
              <a:t>How to play with </a:t>
            </a:r>
            <a:r>
              <a:rPr lang="en-CA" sz="1800" dirty="0" err="1">
                <a:latin typeface="Calibri" pitchFamily="34" charset="0"/>
                <a:cs typeface="Calibri" pitchFamily="34" charset="0"/>
              </a:rPr>
              <a:t>OData</a:t>
            </a:r>
            <a:r>
              <a:rPr lang="en-CA" sz="1800" dirty="0">
                <a:latin typeface="Calibri" pitchFamily="34" charset="0"/>
                <a:cs typeface="Calibri" pitchFamily="34" charset="0"/>
              </a:rPr>
              <a:t> URI’s?</a:t>
            </a:r>
          </a:p>
          <a:p>
            <a:pPr>
              <a:lnSpc>
                <a:spcPts val="4530"/>
              </a:lnSpc>
              <a:buFont typeface="Wingdings" panose="05000000000000000000" pitchFamily="2" charset="2"/>
              <a:buChar char="v"/>
            </a:pPr>
            <a:r>
              <a:rPr lang="en-CA" sz="1800" dirty="0">
                <a:latin typeface="Calibri" pitchFamily="34" charset="0"/>
                <a:cs typeface="Calibri" pitchFamily="34" charset="0"/>
              </a:rPr>
              <a:t>Entity, Entity set, relation and navigation.</a:t>
            </a:r>
          </a:p>
          <a:p>
            <a:pPr>
              <a:lnSpc>
                <a:spcPts val="4530"/>
              </a:lnSpc>
              <a:buFont typeface="Wingdings" panose="05000000000000000000" pitchFamily="2" charset="2"/>
              <a:buChar char="v"/>
            </a:pPr>
            <a:r>
              <a:rPr lang="en-CA" sz="1800" dirty="0">
                <a:latin typeface="Calibri" pitchFamily="34" charset="0"/>
                <a:cs typeface="Calibri" pitchFamily="34" charset="0"/>
              </a:rPr>
              <a:t> Why OData?</a:t>
            </a:r>
          </a:p>
          <a:p>
            <a:pPr>
              <a:lnSpc>
                <a:spcPts val="4530"/>
              </a:lnSpc>
              <a:buFont typeface="Wingdings" panose="05000000000000000000" pitchFamily="2" charset="2"/>
              <a:buChar char="v"/>
            </a:pPr>
            <a:r>
              <a:rPr lang="en-CA" sz="1800" dirty="0">
                <a:latin typeface="Calibri" pitchFamily="34" charset="0"/>
                <a:cs typeface="Calibri" pitchFamily="34" charset="0"/>
              </a:rPr>
              <a:t>Prerequisites which needs to be checked in Gateway System?</a:t>
            </a:r>
          </a:p>
          <a:p>
            <a:pPr>
              <a:lnSpc>
                <a:spcPts val="4530"/>
              </a:lnSpc>
              <a:buNone/>
            </a:pPr>
            <a:endParaRPr lang="en-CA" sz="1800" dirty="0">
              <a:solidFill>
                <a:srgbClr val="000000"/>
              </a:solidFill>
              <a:latin typeface="Calibri" pitchFamily="34" charset="0"/>
              <a:cs typeface="Calibri" pitchFamily="34" charset="0"/>
            </a:endParaRPr>
          </a:p>
          <a:p>
            <a:pPr>
              <a:lnSpc>
                <a:spcPts val="4530"/>
              </a:lnSpc>
            </a:pPr>
            <a:endParaRPr lang="en-CA" sz="1800" dirty="0">
              <a:solidFill>
                <a:srgbClr val="000000"/>
              </a:solidFill>
              <a:latin typeface="Calibri" pitchFamily="34" charset="0"/>
              <a:cs typeface="Calibri" pitchFamily="34" charset="0"/>
            </a:endParaRPr>
          </a:p>
          <a:p>
            <a:pPr>
              <a:lnSpc>
                <a:spcPts val="4530"/>
              </a:lnSpc>
              <a:buNone/>
            </a:pPr>
            <a:endParaRPr lang="en-CA" sz="1800" dirty="0">
              <a:solidFill>
                <a:srgbClr val="000000"/>
              </a:solidFill>
              <a:latin typeface="Calibri" pitchFamily="34" charset="0"/>
              <a:cs typeface="Calibri" pitchFamily="34" charset="0"/>
            </a:endParaRPr>
          </a:p>
          <a:p>
            <a:pPr>
              <a:lnSpc>
                <a:spcPts val="4530"/>
              </a:lnSpc>
              <a:buNone/>
            </a:pPr>
            <a:r>
              <a:rPr lang="en-US" sz="1200" dirty="0"/>
              <a:t>            </a:t>
            </a:r>
            <a:endParaRPr lang="en-US" sz="1800" dirty="0">
              <a:latin typeface="Calibri" pitchFamily="34" charset="0"/>
              <a:cs typeface="Calibri" pitchFamily="34" charset="0"/>
            </a:endParaRPr>
          </a:p>
          <a:p>
            <a:pPr>
              <a:buNone/>
            </a:pPr>
            <a:endParaRPr lang="en-US" sz="1200" dirty="0"/>
          </a:p>
          <a:p>
            <a:pPr>
              <a:lnSpc>
                <a:spcPts val="4530"/>
              </a:lnSpc>
              <a:buNone/>
            </a:pPr>
            <a:endParaRPr lang="en-CA" sz="1800" dirty="0">
              <a:solidFill>
                <a:srgbClr val="000000"/>
              </a:solidFill>
              <a:latin typeface="Calibri" pitchFamily="34" charset="0"/>
              <a:cs typeface="Calibri" pitchFamily="34" charset="0"/>
            </a:endParaRPr>
          </a:p>
          <a:p>
            <a:pPr>
              <a:buNone/>
            </a:pPr>
            <a:endParaRPr lang="en-US" sz="1800" dirty="0"/>
          </a:p>
        </p:txBody>
      </p:sp>
      <p:sp>
        <p:nvSpPr>
          <p:cNvPr id="8" name="Title 7"/>
          <p:cNvSpPr>
            <a:spLocks noGrp="1"/>
          </p:cNvSpPr>
          <p:nvPr>
            <p:ph type="title" idx="4294967295"/>
          </p:nvPr>
        </p:nvSpPr>
        <p:spPr>
          <a:xfrm>
            <a:off x="0" y="0"/>
            <a:ext cx="9906000" cy="549275"/>
          </a:xfrm>
        </p:spPr>
        <p:txBody>
          <a:bodyPr/>
          <a:lstStyle/>
          <a:p>
            <a:r>
              <a:rPr lang="en-US" sz="2400" dirty="0">
                <a:latin typeface="Calibri" pitchFamily="34" charset="0"/>
                <a:cs typeface="Calibri" pitchFamily="34" charset="0"/>
              </a:rPr>
              <a:t>SAP Gateway</a:t>
            </a:r>
            <a:endParaRPr lang="en-US" sz="2400" dirty="0"/>
          </a:p>
        </p:txBody>
      </p:sp>
      <p:sp>
        <p:nvSpPr>
          <p:cNvPr id="7" name="Rectangle 6"/>
          <p:cNvSpPr/>
          <p:nvPr/>
        </p:nvSpPr>
        <p:spPr>
          <a:xfrm>
            <a:off x="776536" y="692696"/>
            <a:ext cx="1498872" cy="451406"/>
          </a:xfrm>
          <a:prstGeom prst="rect">
            <a:avLst/>
          </a:prstGeom>
        </p:spPr>
        <p:txBody>
          <a:bodyPr wrap="none">
            <a:spAutoFit/>
          </a:bodyPr>
          <a:lstStyle/>
          <a:p>
            <a:pPr>
              <a:lnSpc>
                <a:spcPts val="2760"/>
              </a:lnSpc>
            </a:pPr>
            <a:r>
              <a:rPr lang="en-CA" b="1" dirty="0">
                <a:solidFill>
                  <a:srgbClr val="666666"/>
                </a:solidFill>
                <a:latin typeface="Calibri" pitchFamily="34" charset="0"/>
                <a:cs typeface="Calibri" pitchFamily="34" charset="0"/>
              </a:rPr>
              <a:t>Day II Agenda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4294967295"/>
          </p:nvPr>
        </p:nvPicPr>
        <p:blipFill>
          <a:blip r:embed="rId2" cstate="print"/>
          <a:stretch>
            <a:fillRect/>
          </a:stretch>
        </p:blipFill>
        <p:spPr bwMode="auto">
          <a:xfrm>
            <a:off x="0" y="1570038"/>
            <a:ext cx="7343775" cy="4419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4294967295"/>
          </p:nvPr>
        </p:nvPicPr>
        <p:blipFill>
          <a:blip r:embed="rId2" cstate="print"/>
          <a:stretch>
            <a:fillRect/>
          </a:stretch>
        </p:blipFill>
        <p:spPr bwMode="auto">
          <a:xfrm>
            <a:off x="0" y="1439863"/>
            <a:ext cx="7543800" cy="46799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06000" cy="1187450"/>
          </a:xfrm>
        </p:spPr>
        <p:txBody>
          <a:bodyPr/>
          <a:lstStyle/>
          <a:p>
            <a:r>
              <a:rPr lang="en-US" sz="3200" dirty="0">
                <a:latin typeface="Calibri" pitchFamily="34" charset="0"/>
              </a:rPr>
              <a:t>Deployment Options:</a:t>
            </a:r>
            <a:br>
              <a:rPr lang="en-US" sz="3200" dirty="0">
                <a:latin typeface="Calibri" pitchFamily="34" charset="0"/>
              </a:rPr>
            </a:br>
            <a:endParaRPr lang="en-US" dirty="0"/>
          </a:p>
        </p:txBody>
      </p:sp>
      <p:sp>
        <p:nvSpPr>
          <p:cNvPr id="3" name="Content Placeholder 2"/>
          <p:cNvSpPr>
            <a:spLocks noGrp="1"/>
          </p:cNvSpPr>
          <p:nvPr>
            <p:ph idx="4294967295"/>
          </p:nvPr>
        </p:nvSpPr>
        <p:spPr>
          <a:xfrm>
            <a:off x="0" y="1439863"/>
            <a:ext cx="9906000" cy="4679950"/>
          </a:xfrm>
        </p:spPr>
        <p:txBody>
          <a:bodyPr/>
          <a:lstStyle/>
          <a:p>
            <a:pPr>
              <a:buNone/>
            </a:pPr>
            <a:endParaRPr lang="en-US" dirty="0"/>
          </a:p>
          <a:p>
            <a:pPr>
              <a:buNone/>
            </a:pPr>
            <a:r>
              <a:rPr lang="en-US" dirty="0">
                <a:latin typeface="Calibri" pitchFamily="34" charset="0"/>
              </a:rPr>
              <a:t>HUB Architecture:</a:t>
            </a:r>
          </a:p>
          <a:p>
            <a:pPr>
              <a:buNone/>
            </a:pPr>
            <a:endParaRPr lang="en-US" sz="1300" dirty="0">
              <a:latin typeface="Calibri" pitchFamily="34" charset="0"/>
            </a:endParaRPr>
          </a:p>
          <a:p>
            <a:pPr>
              <a:buNone/>
            </a:pPr>
            <a:r>
              <a:rPr lang="en-US" sz="1300" dirty="0">
                <a:latin typeface="Calibri" pitchFamily="34" charset="0"/>
              </a:rPr>
              <a:t>        Gateway server functionalities are only used on one dedicated server, the hub system. The services are deployed on the backend systems and are registered on the server. The Gateway service is thus deployed in the Gateway backend systems where either IW_BEP is deployed systems or that are running on top of 7.40 leveraging the core component SAP_GWFND.</a:t>
            </a:r>
          </a:p>
          <a:p>
            <a:pPr>
              <a:buNone/>
            </a:pPr>
            <a:endParaRPr lang="en-US" dirty="0"/>
          </a:p>
          <a:p>
            <a:pPr>
              <a:buNone/>
            </a:pPr>
            <a:endParaRPr lang="en-US" dirty="0"/>
          </a:p>
          <a:p>
            <a:pPr>
              <a:buNone/>
            </a:pPr>
            <a:r>
              <a:rPr lang="en-US" dirty="0">
                <a:latin typeface="Calibri" pitchFamily="34" charset="0"/>
              </a:rPr>
              <a:t>Embedded Architecture:</a:t>
            </a:r>
          </a:p>
          <a:p>
            <a:pPr>
              <a:buNone/>
            </a:pPr>
            <a:endParaRPr lang="en-US" sz="1300" dirty="0">
              <a:latin typeface="Calibri" pitchFamily="34" charset="0"/>
            </a:endParaRPr>
          </a:p>
          <a:p>
            <a:pPr>
              <a:buNone/>
            </a:pPr>
            <a:r>
              <a:rPr lang="en-US" sz="1300" dirty="0">
                <a:latin typeface="Calibri" pitchFamily="34" charset="0"/>
              </a:rPr>
              <a:t>      In this case the services are registered as well as published in the SAP Business Suite backend system.  </a:t>
            </a:r>
          </a:p>
          <a:p>
            <a:pPr>
              <a:buNone/>
            </a:pPr>
            <a:endParaRPr lang="en-US" dirty="0">
              <a:latin typeface="Calibri" pitchFamily="34" charset="0"/>
            </a:endParaRPr>
          </a:p>
          <a:p>
            <a:pPr>
              <a:buNone/>
            </a:pPr>
            <a:endParaRPr lang="en-US" dirty="0">
              <a:latin typeface="Calibri" pitchFamily="34" charset="0"/>
            </a:endParaRPr>
          </a:p>
          <a:p>
            <a:pPr>
              <a:buNone/>
            </a:pPr>
            <a:endParaRPr lang="en-US" dirty="0">
              <a:latin typeface="Calibri" pitchFamily="34" charset="0"/>
            </a:endParaRPr>
          </a:p>
          <a:p>
            <a:pPr>
              <a:buNone/>
            </a:pPr>
            <a:r>
              <a:rPr lang="en-US" dirty="0"/>
              <a:t>   </a:t>
            </a:r>
          </a:p>
          <a:p>
            <a:pPr>
              <a:buNone/>
            </a:pPr>
            <a:endParaRPr lang="en-US" dirty="0"/>
          </a:p>
          <a:p>
            <a:pPr>
              <a:buNone/>
            </a:pPr>
            <a:endParaRPr lang="en-US" dirty="0"/>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4294967295"/>
          </p:nvPr>
        </p:nvPicPr>
        <p:blipFill>
          <a:blip r:embed="rId2" cstate="print"/>
          <a:srcRect/>
          <a:stretch>
            <a:fillRect/>
          </a:stretch>
        </p:blipFill>
        <p:spPr bwMode="auto">
          <a:xfrm>
            <a:off x="0" y="1268413"/>
            <a:ext cx="4808538" cy="2447925"/>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5529064" y="1916832"/>
            <a:ext cx="4104456" cy="4210050"/>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128464" y="3933056"/>
            <a:ext cx="4167783" cy="264760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06000" cy="1187450"/>
          </a:xfrm>
        </p:spPr>
        <p:txBody>
          <a:bodyPr/>
          <a:lstStyle/>
          <a:p>
            <a:r>
              <a:rPr lang="en-US" dirty="0"/>
              <a:t>Versions</a:t>
            </a:r>
          </a:p>
        </p:txBody>
      </p:sp>
      <p:sp>
        <p:nvSpPr>
          <p:cNvPr id="3" name="Content Placeholder 2"/>
          <p:cNvSpPr>
            <a:spLocks noGrp="1"/>
          </p:cNvSpPr>
          <p:nvPr>
            <p:ph idx="4294967295"/>
          </p:nvPr>
        </p:nvSpPr>
        <p:spPr>
          <a:xfrm>
            <a:off x="0" y="1439863"/>
            <a:ext cx="9906000" cy="4679950"/>
          </a:xfrm>
        </p:spPr>
        <p:txBody>
          <a:bodyPr/>
          <a:lstStyle/>
          <a:p>
            <a:pPr>
              <a:buFont typeface="Wingdings" pitchFamily="2" charset="2"/>
              <a:buChar char="v"/>
            </a:pPr>
            <a:endParaRPr lang="en-US" sz="1800" dirty="0">
              <a:latin typeface="Calibri" pitchFamily="34" charset="0"/>
              <a:cs typeface="Calibri" pitchFamily="34" charset="0"/>
            </a:endParaRPr>
          </a:p>
          <a:p>
            <a:pPr>
              <a:buFont typeface="Wingdings" pitchFamily="2" charset="2"/>
              <a:buChar char="v"/>
            </a:pPr>
            <a:r>
              <a:rPr lang="en-US" sz="1800" dirty="0">
                <a:latin typeface="Calibri" pitchFamily="34" charset="0"/>
                <a:cs typeface="Calibri" pitchFamily="34" charset="0"/>
              </a:rPr>
              <a:t>SAP Netweaver Gateway 1.0</a:t>
            </a:r>
          </a:p>
          <a:p>
            <a:pPr>
              <a:buFont typeface="Wingdings" pitchFamily="2" charset="2"/>
              <a:buChar char="v"/>
            </a:pPr>
            <a:r>
              <a:rPr lang="en-US" sz="1800" dirty="0">
                <a:latin typeface="Calibri" pitchFamily="34" charset="0"/>
                <a:cs typeface="Calibri" pitchFamily="34" charset="0"/>
              </a:rPr>
              <a:t>SAP Netweaver Gateway 2.0</a:t>
            </a:r>
          </a:p>
          <a:p>
            <a:pPr lvl="1">
              <a:buFont typeface="Wingdings" pitchFamily="2" charset="2"/>
              <a:buChar char="ü"/>
            </a:pPr>
            <a:endParaRPr lang="en-US" sz="1400" dirty="0">
              <a:latin typeface="Calibri" pitchFamily="34" charset="0"/>
              <a:cs typeface="Calibri" pitchFamily="34" charset="0"/>
            </a:endParaRPr>
          </a:p>
          <a:p>
            <a:pPr lvl="1">
              <a:buFont typeface="Wingdings" pitchFamily="2" charset="2"/>
              <a:buChar char="ü"/>
            </a:pPr>
            <a:r>
              <a:rPr lang="en-US" sz="1400" dirty="0">
                <a:latin typeface="Calibri" pitchFamily="34" charset="0"/>
                <a:cs typeface="Calibri" pitchFamily="34" charset="0"/>
              </a:rPr>
              <a:t> SP01</a:t>
            </a:r>
          </a:p>
          <a:p>
            <a:pPr lvl="1">
              <a:buFont typeface="Wingdings" pitchFamily="2" charset="2"/>
              <a:buChar char="ü"/>
            </a:pPr>
            <a:r>
              <a:rPr lang="en-US" sz="1400" dirty="0">
                <a:latin typeface="Calibri" pitchFamily="34" charset="0"/>
                <a:cs typeface="Calibri" pitchFamily="34" charset="0"/>
              </a:rPr>
              <a:t> SP02</a:t>
            </a:r>
          </a:p>
          <a:p>
            <a:pPr lvl="1">
              <a:buFont typeface="Wingdings" pitchFamily="2" charset="2"/>
              <a:buChar char="ü"/>
            </a:pPr>
            <a:r>
              <a:rPr lang="en-US" sz="1400" dirty="0">
                <a:latin typeface="Calibri" pitchFamily="34" charset="0"/>
                <a:cs typeface="Calibri" pitchFamily="34" charset="0"/>
              </a:rPr>
              <a:t>SP03</a:t>
            </a:r>
          </a:p>
          <a:p>
            <a:pPr lvl="1">
              <a:buFont typeface="Wingdings" pitchFamily="2" charset="2"/>
              <a:buChar char="ü"/>
            </a:pPr>
            <a:r>
              <a:rPr lang="en-US" sz="1400" dirty="0">
                <a:latin typeface="Calibri" pitchFamily="34" charset="0"/>
                <a:cs typeface="Calibri" pitchFamily="34" charset="0"/>
              </a:rPr>
              <a:t>SP04</a:t>
            </a:r>
          </a:p>
          <a:p>
            <a:pPr lvl="1">
              <a:buFont typeface="Wingdings" pitchFamily="2" charset="2"/>
              <a:buChar char="ü"/>
            </a:pPr>
            <a:r>
              <a:rPr lang="en-US" sz="1400" dirty="0">
                <a:latin typeface="Calibri" pitchFamily="34" charset="0"/>
                <a:cs typeface="Calibri" pitchFamily="34" charset="0"/>
              </a:rPr>
              <a:t>SP05</a:t>
            </a:r>
          </a:p>
          <a:p>
            <a:pPr lvl="1">
              <a:buFont typeface="Wingdings" pitchFamily="2" charset="2"/>
              <a:buChar char="ü"/>
            </a:pPr>
            <a:r>
              <a:rPr lang="en-US" sz="1400" dirty="0">
                <a:latin typeface="Calibri" pitchFamily="34" charset="0"/>
                <a:cs typeface="Calibri" pitchFamily="34" charset="0"/>
              </a:rPr>
              <a:t>SP06</a:t>
            </a:r>
          </a:p>
          <a:p>
            <a:pPr lvl="1">
              <a:buFont typeface="Wingdings" pitchFamily="2" charset="2"/>
              <a:buChar char="ü"/>
            </a:pPr>
            <a:r>
              <a:rPr lang="en-US" sz="1400" dirty="0">
                <a:latin typeface="Calibri" pitchFamily="34" charset="0"/>
                <a:cs typeface="Calibri" pitchFamily="34" charset="0"/>
              </a:rPr>
              <a:t>SP07</a:t>
            </a:r>
          </a:p>
          <a:p>
            <a:pPr lvl="1">
              <a:buFont typeface="Wingdings" pitchFamily="2" charset="2"/>
              <a:buChar char="ü"/>
            </a:pPr>
            <a:r>
              <a:rPr lang="en-US" sz="1400" dirty="0">
                <a:latin typeface="Calibri" pitchFamily="34" charset="0"/>
                <a:cs typeface="Calibri" pitchFamily="34" charset="0"/>
              </a:rPr>
              <a:t>SP08 </a:t>
            </a:r>
          </a:p>
          <a:p>
            <a:pPr lvl="1">
              <a:buFont typeface="Wingdings" pitchFamily="2" charset="2"/>
              <a:buChar char="ü"/>
            </a:pPr>
            <a:r>
              <a:rPr lang="en-US" sz="1400" dirty="0">
                <a:latin typeface="Calibri" pitchFamily="34" charset="0"/>
                <a:cs typeface="Calibri" pitchFamily="34" charset="0"/>
              </a:rPr>
              <a:t> SP09( Latest)</a:t>
            </a:r>
          </a:p>
          <a:p>
            <a:pPr lvl="1">
              <a:buFont typeface="Wingdings" pitchFamily="2" charset="2"/>
              <a:buChar char="ü"/>
            </a:pPr>
            <a:endParaRPr lang="en-US" sz="1400" dirty="0">
              <a:latin typeface="Calibri" pitchFamily="34" charset="0"/>
              <a:cs typeface="Calibri" pitchFamily="34" charset="0"/>
            </a:endParaRPr>
          </a:p>
          <a:p>
            <a:pPr lvl="1">
              <a:buNone/>
            </a:pPr>
            <a:r>
              <a:rPr lang="en-US" sz="1400" dirty="0">
                <a:latin typeface="Calibri" pitchFamily="34" charset="0"/>
                <a:cs typeface="Calibri" pitchFamily="34" charset="0"/>
              </a:rPr>
              <a:t>From SP4, SAP has newly introduced Gateway Service Builder Tool, We will discuss in Day II ..</a:t>
            </a:r>
          </a:p>
          <a:p>
            <a:pPr lvl="1">
              <a:buNone/>
            </a:pPr>
            <a:endParaRPr lang="en-US" sz="1400" dirty="0">
              <a:latin typeface="Calibri" pitchFamily="34" charset="0"/>
              <a:cs typeface="Calibri" pitchFamily="34" charset="0"/>
            </a:endParaRP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06000" cy="1187450"/>
          </a:xfrm>
        </p:spPr>
        <p:txBody>
          <a:bodyPr/>
          <a:lstStyle/>
          <a:p>
            <a:r>
              <a:rPr lang="en-US" dirty="0"/>
              <a:t>Questions And Answers	</a:t>
            </a:r>
          </a:p>
        </p:txBody>
      </p:sp>
      <p:sp>
        <p:nvSpPr>
          <p:cNvPr id="3" name="Content Placeholder 2"/>
          <p:cNvSpPr>
            <a:spLocks noGrp="1"/>
          </p:cNvSpPr>
          <p:nvPr>
            <p:ph idx="4294967295"/>
          </p:nvPr>
        </p:nvSpPr>
        <p:spPr>
          <a:xfrm>
            <a:off x="0" y="1439863"/>
            <a:ext cx="9906000" cy="4679950"/>
          </a:xfrm>
        </p:spPr>
        <p:txBody>
          <a:bodyPr/>
          <a:lstStyle/>
          <a:p>
            <a:pPr>
              <a:buFont typeface="Wingdings" pitchFamily="2" charset="2"/>
              <a:buChar char="v"/>
            </a:pPr>
            <a:r>
              <a:rPr lang="en-US" sz="1400" dirty="0"/>
              <a:t>What does REST stands for?</a:t>
            </a:r>
          </a:p>
          <a:p>
            <a:pPr>
              <a:buNone/>
            </a:pPr>
            <a:r>
              <a:rPr lang="en-US" sz="1400" dirty="0"/>
              <a:t>          </a:t>
            </a:r>
            <a:r>
              <a:rPr lang="en-US" sz="1400" b="1" dirty="0"/>
              <a:t>R</a:t>
            </a:r>
            <a:r>
              <a:rPr lang="en-US" sz="1400" dirty="0"/>
              <a:t>epresentational </a:t>
            </a:r>
            <a:r>
              <a:rPr lang="en-US" sz="1400" b="1" dirty="0"/>
              <a:t>S</a:t>
            </a:r>
            <a:r>
              <a:rPr lang="en-US" sz="1400" dirty="0"/>
              <a:t>tate </a:t>
            </a:r>
            <a:r>
              <a:rPr lang="en-US" sz="1400" b="1" dirty="0"/>
              <a:t>T</a:t>
            </a:r>
            <a:r>
              <a:rPr lang="en-US" sz="1400" dirty="0"/>
              <a:t>ransfer  </a:t>
            </a:r>
          </a:p>
          <a:p>
            <a:pPr>
              <a:buFont typeface="Wingdings" pitchFamily="2" charset="2"/>
              <a:buChar char="v"/>
            </a:pPr>
            <a:r>
              <a:rPr lang="en-US" sz="1400" dirty="0"/>
              <a:t>Which architecture SAP recommends?</a:t>
            </a:r>
          </a:p>
          <a:p>
            <a:pPr>
              <a:buNone/>
            </a:pPr>
            <a:r>
              <a:rPr lang="en-US" sz="1400" dirty="0"/>
              <a:t>           SAP recommends Central HUB architecture as a first option, and again it depends upon the client landscape, which one to implement.</a:t>
            </a:r>
          </a:p>
          <a:p>
            <a:pPr>
              <a:buFont typeface="Wingdings" pitchFamily="2" charset="2"/>
              <a:buChar char="v"/>
            </a:pPr>
            <a:r>
              <a:rPr lang="en-US" sz="1400" dirty="0"/>
              <a:t>How is SAP Gateway different from Web services?</a:t>
            </a:r>
          </a:p>
          <a:p>
            <a:pPr>
              <a:buNone/>
            </a:pPr>
            <a:r>
              <a:rPr lang="en-US" sz="1400" dirty="0"/>
              <a:t>            Web services are based on SOAP services and SAP Gateway is REST-based. SAP Gateway focuses on consumption scenarios and SOAP is more process-to-process and machine-to-machine.</a:t>
            </a:r>
          </a:p>
          <a:p>
            <a:pPr>
              <a:buFont typeface="Wingdings" pitchFamily="2" charset="2"/>
              <a:buChar char="v"/>
            </a:pPr>
            <a:r>
              <a:rPr lang="en-US" sz="1400" dirty="0"/>
              <a:t> Security Level in SAP Gateway?</a:t>
            </a:r>
          </a:p>
          <a:p>
            <a:pPr>
              <a:buNone/>
            </a:pPr>
            <a:r>
              <a:rPr lang="en-US" sz="1400" dirty="0"/>
              <a:t>          SAP Gateway supports</a:t>
            </a:r>
          </a:p>
          <a:p>
            <a:pPr>
              <a:buNone/>
            </a:pPr>
            <a:r>
              <a:rPr lang="en-US" sz="1400" dirty="0"/>
              <a:t>          - Browser Based SAML 2.0 Authentication.</a:t>
            </a:r>
          </a:p>
          <a:p>
            <a:pPr>
              <a:buNone/>
            </a:pPr>
            <a:r>
              <a:rPr lang="en-US" sz="1400" dirty="0"/>
              <a:t>          - x.509 Client Certificate authentication</a:t>
            </a:r>
          </a:p>
          <a:p>
            <a:pPr>
              <a:buNone/>
            </a:pPr>
            <a:r>
              <a:rPr lang="en-US" sz="1400" dirty="0"/>
              <a:t>          - SAP Logon tickets(SSL)</a:t>
            </a:r>
          </a:p>
          <a:p>
            <a:pPr>
              <a:buNone/>
            </a:pPr>
            <a:r>
              <a:rPr lang="en-US" sz="1400" dirty="0"/>
              <a:t>          - Basic Authentication</a:t>
            </a:r>
          </a:p>
          <a:p>
            <a:pPr>
              <a:buFont typeface="Wingdings" pitchFamily="2" charset="2"/>
              <a:buChar char="v"/>
            </a:pPr>
            <a:r>
              <a:rPr lang="en-US" sz="1400" dirty="0"/>
              <a:t>SAP Net weaver Gateway Vs SAP Gateway</a:t>
            </a:r>
          </a:p>
          <a:p>
            <a:pPr>
              <a:buNone/>
            </a:pPr>
            <a:r>
              <a:rPr lang="en-US" sz="1400" dirty="0"/>
              <a:t>       Only the calling name has been changed, and the architecture remains the same.</a:t>
            </a:r>
          </a:p>
          <a:p>
            <a:pPr>
              <a:buNone/>
            </a:pPr>
            <a:endParaRPr lang="en-US" sz="1400" dirty="0"/>
          </a:p>
          <a:p>
            <a:pPr>
              <a:buNone/>
            </a:pPr>
            <a:endParaRPr lang="en-US" sz="1400" dirty="0"/>
          </a:p>
          <a:p>
            <a:pPr>
              <a:buNone/>
            </a:pPr>
            <a:endParaRPr lang="en-US" sz="1400" dirty="0"/>
          </a:p>
          <a:p>
            <a:pPr>
              <a:buFont typeface="Wingdings" pitchFamily="2" charset="2"/>
              <a:buChar char="v"/>
            </a:pPr>
            <a:endParaRPr lang="en-US" sz="1400" dirty="0"/>
          </a:p>
          <a:p>
            <a:pPr>
              <a:buFont typeface="Wingdings" pitchFamily="2" charset="2"/>
              <a:buChar char="v"/>
            </a:pP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06000" cy="1187450"/>
          </a:xfrm>
        </p:spPr>
        <p:txBody>
          <a:bodyPr/>
          <a:lstStyle/>
          <a:p>
            <a:r>
              <a:rPr lang="en-US" dirty="0"/>
              <a:t>What is Open Data Protocol</a:t>
            </a:r>
          </a:p>
        </p:txBody>
      </p:sp>
      <p:pic>
        <p:nvPicPr>
          <p:cNvPr id="5122" name="Picture 2"/>
          <p:cNvPicPr>
            <a:picLocks noGrp="1" noChangeAspect="1" noChangeArrowheads="1"/>
          </p:cNvPicPr>
          <p:nvPr>
            <p:ph idx="4294967295"/>
          </p:nvPr>
        </p:nvPicPr>
        <p:blipFill>
          <a:blip r:embed="rId2" cstate="print"/>
          <a:srcRect/>
          <a:stretch>
            <a:fillRect/>
          </a:stretch>
        </p:blipFill>
        <p:spPr bwMode="auto">
          <a:xfrm>
            <a:off x="8296275" y="2492375"/>
            <a:ext cx="1609725" cy="2324100"/>
          </a:xfrm>
          <a:prstGeom prst="rect">
            <a:avLst/>
          </a:prstGeom>
          <a:noFill/>
          <a:ln w="9525">
            <a:noFill/>
            <a:miter lim="800000"/>
            <a:headEnd/>
            <a:tailEnd/>
          </a:ln>
        </p:spPr>
      </p:pic>
      <p:sp>
        <p:nvSpPr>
          <p:cNvPr id="9" name="Rectangle 8"/>
          <p:cNvSpPr/>
          <p:nvPr/>
        </p:nvSpPr>
        <p:spPr>
          <a:xfrm>
            <a:off x="344488" y="1556792"/>
            <a:ext cx="8964612" cy="4139595"/>
          </a:xfrm>
          <a:prstGeom prst="rect">
            <a:avLst/>
          </a:prstGeom>
        </p:spPr>
        <p:txBody>
          <a:bodyPr wrap="square">
            <a:spAutoFit/>
          </a:bodyPr>
          <a:lstStyle/>
          <a:p>
            <a:pPr>
              <a:buFont typeface="Wingdings" pitchFamily="2" charset="2"/>
              <a:buChar char="v"/>
            </a:pPr>
            <a:r>
              <a:rPr lang="en-US" dirty="0">
                <a:latin typeface="Calibri" pitchFamily="34" charset="0"/>
              </a:rPr>
              <a:t>    OData is Microsoft developed extension to the Atom Publishing and Atom syndication Standards, which in turn are based on XML and HTTP(S).</a:t>
            </a:r>
          </a:p>
          <a:p>
            <a:pPr>
              <a:buFont typeface="Wingdings" pitchFamily="2" charset="2"/>
              <a:buChar char="v"/>
            </a:pPr>
            <a:endParaRPr lang="en-US" dirty="0">
              <a:latin typeface="Calibri" pitchFamily="34" charset="0"/>
            </a:endParaRPr>
          </a:p>
          <a:p>
            <a:pPr>
              <a:buFont typeface="Wingdings" pitchFamily="2" charset="2"/>
              <a:buChar char="v"/>
            </a:pPr>
            <a:r>
              <a:rPr lang="en-IN" dirty="0">
                <a:latin typeface="Calibri" panose="020F0502020204030204" pitchFamily="34" charset="0"/>
              </a:rPr>
              <a:t>  It is Standardized protocol, built over existing HTTP and REST protocols supporting CRUD(Create, Read, </a:t>
            </a:r>
            <a:r>
              <a:rPr lang="en-IN" dirty="0" err="1">
                <a:latin typeface="Calibri" panose="020F0502020204030204" pitchFamily="34" charset="0"/>
              </a:rPr>
              <a:t>GetSET</a:t>
            </a:r>
            <a:r>
              <a:rPr lang="en-IN">
                <a:latin typeface="Calibri" panose="020F0502020204030204" pitchFamily="34" charset="0"/>
              </a:rPr>
              <a:t>, Update </a:t>
            </a:r>
            <a:r>
              <a:rPr lang="en-IN" dirty="0">
                <a:latin typeface="Calibri" panose="020F0502020204030204" pitchFamily="34" charset="0"/>
              </a:rPr>
              <a:t>and Delete) operations.</a:t>
            </a:r>
          </a:p>
          <a:p>
            <a:endParaRPr lang="en-IN" dirty="0">
              <a:latin typeface="Calibri" panose="020F0502020204030204" pitchFamily="34" charset="0"/>
            </a:endParaRPr>
          </a:p>
          <a:p>
            <a:r>
              <a:rPr lang="en-IN" dirty="0">
                <a:latin typeface="Calibri" panose="020F0502020204030204" pitchFamily="34" charset="0"/>
              </a:rPr>
              <a:t>                            We can call it as ODBC Web.</a:t>
            </a:r>
            <a:endParaRPr lang="en-US" dirty="0">
              <a:latin typeface="Calibri" pitchFamily="34" charset="0"/>
            </a:endParaRPr>
          </a:p>
          <a:p>
            <a:pPr>
              <a:buFont typeface="Wingdings" pitchFamily="2" charset="2"/>
              <a:buChar char="v"/>
            </a:pPr>
            <a:endParaRPr lang="en-US" dirty="0">
              <a:latin typeface="Calibri" pitchFamily="34" charset="0"/>
            </a:endParaRPr>
          </a:p>
          <a:p>
            <a:pPr>
              <a:buFont typeface="Wingdings" pitchFamily="2" charset="2"/>
              <a:buChar char="v"/>
            </a:pPr>
            <a:r>
              <a:rPr lang="en-US" dirty="0">
                <a:latin typeface="Calibri" pitchFamily="34" charset="0"/>
              </a:rPr>
              <a:t>    It can be used freely without the need for a license or contract.</a:t>
            </a:r>
          </a:p>
          <a:p>
            <a:endParaRPr lang="en-US" dirty="0">
              <a:latin typeface="Calibri" pitchFamily="34" charset="0"/>
            </a:endParaRPr>
          </a:p>
          <a:p>
            <a:pPr>
              <a:buFont typeface="Wingdings" pitchFamily="2" charset="2"/>
              <a:buChar char="v"/>
            </a:pPr>
            <a:r>
              <a:rPr lang="en-US" dirty="0">
                <a:latin typeface="Calibri" pitchFamily="34" charset="0"/>
              </a:rPr>
              <a:t>   It uses ATOM+XML or JSON.</a:t>
            </a:r>
          </a:p>
          <a:p>
            <a:pPr>
              <a:buFont typeface="Wingdings" pitchFamily="2" charset="2"/>
              <a:buChar char="v"/>
            </a:pPr>
            <a:endParaRPr lang="en-US" dirty="0">
              <a:latin typeface="Calibri" pitchFamily="34" charset="0"/>
            </a:endParaRPr>
          </a:p>
          <a:p>
            <a:pPr>
              <a:buFont typeface="Wingdings" pitchFamily="2" charset="2"/>
              <a:buChar char="v"/>
            </a:pPr>
            <a:r>
              <a:rPr lang="en-US" dirty="0">
                <a:latin typeface="Calibri" pitchFamily="34" charset="0"/>
              </a:rPr>
              <a:t>   REST-based architecture.</a:t>
            </a:r>
          </a:p>
          <a:p>
            <a:endParaRPr lang="en-US" sz="1600" dirty="0">
              <a:latin typeface="Calibri" pitchFamily="34" charset="0"/>
            </a:endParaRPr>
          </a:p>
          <a:p>
            <a:endParaRPr lang="en-US" sz="1300" dirty="0">
              <a:latin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06000" cy="1187450"/>
          </a:xfrm>
        </p:spPr>
        <p:txBody>
          <a:bodyPr/>
          <a:lstStyle/>
          <a:p>
            <a:r>
              <a:rPr lang="en-US" dirty="0"/>
              <a:t>O data Protocol :WWW Architecture </a:t>
            </a:r>
          </a:p>
        </p:txBody>
      </p:sp>
      <p:pic>
        <p:nvPicPr>
          <p:cNvPr id="1026" name="Picture 2"/>
          <p:cNvPicPr>
            <a:picLocks noGrp="1" noChangeAspect="1" noChangeArrowheads="1"/>
          </p:cNvPicPr>
          <p:nvPr>
            <p:ph idx="4294967295"/>
          </p:nvPr>
        </p:nvPicPr>
        <p:blipFill>
          <a:blip r:embed="rId2" cstate="print"/>
          <a:stretch>
            <a:fillRect/>
          </a:stretch>
        </p:blipFill>
        <p:spPr bwMode="auto">
          <a:xfrm>
            <a:off x="0" y="1439863"/>
            <a:ext cx="6861175" cy="46799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06000" cy="1187450"/>
          </a:xfrm>
        </p:spPr>
        <p:txBody>
          <a:bodyPr/>
          <a:lstStyle/>
          <a:p>
            <a:r>
              <a:rPr lang="en-US" dirty="0"/>
              <a:t>REST Architecture</a:t>
            </a:r>
          </a:p>
        </p:txBody>
      </p:sp>
      <p:sp>
        <p:nvSpPr>
          <p:cNvPr id="3" name="Content Placeholder 2"/>
          <p:cNvSpPr>
            <a:spLocks noGrp="1"/>
          </p:cNvSpPr>
          <p:nvPr>
            <p:ph idx="4294967295"/>
          </p:nvPr>
        </p:nvSpPr>
        <p:spPr>
          <a:xfrm>
            <a:off x="0" y="1195388"/>
            <a:ext cx="9906000" cy="2954337"/>
          </a:xfrm>
        </p:spPr>
        <p:txBody>
          <a:bodyPr/>
          <a:lstStyle/>
          <a:p>
            <a:pPr>
              <a:buFont typeface="Wingdings" pitchFamily="2" charset="2"/>
              <a:buChar char="v"/>
            </a:pPr>
            <a:r>
              <a:rPr lang="en-US" sz="1800" dirty="0">
                <a:latin typeface="Calibri" pitchFamily="34" charset="0"/>
              </a:rPr>
              <a:t>REST is an architectural framework and methodology which is based on addressability, statelessness, connectedness and uniform interface. </a:t>
            </a:r>
          </a:p>
          <a:p>
            <a:pPr>
              <a:buFont typeface="Wingdings" pitchFamily="2" charset="2"/>
              <a:buChar char="v"/>
            </a:pPr>
            <a:r>
              <a:rPr lang="en-US" sz="1800" dirty="0">
                <a:latin typeface="Calibri" pitchFamily="34" charset="0"/>
              </a:rPr>
              <a:t>OData is an implementation of REST.</a:t>
            </a:r>
          </a:p>
          <a:p>
            <a:pPr marL="0" indent="0">
              <a:buNone/>
            </a:pPr>
            <a:endParaRPr lang="en-US" sz="1800" dirty="0">
              <a:latin typeface="Calibri" pitchFamily="34" charset="0"/>
            </a:endParaRPr>
          </a:p>
          <a:p>
            <a:pPr>
              <a:buNone/>
            </a:pPr>
            <a:r>
              <a:rPr lang="en-US" sz="1800" b="1" dirty="0">
                <a:latin typeface="Calibri" pitchFamily="34" charset="0"/>
              </a:rPr>
              <a:t>HTTP(S) – An Implementation of the REST constraints:</a:t>
            </a:r>
          </a:p>
          <a:p>
            <a:pPr>
              <a:buNone/>
            </a:pPr>
            <a:endParaRPr lang="en-US" sz="1800" dirty="0">
              <a:latin typeface="Calibri" pitchFamily="34" charset="0"/>
            </a:endParaRPr>
          </a:p>
          <a:p>
            <a:pPr>
              <a:buFont typeface="Wingdings" pitchFamily="2" charset="2"/>
              <a:buChar char="v"/>
            </a:pPr>
            <a:r>
              <a:rPr lang="en-US" sz="1800" dirty="0">
                <a:latin typeface="Calibri" pitchFamily="34" charset="0"/>
              </a:rPr>
              <a:t>HTTP(S) is the protocol that drives the World Wide Web</a:t>
            </a:r>
          </a:p>
          <a:p>
            <a:pPr>
              <a:buFont typeface="Wingdings" pitchFamily="2" charset="2"/>
              <a:buChar char="v"/>
            </a:pPr>
            <a:r>
              <a:rPr lang="en-US" sz="1800" dirty="0">
                <a:latin typeface="Calibri" pitchFamily="34" charset="0"/>
              </a:rPr>
              <a:t> A Server-side resource can be manipulated in four basic ways.</a:t>
            </a:r>
          </a:p>
          <a:p>
            <a:pPr>
              <a:buFont typeface="Wingdings" pitchFamily="2" charset="2"/>
              <a:buChar char="v"/>
            </a:pPr>
            <a:r>
              <a:rPr lang="en-US" sz="1800" dirty="0">
                <a:latin typeface="Calibri" pitchFamily="34" charset="0"/>
              </a:rPr>
              <a:t>These four basic REST operations have given rise the acronym  CRUD.</a:t>
            </a:r>
          </a:p>
          <a:p>
            <a:pPr>
              <a:buFont typeface="Wingdings" pitchFamily="2" charset="2"/>
              <a:buChar char="v"/>
            </a:pPr>
            <a:endParaRPr lang="en-US" sz="1550" dirty="0">
              <a:latin typeface="Calibri" pitchFamily="34" charset="0"/>
            </a:endParaRPr>
          </a:p>
          <a:p>
            <a:pPr>
              <a:buNone/>
            </a:pPr>
            <a:endParaRPr lang="en-US" sz="1550" dirty="0">
              <a:latin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79839543"/>
              </p:ext>
            </p:extLst>
          </p:nvPr>
        </p:nvGraphicFramePr>
        <p:xfrm>
          <a:off x="1208584" y="4257091"/>
          <a:ext cx="6604000" cy="1872210"/>
        </p:xfrm>
        <a:graphic>
          <a:graphicData uri="http://schemas.openxmlformats.org/drawingml/2006/table">
            <a:tbl>
              <a:tblPr firstRow="1" bandRow="1">
                <a:tableStyleId>{5C22544A-7EE6-4342-B048-85BDC9FD1C3A}</a:tableStyleId>
              </a:tblPr>
              <a:tblGrid>
                <a:gridCol w="3672408">
                  <a:extLst>
                    <a:ext uri="{9D8B030D-6E8A-4147-A177-3AD203B41FA5}">
                      <a16:colId xmlns:a16="http://schemas.microsoft.com/office/drawing/2014/main" val="20000"/>
                    </a:ext>
                  </a:extLst>
                </a:gridCol>
                <a:gridCol w="2931592">
                  <a:extLst>
                    <a:ext uri="{9D8B030D-6E8A-4147-A177-3AD203B41FA5}">
                      <a16:colId xmlns:a16="http://schemas.microsoft.com/office/drawing/2014/main" val="20001"/>
                    </a:ext>
                  </a:extLst>
                </a:gridCol>
              </a:tblGrid>
              <a:tr h="374442">
                <a:tc>
                  <a:txBody>
                    <a:bodyPr/>
                    <a:lstStyle/>
                    <a:p>
                      <a:r>
                        <a:rPr lang="en-US" dirty="0"/>
                        <a:t>REST Operation </a:t>
                      </a:r>
                    </a:p>
                  </a:txBody>
                  <a:tcPr/>
                </a:tc>
                <a:tc>
                  <a:txBody>
                    <a:bodyPr/>
                    <a:lstStyle/>
                    <a:p>
                      <a:r>
                        <a:rPr lang="en-US" dirty="0"/>
                        <a:t>HTTP Method</a:t>
                      </a:r>
                    </a:p>
                  </a:txBody>
                  <a:tcPr/>
                </a:tc>
                <a:extLst>
                  <a:ext uri="{0D108BD9-81ED-4DB2-BD59-A6C34878D82A}">
                    <a16:rowId xmlns:a16="http://schemas.microsoft.com/office/drawing/2014/main" val="10000"/>
                  </a:ext>
                </a:extLst>
              </a:tr>
              <a:tr h="374442">
                <a:tc>
                  <a:txBody>
                    <a:bodyPr/>
                    <a:lstStyle/>
                    <a:p>
                      <a:r>
                        <a:rPr lang="en-US" b="1" dirty="0"/>
                        <a:t>C</a:t>
                      </a:r>
                      <a:r>
                        <a:rPr lang="en-US" dirty="0"/>
                        <a:t>reate</a:t>
                      </a:r>
                      <a:r>
                        <a:rPr lang="en-US" baseline="0" dirty="0"/>
                        <a:t> Resource</a:t>
                      </a:r>
                      <a:endParaRPr lang="en-US" dirty="0"/>
                    </a:p>
                  </a:txBody>
                  <a:tcPr/>
                </a:tc>
                <a:tc>
                  <a:txBody>
                    <a:bodyPr/>
                    <a:lstStyle/>
                    <a:p>
                      <a:r>
                        <a:rPr lang="en-US" dirty="0"/>
                        <a:t>POST</a:t>
                      </a:r>
                    </a:p>
                  </a:txBody>
                  <a:tcPr/>
                </a:tc>
                <a:extLst>
                  <a:ext uri="{0D108BD9-81ED-4DB2-BD59-A6C34878D82A}">
                    <a16:rowId xmlns:a16="http://schemas.microsoft.com/office/drawing/2014/main" val="10001"/>
                  </a:ext>
                </a:extLst>
              </a:tr>
              <a:tr h="374442">
                <a:tc>
                  <a:txBody>
                    <a:bodyPr/>
                    <a:lstStyle/>
                    <a:p>
                      <a:r>
                        <a:rPr lang="en-US" b="1" dirty="0"/>
                        <a:t>R</a:t>
                      </a:r>
                      <a:r>
                        <a:rPr lang="en-US" dirty="0"/>
                        <a:t>etrieve one or</a:t>
                      </a:r>
                      <a:r>
                        <a:rPr lang="en-US" baseline="0" dirty="0"/>
                        <a:t> more Resources</a:t>
                      </a:r>
                      <a:endParaRPr lang="en-US" dirty="0"/>
                    </a:p>
                  </a:txBody>
                  <a:tcPr/>
                </a:tc>
                <a:tc>
                  <a:txBody>
                    <a:bodyPr/>
                    <a:lstStyle/>
                    <a:p>
                      <a:r>
                        <a:rPr lang="en-US" dirty="0"/>
                        <a:t>GET</a:t>
                      </a:r>
                    </a:p>
                  </a:txBody>
                  <a:tcPr/>
                </a:tc>
                <a:extLst>
                  <a:ext uri="{0D108BD9-81ED-4DB2-BD59-A6C34878D82A}">
                    <a16:rowId xmlns:a16="http://schemas.microsoft.com/office/drawing/2014/main" val="10002"/>
                  </a:ext>
                </a:extLst>
              </a:tr>
              <a:tr h="374442">
                <a:tc>
                  <a:txBody>
                    <a:bodyPr/>
                    <a:lstStyle/>
                    <a:p>
                      <a:r>
                        <a:rPr lang="en-US" b="1" dirty="0"/>
                        <a:t>U</a:t>
                      </a:r>
                      <a:r>
                        <a:rPr lang="en-US" dirty="0"/>
                        <a:t>pdate Resource</a:t>
                      </a:r>
                    </a:p>
                  </a:txBody>
                  <a:tcPr/>
                </a:tc>
                <a:tc>
                  <a:txBody>
                    <a:bodyPr/>
                    <a:lstStyle/>
                    <a:p>
                      <a:r>
                        <a:rPr lang="en-US" dirty="0"/>
                        <a:t>PUT</a:t>
                      </a:r>
                    </a:p>
                  </a:txBody>
                  <a:tcPr/>
                </a:tc>
                <a:extLst>
                  <a:ext uri="{0D108BD9-81ED-4DB2-BD59-A6C34878D82A}">
                    <a16:rowId xmlns:a16="http://schemas.microsoft.com/office/drawing/2014/main" val="10003"/>
                  </a:ext>
                </a:extLst>
              </a:tr>
              <a:tr h="374442">
                <a:tc>
                  <a:txBody>
                    <a:bodyPr/>
                    <a:lstStyle/>
                    <a:p>
                      <a:r>
                        <a:rPr lang="en-US" b="1" dirty="0"/>
                        <a:t>D</a:t>
                      </a:r>
                      <a:r>
                        <a:rPr lang="en-US" dirty="0"/>
                        <a:t>elete</a:t>
                      </a:r>
                      <a:r>
                        <a:rPr lang="en-US" baseline="0" dirty="0"/>
                        <a:t> Resource</a:t>
                      </a:r>
                      <a:endParaRPr lang="en-US" dirty="0"/>
                    </a:p>
                  </a:txBody>
                  <a:tcPr/>
                </a:tc>
                <a:tc>
                  <a:txBody>
                    <a:bodyPr/>
                    <a:lstStyle/>
                    <a:p>
                      <a:r>
                        <a:rPr lang="en-US" dirty="0"/>
                        <a:t>DELETE</a:t>
                      </a:r>
                    </a:p>
                  </a:txBody>
                  <a:tcPr/>
                </a:tc>
                <a:extLst>
                  <a:ext uri="{0D108BD9-81ED-4DB2-BD59-A6C34878D82A}">
                    <a16:rowId xmlns:a16="http://schemas.microsoft.com/office/drawing/2014/main" val="10004"/>
                  </a:ext>
                </a:extLst>
              </a:tr>
            </a:tbl>
          </a:graphicData>
        </a:graphic>
      </p:graphicFrame>
      <p:sp>
        <p:nvSpPr>
          <p:cNvPr id="6" name="Oval 5"/>
          <p:cNvSpPr/>
          <p:nvPr/>
        </p:nvSpPr>
        <p:spPr>
          <a:xfrm>
            <a:off x="1208584" y="4437112"/>
            <a:ext cx="216024" cy="15121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06000" cy="1125538"/>
          </a:xfrm>
        </p:spPr>
        <p:txBody>
          <a:bodyPr/>
          <a:lstStyle/>
          <a:p>
            <a:r>
              <a:rPr lang="en-IN" dirty="0"/>
              <a:t>Queries to manipulate the data</a:t>
            </a:r>
          </a:p>
        </p:txBody>
      </p:sp>
      <p:sp>
        <p:nvSpPr>
          <p:cNvPr id="3" name="Content Placeholder 2"/>
          <p:cNvSpPr>
            <a:spLocks noGrp="1"/>
          </p:cNvSpPr>
          <p:nvPr>
            <p:ph idx="4294967295"/>
          </p:nvPr>
        </p:nvSpPr>
        <p:spPr>
          <a:xfrm>
            <a:off x="0" y="1439863"/>
            <a:ext cx="9906000" cy="4679950"/>
          </a:xfrm>
        </p:spPr>
        <p:txBody>
          <a:bodyPr/>
          <a:lstStyle/>
          <a:p>
            <a:pPr>
              <a:buFont typeface="Wingdings" panose="05000000000000000000" pitchFamily="2" charset="2"/>
              <a:buChar char="v"/>
            </a:pPr>
            <a:r>
              <a:rPr lang="en-IN" sz="1800" b="1" dirty="0">
                <a:latin typeface="Calibri" panose="020F0502020204030204" pitchFamily="34" charset="0"/>
              </a:rPr>
              <a:t>$format </a:t>
            </a:r>
            <a:r>
              <a:rPr lang="en-IN" sz="1800" dirty="0">
                <a:latin typeface="Calibri" panose="020F0502020204030204" pitchFamily="34" charset="0"/>
              </a:rPr>
              <a:t>	: This query allows us to change the format of data.</a:t>
            </a:r>
          </a:p>
          <a:p>
            <a:pPr marL="0" indent="0">
              <a:buNone/>
            </a:pPr>
            <a:r>
              <a:rPr lang="en-IN" sz="1800" dirty="0">
                <a:latin typeface="Calibri" panose="020F0502020204030204" pitchFamily="34" charset="0"/>
              </a:rPr>
              <a:t>                     URI:    </a:t>
            </a:r>
            <a:r>
              <a:rPr lang="en-IN" sz="1800" dirty="0">
                <a:hlinkClick r:id="rId2"/>
              </a:rPr>
              <a:t>http://services.odata.org/OData/OData.svc/Suppliers?$format=json</a:t>
            </a:r>
            <a:r>
              <a:rPr lang="en-IN" sz="1800" dirty="0"/>
              <a:t>	</a:t>
            </a:r>
            <a:endParaRPr lang="en-IN" sz="1800" dirty="0">
              <a:latin typeface="Calibri" panose="020F0502020204030204" pitchFamily="34" charset="0"/>
            </a:endParaRPr>
          </a:p>
          <a:p>
            <a:pPr>
              <a:buFont typeface="Wingdings" panose="05000000000000000000" pitchFamily="2" charset="2"/>
              <a:buChar char="v"/>
            </a:pPr>
            <a:endParaRPr lang="en-IN" sz="1800" dirty="0">
              <a:latin typeface="Calibri" panose="020F0502020204030204" pitchFamily="34" charset="0"/>
            </a:endParaRPr>
          </a:p>
          <a:p>
            <a:pPr>
              <a:buFont typeface="Wingdings" panose="05000000000000000000" pitchFamily="2" charset="2"/>
              <a:buChar char="v"/>
            </a:pPr>
            <a:r>
              <a:rPr lang="en-IN" sz="1800" b="1" dirty="0">
                <a:latin typeface="Calibri" panose="020F0502020204030204" pitchFamily="34" charset="0"/>
              </a:rPr>
              <a:t>$top             </a:t>
            </a:r>
            <a:r>
              <a:rPr lang="en-IN" sz="1800" dirty="0">
                <a:latin typeface="Calibri" panose="020F0502020204030204" pitchFamily="34" charset="0"/>
              </a:rPr>
              <a:t>: This query helps to limit the data returned by the service.</a:t>
            </a:r>
          </a:p>
          <a:p>
            <a:pPr marL="0" indent="0">
              <a:buNone/>
            </a:pPr>
            <a:r>
              <a:rPr lang="en-IN" sz="1800" dirty="0">
                <a:latin typeface="Calibri" panose="020F0502020204030204" pitchFamily="34" charset="0"/>
              </a:rPr>
              <a:t>                    URI:    </a:t>
            </a:r>
            <a:r>
              <a:rPr lang="en-IN" sz="1800" dirty="0">
                <a:hlinkClick r:id="rId3"/>
              </a:rPr>
              <a:t>http://services.odata.org/OData/OData.svc/Categories?$top=1</a:t>
            </a:r>
            <a:endParaRPr lang="en-IN" sz="1800" dirty="0"/>
          </a:p>
          <a:p>
            <a:pPr marL="0" indent="0">
              <a:buNone/>
            </a:pPr>
            <a:endParaRPr lang="en-IN" sz="1800" dirty="0">
              <a:latin typeface="Calibri" panose="020F0502020204030204" pitchFamily="34" charset="0"/>
            </a:endParaRPr>
          </a:p>
          <a:p>
            <a:pPr>
              <a:buFont typeface="Wingdings" panose="05000000000000000000" pitchFamily="2" charset="2"/>
              <a:buChar char="v"/>
            </a:pPr>
            <a:r>
              <a:rPr lang="en-IN" sz="1800" b="1" dirty="0">
                <a:latin typeface="Calibri" panose="020F0502020204030204" pitchFamily="34" charset="0"/>
              </a:rPr>
              <a:t>$Skip           </a:t>
            </a:r>
            <a:r>
              <a:rPr lang="en-IN" sz="1800" dirty="0">
                <a:latin typeface="Calibri" panose="020F0502020204030204" pitchFamily="34" charset="0"/>
              </a:rPr>
              <a:t>:This can be treated as opposite to $top.</a:t>
            </a:r>
          </a:p>
          <a:p>
            <a:pPr marL="0" indent="0">
              <a:buNone/>
            </a:pPr>
            <a:r>
              <a:rPr lang="en-IN" sz="1800" dirty="0">
                <a:latin typeface="Calibri" panose="020F0502020204030204" pitchFamily="34" charset="0"/>
              </a:rPr>
              <a:t>                    URI:   </a:t>
            </a:r>
            <a:r>
              <a:rPr lang="en-IN" sz="1800" dirty="0">
                <a:hlinkClick r:id="rId4"/>
              </a:rPr>
              <a:t>http://services.odata.org/OData/OData.svc/Products?$skip=2</a:t>
            </a:r>
            <a:endParaRPr lang="en-IN" sz="1800" dirty="0"/>
          </a:p>
          <a:p>
            <a:pPr marL="0" indent="0">
              <a:buNone/>
            </a:pPr>
            <a:endParaRPr lang="en-IN" sz="1800" dirty="0">
              <a:latin typeface="Calibri" panose="020F0502020204030204" pitchFamily="34" charset="0"/>
            </a:endParaRPr>
          </a:p>
          <a:p>
            <a:pPr>
              <a:buFont typeface="Wingdings" panose="05000000000000000000" pitchFamily="2" charset="2"/>
              <a:buChar char="v"/>
            </a:pPr>
            <a:r>
              <a:rPr lang="en-IN" sz="1800" b="1" dirty="0">
                <a:latin typeface="Calibri" panose="020F0502020204030204" pitchFamily="34" charset="0"/>
              </a:rPr>
              <a:t>$inlinecount</a:t>
            </a:r>
            <a:r>
              <a:rPr lang="en-IN" sz="1800" dirty="0">
                <a:latin typeface="Calibri" panose="020F0502020204030204" pitchFamily="34" charset="0"/>
              </a:rPr>
              <a:t>: This will return the total number of records as part of response payload.</a:t>
            </a:r>
          </a:p>
          <a:p>
            <a:pPr marL="0" indent="0">
              <a:buNone/>
            </a:pPr>
            <a:r>
              <a:rPr lang="en-IN" sz="1800" dirty="0">
                <a:latin typeface="Calibri" panose="020F0502020204030204" pitchFamily="34" charset="0"/>
              </a:rPr>
              <a:t>                    URI:  </a:t>
            </a:r>
            <a:r>
              <a:rPr lang="en-IN" sz="1800" dirty="0">
                <a:hlinkClick r:id="rId5"/>
              </a:rPr>
              <a:t>http://services.odata.org/OData/OData.svc/Suppliers?$inlinecount=allpages</a:t>
            </a:r>
            <a:endParaRPr lang="en-IN" sz="1800" dirty="0"/>
          </a:p>
          <a:p>
            <a:pPr marL="0" indent="0">
              <a:buNone/>
            </a:pPr>
            <a:endParaRPr lang="en-IN" sz="1800" dirty="0">
              <a:latin typeface="Calibri" panose="020F0502020204030204" pitchFamily="34" charset="0"/>
            </a:endParaRPr>
          </a:p>
          <a:p>
            <a:pPr>
              <a:buFont typeface="Wingdings" panose="05000000000000000000" pitchFamily="2" charset="2"/>
              <a:buChar char="v"/>
            </a:pPr>
            <a:r>
              <a:rPr lang="en-IN" sz="1800" b="1" dirty="0">
                <a:latin typeface="Calibri" panose="020F0502020204030204" pitchFamily="34" charset="0"/>
              </a:rPr>
              <a:t>$orderby   </a:t>
            </a:r>
            <a:r>
              <a:rPr lang="en-IN" sz="1800" dirty="0">
                <a:latin typeface="Calibri" panose="020F0502020204030204" pitchFamily="34" charset="0"/>
              </a:rPr>
              <a:t>:It is used to sort the records returned by service.</a:t>
            </a:r>
          </a:p>
          <a:p>
            <a:pPr marL="0" indent="0">
              <a:buNone/>
            </a:pPr>
            <a:r>
              <a:rPr lang="en-IN" sz="1800" dirty="0">
                <a:latin typeface="Calibri" panose="020F0502020204030204" pitchFamily="34" charset="0"/>
              </a:rPr>
              <a:t>                    URI:  </a:t>
            </a:r>
            <a:r>
              <a:rPr lang="en-IN" sz="1800" dirty="0">
                <a:hlinkClick r:id="rId6"/>
              </a:rPr>
              <a:t>http://services.odata.org/OData/OData.svc/Products?$orderby=Price </a:t>
            </a:r>
            <a:r>
              <a:rPr lang="en-IN" sz="1800" dirty="0" err="1">
                <a:hlinkClick r:id="rId6"/>
              </a:rPr>
              <a:t>desc</a:t>
            </a:r>
            <a:endParaRPr lang="en-IN" sz="1800" dirty="0">
              <a:latin typeface="Calibri" panose="020F0502020204030204" pitchFamily="34" charset="0"/>
            </a:endParaRPr>
          </a:p>
          <a:p>
            <a:pPr marL="0" indent="0">
              <a:buNone/>
            </a:pPr>
            <a:endParaRPr lang="en-IN" sz="1800" dirty="0">
              <a:latin typeface="Calibri" panose="020F0502020204030204" pitchFamily="34" charset="0"/>
            </a:endParaRPr>
          </a:p>
        </p:txBody>
      </p:sp>
    </p:spTree>
    <p:extLst>
      <p:ext uri="{BB962C8B-B14F-4D97-AF65-F5344CB8AC3E}">
        <p14:creationId xmlns:p14="http://schemas.microsoft.com/office/powerpoint/2010/main" val="302785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0" y="1125538"/>
            <a:ext cx="9906000" cy="5040312"/>
          </a:xfrm>
          <a:prstGeom prst="rect">
            <a:avLst/>
          </a:prstGeom>
        </p:spPr>
        <p:txBody>
          <a:bodyPr/>
          <a:lstStyle/>
          <a:p>
            <a:pPr>
              <a:lnSpc>
                <a:spcPts val="4530"/>
              </a:lnSpc>
              <a:buNone/>
            </a:pPr>
            <a:endParaRPr lang="en-CA" sz="1800" dirty="0">
              <a:solidFill>
                <a:srgbClr val="000000"/>
              </a:solidFill>
              <a:latin typeface="Calibri" pitchFamily="34" charset="0"/>
              <a:cs typeface="Calibri" pitchFamily="34" charset="0"/>
            </a:endParaRPr>
          </a:p>
          <a:p>
            <a:pPr>
              <a:lnSpc>
                <a:spcPts val="4530"/>
              </a:lnSpc>
            </a:pPr>
            <a:r>
              <a:rPr lang="en-CA" sz="1800" dirty="0">
                <a:latin typeface="Calibri" pitchFamily="34" charset="0"/>
                <a:cs typeface="Calibri" pitchFamily="34" charset="0"/>
              </a:rPr>
              <a:t>No more SAP Net weaver Gateway, It is SAP Gateway</a:t>
            </a:r>
          </a:p>
          <a:p>
            <a:pPr>
              <a:lnSpc>
                <a:spcPts val="4530"/>
              </a:lnSpc>
            </a:pPr>
            <a:r>
              <a:rPr lang="en-CA" sz="1800" dirty="0">
                <a:latin typeface="Calibri" pitchFamily="34" charset="0"/>
                <a:cs typeface="Calibri" pitchFamily="34" charset="0"/>
              </a:rPr>
              <a:t>Introduction  about  SAP  Gateway</a:t>
            </a:r>
          </a:p>
          <a:p>
            <a:pPr>
              <a:lnSpc>
                <a:spcPts val="4530"/>
              </a:lnSpc>
            </a:pPr>
            <a:r>
              <a:rPr lang="en-CA" sz="1800" dirty="0">
                <a:latin typeface="Calibri" pitchFamily="34" charset="0"/>
                <a:cs typeface="Calibri" pitchFamily="34" charset="0"/>
              </a:rPr>
              <a:t>SAP  Gateway Overview and Architecture</a:t>
            </a:r>
          </a:p>
          <a:p>
            <a:pPr>
              <a:lnSpc>
                <a:spcPts val="4530"/>
              </a:lnSpc>
            </a:pPr>
            <a:r>
              <a:rPr lang="en-CA" sz="1800" dirty="0">
                <a:latin typeface="Calibri" pitchFamily="34" charset="0"/>
                <a:cs typeface="Calibri" pitchFamily="34" charset="0"/>
              </a:rPr>
              <a:t>SAP  Gateway Versions </a:t>
            </a:r>
          </a:p>
          <a:p>
            <a:pPr>
              <a:lnSpc>
                <a:spcPts val="4530"/>
              </a:lnSpc>
              <a:buNone/>
            </a:pPr>
            <a:endParaRPr lang="en-CA" sz="1800" dirty="0">
              <a:solidFill>
                <a:srgbClr val="000000"/>
              </a:solidFill>
              <a:latin typeface="Calibri" pitchFamily="34" charset="0"/>
              <a:cs typeface="Calibri" pitchFamily="34" charset="0"/>
            </a:endParaRPr>
          </a:p>
          <a:p>
            <a:pPr>
              <a:lnSpc>
                <a:spcPts val="4530"/>
              </a:lnSpc>
            </a:pPr>
            <a:endParaRPr lang="en-CA" sz="1800" dirty="0">
              <a:solidFill>
                <a:srgbClr val="000000"/>
              </a:solidFill>
              <a:latin typeface="Calibri" pitchFamily="34" charset="0"/>
              <a:cs typeface="Calibri" pitchFamily="34" charset="0"/>
            </a:endParaRPr>
          </a:p>
          <a:p>
            <a:pPr>
              <a:lnSpc>
                <a:spcPts val="4530"/>
              </a:lnSpc>
              <a:buNone/>
            </a:pPr>
            <a:endParaRPr lang="en-CA" sz="1800" dirty="0">
              <a:solidFill>
                <a:srgbClr val="000000"/>
              </a:solidFill>
              <a:latin typeface="Calibri" pitchFamily="34" charset="0"/>
              <a:cs typeface="Calibri" pitchFamily="34" charset="0"/>
            </a:endParaRPr>
          </a:p>
          <a:p>
            <a:pPr>
              <a:lnSpc>
                <a:spcPts val="4530"/>
              </a:lnSpc>
              <a:buNone/>
            </a:pPr>
            <a:r>
              <a:rPr lang="en-US" sz="1200" dirty="0"/>
              <a:t>            </a:t>
            </a:r>
            <a:endParaRPr lang="en-US" sz="1800" dirty="0">
              <a:latin typeface="Calibri" pitchFamily="34" charset="0"/>
              <a:cs typeface="Calibri" pitchFamily="34" charset="0"/>
            </a:endParaRPr>
          </a:p>
          <a:p>
            <a:pPr>
              <a:buNone/>
            </a:pPr>
            <a:endParaRPr lang="en-US" sz="1200" dirty="0"/>
          </a:p>
          <a:p>
            <a:pPr>
              <a:lnSpc>
                <a:spcPts val="4530"/>
              </a:lnSpc>
              <a:buNone/>
            </a:pPr>
            <a:endParaRPr lang="en-CA" sz="1800" dirty="0">
              <a:solidFill>
                <a:srgbClr val="000000"/>
              </a:solidFill>
              <a:latin typeface="Calibri" pitchFamily="34" charset="0"/>
              <a:cs typeface="Calibri" pitchFamily="34" charset="0"/>
            </a:endParaRPr>
          </a:p>
          <a:p>
            <a:pPr>
              <a:buNone/>
            </a:pPr>
            <a:endParaRPr lang="en-US" sz="1800" dirty="0"/>
          </a:p>
        </p:txBody>
      </p:sp>
      <p:sp>
        <p:nvSpPr>
          <p:cNvPr id="8" name="Title 7"/>
          <p:cNvSpPr>
            <a:spLocks noGrp="1"/>
          </p:cNvSpPr>
          <p:nvPr>
            <p:ph type="title" idx="4294967295"/>
          </p:nvPr>
        </p:nvSpPr>
        <p:spPr>
          <a:xfrm>
            <a:off x="0" y="0"/>
            <a:ext cx="9906000" cy="549275"/>
          </a:xfrm>
        </p:spPr>
        <p:txBody>
          <a:bodyPr/>
          <a:lstStyle/>
          <a:p>
            <a:r>
              <a:rPr lang="en-US" sz="2400" dirty="0">
                <a:latin typeface="Calibri" pitchFamily="34" charset="0"/>
                <a:cs typeface="Calibri" pitchFamily="34" charset="0"/>
              </a:rPr>
              <a:t>SAP Gateway</a:t>
            </a:r>
            <a:endParaRPr lang="en-US" sz="2400" dirty="0"/>
          </a:p>
        </p:txBody>
      </p:sp>
      <p:sp>
        <p:nvSpPr>
          <p:cNvPr id="7" name="Rectangle 6"/>
          <p:cNvSpPr/>
          <p:nvPr/>
        </p:nvSpPr>
        <p:spPr>
          <a:xfrm>
            <a:off x="776536" y="692696"/>
            <a:ext cx="1437958" cy="422552"/>
          </a:xfrm>
          <a:prstGeom prst="rect">
            <a:avLst/>
          </a:prstGeom>
        </p:spPr>
        <p:txBody>
          <a:bodyPr wrap="none">
            <a:spAutoFit/>
          </a:bodyPr>
          <a:lstStyle/>
          <a:p>
            <a:pPr>
              <a:lnSpc>
                <a:spcPts val="2760"/>
              </a:lnSpc>
            </a:pPr>
            <a:r>
              <a:rPr lang="en-CA" b="1" dirty="0">
                <a:solidFill>
                  <a:srgbClr val="666666"/>
                </a:solidFill>
                <a:latin typeface="Calibri" pitchFamily="34" charset="0"/>
                <a:cs typeface="Calibri" pitchFamily="34" charset="0"/>
              </a:rPr>
              <a:t>Day I 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06000" cy="1187450"/>
          </a:xfrm>
        </p:spPr>
        <p:txBody>
          <a:bodyPr/>
          <a:lstStyle/>
          <a:p>
            <a:r>
              <a:rPr lang="en-IN" dirty="0"/>
              <a:t>Queries to manipulate the data</a:t>
            </a:r>
          </a:p>
        </p:txBody>
      </p:sp>
      <p:sp>
        <p:nvSpPr>
          <p:cNvPr id="3" name="Content Placeholder 2"/>
          <p:cNvSpPr>
            <a:spLocks noGrp="1"/>
          </p:cNvSpPr>
          <p:nvPr>
            <p:ph idx="4294967295"/>
          </p:nvPr>
        </p:nvSpPr>
        <p:spPr>
          <a:xfrm>
            <a:off x="0" y="1439863"/>
            <a:ext cx="9906000" cy="4679950"/>
          </a:xfrm>
        </p:spPr>
        <p:txBody>
          <a:bodyPr/>
          <a:lstStyle/>
          <a:p>
            <a:r>
              <a:rPr lang="en-IN" sz="1800" b="1" dirty="0">
                <a:latin typeface="Calibri" panose="020F0502020204030204" pitchFamily="34" charset="0"/>
              </a:rPr>
              <a:t>$expand    </a:t>
            </a:r>
            <a:r>
              <a:rPr lang="en-IN" sz="1800" dirty="0">
                <a:latin typeface="Calibri" panose="020F0502020204030204" pitchFamily="34" charset="0"/>
              </a:rPr>
              <a:t>:This we found as very helpful query to reduce the number of calls we need to make to access a particular set of data. Say, if you want to return all the products along with their category, use the URL provided in the example</a:t>
            </a:r>
          </a:p>
          <a:p>
            <a:pPr marL="0" indent="0">
              <a:buNone/>
            </a:pPr>
            <a:r>
              <a:rPr lang="en-IN" sz="1800" dirty="0">
                <a:latin typeface="Calibri" panose="020F0502020204030204" pitchFamily="34" charset="0"/>
              </a:rPr>
              <a:t>                  URI:</a:t>
            </a:r>
            <a:r>
              <a:rPr lang="en-IN" sz="1800" dirty="0">
                <a:hlinkClick r:id="rId2"/>
              </a:rPr>
              <a:t> http://services.odata.org/OData/OData.svc/Products?$expand=Category</a:t>
            </a:r>
            <a:r>
              <a:rPr lang="en-IN" sz="1800" dirty="0">
                <a:latin typeface="Calibri" panose="020F0502020204030204" pitchFamily="34" charset="0"/>
              </a:rPr>
              <a:t>      </a:t>
            </a:r>
          </a:p>
          <a:p>
            <a:pPr>
              <a:buFont typeface="Wingdings" panose="05000000000000000000" pitchFamily="2" charset="2"/>
              <a:buChar char="v"/>
            </a:pPr>
            <a:endParaRPr lang="en-IN" sz="1800" dirty="0">
              <a:latin typeface="Calibri" panose="020F0502020204030204" pitchFamily="34" charset="0"/>
            </a:endParaRPr>
          </a:p>
          <a:p>
            <a:pPr>
              <a:buFont typeface="Wingdings" panose="05000000000000000000" pitchFamily="2" charset="2"/>
              <a:buChar char="v"/>
            </a:pPr>
            <a:r>
              <a:rPr lang="en-IN" sz="1800" b="1" dirty="0">
                <a:latin typeface="Calibri" panose="020F0502020204030204" pitchFamily="34" charset="0"/>
              </a:rPr>
              <a:t>$filter       </a:t>
            </a:r>
            <a:r>
              <a:rPr lang="en-IN" sz="1800" dirty="0">
                <a:latin typeface="Calibri" panose="020F0502020204030204" pitchFamily="34" charset="0"/>
              </a:rPr>
              <a:t>: This can be compared to ‘where’ query in SQL. Lets say we want to get all the products with greater than 3, below is the URI</a:t>
            </a:r>
          </a:p>
          <a:p>
            <a:pPr marL="0" indent="0">
              <a:buNone/>
            </a:pPr>
            <a:r>
              <a:rPr lang="en-IN" sz="1800" dirty="0">
                <a:latin typeface="Calibri" panose="020F0502020204030204" pitchFamily="34" charset="0"/>
              </a:rPr>
              <a:t>                 URI: </a:t>
            </a:r>
            <a:r>
              <a:rPr lang="en-IN" sz="1800" dirty="0">
                <a:hlinkClick r:id="rId3"/>
              </a:rPr>
              <a:t>http://services.odata.org/OData/OData.svc/Products?$filter=Rating </a:t>
            </a:r>
            <a:r>
              <a:rPr lang="en-IN" sz="1800" dirty="0" err="1">
                <a:hlinkClick r:id="rId3"/>
              </a:rPr>
              <a:t>gt</a:t>
            </a:r>
            <a:r>
              <a:rPr lang="en-IN" sz="1800" dirty="0">
                <a:hlinkClick r:id="rId3"/>
              </a:rPr>
              <a:t> 3</a:t>
            </a:r>
            <a:endParaRPr lang="en-IN" sz="1800" dirty="0"/>
          </a:p>
          <a:p>
            <a:pPr marL="0" indent="0">
              <a:buNone/>
            </a:pPr>
            <a:endParaRPr lang="en-IN" sz="1800" dirty="0"/>
          </a:p>
          <a:p>
            <a:pPr>
              <a:buFont typeface="Wingdings" pitchFamily="2" charset="2"/>
              <a:buChar char="v"/>
            </a:pPr>
            <a:r>
              <a:rPr lang="en-IN" sz="1800" b="1" dirty="0">
                <a:latin typeface="Calibri" panose="020F0502020204030204" pitchFamily="34" charset="0"/>
              </a:rPr>
              <a:t>$select    </a:t>
            </a:r>
            <a:r>
              <a:rPr lang="en-IN" sz="1800" dirty="0">
                <a:latin typeface="Calibri" panose="020F0502020204030204" pitchFamily="34" charset="0"/>
              </a:rPr>
              <a:t>:As is any SQL query, this query option can be used to select specific or all fields of an Entity set or Entity.  A simple example, lets say the requirement for which is for us to return the fields rating and Price of a Product with ID = 3</a:t>
            </a:r>
          </a:p>
          <a:p>
            <a:pPr marL="0" indent="0">
              <a:buNone/>
            </a:pPr>
            <a:r>
              <a:rPr lang="en-IN" sz="1800" dirty="0"/>
              <a:t>              </a:t>
            </a:r>
            <a:r>
              <a:rPr lang="en-IN" sz="1800" dirty="0">
                <a:latin typeface="Calibri" panose="020F0502020204030204" pitchFamily="34" charset="0"/>
              </a:rPr>
              <a:t>URI</a:t>
            </a:r>
            <a:r>
              <a:rPr lang="en-IN" sz="1800" dirty="0"/>
              <a:t>:</a:t>
            </a:r>
            <a:r>
              <a:rPr lang="en-IN" sz="1800" dirty="0">
                <a:hlinkClick r:id="rId4"/>
              </a:rPr>
              <a:t> http://services.odata.org/OData/OData.svc/Products(3)?$select=Rating,Price</a:t>
            </a:r>
            <a:endParaRPr lang="en-IN" sz="1800" dirty="0"/>
          </a:p>
          <a:p>
            <a:pPr marL="0" indent="0">
              <a:buNone/>
            </a:pPr>
            <a:endParaRPr lang="en-IN" sz="1800" dirty="0"/>
          </a:p>
          <a:p>
            <a:pPr marL="0" indent="0">
              <a:buNone/>
            </a:pPr>
            <a:r>
              <a:rPr lang="en-IN" sz="1800" dirty="0">
                <a:latin typeface="Calibri" panose="020F0502020204030204" pitchFamily="34" charset="0"/>
              </a:rPr>
              <a:t>           </a:t>
            </a:r>
            <a:endParaRPr lang="en-IN" sz="1800" dirty="0"/>
          </a:p>
        </p:txBody>
      </p:sp>
    </p:spTree>
    <p:extLst>
      <p:ext uri="{BB962C8B-B14F-4D97-AF65-F5344CB8AC3E}">
        <p14:creationId xmlns:p14="http://schemas.microsoft.com/office/powerpoint/2010/main" val="221422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06000" cy="1187450"/>
          </a:xfrm>
        </p:spPr>
        <p:txBody>
          <a:bodyPr/>
          <a:lstStyle/>
          <a:p>
            <a:r>
              <a:rPr lang="en-IN" dirty="0"/>
              <a:t>How to play with URI’s</a:t>
            </a:r>
          </a:p>
        </p:txBody>
      </p:sp>
      <p:sp>
        <p:nvSpPr>
          <p:cNvPr id="3" name="Content Placeholder 2"/>
          <p:cNvSpPr>
            <a:spLocks noGrp="1"/>
          </p:cNvSpPr>
          <p:nvPr>
            <p:ph idx="4294967295"/>
          </p:nvPr>
        </p:nvSpPr>
        <p:spPr>
          <a:xfrm>
            <a:off x="0" y="1439863"/>
            <a:ext cx="9906000" cy="4679950"/>
          </a:xfrm>
        </p:spPr>
        <p:txBody>
          <a:bodyPr/>
          <a:lstStyle/>
          <a:p>
            <a:pPr marL="0" indent="0">
              <a:buNone/>
            </a:pPr>
            <a:r>
              <a:rPr lang="en-IN" sz="1800" dirty="0">
                <a:latin typeface="Calibri" panose="020F0502020204030204" pitchFamily="34" charset="0"/>
              </a:rPr>
              <a:t>More examples:</a:t>
            </a:r>
          </a:p>
          <a:p>
            <a:pPr>
              <a:buFont typeface="Wingdings" panose="05000000000000000000" pitchFamily="2" charset="2"/>
              <a:buChar char="v"/>
            </a:pPr>
            <a:r>
              <a:rPr lang="en-IN" sz="1800" b="1" dirty="0">
                <a:latin typeface="Calibri" panose="020F0502020204030204" pitchFamily="34" charset="0"/>
              </a:rPr>
              <a:t> </a:t>
            </a:r>
            <a:r>
              <a:rPr lang="en-IN" sz="1800" dirty="0">
                <a:latin typeface="Calibri" panose="020F0502020204030204" pitchFamily="34" charset="0"/>
              </a:rPr>
              <a:t>Get me the three of the best rated products</a:t>
            </a:r>
          </a:p>
          <a:p>
            <a:pPr marL="0" indent="0">
              <a:buNone/>
            </a:pPr>
            <a:r>
              <a:rPr lang="en-IN" dirty="0"/>
              <a:t>      </a:t>
            </a:r>
            <a:r>
              <a:rPr lang="en-IN" sz="1800" dirty="0">
                <a:latin typeface="Calibri" panose="020F0502020204030204" pitchFamily="34" charset="0"/>
              </a:rPr>
              <a:t>URI: </a:t>
            </a:r>
            <a:r>
              <a:rPr lang="en-IN" sz="1800" dirty="0">
                <a:latin typeface="Calibri" panose="020F0502020204030204" pitchFamily="34" charset="0"/>
                <a:hlinkClick r:id="rId2"/>
              </a:rPr>
              <a:t>http://services.odata.org/OData/OData.svc/Products?$top=3&amp;$orderby=Rating </a:t>
            </a:r>
            <a:r>
              <a:rPr lang="en-IN" sz="1800" dirty="0" err="1">
                <a:latin typeface="Calibri" panose="020F0502020204030204" pitchFamily="34" charset="0"/>
                <a:hlinkClick r:id="rId2"/>
              </a:rPr>
              <a:t>desc</a:t>
            </a:r>
            <a:endParaRPr lang="en-IN" sz="1800" dirty="0">
              <a:latin typeface="Calibri" panose="020F0502020204030204" pitchFamily="34" charset="0"/>
            </a:endParaRPr>
          </a:p>
          <a:p>
            <a:pPr marL="0" indent="0">
              <a:buNone/>
            </a:pPr>
            <a:endParaRPr lang="en-IN" sz="1800" dirty="0">
              <a:latin typeface="Calibri" panose="020F0502020204030204" pitchFamily="34" charset="0"/>
            </a:endParaRPr>
          </a:p>
          <a:p>
            <a:pPr>
              <a:buFont typeface="Wingdings" panose="05000000000000000000" pitchFamily="2" charset="2"/>
              <a:buChar char="v"/>
            </a:pPr>
            <a:r>
              <a:rPr lang="en-IN" sz="1800" dirty="0">
                <a:latin typeface="Calibri" panose="020F0502020204030204" pitchFamily="34" charset="0"/>
              </a:rPr>
              <a:t>Now get me the next three best rated products.</a:t>
            </a:r>
          </a:p>
          <a:p>
            <a:pPr marL="0" indent="0">
              <a:buNone/>
            </a:pPr>
            <a:r>
              <a:rPr lang="en-IN" sz="1800" dirty="0">
                <a:latin typeface="Calibri" panose="020F0502020204030204" pitchFamily="34" charset="0"/>
              </a:rPr>
              <a:t>         URI: </a:t>
            </a:r>
            <a:r>
              <a:rPr lang="en-IN" sz="1800" dirty="0">
                <a:latin typeface="Calibri" panose="020F0502020204030204" pitchFamily="34" charset="0"/>
                <a:hlinkClick r:id="rId3"/>
              </a:rPr>
              <a:t>http://services.odata.org/OData/OData.svc/Products?$top=3&amp;$skip=3&amp;$orderby=Rating </a:t>
            </a:r>
            <a:r>
              <a:rPr lang="en-IN" sz="1800" dirty="0" err="1">
                <a:latin typeface="Calibri" panose="020F0502020204030204" pitchFamily="34" charset="0"/>
                <a:hlinkClick r:id="rId3"/>
              </a:rPr>
              <a:t>desc</a:t>
            </a:r>
            <a:endParaRPr lang="en-IN" sz="1800" dirty="0">
              <a:latin typeface="Calibri" panose="020F0502020204030204" pitchFamily="34" charset="0"/>
            </a:endParaRPr>
          </a:p>
          <a:p>
            <a:pPr marL="0" indent="0">
              <a:buNone/>
            </a:pPr>
            <a:endParaRPr lang="en-IN" sz="1800" dirty="0">
              <a:latin typeface="Calibri" panose="020F0502020204030204" pitchFamily="34" charset="0"/>
            </a:endParaRPr>
          </a:p>
          <a:p>
            <a:pPr>
              <a:buFont typeface="Wingdings" panose="05000000000000000000" pitchFamily="2" charset="2"/>
              <a:buChar char="v"/>
            </a:pPr>
            <a:r>
              <a:rPr lang="en-IN" sz="1800" dirty="0">
                <a:latin typeface="Calibri" panose="020F0502020204030204" pitchFamily="34" charset="0"/>
              </a:rPr>
              <a:t>Get me the count of Products with the Price greater than or equal to 20?</a:t>
            </a:r>
          </a:p>
          <a:p>
            <a:pPr marL="0" indent="0">
              <a:buNone/>
            </a:pPr>
            <a:r>
              <a:rPr lang="en-IN" sz="1800" dirty="0">
                <a:latin typeface="Calibri" panose="020F0502020204030204" pitchFamily="34" charset="0"/>
              </a:rPr>
              <a:t>        URI: </a:t>
            </a:r>
            <a:r>
              <a:rPr lang="sv-SE" sz="1800" dirty="0">
                <a:latin typeface="Calibri" panose="020F0502020204030204" pitchFamily="34" charset="0"/>
                <a:hlinkClick r:id="rId4"/>
              </a:rPr>
              <a:t>http://services.odata.org/OData/OData.svc/Products?$inlinecount=allpages&amp;$filter=Price ge 20</a:t>
            </a:r>
            <a:endParaRPr lang="en-IN" sz="1800" dirty="0">
              <a:latin typeface="Calibri" panose="020F0502020204030204" pitchFamily="34" charset="0"/>
            </a:endParaRPr>
          </a:p>
        </p:txBody>
      </p:sp>
    </p:spTree>
    <p:extLst>
      <p:ext uri="{BB962C8B-B14F-4D97-AF65-F5344CB8AC3E}">
        <p14:creationId xmlns:p14="http://schemas.microsoft.com/office/powerpoint/2010/main" val="1362405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06000" cy="1187450"/>
          </a:xfrm>
        </p:spPr>
        <p:txBody>
          <a:bodyPr/>
          <a:lstStyle/>
          <a:p>
            <a:r>
              <a:rPr lang="en-IN" dirty="0"/>
              <a:t>Metadata of OData</a:t>
            </a:r>
          </a:p>
        </p:txBody>
      </p:sp>
      <p:sp>
        <p:nvSpPr>
          <p:cNvPr id="3" name="Content Placeholder 2"/>
          <p:cNvSpPr>
            <a:spLocks noGrp="1"/>
          </p:cNvSpPr>
          <p:nvPr>
            <p:ph idx="4294967295"/>
          </p:nvPr>
        </p:nvSpPr>
        <p:spPr>
          <a:xfrm>
            <a:off x="0" y="1439863"/>
            <a:ext cx="9906000" cy="1089025"/>
          </a:xfrm>
        </p:spPr>
        <p:txBody>
          <a:bodyPr/>
          <a:lstStyle/>
          <a:p>
            <a:pPr marL="0" indent="0">
              <a:buNone/>
            </a:pPr>
            <a:r>
              <a:rPr lang="en-IN" sz="1800" dirty="0"/>
              <a:t>     The metadata of OData message can be summarized as follows.  </a:t>
            </a:r>
          </a:p>
          <a:p>
            <a:pPr marL="0" indent="0">
              <a:buNone/>
            </a:pPr>
            <a:endParaRPr lang="en-IN" sz="1800" dirty="0"/>
          </a:p>
          <a:p>
            <a:pPr marL="0" indent="0">
              <a:buNone/>
            </a:pPr>
            <a:r>
              <a:rPr lang="en-IN" sz="1800" dirty="0"/>
              <a:t>    Refer to this blog: </a:t>
            </a:r>
            <a:r>
              <a:rPr lang="en-IN" sz="1800" dirty="0">
                <a:hlinkClick r:id="rId2"/>
              </a:rPr>
              <a:t>http://www.odata.org/</a:t>
            </a:r>
            <a:endParaRPr lang="en-IN" sz="1800" dirty="0"/>
          </a:p>
          <a:p>
            <a:pPr marL="0" indent="0">
              <a:buNone/>
            </a:pPr>
            <a:endParaRPr lang="en-IN" sz="1800" dirty="0"/>
          </a:p>
          <a:p>
            <a:pPr marL="0" indent="0">
              <a:buNone/>
            </a:pPr>
            <a:endParaRPr lang="en-IN" sz="1800" dirty="0"/>
          </a:p>
          <a:p>
            <a:pPr marL="0" indent="0">
              <a:buNone/>
            </a:pPr>
            <a:endParaRPr lang="en-IN" sz="1800" dirty="0"/>
          </a:p>
        </p:txBody>
      </p:sp>
      <p:pic>
        <p:nvPicPr>
          <p:cNvPr id="4" name="Picture 3"/>
          <p:cNvPicPr>
            <a:picLocks noChangeAspect="1"/>
          </p:cNvPicPr>
          <p:nvPr/>
        </p:nvPicPr>
        <p:blipFill>
          <a:blip r:embed="rId3" cstate="print"/>
          <a:stretch>
            <a:fillRect/>
          </a:stretch>
        </p:blipFill>
        <p:spPr>
          <a:xfrm>
            <a:off x="0" y="2495211"/>
            <a:ext cx="8568952" cy="3730805"/>
          </a:xfrm>
          <a:prstGeom prst="rect">
            <a:avLst/>
          </a:prstGeom>
        </p:spPr>
      </p:pic>
    </p:spTree>
    <p:extLst>
      <p:ext uri="{BB962C8B-B14F-4D97-AF65-F5344CB8AC3E}">
        <p14:creationId xmlns:p14="http://schemas.microsoft.com/office/powerpoint/2010/main" val="255113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9850"/>
            <a:ext cx="9906000" cy="1189038"/>
          </a:xfrm>
        </p:spPr>
        <p:txBody>
          <a:bodyPr/>
          <a:lstStyle/>
          <a:p>
            <a:r>
              <a:rPr lang="en-IN" dirty="0"/>
              <a:t>Definitions</a:t>
            </a:r>
          </a:p>
        </p:txBody>
      </p:sp>
      <p:sp>
        <p:nvSpPr>
          <p:cNvPr id="3" name="Content Placeholder 2"/>
          <p:cNvSpPr>
            <a:spLocks noGrp="1"/>
          </p:cNvSpPr>
          <p:nvPr>
            <p:ph idx="4294967295"/>
          </p:nvPr>
        </p:nvSpPr>
        <p:spPr>
          <a:xfrm>
            <a:off x="0" y="1268413"/>
            <a:ext cx="9906000" cy="5113337"/>
          </a:xfrm>
        </p:spPr>
        <p:txBody>
          <a:bodyPr/>
          <a:lstStyle/>
          <a:p>
            <a:pPr>
              <a:buFont typeface="Wingdings" panose="05000000000000000000" pitchFamily="2" charset="2"/>
              <a:buChar char="v"/>
            </a:pPr>
            <a:r>
              <a:rPr lang="en-IN" sz="1800" dirty="0">
                <a:latin typeface="Calibri" panose="020F0502020204030204" pitchFamily="34" charset="0"/>
              </a:rPr>
              <a:t>An </a:t>
            </a:r>
            <a:r>
              <a:rPr lang="en-IN" sz="1800" b="1" dirty="0">
                <a:latin typeface="Calibri" panose="020F0502020204030204" pitchFamily="34" charset="0"/>
              </a:rPr>
              <a:t>E</a:t>
            </a:r>
            <a:r>
              <a:rPr lang="en-IN" sz="1800" dirty="0">
                <a:latin typeface="Calibri" panose="020F0502020204030204" pitchFamily="34" charset="0"/>
              </a:rPr>
              <a:t>ntity type can be considered as data type that contains details of specific type of data.</a:t>
            </a:r>
          </a:p>
          <a:p>
            <a:pPr marL="0" indent="0">
              <a:buNone/>
            </a:pPr>
            <a:r>
              <a:rPr lang="en-IN" sz="1800" dirty="0">
                <a:latin typeface="Calibri" panose="020F0502020204030204" pitchFamily="34" charset="0"/>
              </a:rPr>
              <a:t>For example: Customer, Supplier, Sales Order, Employee etc.</a:t>
            </a:r>
          </a:p>
          <a:p>
            <a:pPr marL="0" indent="0">
              <a:buNone/>
            </a:pPr>
            <a:endParaRPr lang="en-IN" sz="1800" dirty="0">
              <a:latin typeface="Calibri" panose="020F0502020204030204" pitchFamily="34" charset="0"/>
            </a:endParaRPr>
          </a:p>
          <a:p>
            <a:pPr>
              <a:buFont typeface="Wingdings" panose="05000000000000000000" pitchFamily="2" charset="2"/>
              <a:buChar char="v"/>
            </a:pPr>
            <a:r>
              <a:rPr lang="en-IN" sz="1800" dirty="0">
                <a:latin typeface="Calibri" panose="020F0502020204030204" pitchFamily="34" charset="0"/>
              </a:rPr>
              <a:t>An </a:t>
            </a:r>
            <a:r>
              <a:rPr lang="en-IN" sz="1800" b="1" dirty="0">
                <a:latin typeface="Calibri" panose="020F0502020204030204" pitchFamily="34" charset="0"/>
              </a:rPr>
              <a:t>E</a:t>
            </a:r>
            <a:r>
              <a:rPr lang="en-IN" sz="1800" dirty="0">
                <a:latin typeface="Calibri" panose="020F0502020204030204" pitchFamily="34" charset="0"/>
              </a:rPr>
              <a:t>ntity set is nothing but a collection of </a:t>
            </a:r>
            <a:r>
              <a:rPr lang="en-IN" sz="1800" b="1" dirty="0">
                <a:latin typeface="Calibri" panose="020F0502020204030204" pitchFamily="34" charset="0"/>
              </a:rPr>
              <a:t>E</a:t>
            </a:r>
            <a:r>
              <a:rPr lang="en-IN" sz="1800" dirty="0">
                <a:latin typeface="Calibri" panose="020F0502020204030204" pitchFamily="34" charset="0"/>
              </a:rPr>
              <a:t>ntity type.</a:t>
            </a:r>
          </a:p>
          <a:p>
            <a:pPr marL="0" indent="0">
              <a:buNone/>
            </a:pPr>
            <a:endParaRPr lang="en-IN" sz="1800" dirty="0">
              <a:latin typeface="Calibri" panose="020F0502020204030204" pitchFamily="34" charset="0"/>
            </a:endParaRPr>
          </a:p>
          <a:p>
            <a:pPr>
              <a:buFont typeface="Wingdings" panose="05000000000000000000" pitchFamily="2" charset="2"/>
              <a:buChar char="v"/>
            </a:pPr>
            <a:r>
              <a:rPr lang="en-IN" sz="1800" b="1" dirty="0">
                <a:latin typeface="Calibri" panose="020F0502020204030204" pitchFamily="34" charset="0"/>
              </a:rPr>
              <a:t>E</a:t>
            </a:r>
            <a:r>
              <a:rPr lang="en-IN" sz="1800" dirty="0">
                <a:latin typeface="Calibri" panose="020F0502020204030204" pitchFamily="34" charset="0"/>
              </a:rPr>
              <a:t>ntity Key is used to uniquely identify an </a:t>
            </a:r>
            <a:r>
              <a:rPr lang="en-IN" sz="1800" b="1" dirty="0">
                <a:latin typeface="Calibri" panose="020F0502020204030204" pitchFamily="34" charset="0"/>
              </a:rPr>
              <a:t>E</a:t>
            </a:r>
            <a:r>
              <a:rPr lang="en-IN" sz="1800" dirty="0">
                <a:latin typeface="Calibri" panose="020F0502020204030204" pitchFamily="34" charset="0"/>
              </a:rPr>
              <a:t>ntity Type.</a:t>
            </a:r>
          </a:p>
          <a:p>
            <a:pPr marL="0" indent="0">
              <a:buNone/>
            </a:pPr>
            <a:r>
              <a:rPr lang="en-IN" sz="1800" dirty="0">
                <a:latin typeface="Calibri" panose="020F0502020204030204" pitchFamily="34" charset="0"/>
              </a:rPr>
              <a:t>For example: Employee number , Sales Order number</a:t>
            </a:r>
          </a:p>
          <a:p>
            <a:pPr>
              <a:buFont typeface="Wingdings" panose="05000000000000000000" pitchFamily="2" charset="2"/>
              <a:buChar char="v"/>
            </a:pPr>
            <a:endParaRPr lang="en-IN" sz="1800" dirty="0">
              <a:latin typeface="Calibri" panose="020F0502020204030204" pitchFamily="34" charset="0"/>
            </a:endParaRPr>
          </a:p>
          <a:p>
            <a:pPr>
              <a:buFont typeface="Wingdings" panose="05000000000000000000" pitchFamily="2" charset="2"/>
              <a:buChar char="v"/>
            </a:pPr>
            <a:r>
              <a:rPr lang="en-IN" sz="1800" b="1" dirty="0">
                <a:latin typeface="Calibri" panose="020F0502020204030204" pitchFamily="34" charset="0"/>
              </a:rPr>
              <a:t>A</a:t>
            </a:r>
            <a:r>
              <a:rPr lang="en-IN" sz="1800" dirty="0">
                <a:latin typeface="Calibri" panose="020F0502020204030204" pitchFamily="34" charset="0"/>
              </a:rPr>
              <a:t>ssociation is simply relation ship between two or more </a:t>
            </a:r>
            <a:r>
              <a:rPr lang="en-IN" sz="1800" b="1" dirty="0">
                <a:latin typeface="Calibri" panose="020F0502020204030204" pitchFamily="34" charset="0"/>
              </a:rPr>
              <a:t>E</a:t>
            </a:r>
            <a:r>
              <a:rPr lang="en-IN" sz="1800" dirty="0">
                <a:latin typeface="Calibri" panose="020F0502020204030204" pitchFamily="34" charset="0"/>
              </a:rPr>
              <a:t>ntity types</a:t>
            </a:r>
          </a:p>
          <a:p>
            <a:pPr marL="0" indent="0">
              <a:buNone/>
            </a:pPr>
            <a:r>
              <a:rPr lang="en-IN" sz="1800" dirty="0">
                <a:latin typeface="Calibri" panose="020F0502020204030204" pitchFamily="34" charset="0"/>
              </a:rPr>
              <a:t>For example: Products to its Manufacturer</a:t>
            </a:r>
          </a:p>
          <a:p>
            <a:pPr marL="0" indent="0">
              <a:buNone/>
            </a:pPr>
            <a:r>
              <a:rPr lang="en-IN" sz="1800" dirty="0">
                <a:latin typeface="Calibri" panose="020F0502020204030204" pitchFamily="34" charset="0"/>
              </a:rPr>
              <a:t>                       An entity set Product can be associated with an entity set Manufacturer in an OData metadata.</a:t>
            </a:r>
          </a:p>
          <a:p>
            <a:pPr marL="0" indent="0">
              <a:buNone/>
            </a:pPr>
            <a:endParaRPr lang="en-IN" sz="1800" dirty="0">
              <a:latin typeface="Calibri" panose="020F0502020204030204" pitchFamily="34" charset="0"/>
            </a:endParaRPr>
          </a:p>
          <a:p>
            <a:pPr>
              <a:buFont typeface="Wingdings" panose="05000000000000000000" pitchFamily="2" charset="2"/>
              <a:buChar char="v"/>
            </a:pPr>
            <a:r>
              <a:rPr lang="en-IN" sz="1800" dirty="0">
                <a:latin typeface="Calibri" panose="020F0502020204030204" pitchFamily="34" charset="0"/>
              </a:rPr>
              <a:t>Navigation Property is a property set on an entity type to understand the associations of the entity type.</a:t>
            </a:r>
          </a:p>
          <a:p>
            <a:endParaRPr lang="en-IN" sz="1800" dirty="0"/>
          </a:p>
        </p:txBody>
      </p:sp>
    </p:spTree>
    <p:extLst>
      <p:ext uri="{BB962C8B-B14F-4D97-AF65-F5344CB8AC3E}">
        <p14:creationId xmlns:p14="http://schemas.microsoft.com/office/powerpoint/2010/main" val="168589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06000" cy="1187450"/>
          </a:xfrm>
        </p:spPr>
        <p:txBody>
          <a:bodyPr/>
          <a:lstStyle/>
          <a:p>
            <a:r>
              <a:rPr lang="en-IN" dirty="0"/>
              <a:t>Possibility operations </a:t>
            </a:r>
          </a:p>
        </p:txBody>
      </p:sp>
      <p:sp>
        <p:nvSpPr>
          <p:cNvPr id="3" name="Content Placeholder 2"/>
          <p:cNvSpPr>
            <a:spLocks noGrp="1"/>
          </p:cNvSpPr>
          <p:nvPr>
            <p:ph idx="4294967295"/>
          </p:nvPr>
        </p:nvSpPr>
        <p:spPr>
          <a:xfrm>
            <a:off x="0" y="1439863"/>
            <a:ext cx="9906000" cy="620712"/>
          </a:xfrm>
        </p:spPr>
        <p:txBody>
          <a:bodyPr/>
          <a:lstStyle/>
          <a:p>
            <a:r>
              <a:rPr lang="en-IN" sz="1800" dirty="0">
                <a:latin typeface="Calibri" panose="020F0502020204030204" pitchFamily="34" charset="0"/>
              </a:rPr>
              <a:t>We can do a GET and POST request on an Entity Set while GET, PUT and DELETE can be done on an Entity.</a:t>
            </a:r>
          </a:p>
        </p:txBody>
      </p:sp>
      <p:pic>
        <p:nvPicPr>
          <p:cNvPr id="4" name="Picture 3"/>
          <p:cNvPicPr>
            <a:picLocks noChangeAspect="1"/>
          </p:cNvPicPr>
          <p:nvPr/>
        </p:nvPicPr>
        <p:blipFill>
          <a:blip r:embed="rId2" cstate="print"/>
          <a:stretch>
            <a:fillRect/>
          </a:stretch>
        </p:blipFill>
        <p:spPr>
          <a:xfrm>
            <a:off x="488504" y="2204864"/>
            <a:ext cx="8568952" cy="3746789"/>
          </a:xfrm>
          <a:prstGeom prst="rect">
            <a:avLst/>
          </a:prstGeom>
        </p:spPr>
      </p:pic>
    </p:spTree>
    <p:extLst>
      <p:ext uri="{BB962C8B-B14F-4D97-AF65-F5344CB8AC3E}">
        <p14:creationId xmlns:p14="http://schemas.microsoft.com/office/powerpoint/2010/main" val="2527552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06000" cy="1187450"/>
          </a:xfrm>
        </p:spPr>
        <p:txBody>
          <a:bodyPr/>
          <a:lstStyle/>
          <a:p>
            <a:r>
              <a:rPr lang="en-IN" dirty="0"/>
              <a:t>Service Operations</a:t>
            </a:r>
          </a:p>
        </p:txBody>
      </p:sp>
      <p:sp>
        <p:nvSpPr>
          <p:cNvPr id="3" name="Content Placeholder 2"/>
          <p:cNvSpPr>
            <a:spLocks noGrp="1"/>
          </p:cNvSpPr>
          <p:nvPr>
            <p:ph idx="4294967295"/>
          </p:nvPr>
        </p:nvSpPr>
        <p:spPr>
          <a:xfrm>
            <a:off x="0" y="1439863"/>
            <a:ext cx="9906000" cy="4679950"/>
          </a:xfrm>
        </p:spPr>
        <p:txBody>
          <a:bodyPr/>
          <a:lstStyle/>
          <a:p>
            <a:pPr marL="0" indent="0">
              <a:buNone/>
            </a:pPr>
            <a:r>
              <a:rPr lang="en-IN" sz="1800" b="1" dirty="0">
                <a:latin typeface="Calibri" panose="020F0502020204030204" pitchFamily="34" charset="0"/>
              </a:rPr>
              <a:t>Service Operations:</a:t>
            </a:r>
          </a:p>
          <a:p>
            <a:pPr marL="0" indent="0">
              <a:buNone/>
            </a:pPr>
            <a:endParaRPr lang="en-IN" sz="1800" dirty="0">
              <a:latin typeface="Calibri" panose="020F0502020204030204" pitchFamily="34" charset="0"/>
            </a:endParaRPr>
          </a:p>
          <a:p>
            <a:pPr marL="0" indent="0">
              <a:buNone/>
            </a:pPr>
            <a:r>
              <a:rPr lang="en-IN" sz="1800" dirty="0">
                <a:latin typeface="Calibri" panose="020F0502020204030204" pitchFamily="34" charset="0"/>
              </a:rPr>
              <a:t>         -  </a:t>
            </a:r>
            <a:r>
              <a:rPr lang="en-IN" sz="1800" b="1" dirty="0">
                <a:latin typeface="Calibri" panose="020F0502020204030204" pitchFamily="34" charset="0"/>
              </a:rPr>
              <a:t>G</a:t>
            </a:r>
            <a:r>
              <a:rPr lang="en-IN" sz="1800" dirty="0">
                <a:latin typeface="Calibri" panose="020F0502020204030204" pitchFamily="34" charset="0"/>
              </a:rPr>
              <a:t>etEntity        </a:t>
            </a:r>
          </a:p>
          <a:p>
            <a:pPr marL="0" indent="0">
              <a:buNone/>
            </a:pPr>
            <a:r>
              <a:rPr lang="en-IN" sz="1800" dirty="0">
                <a:latin typeface="Calibri" panose="020F0502020204030204" pitchFamily="34" charset="0"/>
              </a:rPr>
              <a:t>                       we can refer to as work area in ABAP   </a:t>
            </a:r>
          </a:p>
          <a:p>
            <a:pPr marL="0" indent="0">
              <a:buNone/>
            </a:pPr>
            <a:r>
              <a:rPr lang="en-IN" sz="1800" dirty="0">
                <a:latin typeface="Calibri" panose="020F0502020204030204" pitchFamily="34" charset="0"/>
              </a:rPr>
              <a:t>         -  </a:t>
            </a:r>
            <a:r>
              <a:rPr lang="en-IN" sz="1800" b="1" dirty="0">
                <a:latin typeface="Calibri" panose="020F0502020204030204" pitchFamily="34" charset="0"/>
              </a:rPr>
              <a:t>G</a:t>
            </a:r>
            <a:r>
              <a:rPr lang="en-IN" sz="1800" dirty="0">
                <a:latin typeface="Calibri" panose="020F0502020204030204" pitchFamily="34" charset="0"/>
              </a:rPr>
              <a:t>etEntitySet  </a:t>
            </a:r>
          </a:p>
          <a:p>
            <a:pPr marL="0" indent="0">
              <a:buNone/>
            </a:pPr>
            <a:r>
              <a:rPr lang="en-IN" sz="1800" dirty="0">
                <a:latin typeface="Calibri" panose="020F0502020204030204" pitchFamily="34" charset="0"/>
              </a:rPr>
              <a:t>                      we can refer to as internal table in ABAP</a:t>
            </a:r>
          </a:p>
          <a:p>
            <a:pPr marL="0" indent="0">
              <a:buNone/>
            </a:pPr>
            <a:r>
              <a:rPr lang="en-IN" sz="1800" dirty="0">
                <a:latin typeface="Calibri" panose="020F0502020204030204" pitchFamily="34" charset="0"/>
              </a:rPr>
              <a:t>         -  </a:t>
            </a:r>
            <a:r>
              <a:rPr lang="en-IN" sz="1800" b="1" dirty="0">
                <a:latin typeface="Calibri" panose="020F0502020204030204" pitchFamily="34" charset="0"/>
              </a:rPr>
              <a:t>C</a:t>
            </a:r>
            <a:r>
              <a:rPr lang="en-IN" sz="1800" dirty="0">
                <a:latin typeface="Calibri" panose="020F0502020204030204" pitchFamily="34" charset="0"/>
              </a:rPr>
              <a:t>reate</a:t>
            </a:r>
          </a:p>
          <a:p>
            <a:pPr marL="0" indent="0">
              <a:buNone/>
            </a:pPr>
            <a:r>
              <a:rPr lang="en-IN" sz="1800" dirty="0">
                <a:latin typeface="Calibri" panose="020F0502020204030204" pitchFamily="34" charset="0"/>
              </a:rPr>
              <a:t>                      We can create only single record at once.</a:t>
            </a:r>
          </a:p>
          <a:p>
            <a:pPr marL="0" indent="0">
              <a:buNone/>
            </a:pPr>
            <a:r>
              <a:rPr lang="en-IN" sz="1800" dirty="0">
                <a:latin typeface="Calibri" panose="020F0502020204030204" pitchFamily="34" charset="0"/>
              </a:rPr>
              <a:t>         -  </a:t>
            </a:r>
            <a:r>
              <a:rPr lang="en-IN" sz="1800" b="1" dirty="0">
                <a:latin typeface="Calibri" panose="020F0502020204030204" pitchFamily="34" charset="0"/>
              </a:rPr>
              <a:t>U</a:t>
            </a:r>
            <a:r>
              <a:rPr lang="en-IN" sz="1800" dirty="0">
                <a:latin typeface="Calibri" panose="020F0502020204030204" pitchFamily="34" charset="0"/>
              </a:rPr>
              <a:t>pdate</a:t>
            </a:r>
          </a:p>
          <a:p>
            <a:pPr marL="0" indent="0">
              <a:buNone/>
            </a:pPr>
            <a:r>
              <a:rPr lang="en-IN" sz="1800" dirty="0">
                <a:latin typeface="Calibri" panose="020F0502020204030204" pitchFamily="34" charset="0"/>
              </a:rPr>
              <a:t>                     We can single only record at once.</a:t>
            </a:r>
          </a:p>
          <a:p>
            <a:pPr marL="0" indent="0">
              <a:buNone/>
            </a:pPr>
            <a:r>
              <a:rPr lang="en-IN" sz="1800" dirty="0">
                <a:latin typeface="Calibri" panose="020F0502020204030204" pitchFamily="34" charset="0"/>
              </a:rPr>
              <a:t>         -  </a:t>
            </a:r>
            <a:r>
              <a:rPr lang="en-IN" sz="1800" b="1" dirty="0">
                <a:latin typeface="Calibri" panose="020F0502020204030204" pitchFamily="34" charset="0"/>
              </a:rPr>
              <a:t>D</a:t>
            </a:r>
            <a:r>
              <a:rPr lang="en-IN" sz="1800" dirty="0">
                <a:latin typeface="Calibri" panose="020F0502020204030204" pitchFamily="34" charset="0"/>
              </a:rPr>
              <a:t>elete</a:t>
            </a:r>
          </a:p>
          <a:p>
            <a:pPr marL="0" indent="0">
              <a:buNone/>
            </a:pPr>
            <a:r>
              <a:rPr lang="en-IN" sz="1800" dirty="0">
                <a:latin typeface="Calibri" panose="020F0502020204030204" pitchFamily="34" charset="0"/>
              </a:rPr>
              <a:t>                     We can delete only single record at once.</a:t>
            </a:r>
          </a:p>
          <a:p>
            <a:pPr marL="0" indent="0">
              <a:buNone/>
            </a:pPr>
            <a:endParaRPr lang="en-IN" sz="1800" dirty="0">
              <a:latin typeface="Calibri" panose="020F0502020204030204" pitchFamily="34" charset="0"/>
            </a:endParaRPr>
          </a:p>
        </p:txBody>
      </p:sp>
    </p:spTree>
    <p:extLst>
      <p:ext uri="{BB962C8B-B14F-4D97-AF65-F5344CB8AC3E}">
        <p14:creationId xmlns:p14="http://schemas.microsoft.com/office/powerpoint/2010/main" val="989063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06000" cy="1187450"/>
          </a:xfrm>
        </p:spPr>
        <p:txBody>
          <a:bodyPr/>
          <a:lstStyle/>
          <a:p>
            <a:r>
              <a:rPr lang="en-IN" dirty="0"/>
              <a:t>Why OData</a:t>
            </a:r>
          </a:p>
        </p:txBody>
      </p:sp>
      <p:sp>
        <p:nvSpPr>
          <p:cNvPr id="3" name="Content Placeholder 2"/>
          <p:cNvSpPr>
            <a:spLocks noGrp="1"/>
          </p:cNvSpPr>
          <p:nvPr>
            <p:ph idx="4294967295"/>
          </p:nvPr>
        </p:nvSpPr>
        <p:spPr>
          <a:xfrm>
            <a:off x="0" y="1439863"/>
            <a:ext cx="9906000" cy="1412875"/>
          </a:xfrm>
        </p:spPr>
        <p:txBody>
          <a:bodyPr/>
          <a:lstStyle/>
          <a:p>
            <a:r>
              <a:rPr lang="en-IN" sz="1800" dirty="0">
                <a:latin typeface="Calibri" panose="020F0502020204030204" pitchFamily="34" charset="0"/>
              </a:rPr>
              <a:t>Why OData instead of REST ?        </a:t>
            </a:r>
          </a:p>
          <a:p>
            <a:pPr marL="0" indent="0">
              <a:buNone/>
            </a:pPr>
            <a:r>
              <a:rPr lang="en-IN" sz="1800" dirty="0">
                <a:latin typeface="Calibri" panose="020F0502020204030204" pitchFamily="34" charset="0"/>
              </a:rPr>
              <a:t>                      We have seen how OData provides you with a consistent uniform standard way of describing the data and the data model. That precisely gives it an edge over REST.</a:t>
            </a:r>
          </a:p>
          <a:p>
            <a:pPr marL="0" indent="0">
              <a:buNone/>
            </a:pPr>
            <a:endParaRPr lang="en-IN" sz="1800" dirty="0">
              <a:latin typeface="Calibri" panose="020F0502020204030204" pitchFamily="34" charset="0"/>
            </a:endParaRPr>
          </a:p>
          <a:p>
            <a:pPr marL="0" indent="0">
              <a:buNone/>
            </a:pPr>
            <a:endParaRPr lang="en-IN" sz="1800" dirty="0">
              <a:latin typeface="Calibri" panose="020F0502020204030204" pitchFamily="34" charset="0"/>
            </a:endParaRPr>
          </a:p>
          <a:p>
            <a:pPr marL="0" indent="0">
              <a:buNone/>
            </a:pPr>
            <a:endParaRPr lang="en-IN" sz="1800" dirty="0">
              <a:latin typeface="Calibri" panose="020F0502020204030204" pitchFamily="34" charset="0"/>
            </a:endParaRPr>
          </a:p>
          <a:p>
            <a:pPr marL="0" indent="0">
              <a:buNone/>
            </a:pPr>
            <a:endParaRPr lang="en-IN" sz="1800" dirty="0">
              <a:latin typeface="Calibri" panose="020F0502020204030204" pitchFamily="34" charset="0"/>
            </a:endParaRPr>
          </a:p>
        </p:txBody>
      </p:sp>
      <p:pic>
        <p:nvPicPr>
          <p:cNvPr id="4" name="Picture 3"/>
          <p:cNvPicPr>
            <a:picLocks noChangeAspect="1"/>
          </p:cNvPicPr>
          <p:nvPr/>
        </p:nvPicPr>
        <p:blipFill>
          <a:blip r:embed="rId2" cstate="print"/>
          <a:stretch>
            <a:fillRect/>
          </a:stretch>
        </p:blipFill>
        <p:spPr>
          <a:xfrm>
            <a:off x="416496" y="2420889"/>
            <a:ext cx="8784976" cy="3672408"/>
          </a:xfrm>
          <a:prstGeom prst="rect">
            <a:avLst/>
          </a:prstGeom>
        </p:spPr>
      </p:pic>
    </p:spTree>
    <p:extLst>
      <p:ext uri="{BB962C8B-B14F-4D97-AF65-F5344CB8AC3E}">
        <p14:creationId xmlns:p14="http://schemas.microsoft.com/office/powerpoint/2010/main" val="2246210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06000" cy="1187450"/>
          </a:xfrm>
        </p:spPr>
        <p:txBody>
          <a:bodyPr/>
          <a:lstStyle/>
          <a:p>
            <a:r>
              <a:rPr lang="en-IN" dirty="0"/>
              <a:t>Prerequisites check in Gateway system</a:t>
            </a:r>
          </a:p>
        </p:txBody>
      </p:sp>
      <p:sp>
        <p:nvSpPr>
          <p:cNvPr id="3" name="Content Placeholder 2"/>
          <p:cNvSpPr>
            <a:spLocks noGrp="1"/>
          </p:cNvSpPr>
          <p:nvPr>
            <p:ph idx="4294967295"/>
          </p:nvPr>
        </p:nvSpPr>
        <p:spPr>
          <a:xfrm>
            <a:off x="0" y="1341438"/>
            <a:ext cx="9906000" cy="4679950"/>
          </a:xfrm>
        </p:spPr>
        <p:txBody>
          <a:bodyPr/>
          <a:lstStyle/>
          <a:p>
            <a:pPr>
              <a:buFont typeface="Wingdings" panose="05000000000000000000" pitchFamily="2" charset="2"/>
              <a:buChar char="v"/>
            </a:pPr>
            <a:r>
              <a:rPr lang="en-IN" sz="1800" dirty="0">
                <a:latin typeface="Calibri" panose="020F0502020204030204" pitchFamily="34" charset="0"/>
              </a:rPr>
              <a:t>Check whether SAP Gateway is activated.</a:t>
            </a:r>
          </a:p>
          <a:p>
            <a:pPr>
              <a:buFont typeface="Wingdings" panose="05000000000000000000" pitchFamily="2" charset="2"/>
              <a:buChar char="v"/>
            </a:pPr>
            <a:endParaRPr lang="en-IN" sz="1800" dirty="0">
              <a:latin typeface="Calibri" panose="020F0502020204030204" pitchFamily="34" charset="0"/>
            </a:endParaRPr>
          </a:p>
          <a:p>
            <a:pPr>
              <a:buFont typeface="Wingdings" panose="05000000000000000000" pitchFamily="2" charset="2"/>
              <a:buChar char="v"/>
            </a:pPr>
            <a:r>
              <a:rPr lang="en-IN" sz="1800" dirty="0">
                <a:latin typeface="Calibri" panose="020F0502020204030204" pitchFamily="34" charset="0"/>
              </a:rPr>
              <a:t>Check whether system alias is maintained.</a:t>
            </a:r>
          </a:p>
          <a:p>
            <a:pPr>
              <a:buFont typeface="Wingdings" panose="05000000000000000000" pitchFamily="2" charset="2"/>
              <a:buChar char="v"/>
            </a:pPr>
            <a:endParaRPr lang="en-IN" sz="1800" dirty="0">
              <a:latin typeface="Calibri" panose="020F0502020204030204" pitchFamily="34" charset="0"/>
            </a:endParaRPr>
          </a:p>
          <a:p>
            <a:pPr>
              <a:buFont typeface="Wingdings" panose="05000000000000000000" pitchFamily="2" charset="2"/>
              <a:buChar char="v"/>
            </a:pPr>
            <a:r>
              <a:rPr lang="en-IN" sz="1800" dirty="0">
                <a:latin typeface="Calibri" panose="020F0502020204030204" pitchFamily="34" charset="0"/>
              </a:rPr>
              <a:t>Check whether Service maintenance is registered and maintain successfully.</a:t>
            </a:r>
          </a:p>
          <a:p>
            <a:pPr>
              <a:buFont typeface="Wingdings" panose="05000000000000000000" pitchFamily="2" charset="2"/>
              <a:buChar char="v"/>
            </a:pPr>
            <a:endParaRPr lang="en-IN" sz="1800" dirty="0">
              <a:latin typeface="Calibri" panose="020F0502020204030204" pitchFamily="34" charset="0"/>
            </a:endParaRPr>
          </a:p>
          <a:p>
            <a:pPr>
              <a:buFont typeface="Wingdings" panose="05000000000000000000" pitchFamily="2" charset="2"/>
              <a:buChar char="v"/>
            </a:pPr>
            <a:r>
              <a:rPr lang="en-IN" sz="1800" dirty="0">
                <a:latin typeface="Calibri" panose="020F0502020204030204" pitchFamily="34" charset="0"/>
              </a:rPr>
              <a:t>Check, based on SP level where all SAP notes has been implemented which are recommended by SAP.</a:t>
            </a:r>
          </a:p>
          <a:p>
            <a:pPr>
              <a:buFont typeface="Wingdings" panose="05000000000000000000" pitchFamily="2" charset="2"/>
              <a:buChar char="v"/>
            </a:pPr>
            <a:endParaRPr lang="en-IN" sz="1800" dirty="0">
              <a:latin typeface="Calibri" panose="020F0502020204030204" pitchFamily="34" charset="0"/>
            </a:endParaRPr>
          </a:p>
          <a:p>
            <a:pPr>
              <a:buFont typeface="Wingdings" panose="05000000000000000000" pitchFamily="2" charset="2"/>
              <a:buChar char="v"/>
            </a:pPr>
            <a:r>
              <a:rPr lang="en-IN" sz="1800" dirty="0">
                <a:latin typeface="Calibri" panose="020F0502020204030204" pitchFamily="34" charset="0"/>
              </a:rPr>
              <a:t>Check whether virus scan profile is deactivated or not.</a:t>
            </a:r>
          </a:p>
          <a:p>
            <a:pPr>
              <a:buFont typeface="Wingdings" panose="05000000000000000000" pitchFamily="2" charset="2"/>
              <a:buChar char="v"/>
            </a:pPr>
            <a:endParaRPr lang="en-IN" sz="1800" dirty="0">
              <a:latin typeface="Calibri" panose="020F0502020204030204" pitchFamily="34" charset="0"/>
            </a:endParaRPr>
          </a:p>
          <a:p>
            <a:pPr>
              <a:buFont typeface="Wingdings" panose="05000000000000000000" pitchFamily="2" charset="2"/>
              <a:buChar char="v"/>
            </a:pPr>
            <a:r>
              <a:rPr lang="en-IN" sz="1800" dirty="0">
                <a:latin typeface="Calibri" panose="020F0502020204030204" pitchFamily="34" charset="0"/>
              </a:rPr>
              <a:t>Clear the cache when ever the services are regenerated.</a:t>
            </a:r>
          </a:p>
          <a:p>
            <a:endParaRPr lang="en-IN" dirty="0"/>
          </a:p>
          <a:p>
            <a:endParaRPr lang="en-IN" dirty="0"/>
          </a:p>
        </p:txBody>
      </p:sp>
    </p:spTree>
    <p:extLst>
      <p:ext uri="{BB962C8B-B14F-4D97-AF65-F5344CB8AC3E}">
        <p14:creationId xmlns:p14="http://schemas.microsoft.com/office/powerpoint/2010/main" val="107388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06000" cy="1187450"/>
          </a:xfrm>
        </p:spPr>
        <p:txBody>
          <a:bodyPr/>
          <a:lstStyle/>
          <a:p>
            <a:r>
              <a:rPr lang="en-US" dirty="0"/>
              <a:t>Gateway Service Builder Tool</a:t>
            </a:r>
          </a:p>
        </p:txBody>
      </p:sp>
      <p:sp>
        <p:nvSpPr>
          <p:cNvPr id="3" name="Content Placeholder 2"/>
          <p:cNvSpPr>
            <a:spLocks noGrp="1"/>
          </p:cNvSpPr>
          <p:nvPr>
            <p:ph idx="4294967295"/>
          </p:nvPr>
        </p:nvSpPr>
        <p:spPr>
          <a:xfrm>
            <a:off x="0" y="1439863"/>
            <a:ext cx="9906000" cy="3429000"/>
          </a:xfrm>
        </p:spPr>
        <p:txBody>
          <a:bodyPr/>
          <a:lstStyle/>
          <a:p>
            <a:endParaRPr lang="en-US" sz="1400" dirty="0">
              <a:latin typeface="Calibri" pitchFamily="34" charset="0"/>
            </a:endParaRPr>
          </a:p>
          <a:p>
            <a:r>
              <a:rPr lang="en-US" sz="1600" dirty="0">
                <a:latin typeface="Calibri" pitchFamily="34" charset="0"/>
              </a:rPr>
              <a:t>Gateway Service Builder (transaction "SEGW") is available as of Release 2.0 Support Package 4/5 and it greatly accelerates the OData service development process. In many cases you don't even need to write a single line of ABAP code - unless of course you prefer to do so. It is no longer mandatory that you have deep ABAP OO skills. </a:t>
            </a:r>
          </a:p>
          <a:p>
            <a:pPr>
              <a:buNone/>
            </a:pPr>
            <a:endParaRPr lang="en-US" sz="1600" dirty="0">
              <a:latin typeface="Calibri" pitchFamily="34" charset="0"/>
            </a:endParaRPr>
          </a:p>
          <a:p>
            <a:pPr>
              <a:buNone/>
            </a:pPr>
            <a:r>
              <a:rPr lang="en-US" sz="1600" dirty="0">
                <a:latin typeface="Calibri" pitchFamily="34" charset="0"/>
              </a:rPr>
              <a:t>In Service Builder we need to do follow below three steps to build an OData service:</a:t>
            </a:r>
          </a:p>
          <a:p>
            <a:r>
              <a:rPr lang="en-US" sz="1600" dirty="0">
                <a:latin typeface="Calibri" pitchFamily="34" charset="0"/>
              </a:rPr>
              <a:t>Define or import the data model </a:t>
            </a:r>
          </a:p>
          <a:p>
            <a:r>
              <a:rPr lang="en-US" sz="1600" dirty="0">
                <a:latin typeface="Calibri" pitchFamily="34" charset="0"/>
              </a:rPr>
              <a:t>Implement or generate the runtime logic for the service operations </a:t>
            </a:r>
          </a:p>
          <a:p>
            <a:r>
              <a:rPr lang="en-US" sz="1600" dirty="0">
                <a:latin typeface="Calibri" pitchFamily="34" charset="0"/>
              </a:rPr>
              <a:t>Activate and run the service </a:t>
            </a:r>
          </a:p>
          <a:p>
            <a:pPr>
              <a:buNone/>
            </a:pPr>
            <a:endParaRPr lang="en-US" sz="1800" dirty="0">
              <a:latin typeface="Calibri" pitchFamily="34" charset="0"/>
            </a:endParaRPr>
          </a:p>
          <a:p>
            <a:pPr>
              <a:buNone/>
            </a:pPr>
            <a:r>
              <a:rPr lang="en-US" sz="1600" dirty="0">
                <a:latin typeface="Calibri" pitchFamily="34" charset="0"/>
              </a:rPr>
              <a:t>The picture shows the various options </a:t>
            </a:r>
          </a:p>
          <a:p>
            <a:pPr>
              <a:buNone/>
            </a:pPr>
            <a:r>
              <a:rPr lang="en-US" sz="1600" dirty="0">
                <a:latin typeface="Calibri" pitchFamily="34" charset="0"/>
              </a:rPr>
              <a:t>that are covered in SEGW:</a:t>
            </a:r>
          </a:p>
          <a:p>
            <a:pPr>
              <a:buNone/>
            </a:pPr>
            <a:endParaRPr lang="en-US" sz="1400" dirty="0">
              <a:latin typeface="Calibri" pitchFamily="34" charset="0"/>
            </a:endParaRPr>
          </a:p>
          <a:p>
            <a:pPr>
              <a:buNone/>
            </a:pP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808984" y="3573016"/>
            <a:ext cx="4631829" cy="2287819"/>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06000" cy="1187450"/>
          </a:xfrm>
        </p:spPr>
        <p:txBody>
          <a:bodyPr/>
          <a:lstStyle/>
          <a:p>
            <a:r>
              <a:rPr lang="en-IN" dirty="0"/>
              <a:t>SEGW</a:t>
            </a:r>
          </a:p>
        </p:txBody>
      </p:sp>
      <p:sp>
        <p:nvSpPr>
          <p:cNvPr id="3" name="Content Placeholder 2"/>
          <p:cNvSpPr>
            <a:spLocks noGrp="1"/>
          </p:cNvSpPr>
          <p:nvPr>
            <p:ph idx="4294967295"/>
          </p:nvPr>
        </p:nvSpPr>
        <p:spPr>
          <a:xfrm>
            <a:off x="0" y="1439863"/>
            <a:ext cx="9906000" cy="4679950"/>
          </a:xfrm>
        </p:spPr>
        <p:txBody>
          <a:bodyPr/>
          <a:lstStyle/>
          <a:p>
            <a:r>
              <a:rPr lang="en-IN" sz="1800" dirty="0">
                <a:latin typeface="Calibri" panose="020F0502020204030204" pitchFamily="34" charset="0"/>
              </a:rPr>
              <a:t>Need to understand below terms in SEGW transaction</a:t>
            </a:r>
          </a:p>
          <a:p>
            <a:pPr marL="0" indent="0">
              <a:buNone/>
            </a:pPr>
            <a:endParaRPr lang="en-IN" sz="1800" dirty="0">
              <a:latin typeface="Calibri" panose="020F0502020204030204" pitchFamily="34" charset="0"/>
            </a:endParaRPr>
          </a:p>
          <a:p>
            <a:pPr marL="0" indent="0">
              <a:buNone/>
            </a:pPr>
            <a:r>
              <a:rPr lang="en-IN" sz="1800" dirty="0">
                <a:latin typeface="Calibri" panose="020F0502020204030204" pitchFamily="34" charset="0"/>
              </a:rPr>
              <a:t>         -  Entity Type</a:t>
            </a:r>
          </a:p>
          <a:p>
            <a:pPr marL="0" indent="0">
              <a:buNone/>
            </a:pPr>
            <a:r>
              <a:rPr lang="en-IN" sz="1800" dirty="0">
                <a:latin typeface="Calibri" panose="020F0502020204030204" pitchFamily="34" charset="0"/>
              </a:rPr>
              <a:t>         -  Entity Set</a:t>
            </a:r>
          </a:p>
          <a:p>
            <a:pPr marL="0" indent="0">
              <a:buNone/>
            </a:pPr>
            <a:r>
              <a:rPr lang="en-IN" sz="1800" dirty="0">
                <a:latin typeface="Calibri" panose="020F0502020204030204" pitchFamily="34" charset="0"/>
              </a:rPr>
              <a:t>         -  Association</a:t>
            </a:r>
          </a:p>
          <a:p>
            <a:pPr marL="0" indent="0">
              <a:buNone/>
            </a:pPr>
            <a:r>
              <a:rPr lang="en-IN" sz="1800" dirty="0">
                <a:latin typeface="Calibri" panose="020F0502020204030204" pitchFamily="34" charset="0"/>
              </a:rPr>
              <a:t>         -  Navigation</a:t>
            </a:r>
          </a:p>
          <a:p>
            <a:pPr marL="0" indent="0">
              <a:buNone/>
            </a:pPr>
            <a:r>
              <a:rPr lang="en-IN" sz="1800" dirty="0">
                <a:latin typeface="Calibri" panose="020F0502020204030204" pitchFamily="34" charset="0"/>
              </a:rPr>
              <a:t>         -  Referential Constraints</a:t>
            </a:r>
          </a:p>
          <a:p>
            <a:pPr marL="0" indent="0">
              <a:buNone/>
            </a:pPr>
            <a:r>
              <a:rPr lang="en-IN" sz="1800" dirty="0">
                <a:latin typeface="Calibri" panose="020F0502020204030204" pitchFamily="34" charset="0"/>
              </a:rPr>
              <a:t>         -  MPC( Model Provider Class )</a:t>
            </a:r>
          </a:p>
          <a:p>
            <a:pPr marL="0" indent="0">
              <a:buNone/>
            </a:pPr>
            <a:r>
              <a:rPr lang="en-IN" sz="1800" dirty="0">
                <a:latin typeface="Calibri" panose="020F0502020204030204" pitchFamily="34" charset="0"/>
              </a:rPr>
              <a:t>         -  DPC( Data Provider Class )</a:t>
            </a:r>
          </a:p>
          <a:p>
            <a:pPr marL="0" indent="0">
              <a:buNone/>
            </a:pPr>
            <a:r>
              <a:rPr lang="en-IN" dirty="0"/>
              <a:t>    </a:t>
            </a:r>
          </a:p>
        </p:txBody>
      </p:sp>
    </p:spTree>
    <p:extLst>
      <p:ext uri="{BB962C8B-B14F-4D97-AF65-F5344CB8AC3E}">
        <p14:creationId xmlns:p14="http://schemas.microsoft.com/office/powerpoint/2010/main" val="1846994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Grp="1" noChangeAspect="1" noChangeArrowheads="1"/>
          </p:cNvPicPr>
          <p:nvPr>
            <p:ph idx="4294967295"/>
          </p:nvPr>
        </p:nvPicPr>
        <p:blipFill>
          <a:blip r:embed="rId3" cstate="print"/>
          <a:srcRect/>
          <a:stretch>
            <a:fillRect/>
          </a:stretch>
        </p:blipFill>
        <p:spPr bwMode="auto">
          <a:xfrm>
            <a:off x="0" y="3644900"/>
            <a:ext cx="6624638" cy="2232025"/>
          </a:xfrm>
          <a:prstGeom prst="rect">
            <a:avLst/>
          </a:prstGeom>
          <a:noFill/>
          <a:ln w="9525">
            <a:noFill/>
            <a:miter lim="800000"/>
            <a:headEnd/>
            <a:tailEnd/>
          </a:ln>
        </p:spPr>
      </p:pic>
      <p:sp>
        <p:nvSpPr>
          <p:cNvPr id="8" name="Title 7"/>
          <p:cNvSpPr>
            <a:spLocks noGrp="1"/>
          </p:cNvSpPr>
          <p:nvPr>
            <p:ph type="title" idx="4294967295"/>
          </p:nvPr>
        </p:nvSpPr>
        <p:spPr>
          <a:xfrm>
            <a:off x="0" y="0"/>
            <a:ext cx="9906000" cy="765175"/>
          </a:xfrm>
        </p:spPr>
        <p:txBody>
          <a:bodyPr/>
          <a:lstStyle/>
          <a:p>
            <a:r>
              <a:rPr lang="en-US" sz="2400" dirty="0">
                <a:latin typeface="Calibri" pitchFamily="34" charset="0"/>
                <a:cs typeface="Calibri" pitchFamily="34" charset="0"/>
              </a:rPr>
              <a:t>SAP Gateway</a:t>
            </a:r>
            <a:endParaRPr lang="en-US" sz="2400" dirty="0"/>
          </a:p>
        </p:txBody>
      </p:sp>
      <p:sp>
        <p:nvSpPr>
          <p:cNvPr id="10" name="Rectangle 9"/>
          <p:cNvSpPr/>
          <p:nvPr/>
        </p:nvSpPr>
        <p:spPr>
          <a:xfrm>
            <a:off x="488504" y="1052736"/>
            <a:ext cx="7776864" cy="2585323"/>
          </a:xfrm>
          <a:prstGeom prst="rect">
            <a:avLst/>
          </a:prstGeom>
        </p:spPr>
        <p:txBody>
          <a:bodyPr wrap="square">
            <a:spAutoFit/>
          </a:bodyPr>
          <a:lstStyle/>
          <a:p>
            <a:r>
              <a:rPr lang="en-US" dirty="0">
                <a:latin typeface="Calibri" pitchFamily="34" charset="0"/>
                <a:cs typeface="Calibri" pitchFamily="34" charset="0"/>
              </a:rPr>
              <a:t>What is SAP Gateway?</a:t>
            </a:r>
          </a:p>
          <a:p>
            <a:pPr>
              <a:buNone/>
            </a:pPr>
            <a:r>
              <a:rPr lang="en-US" dirty="0">
                <a:latin typeface="Calibri" pitchFamily="34" charset="0"/>
                <a:cs typeface="Calibri" pitchFamily="34" charset="0"/>
              </a:rPr>
              <a:t>                                       Any Environment, Any Device, by Any Developer</a:t>
            </a:r>
          </a:p>
          <a:p>
            <a:pPr>
              <a:buNone/>
            </a:pPr>
            <a:endParaRPr lang="en-US" dirty="0">
              <a:latin typeface="Calibri" pitchFamily="34" charset="0"/>
              <a:cs typeface="Calibri" pitchFamily="34" charset="0"/>
            </a:endParaRPr>
          </a:p>
          <a:p>
            <a:r>
              <a:rPr lang="en-US" dirty="0">
                <a:latin typeface="Calibri" pitchFamily="34" charset="0"/>
                <a:cs typeface="Calibri" pitchFamily="34" charset="0"/>
              </a:rPr>
              <a:t>SAP Gateway lets you empower users with secure, personalized solutions that leverage and extend your existing SAP infrastructure, all with security, robustness, agility, and efficiency. SAP Gateway lets you meet the changing needs of your business at the speed of business by enabling People agility, System agility and Process agility.</a:t>
            </a:r>
          </a:p>
          <a:p>
            <a:pPr>
              <a:buNone/>
            </a:pPr>
            <a:endParaRPr lang="en-US" dirty="0">
              <a:latin typeface="Calibri" pitchFamily="34" charset="0"/>
              <a:cs typeface="Calibri"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idx="4294967295"/>
          </p:nvPr>
        </p:nvSpPr>
        <p:spPr>
          <a:xfrm>
            <a:off x="128588" y="-69850"/>
            <a:ext cx="9777412" cy="906463"/>
          </a:xfrm>
        </p:spPr>
        <p:txBody>
          <a:bodyPr/>
          <a:lstStyle/>
          <a:p>
            <a:r>
              <a:rPr lang="en-IN" dirty="0"/>
              <a:t>Questions and Answers</a:t>
            </a:r>
          </a:p>
        </p:txBody>
      </p:sp>
      <p:sp>
        <p:nvSpPr>
          <p:cNvPr id="3" name="Content Placeholder 2"/>
          <p:cNvSpPr>
            <a:spLocks noGrp="1"/>
          </p:cNvSpPr>
          <p:nvPr>
            <p:ph idx="4294967295"/>
          </p:nvPr>
        </p:nvSpPr>
        <p:spPr>
          <a:xfrm>
            <a:off x="0" y="836613"/>
            <a:ext cx="9906000" cy="5283200"/>
          </a:xfrm>
        </p:spPr>
        <p:txBody>
          <a:bodyPr/>
          <a:lstStyle/>
          <a:p>
            <a:pPr>
              <a:buFont typeface="Wingdings" pitchFamily="2" charset="2"/>
              <a:buChar char="v"/>
            </a:pPr>
            <a:r>
              <a:rPr lang="en-IN" sz="1600" dirty="0">
                <a:latin typeface="Calibri" pitchFamily="34" charset="0"/>
                <a:cs typeface="Calibri" pitchFamily="34" charset="0"/>
              </a:rPr>
              <a:t>Is JSON supported?</a:t>
            </a:r>
          </a:p>
          <a:p>
            <a:pPr>
              <a:buNone/>
            </a:pPr>
            <a:r>
              <a:rPr lang="en-IN" sz="1600" dirty="0">
                <a:latin typeface="Calibri" pitchFamily="34" charset="0"/>
                <a:cs typeface="Calibri" pitchFamily="34" charset="0"/>
              </a:rPr>
              <a:t>Yes, JSON is supported for all the service operations, but it does not supports for metadata.</a:t>
            </a:r>
          </a:p>
          <a:p>
            <a:pPr>
              <a:buFont typeface="Wingdings" pitchFamily="2" charset="2"/>
              <a:buChar char="v"/>
            </a:pPr>
            <a:r>
              <a:rPr lang="en-IN" sz="1600" dirty="0">
                <a:latin typeface="Calibri" pitchFamily="34" charset="0"/>
                <a:cs typeface="Calibri" pitchFamily="34" charset="0"/>
              </a:rPr>
              <a:t>Components which needs to be installed in Embedded Architecture?</a:t>
            </a:r>
          </a:p>
          <a:p>
            <a:pPr>
              <a:buNone/>
            </a:pPr>
            <a:r>
              <a:rPr lang="en-IN" sz="1600" dirty="0">
                <a:latin typeface="Calibri" pitchFamily="34" charset="0"/>
                <a:cs typeface="Calibri" pitchFamily="34" charset="0"/>
              </a:rPr>
              <a:t> If it is SAP Net weaver 7.0,7.01,7.02,7.03 below components should be installed</a:t>
            </a:r>
          </a:p>
          <a:p>
            <a:pPr>
              <a:buNone/>
            </a:pPr>
            <a:r>
              <a:rPr lang="en-IN" sz="1600" dirty="0">
                <a:latin typeface="Calibri" pitchFamily="34" charset="0"/>
                <a:cs typeface="Calibri" pitchFamily="34" charset="0"/>
              </a:rPr>
              <a:t>                 IW_BEP, GW_CORE, IW_FND.</a:t>
            </a:r>
          </a:p>
          <a:p>
            <a:pPr>
              <a:buNone/>
            </a:pPr>
            <a:r>
              <a:rPr lang="en-IN" sz="1600" dirty="0">
                <a:latin typeface="Calibri" pitchFamily="34" charset="0"/>
                <a:cs typeface="Calibri" pitchFamily="34" charset="0"/>
              </a:rPr>
              <a:t>If it is SAP Net weaver 7.40 or higher, SAP provides  default  SAP_GWFND.</a:t>
            </a:r>
          </a:p>
          <a:p>
            <a:pPr>
              <a:buFont typeface="Wingdings" pitchFamily="2" charset="2"/>
              <a:buChar char="v"/>
            </a:pPr>
            <a:r>
              <a:rPr lang="en-IN" sz="1600" dirty="0">
                <a:latin typeface="Calibri" pitchFamily="34" charset="0"/>
                <a:cs typeface="Calibri" pitchFamily="34" charset="0"/>
              </a:rPr>
              <a:t>How to clear cache?</a:t>
            </a:r>
          </a:p>
          <a:p>
            <a:pPr>
              <a:buNone/>
            </a:pPr>
            <a:r>
              <a:rPr lang="en-IN" sz="1600" dirty="0">
                <a:latin typeface="Calibri" pitchFamily="34" charset="0"/>
                <a:cs typeface="Calibri" pitchFamily="34" charset="0"/>
              </a:rPr>
              <a:t>      In Gateway HUB  -  /IWFND/CACHE_CLEANUP</a:t>
            </a:r>
          </a:p>
          <a:p>
            <a:pPr>
              <a:buNone/>
            </a:pPr>
            <a:r>
              <a:rPr lang="en-IN" sz="1600" dirty="0">
                <a:latin typeface="Calibri" pitchFamily="34" charset="0"/>
                <a:cs typeface="Calibri" pitchFamily="34" charset="0"/>
              </a:rPr>
              <a:t>      In Backend            - /IWBEP/CACHE_CLEANUP</a:t>
            </a:r>
          </a:p>
          <a:p>
            <a:pPr>
              <a:buNone/>
            </a:pPr>
            <a:r>
              <a:rPr lang="en-US" sz="1600" dirty="0"/>
              <a:t>    </a:t>
            </a:r>
            <a:r>
              <a:rPr lang="en-US" sz="1600" dirty="0">
                <a:latin typeface="Calibri" pitchFamily="34" charset="0"/>
                <a:cs typeface="Calibri" pitchFamily="34" charset="0"/>
              </a:rPr>
              <a:t>You can deactivate caching from </a:t>
            </a:r>
          </a:p>
          <a:p>
            <a:pPr>
              <a:buNone/>
            </a:pPr>
            <a:r>
              <a:rPr lang="en-US" sz="1600" dirty="0">
                <a:latin typeface="Calibri" pitchFamily="34" charset="0"/>
                <a:cs typeface="Calibri" pitchFamily="34" charset="0"/>
              </a:rPr>
              <a:t>SPRO --&gt;Gateway --&gt;OData Channel --&gt;Administration --&gt;Cache Setting -&gt; Metadata . Also you will find some more options for Cache here</a:t>
            </a:r>
            <a:endParaRPr lang="en-IN" sz="1600" dirty="0">
              <a:latin typeface="Calibri" pitchFamily="34" charset="0"/>
              <a:cs typeface="Calibri" pitchFamily="34" charset="0"/>
            </a:endParaRPr>
          </a:p>
          <a:p>
            <a:pPr>
              <a:buFont typeface="Wingdings" pitchFamily="2" charset="2"/>
              <a:buChar char="v"/>
            </a:pPr>
            <a:r>
              <a:rPr lang="en-IN" sz="1600" dirty="0">
                <a:latin typeface="Calibri" pitchFamily="34" charset="0"/>
                <a:cs typeface="Calibri" pitchFamily="34" charset="0"/>
              </a:rPr>
              <a:t>How to activate/deactivate virus scan profiles?</a:t>
            </a:r>
          </a:p>
          <a:p>
            <a:pPr>
              <a:buNone/>
            </a:pPr>
            <a:r>
              <a:rPr lang="en-IN" sz="1600" dirty="0">
                <a:latin typeface="Calibri" pitchFamily="34" charset="0"/>
                <a:cs typeface="Calibri" pitchFamily="34" charset="0"/>
              </a:rPr>
              <a:t>     /IWFND/VIRUS_SCAN</a:t>
            </a:r>
          </a:p>
          <a:p>
            <a:pPr>
              <a:buFont typeface="Wingdings" pitchFamily="2" charset="2"/>
              <a:buChar char="v"/>
            </a:pPr>
            <a:r>
              <a:rPr lang="en-IN" sz="1600" dirty="0">
                <a:latin typeface="Calibri" pitchFamily="34" charset="0"/>
                <a:cs typeface="Calibri" pitchFamily="34" charset="0"/>
              </a:rPr>
              <a:t>Maintain System alias</a:t>
            </a:r>
          </a:p>
          <a:p>
            <a:pPr>
              <a:buNone/>
            </a:pPr>
            <a:r>
              <a:rPr lang="en-IN" sz="1600" dirty="0">
                <a:latin typeface="Calibri" pitchFamily="34" charset="0"/>
                <a:cs typeface="Calibri" pitchFamily="34" charset="0"/>
              </a:rPr>
              <a:t>SPRO-&gt;SAP Netweaver -&gt;Gateway Service Enablement-&gt;Connection settings to SAP Netweaver Gateway-&gt;SAP Netweaver Gateway Settings.</a:t>
            </a:r>
          </a:p>
          <a:p>
            <a:pPr>
              <a:buNone/>
            </a:pPr>
            <a:r>
              <a:rPr lang="en-IN" sz="1600" dirty="0">
                <a:latin typeface="Calibri" pitchFamily="34" charset="0"/>
                <a:cs typeface="Calibri" pitchFamily="34" charset="0"/>
              </a:rPr>
              <a:t> SPRO-&gt;SAP Netweaver -&gt;OData Channel-&gt;Connection settings-&gt;SAP Netweaver Gateway to SAP system-&gt;Manage system alias.</a:t>
            </a:r>
          </a:p>
          <a:p>
            <a:pPr>
              <a:buNone/>
            </a:pPr>
            <a:endParaRPr lang="en-IN" sz="1600" dirty="0">
              <a:latin typeface="Calibri" pitchFamily="34" charset="0"/>
              <a:cs typeface="Calibri" pitchFamily="34" charset="0"/>
            </a:endParaRPr>
          </a:p>
          <a:p>
            <a:pPr>
              <a:buNone/>
            </a:pPr>
            <a:endParaRPr lang="en-IN" sz="1600" dirty="0">
              <a:latin typeface="Calibri" pitchFamily="34" charset="0"/>
              <a:cs typeface="Calibri" pitchFamily="34" charset="0"/>
            </a:endParaRP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21516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048625" cy="1187450"/>
          </a:xfrm>
        </p:spPr>
        <p:txBody>
          <a:bodyPr/>
          <a:lstStyle/>
          <a:p>
            <a:pPr lvl="1"/>
            <a:r>
              <a:rPr lang="en-US" sz="1300" b="1" dirty="0">
                <a:solidFill>
                  <a:schemeClr val="accent5">
                    <a:lumMod val="75000"/>
                  </a:schemeClr>
                </a:solidFill>
                <a:latin typeface="Calibri" pitchFamily="34" charset="0"/>
                <a:cs typeface="Calibri" pitchFamily="34" charset="0"/>
              </a:rPr>
              <a:t>                                                            </a:t>
            </a:r>
            <a:r>
              <a:rPr lang="en-US" sz="3000" b="1" dirty="0">
                <a:solidFill>
                  <a:schemeClr val="accent5">
                    <a:lumMod val="75000"/>
                  </a:schemeClr>
                </a:solidFill>
                <a:latin typeface="+mj-lt"/>
                <a:cs typeface="Calibri" pitchFamily="34" charset="0"/>
              </a:rPr>
              <a:t>Capabilities of SAP Gateway</a:t>
            </a:r>
          </a:p>
        </p:txBody>
      </p:sp>
      <p:sp>
        <p:nvSpPr>
          <p:cNvPr id="6" name="Rectangle 5"/>
          <p:cNvSpPr/>
          <p:nvPr/>
        </p:nvSpPr>
        <p:spPr>
          <a:xfrm>
            <a:off x="488504" y="1268760"/>
            <a:ext cx="8496944" cy="4355038"/>
          </a:xfrm>
          <a:prstGeom prst="rect">
            <a:avLst/>
          </a:prstGeom>
        </p:spPr>
        <p:txBody>
          <a:bodyPr wrap="square">
            <a:spAutoFit/>
          </a:bodyPr>
          <a:lstStyle/>
          <a:p>
            <a:pPr lvl="1"/>
            <a:r>
              <a:rPr lang="en-US" sz="1300" dirty="0">
                <a:latin typeface="Calibri" pitchFamily="34" charset="0"/>
                <a:cs typeface="Calibri" pitchFamily="34" charset="0"/>
              </a:rPr>
              <a:t>  </a:t>
            </a:r>
          </a:p>
          <a:p>
            <a:pPr lvl="1"/>
            <a:endParaRPr lang="en-US" sz="1600" dirty="0">
              <a:latin typeface="Calibri" pitchFamily="34" charset="0"/>
              <a:cs typeface="Calibri" pitchFamily="34" charset="0"/>
            </a:endParaRPr>
          </a:p>
          <a:p>
            <a:pPr lvl="1"/>
            <a:endParaRPr lang="en-US" sz="1600" dirty="0">
              <a:latin typeface="Calibri" pitchFamily="34" charset="0"/>
              <a:cs typeface="Calibri" pitchFamily="34" charset="0"/>
            </a:endParaRP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O</a:t>
            </a:r>
            <a:r>
              <a:rPr lang="en-US" sz="1600" dirty="0">
                <a:latin typeface="Calibri" pitchFamily="34" charset="0"/>
                <a:cs typeface="Calibri" pitchFamily="34" charset="0"/>
              </a:rPr>
              <a:t>pen                -   Any Device, Any Experience, Any Platform</a:t>
            </a: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P</a:t>
            </a:r>
            <a:r>
              <a:rPr lang="en-US" sz="1600" dirty="0">
                <a:latin typeface="Calibri" pitchFamily="34" charset="0"/>
                <a:cs typeface="Calibri" pitchFamily="34" charset="0"/>
              </a:rPr>
              <a:t>eople             -   Optimized for User Interaction Scenarios</a:t>
            </a: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T</a:t>
            </a:r>
            <a:r>
              <a:rPr lang="en-US" sz="1600" dirty="0">
                <a:latin typeface="Calibri" pitchFamily="34" charset="0"/>
                <a:cs typeface="Calibri" pitchFamily="34" charset="0"/>
              </a:rPr>
              <a:t>imeless          -   Non disruptive, any SAP Business Suite version </a:t>
            </a: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D</a:t>
            </a:r>
            <a:r>
              <a:rPr lang="en-US" sz="1600" dirty="0">
                <a:latin typeface="Calibri" pitchFamily="34" charset="0"/>
                <a:cs typeface="Calibri" pitchFamily="34" charset="0"/>
              </a:rPr>
              <a:t>evelopers      -   Simple APIs, no SAP knowledge, any tool </a:t>
            </a:r>
          </a:p>
          <a:p>
            <a:pPr lvl="1"/>
            <a:r>
              <a:rPr lang="en-US" sz="1600" dirty="0">
                <a:latin typeface="Calibri" pitchFamily="34" charset="0"/>
                <a:cs typeface="Calibri" pitchFamily="34" charset="0"/>
              </a:rPr>
              <a:t>     </a:t>
            </a:r>
            <a:r>
              <a:rPr lang="en-US" sz="1600" b="1" dirty="0">
                <a:latin typeface="Calibri" pitchFamily="34" charset="0"/>
                <a:cs typeface="Calibri" pitchFamily="34" charset="0"/>
              </a:rPr>
              <a:t>S</a:t>
            </a:r>
            <a:r>
              <a:rPr lang="en-US" sz="1600" dirty="0">
                <a:latin typeface="Calibri" pitchFamily="34" charset="0"/>
                <a:cs typeface="Calibri" pitchFamily="34" charset="0"/>
              </a:rPr>
              <a:t>tandards        -   Based on REST, ATOM/OData </a:t>
            </a:r>
          </a:p>
          <a:p>
            <a:pPr lvl="1"/>
            <a:endParaRPr lang="en-US" sz="1600" dirty="0">
              <a:latin typeface="Calibri" pitchFamily="34" charset="0"/>
              <a:cs typeface="Calibri" pitchFamily="34" charset="0"/>
            </a:endParaRPr>
          </a:p>
          <a:p>
            <a:pPr lvl="1"/>
            <a:endParaRPr lang="en-US" sz="1600" dirty="0">
              <a:latin typeface="Calibri" pitchFamily="34" charset="0"/>
              <a:cs typeface="Calibri" pitchFamily="34" charset="0"/>
            </a:endParaRPr>
          </a:p>
          <a:p>
            <a:pPr lvl="1">
              <a:buFont typeface="Wingdings" pitchFamily="2" charset="2"/>
              <a:buChar char="v"/>
            </a:pPr>
            <a:r>
              <a:rPr lang="en-US" sz="1600" dirty="0">
                <a:latin typeface="Calibri" pitchFamily="34" charset="0"/>
                <a:cs typeface="Calibri" pitchFamily="34" charset="0"/>
              </a:rPr>
              <a:t>    Opening the doors for millions of developers to create solutions connecting to SAP</a:t>
            </a:r>
          </a:p>
          <a:p>
            <a:pPr lvl="1">
              <a:buFont typeface="Wingdings" pitchFamily="2" charset="2"/>
              <a:buChar char="v"/>
            </a:pPr>
            <a:r>
              <a:rPr lang="en-US" sz="1600" dirty="0">
                <a:latin typeface="Calibri" pitchFamily="34" charset="0"/>
                <a:cs typeface="Calibri" pitchFamily="34" charset="0"/>
              </a:rPr>
              <a:t>    Increase workforce productivity </a:t>
            </a:r>
          </a:p>
          <a:p>
            <a:pPr lvl="1">
              <a:buFont typeface="Wingdings" pitchFamily="2" charset="2"/>
              <a:buChar char="v"/>
            </a:pPr>
            <a:r>
              <a:rPr lang="en-US" sz="1600" dirty="0">
                <a:latin typeface="Calibri" pitchFamily="34" charset="0"/>
                <a:cs typeface="Calibri" pitchFamily="34" charset="0"/>
              </a:rPr>
              <a:t>    Reduces Complexity , skill set requirements and deployment barriers</a:t>
            </a:r>
          </a:p>
          <a:p>
            <a:pPr lvl="1">
              <a:buFont typeface="Wingdings" pitchFamily="2" charset="2"/>
              <a:buChar char="v"/>
            </a:pPr>
            <a:r>
              <a:rPr lang="en-US" sz="1600" dirty="0">
                <a:latin typeface="Calibri" pitchFamily="34" charset="0"/>
                <a:cs typeface="Calibri" pitchFamily="34" charset="0"/>
              </a:rPr>
              <a:t>    Shorten development times/cycles</a:t>
            </a:r>
          </a:p>
          <a:p>
            <a:pPr lvl="1">
              <a:buFont typeface="Wingdings" pitchFamily="2" charset="2"/>
              <a:buChar char="v"/>
            </a:pPr>
            <a:r>
              <a:rPr lang="en-US" sz="1600" dirty="0">
                <a:latin typeface="Calibri" pitchFamily="34" charset="0"/>
                <a:cs typeface="Calibri" pitchFamily="34" charset="0"/>
              </a:rPr>
              <a:t>    Engage all developers with their choice of development tools</a:t>
            </a:r>
          </a:p>
          <a:p>
            <a:pPr lvl="1">
              <a:buFont typeface="Wingdings" pitchFamily="2" charset="2"/>
              <a:buChar char="v"/>
            </a:pPr>
            <a:r>
              <a:rPr lang="en-US" sz="1600" dirty="0">
                <a:latin typeface="Calibri" pitchFamily="34" charset="0"/>
                <a:cs typeface="Calibri" pitchFamily="34" charset="0"/>
              </a:rPr>
              <a:t>    It offers connectivity to SAP applications using any programming language</a:t>
            </a:r>
          </a:p>
          <a:p>
            <a:pPr lvl="1">
              <a:buFont typeface="Wingdings" pitchFamily="2" charset="2"/>
              <a:buChar char="q"/>
            </a:pPr>
            <a:endParaRPr lang="en-US" sz="1200" dirty="0">
              <a:latin typeface="Calibri" pitchFamily="34" charset="0"/>
              <a:cs typeface="Calibri" pitchFamily="34" charset="0"/>
            </a:endParaRPr>
          </a:p>
          <a:p>
            <a:pPr lvl="1"/>
            <a:endParaRPr lang="en-US" sz="1200" dirty="0">
              <a:latin typeface="Calibri" pitchFamily="34" charset="0"/>
              <a:cs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33375"/>
            <a:ext cx="9072563" cy="863600"/>
          </a:xfrm>
        </p:spPr>
        <p:txBody>
          <a:bodyPr/>
          <a:lstStyle/>
          <a:p>
            <a:r>
              <a:rPr lang="en-US" dirty="0"/>
              <a:t>Benefits of SAP Gateway</a:t>
            </a:r>
          </a:p>
        </p:txBody>
      </p:sp>
      <p:sp>
        <p:nvSpPr>
          <p:cNvPr id="8" name="Rectangle 7"/>
          <p:cNvSpPr/>
          <p:nvPr/>
        </p:nvSpPr>
        <p:spPr>
          <a:xfrm>
            <a:off x="416496" y="1412776"/>
            <a:ext cx="7560840" cy="646331"/>
          </a:xfrm>
          <a:prstGeom prst="rect">
            <a:avLst/>
          </a:prstGeom>
        </p:spPr>
        <p:txBody>
          <a:bodyPr wrap="square">
            <a:spAutoFit/>
          </a:bodyPr>
          <a:lstStyle/>
          <a:p>
            <a:br>
              <a:rPr lang="en-US" dirty="0"/>
            </a:br>
            <a:endParaRPr lang="en-US" dirty="0"/>
          </a:p>
        </p:txBody>
      </p:sp>
      <p:sp>
        <p:nvSpPr>
          <p:cNvPr id="9" name="Rectangle 8"/>
          <p:cNvSpPr/>
          <p:nvPr/>
        </p:nvSpPr>
        <p:spPr>
          <a:xfrm>
            <a:off x="416496" y="1412776"/>
            <a:ext cx="8352928" cy="3400931"/>
          </a:xfrm>
          <a:prstGeom prst="rect">
            <a:avLst/>
          </a:prstGeom>
        </p:spPr>
        <p:txBody>
          <a:bodyPr wrap="square">
            <a:spAutoFit/>
          </a:bodyPr>
          <a:lstStyle/>
          <a:p>
            <a:endParaRPr lang="en-US" dirty="0">
              <a:latin typeface="Calibri" pitchFamily="34" charset="0"/>
            </a:endParaRPr>
          </a:p>
          <a:p>
            <a:pPr lvl="1">
              <a:buFont typeface="Wingdings" pitchFamily="2" charset="2"/>
              <a:buChar char="v"/>
            </a:pPr>
            <a:r>
              <a:rPr lang="en-US" dirty="0"/>
              <a:t>  </a:t>
            </a:r>
            <a:r>
              <a:rPr lang="en-US" sz="1300" dirty="0">
                <a:latin typeface="Calibri" pitchFamily="34" charset="0"/>
              </a:rPr>
              <a:t>Hides the technical complexities of your SAP system landscape behind a single interface that is easy-to-use                   and non-proprietary.</a:t>
            </a:r>
          </a:p>
          <a:p>
            <a:pPr lvl="1"/>
            <a:endParaRPr lang="en-US" sz="1300" dirty="0">
              <a:latin typeface="Calibri" pitchFamily="34" charset="0"/>
            </a:endParaRPr>
          </a:p>
          <a:p>
            <a:pPr lvl="1">
              <a:buFont typeface="Wingdings" pitchFamily="2" charset="2"/>
              <a:buChar char="v"/>
            </a:pPr>
            <a:r>
              <a:rPr lang="en-US" sz="1300" dirty="0">
                <a:latin typeface="Calibri" pitchFamily="34" charset="0"/>
              </a:rPr>
              <a:t>   Makes your SAP business data and functionality accessible to any external device.</a:t>
            </a:r>
          </a:p>
          <a:p>
            <a:pPr lvl="1"/>
            <a:endParaRPr lang="en-US" sz="1300" dirty="0">
              <a:latin typeface="Calibri" pitchFamily="34" charset="0"/>
            </a:endParaRPr>
          </a:p>
          <a:p>
            <a:pPr lvl="1">
              <a:buFont typeface="Wingdings" pitchFamily="2" charset="2"/>
              <a:buChar char="v"/>
            </a:pPr>
            <a:r>
              <a:rPr lang="en-US" sz="1300" dirty="0">
                <a:latin typeface="Calibri" pitchFamily="34" charset="0"/>
              </a:rPr>
              <a:t>   Communicate using the HTTP(S) protocol.</a:t>
            </a:r>
          </a:p>
          <a:p>
            <a:pPr lvl="1"/>
            <a:endParaRPr lang="en-US" sz="1300" dirty="0">
              <a:latin typeface="Calibri" pitchFamily="34" charset="0"/>
            </a:endParaRPr>
          </a:p>
          <a:p>
            <a:pPr lvl="1">
              <a:buFont typeface="Wingdings" pitchFamily="2" charset="2"/>
              <a:buChar char="v"/>
            </a:pPr>
            <a:r>
              <a:rPr lang="en-US" sz="1300" dirty="0">
                <a:latin typeface="Calibri" pitchFamily="34" charset="0"/>
              </a:rPr>
              <a:t>   Understand OData messages.</a:t>
            </a:r>
          </a:p>
          <a:p>
            <a:pPr lvl="1"/>
            <a:endParaRPr lang="en-US" sz="1300" dirty="0">
              <a:latin typeface="Calibri" pitchFamily="34" charset="0"/>
            </a:endParaRPr>
          </a:p>
          <a:p>
            <a:pPr lvl="1">
              <a:buFont typeface="Wingdings" pitchFamily="2" charset="2"/>
              <a:buChar char="v"/>
            </a:pPr>
            <a:r>
              <a:rPr lang="en-US" sz="1300" dirty="0">
                <a:latin typeface="Calibri" pitchFamily="34" charset="0"/>
              </a:rPr>
              <a:t>  Provides Service Provisioning tools that allow the quick REST-enablement of existing ABAP functionality.</a:t>
            </a:r>
          </a:p>
          <a:p>
            <a:pPr lvl="1">
              <a:buFont typeface="Wingdings" pitchFamily="2" charset="2"/>
              <a:buChar char="v"/>
            </a:pPr>
            <a:endParaRPr lang="en-US" sz="1300" dirty="0">
              <a:latin typeface="Calibri" pitchFamily="34" charset="0"/>
            </a:endParaRPr>
          </a:p>
          <a:p>
            <a:pPr lvl="1">
              <a:buFont typeface="Wingdings" pitchFamily="2" charset="2"/>
              <a:buChar char="v"/>
            </a:pPr>
            <a:r>
              <a:rPr lang="en-US" sz="1300" dirty="0">
                <a:latin typeface="Calibri" pitchFamily="34" charset="0"/>
              </a:rPr>
              <a:t>  Provides plug-ins for well known IDEs such as Eclipse, Visual Studio 2010 and XCode.  </a:t>
            </a:r>
          </a:p>
          <a:p>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06000" cy="1187450"/>
          </a:xfrm>
        </p:spPr>
        <p:txBody>
          <a:bodyPr/>
          <a:lstStyle/>
          <a:p>
            <a:r>
              <a:rPr lang="en-US" dirty="0"/>
              <a:t>Focusing area of SAP Gateway</a:t>
            </a:r>
          </a:p>
        </p:txBody>
      </p:sp>
      <p:sp>
        <p:nvSpPr>
          <p:cNvPr id="6" name="Rectangle 5"/>
          <p:cNvSpPr/>
          <p:nvPr/>
        </p:nvSpPr>
        <p:spPr>
          <a:xfrm>
            <a:off x="344488" y="1700808"/>
            <a:ext cx="9073008" cy="2677656"/>
          </a:xfrm>
          <a:prstGeom prst="rect">
            <a:avLst/>
          </a:prstGeom>
        </p:spPr>
        <p:txBody>
          <a:bodyPr wrap="square">
            <a:spAutoFit/>
          </a:bodyPr>
          <a:lstStyle/>
          <a:p>
            <a:pPr>
              <a:buFont typeface="Wingdings" pitchFamily="2" charset="2"/>
              <a:buChar char="v"/>
            </a:pPr>
            <a:r>
              <a:rPr lang="en-US" sz="1400" dirty="0">
                <a:latin typeface="Calibri" pitchFamily="34" charset="0"/>
              </a:rPr>
              <a:t>     Any external business application. E.G. Microsoft Office applications via a .Net (or even VBA) interface</a:t>
            </a:r>
          </a:p>
          <a:p>
            <a:endParaRPr lang="en-US" sz="1400" dirty="0">
              <a:latin typeface="Calibri" pitchFamily="34" charset="0"/>
            </a:endParaRPr>
          </a:p>
          <a:p>
            <a:pPr>
              <a:buFont typeface="Wingdings" pitchFamily="2" charset="2"/>
              <a:buChar char="v"/>
            </a:pPr>
            <a:r>
              <a:rPr lang="en-US" sz="1400" dirty="0">
                <a:latin typeface="Calibri" pitchFamily="34" charset="0"/>
              </a:rPr>
              <a:t>     Desktop machines using Web-based applications running PHP or Java or Ruby, etc.</a:t>
            </a:r>
          </a:p>
          <a:p>
            <a:endParaRPr lang="en-US" sz="1400" dirty="0">
              <a:latin typeface="Calibri" pitchFamily="34" charset="0"/>
            </a:endParaRPr>
          </a:p>
          <a:p>
            <a:pPr>
              <a:buFont typeface="Wingdings" pitchFamily="2" charset="2"/>
              <a:buChar char="v"/>
            </a:pPr>
            <a:r>
              <a:rPr lang="en-US" sz="1400" dirty="0">
                <a:latin typeface="Calibri" pitchFamily="34" charset="0"/>
              </a:rPr>
              <a:t>    Native applications on mobile devices E.G. iPad/iPhone or an Android device or a Blackberry.</a:t>
            </a:r>
          </a:p>
          <a:p>
            <a:endParaRPr lang="en-US" sz="1400" dirty="0">
              <a:latin typeface="Calibri" pitchFamily="34" charset="0"/>
            </a:endParaRPr>
          </a:p>
          <a:p>
            <a:pPr>
              <a:buFont typeface="Wingdings" pitchFamily="2" charset="2"/>
              <a:buChar char="v"/>
            </a:pPr>
            <a:r>
              <a:rPr lang="en-US" sz="1400" dirty="0">
                <a:latin typeface="Calibri" pitchFamily="34" charset="0"/>
              </a:rPr>
              <a:t>    Embedded devices such as manufacturing robots or route planning software in Satellite Navigation systems.</a:t>
            </a:r>
          </a:p>
          <a:p>
            <a:endParaRPr lang="en-US" sz="1400" dirty="0">
              <a:latin typeface="Calibri" pitchFamily="34" charset="0"/>
            </a:endParaRPr>
          </a:p>
          <a:p>
            <a:pPr>
              <a:buFont typeface="Wingdings" pitchFamily="2" charset="2"/>
              <a:buChar char="v"/>
            </a:pPr>
            <a:r>
              <a:rPr lang="en-US" sz="1400" dirty="0">
                <a:latin typeface="Calibri" pitchFamily="34" charset="0"/>
              </a:rPr>
              <a:t>   Any other business scenario you can think of involving some programmable device that can speak HTTP(S).</a:t>
            </a:r>
          </a:p>
          <a:p>
            <a:endParaRPr lang="en-US" sz="1400" dirty="0">
              <a:latin typeface="Calibri" pitchFamily="34" charset="0"/>
            </a:endParaRPr>
          </a:p>
          <a:p>
            <a:pPr>
              <a:buFont typeface="Wingdings" pitchFamily="2" charset="2"/>
              <a:buChar char="v"/>
            </a:pPr>
            <a:r>
              <a:rPr lang="en-US" sz="1400" dirty="0">
                <a:latin typeface="Calibri" pitchFamily="34" charset="0"/>
              </a:rPr>
              <a:t>    The SAP Gateway interface can be used to supply the SAP Business Data to any programmable device that can speak HTTP(S).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953000" y="1412776"/>
            <a:ext cx="4400550" cy="4391025"/>
          </a:xfrm>
          <a:prstGeom prst="rect">
            <a:avLst/>
          </a:prstGeom>
          <a:noFill/>
          <a:ln w="9525">
            <a:noFill/>
            <a:miter lim="800000"/>
            <a:headEnd/>
            <a:tailEnd/>
          </a:ln>
        </p:spPr>
      </p:pic>
      <p:sp>
        <p:nvSpPr>
          <p:cNvPr id="5" name="Rectangle 4"/>
          <p:cNvSpPr/>
          <p:nvPr/>
        </p:nvSpPr>
        <p:spPr>
          <a:xfrm>
            <a:off x="632520" y="1412776"/>
            <a:ext cx="4248472" cy="2862322"/>
          </a:xfrm>
          <a:prstGeom prst="rect">
            <a:avLst/>
          </a:prstGeom>
        </p:spPr>
        <p:txBody>
          <a:bodyPr wrap="square">
            <a:spAutoFit/>
          </a:bodyPr>
          <a:lstStyle/>
          <a:p>
            <a:r>
              <a:rPr lang="en-US" sz="1200" b="1" dirty="0"/>
              <a:t>Service enablement</a:t>
            </a:r>
          </a:p>
          <a:p>
            <a:r>
              <a:rPr lang="en-US" sz="1200" dirty="0"/>
              <a:t>Generation of service based on RFC,</a:t>
            </a:r>
          </a:p>
          <a:p>
            <a:r>
              <a:rPr lang="en-US" sz="1200" dirty="0"/>
              <a:t>BAPI, BOR, BOL, MDX, SAP HANA,</a:t>
            </a:r>
          </a:p>
          <a:p>
            <a:r>
              <a:rPr lang="en-US" sz="1200" dirty="0" err="1"/>
              <a:t>OData</a:t>
            </a:r>
            <a:r>
              <a:rPr lang="en-US" sz="1200" dirty="0"/>
              <a:t>, ABAP, and so on</a:t>
            </a:r>
          </a:p>
          <a:p>
            <a:r>
              <a:rPr lang="en-US" sz="1200" dirty="0"/>
              <a:t>Supporting the development of new</a:t>
            </a:r>
          </a:p>
          <a:p>
            <a:r>
              <a:rPr lang="en-US" sz="1200" dirty="0"/>
              <a:t>Services</a:t>
            </a:r>
          </a:p>
          <a:p>
            <a:r>
              <a:rPr lang="en-US" sz="1200" b="1" dirty="0"/>
              <a:t>Core functionalities</a:t>
            </a:r>
            <a:endParaRPr lang="en-US" sz="1200" dirty="0"/>
          </a:p>
          <a:p>
            <a:r>
              <a:rPr lang="en-US" sz="1200" dirty="0"/>
              <a:t>Error logging, serialization, traces</a:t>
            </a:r>
          </a:p>
          <a:p>
            <a:r>
              <a:rPr lang="en-US" sz="1200" dirty="0"/>
              <a:t>Pushing of back-end events</a:t>
            </a:r>
          </a:p>
          <a:p>
            <a:r>
              <a:rPr lang="en-US" sz="1200" b="1" dirty="0"/>
              <a:t>Front-end development support</a:t>
            </a:r>
          </a:p>
          <a:p>
            <a:r>
              <a:rPr lang="en-US" sz="1200" b="1" dirty="0"/>
              <a:t>(on SCN)</a:t>
            </a:r>
            <a:endParaRPr lang="en-US" sz="1200" dirty="0"/>
          </a:p>
          <a:p>
            <a:r>
              <a:rPr lang="en-US" sz="1200" dirty="0"/>
              <a:t>Generation of proxy classes and started</a:t>
            </a:r>
          </a:p>
          <a:p>
            <a:r>
              <a:rPr lang="en-US" sz="1200" dirty="0"/>
              <a:t>apps for </a:t>
            </a:r>
            <a:r>
              <a:rPr lang="en-US" sz="1200" dirty="0" err="1"/>
              <a:t>iOS</a:t>
            </a:r>
            <a:r>
              <a:rPr lang="en-US" sz="1200" dirty="0"/>
              <a:t>, Android, PHP, Java</a:t>
            </a:r>
          </a:p>
          <a:p>
            <a:r>
              <a:rPr lang="en-US" sz="1200" dirty="0"/>
              <a:t>Code snippets</a:t>
            </a:r>
          </a:p>
          <a:p>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idx="4294967295"/>
          </p:nvPr>
        </p:nvSpPr>
        <p:spPr>
          <a:xfrm>
            <a:off x="0" y="0"/>
            <a:ext cx="9906000" cy="620713"/>
          </a:xfrm>
        </p:spPr>
        <p:txBody>
          <a:bodyPr/>
          <a:lstStyle/>
          <a:p>
            <a:pPr algn="l"/>
            <a:br>
              <a:rPr lang="en-US" sz="2400" dirty="0">
                <a:latin typeface="Calibri" pitchFamily="34" charset="0"/>
                <a:cs typeface="Calibri" pitchFamily="34" charset="0"/>
              </a:rPr>
            </a:br>
            <a:r>
              <a:rPr lang="en-US" sz="2400" dirty="0">
                <a:latin typeface="Calibri" pitchFamily="34" charset="0"/>
                <a:cs typeface="Calibri" pitchFamily="34" charset="0"/>
              </a:rPr>
              <a:t>                                 </a:t>
            </a:r>
            <a:br>
              <a:rPr lang="en-US" sz="2400" dirty="0">
                <a:latin typeface="Calibri" pitchFamily="34" charset="0"/>
                <a:cs typeface="Calibri" pitchFamily="34" charset="0"/>
              </a:rPr>
            </a:br>
            <a:r>
              <a:rPr lang="en-US" sz="2400" dirty="0">
                <a:latin typeface="Calibri" pitchFamily="34" charset="0"/>
                <a:cs typeface="Calibri" pitchFamily="34" charset="0"/>
              </a:rPr>
              <a:t>                         SAP Gateway Architecture</a:t>
            </a:r>
            <a:br>
              <a:rPr lang="en-US" sz="2400" dirty="0">
                <a:latin typeface="Calibri" pitchFamily="34" charset="0"/>
                <a:cs typeface="Calibri" pitchFamily="34" charset="0"/>
              </a:rPr>
            </a:br>
            <a:br>
              <a:rPr lang="en-US" sz="2400" dirty="0"/>
            </a:br>
            <a:endParaRPr lang="en-US" sz="1800" dirty="0"/>
          </a:p>
        </p:txBody>
      </p:sp>
      <p:pic>
        <p:nvPicPr>
          <p:cNvPr id="8" name="Picture 7" descr="SAP NetWeaver Gateway Architecture.PNG"/>
          <p:cNvPicPr>
            <a:picLocks noChangeAspect="1"/>
          </p:cNvPicPr>
          <p:nvPr/>
        </p:nvPicPr>
        <p:blipFill>
          <a:blip r:embed="rId2" cstate="print"/>
          <a:stretch>
            <a:fillRect/>
          </a:stretch>
        </p:blipFill>
        <p:spPr>
          <a:xfrm>
            <a:off x="776536" y="1052736"/>
            <a:ext cx="8064896" cy="41044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906000" cy="1187450"/>
          </a:xfrm>
        </p:spPr>
        <p:txBody>
          <a:bodyPr/>
          <a:lstStyle/>
          <a:p>
            <a:r>
              <a:rPr lang="en-US" dirty="0"/>
              <a:t>Introduction to SAP </a:t>
            </a:r>
            <a:r>
              <a:rPr lang="en-US" dirty="0" err="1"/>
              <a:t>NetWeaver</a:t>
            </a:r>
            <a:r>
              <a:rPr lang="en-US" dirty="0"/>
              <a:t> Gateway</a:t>
            </a:r>
            <a:br>
              <a:rPr lang="en-US" dirty="0"/>
            </a:br>
            <a:r>
              <a:rPr lang="en-US" dirty="0"/>
              <a:t>From Conceptual Model to a Mobile App</a:t>
            </a:r>
          </a:p>
        </p:txBody>
      </p:sp>
      <p:pic>
        <p:nvPicPr>
          <p:cNvPr id="2050" name="Picture 2"/>
          <p:cNvPicPr>
            <a:picLocks noGrp="1" noChangeAspect="1" noChangeArrowheads="1"/>
          </p:cNvPicPr>
          <p:nvPr>
            <p:ph idx="4294967295"/>
          </p:nvPr>
        </p:nvPicPr>
        <p:blipFill>
          <a:blip r:embed="rId2" cstate="print"/>
          <a:stretch>
            <a:fillRect/>
          </a:stretch>
        </p:blipFill>
        <p:spPr bwMode="auto">
          <a:xfrm>
            <a:off x="0" y="1574800"/>
            <a:ext cx="6600825" cy="44100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Conception personnalisé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92d93e1-f394-447a-89d4-a77303aa605e">
      <UserInfo>
        <DisplayName/>
        <AccountId xsi:nil="true"/>
        <AccountType/>
      </UserInfo>
    </SharedWithUsers>
    <MediaLengthInSeconds xmlns="cd6156e9-227f-4c5d-869b-e260890bbe4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79D68279BD8848B2E6E25BDBF8C2D3" ma:contentTypeVersion="8" ma:contentTypeDescription="Create a new document." ma:contentTypeScope="" ma:versionID="cd4d98d162377d8b47d1f2001154bba4">
  <xsd:schema xmlns:xsd="http://www.w3.org/2001/XMLSchema" xmlns:xs="http://www.w3.org/2001/XMLSchema" xmlns:p="http://schemas.microsoft.com/office/2006/metadata/properties" xmlns:ns2="892d93e1-f394-447a-89d4-a77303aa605e" xmlns:ns3="cd6156e9-227f-4c5d-869b-e260890bbe46" targetNamespace="http://schemas.microsoft.com/office/2006/metadata/properties" ma:root="true" ma:fieldsID="1df2c04c87279b5794a4d0b27d220e84" ns2:_="" ns3:_="">
    <xsd:import namespace="892d93e1-f394-447a-89d4-a77303aa605e"/>
    <xsd:import namespace="cd6156e9-227f-4c5d-869b-e260890bbe4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2d93e1-f394-447a-89d4-a77303aa60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6156e9-227f-4c5d-869b-e260890bbe4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A5089E-3A5E-460A-88CA-5F8298AE912C}">
  <ds:schemaRefs>
    <ds:schemaRef ds:uri="http://schemas.microsoft.com/office/2006/metadata/properties"/>
    <ds:schemaRef ds:uri="http://schemas.microsoft.com/office/infopath/2007/PartnerControls"/>
    <ds:schemaRef ds:uri="892d93e1-f394-447a-89d4-a77303aa605e"/>
    <ds:schemaRef ds:uri="cd6156e9-227f-4c5d-869b-e260890bbe46"/>
  </ds:schemaRefs>
</ds:datastoreItem>
</file>

<file path=customXml/itemProps2.xml><?xml version="1.0" encoding="utf-8"?>
<ds:datastoreItem xmlns:ds="http://schemas.openxmlformats.org/officeDocument/2006/customXml" ds:itemID="{160B89A6-3B64-4594-A742-4847232D42CC}">
  <ds:schemaRefs>
    <ds:schemaRef ds:uri="http://schemas.microsoft.com/sharepoint/v3/contenttype/forms"/>
  </ds:schemaRefs>
</ds:datastoreItem>
</file>

<file path=customXml/itemProps3.xml><?xml version="1.0" encoding="utf-8"?>
<ds:datastoreItem xmlns:ds="http://schemas.openxmlformats.org/officeDocument/2006/customXml" ds:itemID="{B8DAD408-FA5A-4DF8-B93E-9A6FE85CAB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2d93e1-f394-447a-89d4-a77303aa605e"/>
    <ds:schemaRef ds:uri="cd6156e9-227f-4c5d-869b-e260890bbe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1473</TotalTime>
  <Words>2348</Words>
  <Application>Microsoft Office PowerPoint</Application>
  <PresentationFormat>A4 Paper (210x297 mm)</PresentationFormat>
  <Paragraphs>309</Paragraphs>
  <Slides>30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vt:lpstr>
      <vt:lpstr>Conception personnalisée</vt:lpstr>
      <vt:lpstr>SAP Gateway</vt:lpstr>
      <vt:lpstr>SAP Gateway</vt:lpstr>
      <vt:lpstr>SAP Gateway</vt:lpstr>
      <vt:lpstr>                                                            Capabilities of SAP Gateway</vt:lpstr>
      <vt:lpstr>Benefits of SAP Gateway</vt:lpstr>
      <vt:lpstr>Focusing area of SAP Gateway</vt:lpstr>
      <vt:lpstr>PowerPoint Presentation</vt:lpstr>
      <vt:lpstr>                                                            SAP Gateway Architecture  </vt:lpstr>
      <vt:lpstr>Introduction to SAP NetWeaver Gateway From Conceptual Model to a Mobile App</vt:lpstr>
      <vt:lpstr>PowerPoint Presentation</vt:lpstr>
      <vt:lpstr>PowerPoint Presentation</vt:lpstr>
      <vt:lpstr>Deployment Options: </vt:lpstr>
      <vt:lpstr>PowerPoint Presentation</vt:lpstr>
      <vt:lpstr>Versions</vt:lpstr>
      <vt:lpstr>Questions And Answers </vt:lpstr>
      <vt:lpstr>What is Open Data Protocol</vt:lpstr>
      <vt:lpstr>O data Protocol :WWW Architecture </vt:lpstr>
      <vt:lpstr>REST Architecture</vt:lpstr>
      <vt:lpstr>Queries to manipulate the data</vt:lpstr>
      <vt:lpstr>Queries to manipulate the data</vt:lpstr>
      <vt:lpstr>How to play with URI’s</vt:lpstr>
      <vt:lpstr>Metadata of OData</vt:lpstr>
      <vt:lpstr>Definitions</vt:lpstr>
      <vt:lpstr>Possibility operations </vt:lpstr>
      <vt:lpstr>Service Operations</vt:lpstr>
      <vt:lpstr>Why OData</vt:lpstr>
      <vt:lpstr>Prerequisites check in Gateway system</vt:lpstr>
      <vt:lpstr>Gateway Service Builder Tool</vt:lpstr>
      <vt:lpstr>SEGW</vt:lpstr>
      <vt:lpstr>Questions and Answers</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SAP Gateway   </dc:title>
  <dc:subject>SAP NetWeaver Gateway</dc:subject>
  <dc:creator>Syam</dc:creator>
  <cp:keywords>SAP</cp:keywords>
  <cp:lastModifiedBy>BHAGWANJEE SINGH, ABHAY</cp:lastModifiedBy>
  <cp:revision>368</cp:revision>
  <dcterms:created xsi:type="dcterms:W3CDTF">2011-08-17T05:35:48Z</dcterms:created>
  <dcterms:modified xsi:type="dcterms:W3CDTF">2024-08-14T06:36:08Z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SAP Mobility CoE</vt:lpwstr>
  </property>
  <property fmtid="{D5CDD505-2E9C-101B-9397-08002B2CF9AE}" pid="3" name="Owner">
    <vt:lpwstr>Venkata Subramani Renduchintala</vt:lpwstr>
  </property>
  <property fmtid="{D5CDD505-2E9C-101B-9397-08002B2CF9AE}" pid="4" name="Mailstop">
    <vt:lpwstr>venkata.renduchintala@capgemini.com</vt:lpwstr>
  </property>
  <property fmtid="{D5CDD505-2E9C-101B-9397-08002B2CF9AE}" pid="5" name="Office">
    <vt:lpwstr>CG Bangalore 4B, 5th floor</vt:lpwstr>
  </property>
  <property fmtid="{D5CDD505-2E9C-101B-9397-08002B2CF9AE}" pid="6" name="Version">
    <vt:lpwstr>1.1</vt:lpwstr>
  </property>
  <property fmtid="{D5CDD505-2E9C-101B-9397-08002B2CF9AE}" pid="7" name="ContentTypeId">
    <vt:lpwstr>0x0101002879D68279BD8848B2E6E25BDBF8C2D3</vt:lpwstr>
  </property>
  <property fmtid="{D5CDD505-2E9C-101B-9397-08002B2CF9AE}" pid="8" name="Order">
    <vt:r8>323500</vt:r8>
  </property>
  <property fmtid="{D5CDD505-2E9C-101B-9397-08002B2CF9AE}" pid="9" name="TriggerFlowInfo">
    <vt:lpwstr/>
  </property>
  <property fmtid="{D5CDD505-2E9C-101B-9397-08002B2CF9AE}" pid="10" name="_SourceUrl">
    <vt:lpwstr/>
  </property>
  <property fmtid="{D5CDD505-2E9C-101B-9397-08002B2CF9AE}" pid="11" name="_SharedFileIndex">
    <vt:lpwstr/>
  </property>
  <property fmtid="{D5CDD505-2E9C-101B-9397-08002B2CF9AE}" pid="12" name="ComplianceAssetId">
    <vt:lpwstr/>
  </property>
  <property fmtid="{D5CDD505-2E9C-101B-9397-08002B2CF9AE}" pid="13" name="_ExtendedDescription">
    <vt:lpwstr/>
  </property>
</Properties>
</file>