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62" r:id="rId4"/>
  </p:sldMasterIdLst>
  <p:notesMasterIdLst>
    <p:notesMasterId r:id="rId25"/>
  </p:notesMasterIdLst>
  <p:handoutMasterIdLst>
    <p:handoutMasterId r:id="rId26"/>
  </p:handoutMasterIdLst>
  <p:sldIdLst>
    <p:sldId id="2145706631" r:id="rId5"/>
    <p:sldId id="2145706637" r:id="rId6"/>
    <p:sldId id="2145706658" r:id="rId7"/>
    <p:sldId id="2145706653" r:id="rId8"/>
    <p:sldId id="2145706654" r:id="rId9"/>
    <p:sldId id="2145706665" r:id="rId10"/>
    <p:sldId id="2145706664" r:id="rId11"/>
    <p:sldId id="2145706666" r:id="rId12"/>
    <p:sldId id="2145706694" r:id="rId13"/>
    <p:sldId id="2145706657" r:id="rId14"/>
    <p:sldId id="2145706655" r:id="rId15"/>
    <p:sldId id="2145706656" r:id="rId16"/>
    <p:sldId id="2145706660" r:id="rId17"/>
    <p:sldId id="2145706659" r:id="rId18"/>
    <p:sldId id="2145706661" r:id="rId19"/>
    <p:sldId id="2145706642" r:id="rId20"/>
    <p:sldId id="2145706643" r:id="rId21"/>
    <p:sldId id="2145706711" r:id="rId22"/>
    <p:sldId id="1041" r:id="rId23"/>
    <p:sldId id="2145706627" r:id="rId24"/>
  </p:sldIdLst>
  <p:sldSz cx="12192000" cy="6858000"/>
  <p:notesSz cx="6858000" cy="9144000"/>
  <p:embeddedFontLst>
    <p:embeddedFont>
      <p:font typeface="Ubuntu" panose="020B0504030602030204" pitchFamily="34" charset="0"/>
      <p:regular r:id="rId27"/>
      <p:bold r:id="rId28"/>
      <p:italic r:id="rId29"/>
      <p:boldItalic r:id="rId30"/>
    </p:embeddedFont>
    <p:embeddedFont>
      <p:font typeface="Ubuntu Light" panose="020B0304030602030204" pitchFamily="34" charset="0"/>
      <p:regular r:id="rId31"/>
      <p:italic r:id="rId32"/>
    </p:embeddedFont>
    <p:embeddedFont>
      <p:font typeface="Ubuntu Medium" panose="020B0604030602030204" pitchFamily="34" charset="0"/>
      <p:regular r:id="rId33"/>
      <p:italic r:id="rId34"/>
    </p:embeddedFont>
  </p:embeddedFontLst>
  <p:custDataLst>
    <p:tags r:id="rId35"/>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178C3D"/>
    <a:srgbClr val="272936"/>
    <a:srgbClr val="173340"/>
    <a:srgbClr val="ECECEC"/>
    <a:srgbClr val="D9D9D9"/>
    <a:srgbClr val="2B0A3D"/>
    <a:srgbClr val="0070AD"/>
    <a:srgbClr val="12A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6988" autoAdjust="0"/>
  </p:normalViewPr>
  <p:slideViewPr>
    <p:cSldViewPr snapToObjects="1">
      <p:cViewPr varScale="1">
        <p:scale>
          <a:sx n="81" d="100"/>
          <a:sy n="81" d="100"/>
        </p:scale>
        <p:origin x="667" y="67"/>
      </p:cViewPr>
      <p:guideLst>
        <p:guide orient="horz" pos="2341"/>
        <p:guide pos="3840"/>
      </p:guideLst>
    </p:cSldViewPr>
  </p:slideViewPr>
  <p:outlineViewPr>
    <p:cViewPr>
      <p:scale>
        <a:sx n="33" d="100"/>
        <a:sy n="33" d="100"/>
      </p:scale>
      <p:origin x="0" y="-7528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EBE7AD-EAF7-4E9E-B787-53C4E08AFFF3}" type="doc">
      <dgm:prSet loTypeId="urn:microsoft.com/office/officeart/2005/8/layout/venn2" loCatId="relationship" qsTypeId="urn:microsoft.com/office/officeart/2005/8/quickstyle/simple1" qsCatId="simple" csTypeId="urn:microsoft.com/office/officeart/2005/8/colors/accent1_2" csCatId="accent1" phldr="1"/>
      <dgm:spPr/>
      <dgm:t>
        <a:bodyPr/>
        <a:lstStyle/>
        <a:p>
          <a:endParaRPr lang="en-IN"/>
        </a:p>
      </dgm:t>
    </dgm:pt>
    <dgm:pt modelId="{F2E4220C-AB71-449F-8835-2F0A275C910B}">
      <dgm:prSet phldrT="[Text]"/>
      <dgm:spPr/>
      <dgm:t>
        <a:bodyPr/>
        <a:lstStyle/>
        <a:p>
          <a:r>
            <a:rPr lang="en-IN" dirty="0"/>
            <a:t>Main Memory</a:t>
          </a:r>
        </a:p>
      </dgm:t>
    </dgm:pt>
    <dgm:pt modelId="{0544EE17-395B-4EBD-84BA-0B78A17F759E}" type="parTrans" cxnId="{6C565EEF-372A-4FF4-BB94-2F235C3EFE2B}">
      <dgm:prSet/>
      <dgm:spPr/>
      <dgm:t>
        <a:bodyPr/>
        <a:lstStyle/>
        <a:p>
          <a:endParaRPr lang="en-IN"/>
        </a:p>
      </dgm:t>
    </dgm:pt>
    <dgm:pt modelId="{AEE96CA8-8AE4-4A37-B9BB-911C52EE01BD}" type="sibTrans" cxnId="{6C565EEF-372A-4FF4-BB94-2F235C3EFE2B}">
      <dgm:prSet/>
      <dgm:spPr/>
      <dgm:t>
        <a:bodyPr/>
        <a:lstStyle/>
        <a:p>
          <a:endParaRPr lang="en-IN"/>
        </a:p>
      </dgm:t>
    </dgm:pt>
    <dgm:pt modelId="{3F92A4F4-3FAD-4599-96FF-F50C2525CA1F}">
      <dgm:prSet phldrT="[Text]"/>
      <dgm:spPr/>
      <dgm:t>
        <a:bodyPr/>
        <a:lstStyle/>
        <a:p>
          <a:r>
            <a:rPr lang="en-IN" dirty="0"/>
            <a:t>CPU Cache</a:t>
          </a:r>
        </a:p>
      </dgm:t>
    </dgm:pt>
    <dgm:pt modelId="{F7D99F1C-0848-4F28-AD60-1E7D584F13E3}" type="parTrans" cxnId="{88679229-AF7B-41EA-98DD-151CFB6DCE41}">
      <dgm:prSet/>
      <dgm:spPr/>
      <dgm:t>
        <a:bodyPr/>
        <a:lstStyle/>
        <a:p>
          <a:endParaRPr lang="en-IN"/>
        </a:p>
      </dgm:t>
    </dgm:pt>
    <dgm:pt modelId="{5D283326-01A5-4349-9C05-81A7625D4D3B}" type="sibTrans" cxnId="{88679229-AF7B-41EA-98DD-151CFB6DCE41}">
      <dgm:prSet/>
      <dgm:spPr/>
      <dgm:t>
        <a:bodyPr/>
        <a:lstStyle/>
        <a:p>
          <a:endParaRPr lang="en-IN"/>
        </a:p>
      </dgm:t>
    </dgm:pt>
    <dgm:pt modelId="{08DA3168-936E-49C1-A395-EB0C6820E7EA}">
      <dgm:prSet phldrT="[Text]"/>
      <dgm:spPr/>
      <dgm:t>
        <a:bodyPr/>
        <a:lstStyle/>
        <a:p>
          <a:r>
            <a:rPr lang="en-IN" dirty="0"/>
            <a:t>CPU Registers</a:t>
          </a:r>
        </a:p>
      </dgm:t>
    </dgm:pt>
    <dgm:pt modelId="{0B5E0C77-9D0D-4640-A86D-122C06D71B5F}" type="parTrans" cxnId="{9A583526-47F1-426D-BA46-E197F3756530}">
      <dgm:prSet/>
      <dgm:spPr/>
      <dgm:t>
        <a:bodyPr/>
        <a:lstStyle/>
        <a:p>
          <a:endParaRPr lang="en-IN"/>
        </a:p>
      </dgm:t>
    </dgm:pt>
    <dgm:pt modelId="{BF4727F5-954F-4D1E-AC4E-62432AF78473}" type="sibTrans" cxnId="{9A583526-47F1-426D-BA46-E197F3756530}">
      <dgm:prSet/>
      <dgm:spPr/>
      <dgm:t>
        <a:bodyPr/>
        <a:lstStyle/>
        <a:p>
          <a:endParaRPr lang="en-IN"/>
        </a:p>
      </dgm:t>
    </dgm:pt>
    <dgm:pt modelId="{FFA4888D-CC82-4AAF-89A5-8FCA0E1A7C59}">
      <dgm:prSet phldrT="[Text]"/>
      <dgm:spPr/>
      <dgm:t>
        <a:bodyPr/>
        <a:lstStyle/>
        <a:p>
          <a:r>
            <a:rPr lang="en-IN" dirty="0"/>
            <a:t>CPU</a:t>
          </a:r>
        </a:p>
      </dgm:t>
    </dgm:pt>
    <dgm:pt modelId="{CF5138D3-F22A-407A-B18C-401587BA08F1}" type="parTrans" cxnId="{4482AA98-2F57-4379-9050-8F7E7B2BB648}">
      <dgm:prSet/>
      <dgm:spPr/>
      <dgm:t>
        <a:bodyPr/>
        <a:lstStyle/>
        <a:p>
          <a:endParaRPr lang="en-IN"/>
        </a:p>
      </dgm:t>
    </dgm:pt>
    <dgm:pt modelId="{B79B561B-F2DB-4136-85CA-BF7AB38BD988}" type="sibTrans" cxnId="{4482AA98-2F57-4379-9050-8F7E7B2BB648}">
      <dgm:prSet/>
      <dgm:spPr/>
      <dgm:t>
        <a:bodyPr/>
        <a:lstStyle/>
        <a:p>
          <a:endParaRPr lang="en-IN"/>
        </a:p>
      </dgm:t>
    </dgm:pt>
    <dgm:pt modelId="{C2DF1203-CBC4-497B-92A7-C3240B264E5C}">
      <dgm:prSet phldrT="[Text]"/>
      <dgm:spPr/>
      <dgm:t>
        <a:bodyPr/>
        <a:lstStyle/>
        <a:p>
          <a:r>
            <a:rPr lang="en-IN" dirty="0"/>
            <a:t>Hard Disk</a:t>
          </a:r>
        </a:p>
      </dgm:t>
    </dgm:pt>
    <dgm:pt modelId="{B9C45AD5-82A4-4A29-A0A1-7731995E6C32}" type="parTrans" cxnId="{8DDAF906-0445-479F-BBC5-6E61A37C264B}">
      <dgm:prSet/>
      <dgm:spPr/>
      <dgm:t>
        <a:bodyPr/>
        <a:lstStyle/>
        <a:p>
          <a:endParaRPr lang="en-IN"/>
        </a:p>
      </dgm:t>
    </dgm:pt>
    <dgm:pt modelId="{AEAABB32-0C57-4242-B0BF-7676009545E9}" type="sibTrans" cxnId="{8DDAF906-0445-479F-BBC5-6E61A37C264B}">
      <dgm:prSet/>
      <dgm:spPr/>
      <dgm:t>
        <a:bodyPr/>
        <a:lstStyle/>
        <a:p>
          <a:endParaRPr lang="en-IN"/>
        </a:p>
      </dgm:t>
    </dgm:pt>
    <dgm:pt modelId="{4ED4EAA4-2282-4F1F-88CA-79C9E0FA7DB2}" type="pres">
      <dgm:prSet presAssocID="{57EBE7AD-EAF7-4E9E-B787-53C4E08AFFF3}" presName="Name0" presStyleCnt="0">
        <dgm:presLayoutVars>
          <dgm:chMax val="7"/>
          <dgm:resizeHandles val="exact"/>
        </dgm:presLayoutVars>
      </dgm:prSet>
      <dgm:spPr/>
    </dgm:pt>
    <dgm:pt modelId="{B0CF0216-934F-448E-80D0-F575AF6E4E67}" type="pres">
      <dgm:prSet presAssocID="{57EBE7AD-EAF7-4E9E-B787-53C4E08AFFF3}" presName="comp1" presStyleCnt="0"/>
      <dgm:spPr/>
    </dgm:pt>
    <dgm:pt modelId="{ADB5530D-A394-42BA-AA6B-720B2AA55E53}" type="pres">
      <dgm:prSet presAssocID="{57EBE7AD-EAF7-4E9E-B787-53C4E08AFFF3}" presName="circle1" presStyleLbl="node1" presStyleIdx="0" presStyleCnt="5"/>
      <dgm:spPr/>
    </dgm:pt>
    <dgm:pt modelId="{54F89E09-F74F-47AE-BD10-4E042ECAB35B}" type="pres">
      <dgm:prSet presAssocID="{57EBE7AD-EAF7-4E9E-B787-53C4E08AFFF3}" presName="c1text" presStyleLbl="node1" presStyleIdx="0" presStyleCnt="5">
        <dgm:presLayoutVars>
          <dgm:bulletEnabled val="1"/>
        </dgm:presLayoutVars>
      </dgm:prSet>
      <dgm:spPr/>
    </dgm:pt>
    <dgm:pt modelId="{3DA6E366-AE90-41A0-91ED-E8CFF9B22027}" type="pres">
      <dgm:prSet presAssocID="{57EBE7AD-EAF7-4E9E-B787-53C4E08AFFF3}" presName="comp2" presStyleCnt="0"/>
      <dgm:spPr/>
    </dgm:pt>
    <dgm:pt modelId="{686CF16A-3B81-40A1-8A38-8B5D7D3EF2E7}" type="pres">
      <dgm:prSet presAssocID="{57EBE7AD-EAF7-4E9E-B787-53C4E08AFFF3}" presName="circle2" presStyleLbl="node1" presStyleIdx="1" presStyleCnt="5"/>
      <dgm:spPr/>
    </dgm:pt>
    <dgm:pt modelId="{3E324355-8E2F-4363-B8A3-9E811BCF14EA}" type="pres">
      <dgm:prSet presAssocID="{57EBE7AD-EAF7-4E9E-B787-53C4E08AFFF3}" presName="c2text" presStyleLbl="node1" presStyleIdx="1" presStyleCnt="5">
        <dgm:presLayoutVars>
          <dgm:bulletEnabled val="1"/>
        </dgm:presLayoutVars>
      </dgm:prSet>
      <dgm:spPr/>
    </dgm:pt>
    <dgm:pt modelId="{8810EFD3-2157-499F-8981-54392E74B33F}" type="pres">
      <dgm:prSet presAssocID="{57EBE7AD-EAF7-4E9E-B787-53C4E08AFFF3}" presName="comp3" presStyleCnt="0"/>
      <dgm:spPr/>
    </dgm:pt>
    <dgm:pt modelId="{895ED9B5-DA45-4C08-97C3-553854547AEF}" type="pres">
      <dgm:prSet presAssocID="{57EBE7AD-EAF7-4E9E-B787-53C4E08AFFF3}" presName="circle3" presStyleLbl="node1" presStyleIdx="2" presStyleCnt="5"/>
      <dgm:spPr/>
    </dgm:pt>
    <dgm:pt modelId="{52FF1E76-2979-4DFF-8532-3396EACFC6AA}" type="pres">
      <dgm:prSet presAssocID="{57EBE7AD-EAF7-4E9E-B787-53C4E08AFFF3}" presName="c3text" presStyleLbl="node1" presStyleIdx="2" presStyleCnt="5">
        <dgm:presLayoutVars>
          <dgm:bulletEnabled val="1"/>
        </dgm:presLayoutVars>
      </dgm:prSet>
      <dgm:spPr/>
    </dgm:pt>
    <dgm:pt modelId="{9BF36233-E698-4BAF-BDC5-BB60E5D67383}" type="pres">
      <dgm:prSet presAssocID="{57EBE7AD-EAF7-4E9E-B787-53C4E08AFFF3}" presName="comp4" presStyleCnt="0"/>
      <dgm:spPr/>
    </dgm:pt>
    <dgm:pt modelId="{54B262AA-CDE8-4F39-A648-A80317ABB025}" type="pres">
      <dgm:prSet presAssocID="{57EBE7AD-EAF7-4E9E-B787-53C4E08AFFF3}" presName="circle4" presStyleLbl="node1" presStyleIdx="3" presStyleCnt="5"/>
      <dgm:spPr/>
    </dgm:pt>
    <dgm:pt modelId="{72B430B5-A97C-430C-9B85-40C2A8EDA180}" type="pres">
      <dgm:prSet presAssocID="{57EBE7AD-EAF7-4E9E-B787-53C4E08AFFF3}" presName="c4text" presStyleLbl="node1" presStyleIdx="3" presStyleCnt="5">
        <dgm:presLayoutVars>
          <dgm:bulletEnabled val="1"/>
        </dgm:presLayoutVars>
      </dgm:prSet>
      <dgm:spPr/>
    </dgm:pt>
    <dgm:pt modelId="{AF60E4BD-9CAD-4584-A77A-59A416FEA45E}" type="pres">
      <dgm:prSet presAssocID="{57EBE7AD-EAF7-4E9E-B787-53C4E08AFFF3}" presName="comp5" presStyleCnt="0"/>
      <dgm:spPr/>
    </dgm:pt>
    <dgm:pt modelId="{A38567B2-6FC8-494A-96FD-2CA393B2E045}" type="pres">
      <dgm:prSet presAssocID="{57EBE7AD-EAF7-4E9E-B787-53C4E08AFFF3}" presName="circle5" presStyleLbl="node1" presStyleIdx="4" presStyleCnt="5"/>
      <dgm:spPr/>
    </dgm:pt>
    <dgm:pt modelId="{02AC9DF0-C0AE-4C1D-B86E-73A78A16BE7E}" type="pres">
      <dgm:prSet presAssocID="{57EBE7AD-EAF7-4E9E-B787-53C4E08AFFF3}" presName="c5text" presStyleLbl="node1" presStyleIdx="4" presStyleCnt="5">
        <dgm:presLayoutVars>
          <dgm:bulletEnabled val="1"/>
        </dgm:presLayoutVars>
      </dgm:prSet>
      <dgm:spPr/>
    </dgm:pt>
  </dgm:ptLst>
  <dgm:cxnLst>
    <dgm:cxn modelId="{8DDAF906-0445-479F-BBC5-6E61A37C264B}" srcId="{57EBE7AD-EAF7-4E9E-B787-53C4E08AFFF3}" destId="{C2DF1203-CBC4-497B-92A7-C3240B264E5C}" srcOrd="0" destOrd="0" parTransId="{B9C45AD5-82A4-4A29-A0A1-7731995E6C32}" sibTransId="{AEAABB32-0C57-4242-B0BF-7676009545E9}"/>
    <dgm:cxn modelId="{CA03F91F-E8DD-4CC8-8F41-FF8E330BBA0D}" type="presOf" srcId="{FFA4888D-CC82-4AAF-89A5-8FCA0E1A7C59}" destId="{02AC9DF0-C0AE-4C1D-B86E-73A78A16BE7E}" srcOrd="1" destOrd="0" presId="urn:microsoft.com/office/officeart/2005/8/layout/venn2"/>
    <dgm:cxn modelId="{9A583526-47F1-426D-BA46-E197F3756530}" srcId="{57EBE7AD-EAF7-4E9E-B787-53C4E08AFFF3}" destId="{08DA3168-936E-49C1-A395-EB0C6820E7EA}" srcOrd="3" destOrd="0" parTransId="{0B5E0C77-9D0D-4640-A86D-122C06D71B5F}" sibTransId="{BF4727F5-954F-4D1E-AC4E-62432AF78473}"/>
    <dgm:cxn modelId="{88679229-AF7B-41EA-98DD-151CFB6DCE41}" srcId="{57EBE7AD-EAF7-4E9E-B787-53C4E08AFFF3}" destId="{3F92A4F4-3FAD-4599-96FF-F50C2525CA1F}" srcOrd="2" destOrd="0" parTransId="{F7D99F1C-0848-4F28-AD60-1E7D584F13E3}" sibTransId="{5D283326-01A5-4349-9C05-81A7625D4D3B}"/>
    <dgm:cxn modelId="{16897031-3423-44BD-82D8-A6B5861D4471}" type="presOf" srcId="{57EBE7AD-EAF7-4E9E-B787-53C4E08AFFF3}" destId="{4ED4EAA4-2282-4F1F-88CA-79C9E0FA7DB2}" srcOrd="0" destOrd="0" presId="urn:microsoft.com/office/officeart/2005/8/layout/venn2"/>
    <dgm:cxn modelId="{9480B533-5769-4B46-8475-8A1763402C89}" type="presOf" srcId="{F2E4220C-AB71-449F-8835-2F0A275C910B}" destId="{3E324355-8E2F-4363-B8A3-9E811BCF14EA}" srcOrd="1" destOrd="0" presId="urn:microsoft.com/office/officeart/2005/8/layout/venn2"/>
    <dgm:cxn modelId="{DADA6268-6343-4F1F-AE1A-7F99DBF95B10}" type="presOf" srcId="{3F92A4F4-3FAD-4599-96FF-F50C2525CA1F}" destId="{52FF1E76-2979-4DFF-8532-3396EACFC6AA}" srcOrd="1" destOrd="0" presId="urn:microsoft.com/office/officeart/2005/8/layout/venn2"/>
    <dgm:cxn modelId="{3C816B76-B806-41B4-876F-1F236B6B27E3}" type="presOf" srcId="{3F92A4F4-3FAD-4599-96FF-F50C2525CA1F}" destId="{895ED9B5-DA45-4C08-97C3-553854547AEF}" srcOrd="0" destOrd="0" presId="urn:microsoft.com/office/officeart/2005/8/layout/venn2"/>
    <dgm:cxn modelId="{74A73580-3E6F-4984-AC99-15222ED1BEAC}" type="presOf" srcId="{C2DF1203-CBC4-497B-92A7-C3240B264E5C}" destId="{ADB5530D-A394-42BA-AA6B-720B2AA55E53}" srcOrd="0" destOrd="0" presId="urn:microsoft.com/office/officeart/2005/8/layout/venn2"/>
    <dgm:cxn modelId="{4482AA98-2F57-4379-9050-8F7E7B2BB648}" srcId="{57EBE7AD-EAF7-4E9E-B787-53C4E08AFFF3}" destId="{FFA4888D-CC82-4AAF-89A5-8FCA0E1A7C59}" srcOrd="4" destOrd="0" parTransId="{CF5138D3-F22A-407A-B18C-401587BA08F1}" sibTransId="{B79B561B-F2DB-4136-85CA-BF7AB38BD988}"/>
    <dgm:cxn modelId="{8B855DBB-F780-4EB3-94DC-BE6DA500D9C5}" type="presOf" srcId="{08DA3168-936E-49C1-A395-EB0C6820E7EA}" destId="{72B430B5-A97C-430C-9B85-40C2A8EDA180}" srcOrd="1" destOrd="0" presId="urn:microsoft.com/office/officeart/2005/8/layout/venn2"/>
    <dgm:cxn modelId="{9EFA68CB-CCD4-481B-B14C-C179F81CB9F6}" type="presOf" srcId="{F2E4220C-AB71-449F-8835-2F0A275C910B}" destId="{686CF16A-3B81-40A1-8A38-8B5D7D3EF2E7}" srcOrd="0" destOrd="0" presId="urn:microsoft.com/office/officeart/2005/8/layout/venn2"/>
    <dgm:cxn modelId="{F5B5ABE3-7888-44F9-9852-0B13E5BA3C35}" type="presOf" srcId="{08DA3168-936E-49C1-A395-EB0C6820E7EA}" destId="{54B262AA-CDE8-4F39-A648-A80317ABB025}" srcOrd="0" destOrd="0" presId="urn:microsoft.com/office/officeart/2005/8/layout/venn2"/>
    <dgm:cxn modelId="{6C565EEF-372A-4FF4-BB94-2F235C3EFE2B}" srcId="{57EBE7AD-EAF7-4E9E-B787-53C4E08AFFF3}" destId="{F2E4220C-AB71-449F-8835-2F0A275C910B}" srcOrd="1" destOrd="0" parTransId="{0544EE17-395B-4EBD-84BA-0B78A17F759E}" sibTransId="{AEE96CA8-8AE4-4A37-B9BB-911C52EE01BD}"/>
    <dgm:cxn modelId="{82F65FF4-5E87-495D-8348-A5FD5F36EC08}" type="presOf" srcId="{FFA4888D-CC82-4AAF-89A5-8FCA0E1A7C59}" destId="{A38567B2-6FC8-494A-96FD-2CA393B2E045}" srcOrd="0" destOrd="0" presId="urn:microsoft.com/office/officeart/2005/8/layout/venn2"/>
    <dgm:cxn modelId="{218D54FF-2A8F-4E4C-A84A-ED2A25CF5FF1}" type="presOf" srcId="{C2DF1203-CBC4-497B-92A7-C3240B264E5C}" destId="{54F89E09-F74F-47AE-BD10-4E042ECAB35B}" srcOrd="1" destOrd="0" presId="urn:microsoft.com/office/officeart/2005/8/layout/venn2"/>
    <dgm:cxn modelId="{AE89467A-EFDB-4615-8A35-39CB6DEB7833}" type="presParOf" srcId="{4ED4EAA4-2282-4F1F-88CA-79C9E0FA7DB2}" destId="{B0CF0216-934F-448E-80D0-F575AF6E4E67}" srcOrd="0" destOrd="0" presId="urn:microsoft.com/office/officeart/2005/8/layout/venn2"/>
    <dgm:cxn modelId="{033D059C-F031-4D76-8503-D0963CA6C566}" type="presParOf" srcId="{B0CF0216-934F-448E-80D0-F575AF6E4E67}" destId="{ADB5530D-A394-42BA-AA6B-720B2AA55E53}" srcOrd="0" destOrd="0" presId="urn:microsoft.com/office/officeart/2005/8/layout/venn2"/>
    <dgm:cxn modelId="{BF1D5106-7C1E-4705-A8D7-B009C8C75981}" type="presParOf" srcId="{B0CF0216-934F-448E-80D0-F575AF6E4E67}" destId="{54F89E09-F74F-47AE-BD10-4E042ECAB35B}" srcOrd="1" destOrd="0" presId="urn:microsoft.com/office/officeart/2005/8/layout/venn2"/>
    <dgm:cxn modelId="{A1EEC9F3-ABC2-4B5B-8589-1493B5095FD4}" type="presParOf" srcId="{4ED4EAA4-2282-4F1F-88CA-79C9E0FA7DB2}" destId="{3DA6E366-AE90-41A0-91ED-E8CFF9B22027}" srcOrd="1" destOrd="0" presId="urn:microsoft.com/office/officeart/2005/8/layout/venn2"/>
    <dgm:cxn modelId="{7F91B517-0AAA-4E3F-8EFA-ABBEA0958D79}" type="presParOf" srcId="{3DA6E366-AE90-41A0-91ED-E8CFF9B22027}" destId="{686CF16A-3B81-40A1-8A38-8B5D7D3EF2E7}" srcOrd="0" destOrd="0" presId="urn:microsoft.com/office/officeart/2005/8/layout/venn2"/>
    <dgm:cxn modelId="{A79395B3-7B1F-447F-B189-D584FC36D9FB}" type="presParOf" srcId="{3DA6E366-AE90-41A0-91ED-E8CFF9B22027}" destId="{3E324355-8E2F-4363-B8A3-9E811BCF14EA}" srcOrd="1" destOrd="0" presId="urn:microsoft.com/office/officeart/2005/8/layout/venn2"/>
    <dgm:cxn modelId="{833543F9-BE8D-48D7-9504-E73629221752}" type="presParOf" srcId="{4ED4EAA4-2282-4F1F-88CA-79C9E0FA7DB2}" destId="{8810EFD3-2157-499F-8981-54392E74B33F}" srcOrd="2" destOrd="0" presId="urn:microsoft.com/office/officeart/2005/8/layout/venn2"/>
    <dgm:cxn modelId="{52DF54E6-1783-450C-99F2-143327026BB5}" type="presParOf" srcId="{8810EFD3-2157-499F-8981-54392E74B33F}" destId="{895ED9B5-DA45-4C08-97C3-553854547AEF}" srcOrd="0" destOrd="0" presId="urn:microsoft.com/office/officeart/2005/8/layout/venn2"/>
    <dgm:cxn modelId="{839A8591-95C4-468B-A182-0ADE76A45865}" type="presParOf" srcId="{8810EFD3-2157-499F-8981-54392E74B33F}" destId="{52FF1E76-2979-4DFF-8532-3396EACFC6AA}" srcOrd="1" destOrd="0" presId="urn:microsoft.com/office/officeart/2005/8/layout/venn2"/>
    <dgm:cxn modelId="{F00BC774-31C5-49BE-8C9C-81D7A5F8A575}" type="presParOf" srcId="{4ED4EAA4-2282-4F1F-88CA-79C9E0FA7DB2}" destId="{9BF36233-E698-4BAF-BDC5-BB60E5D67383}" srcOrd="3" destOrd="0" presId="urn:microsoft.com/office/officeart/2005/8/layout/venn2"/>
    <dgm:cxn modelId="{74171222-6DB6-4356-A452-4958A7FFDD3C}" type="presParOf" srcId="{9BF36233-E698-4BAF-BDC5-BB60E5D67383}" destId="{54B262AA-CDE8-4F39-A648-A80317ABB025}" srcOrd="0" destOrd="0" presId="urn:microsoft.com/office/officeart/2005/8/layout/venn2"/>
    <dgm:cxn modelId="{A30494C8-8BE0-4C37-9CAA-218EF8724B32}" type="presParOf" srcId="{9BF36233-E698-4BAF-BDC5-BB60E5D67383}" destId="{72B430B5-A97C-430C-9B85-40C2A8EDA180}" srcOrd="1" destOrd="0" presId="urn:microsoft.com/office/officeart/2005/8/layout/venn2"/>
    <dgm:cxn modelId="{32EA43CF-9707-43DD-BE89-DF678CCA78E5}" type="presParOf" srcId="{4ED4EAA4-2282-4F1F-88CA-79C9E0FA7DB2}" destId="{AF60E4BD-9CAD-4584-A77A-59A416FEA45E}" srcOrd="4" destOrd="0" presId="urn:microsoft.com/office/officeart/2005/8/layout/venn2"/>
    <dgm:cxn modelId="{E3DAC1D3-0B13-4EA8-AEF8-1B90D7FF7EBE}" type="presParOf" srcId="{AF60E4BD-9CAD-4584-A77A-59A416FEA45E}" destId="{A38567B2-6FC8-494A-96FD-2CA393B2E045}" srcOrd="0" destOrd="0" presId="urn:microsoft.com/office/officeart/2005/8/layout/venn2"/>
    <dgm:cxn modelId="{636F6915-7D78-4BE0-B956-75BD98ED44C1}" type="presParOf" srcId="{AF60E4BD-9CAD-4584-A77A-59A416FEA45E}" destId="{02AC9DF0-C0AE-4C1D-B86E-73A78A16BE7E}"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5530D-A394-42BA-AA6B-720B2AA55E53}">
      <dsp:nvSpPr>
        <dsp:cNvPr id="0" name=""/>
        <dsp:cNvSpPr/>
      </dsp:nvSpPr>
      <dsp:spPr>
        <a:xfrm>
          <a:off x="237872" y="0"/>
          <a:ext cx="3247766" cy="32477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Hard Disk</a:t>
          </a:r>
        </a:p>
      </dsp:txBody>
      <dsp:txXfrm>
        <a:off x="1252799" y="162388"/>
        <a:ext cx="1217912" cy="324776"/>
      </dsp:txXfrm>
    </dsp:sp>
    <dsp:sp modelId="{686CF16A-3B81-40A1-8A38-8B5D7D3EF2E7}">
      <dsp:nvSpPr>
        <dsp:cNvPr id="0" name=""/>
        <dsp:cNvSpPr/>
      </dsp:nvSpPr>
      <dsp:spPr>
        <a:xfrm>
          <a:off x="481454" y="487164"/>
          <a:ext cx="2760601" cy="276060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Main Memory</a:t>
          </a:r>
        </a:p>
      </dsp:txBody>
      <dsp:txXfrm>
        <a:off x="1266500" y="645899"/>
        <a:ext cx="1190509" cy="317469"/>
      </dsp:txXfrm>
    </dsp:sp>
    <dsp:sp modelId="{895ED9B5-DA45-4C08-97C3-553854547AEF}">
      <dsp:nvSpPr>
        <dsp:cNvPr id="0" name=""/>
        <dsp:cNvSpPr/>
      </dsp:nvSpPr>
      <dsp:spPr>
        <a:xfrm>
          <a:off x="725037" y="974329"/>
          <a:ext cx="2273436" cy="227343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CPU Cache</a:t>
          </a:r>
        </a:p>
      </dsp:txBody>
      <dsp:txXfrm>
        <a:off x="1273503" y="1131196"/>
        <a:ext cx="1176503" cy="313734"/>
      </dsp:txXfrm>
    </dsp:sp>
    <dsp:sp modelId="{54B262AA-CDE8-4F39-A648-A80317ABB025}">
      <dsp:nvSpPr>
        <dsp:cNvPr id="0" name=""/>
        <dsp:cNvSpPr/>
      </dsp:nvSpPr>
      <dsp:spPr>
        <a:xfrm>
          <a:off x="968619" y="1461494"/>
          <a:ext cx="1786271" cy="178627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CPU Registers</a:t>
          </a:r>
        </a:p>
      </dsp:txBody>
      <dsp:txXfrm>
        <a:off x="1379462" y="1622259"/>
        <a:ext cx="964586" cy="321528"/>
      </dsp:txXfrm>
    </dsp:sp>
    <dsp:sp modelId="{A38567B2-6FC8-494A-96FD-2CA393B2E045}">
      <dsp:nvSpPr>
        <dsp:cNvPr id="0" name=""/>
        <dsp:cNvSpPr/>
      </dsp:nvSpPr>
      <dsp:spPr>
        <a:xfrm>
          <a:off x="1212202" y="1948659"/>
          <a:ext cx="1299106" cy="129910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kern="1200" dirty="0"/>
            <a:t>CPU</a:t>
          </a:r>
        </a:p>
      </dsp:txBody>
      <dsp:txXfrm>
        <a:off x="1402452" y="2273436"/>
        <a:ext cx="918606" cy="649553"/>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16/01/2023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16/01/2023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20</a:t>
            </a:fld>
            <a:endParaRPr lang="pt-BR"/>
          </a:p>
        </p:txBody>
      </p:sp>
    </p:spTree>
    <p:extLst>
      <p:ext uri="{BB962C8B-B14F-4D97-AF65-F5344CB8AC3E}">
        <p14:creationId xmlns:p14="http://schemas.microsoft.com/office/powerpoint/2010/main" val="1005386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hyperlink" Target="http://www.twitter.com/capgemini"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8EDD86A9-A101-4431-BC7F-D7A613B745EB}"/>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92E5232F-44F9-4DA7-8CAF-37E7E772B19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ED6443D4-9252-4F48-B3B1-DE1F07A5D421}"/>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0" name="Freeform: Shape 9">
              <a:extLst>
                <a:ext uri="{FF2B5EF4-FFF2-40B4-BE49-F238E27FC236}">
                  <a16:creationId xmlns:a16="http://schemas.microsoft.com/office/drawing/2014/main" id="{00D6E549-1EDB-4087-A87E-246AD0B86307}"/>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9B59D2B6-7CA0-4DD1-ACF9-FE9B371E6A4B}"/>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D752C13A-0707-4DB7-BEE5-11C70CC4104C}"/>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18252185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438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77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7542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0019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244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15318851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146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2914748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47229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grpSp>
        <p:nvGrpSpPr>
          <p:cNvPr id="6" name="Group 5">
            <a:extLst>
              <a:ext uri="{FF2B5EF4-FFF2-40B4-BE49-F238E27FC236}">
                <a16:creationId xmlns:a16="http://schemas.microsoft.com/office/drawing/2014/main" id="{53E1ECB5-DB51-4283-B8B9-FBB99B30DDDA}"/>
              </a:ext>
            </a:extLst>
          </p:cNvPr>
          <p:cNvGrpSpPr>
            <a:grpSpLocks noChangeAspect="1"/>
          </p:cNvGrpSpPr>
          <p:nvPr userDrawn="1"/>
        </p:nvGrpSpPr>
        <p:grpSpPr>
          <a:xfrm>
            <a:off x="516023" y="622911"/>
            <a:ext cx="2231297" cy="501650"/>
            <a:chOff x="9550400" y="612775"/>
            <a:chExt cx="2231297" cy="501650"/>
          </a:xfrm>
        </p:grpSpPr>
        <p:sp>
          <p:nvSpPr>
            <p:cNvPr id="8" name="Freeform: Shape 7">
              <a:extLst>
                <a:ext uri="{FF2B5EF4-FFF2-40B4-BE49-F238E27FC236}">
                  <a16:creationId xmlns:a16="http://schemas.microsoft.com/office/drawing/2014/main" id="{648307B4-0823-4CCD-9A0B-FC8313B6A1CE}"/>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0EF37526-68C2-4CC7-BFA8-D9A1ECDD5F8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0" name="Freeform: Shape 9">
              <a:extLst>
                <a:ext uri="{FF2B5EF4-FFF2-40B4-BE49-F238E27FC236}">
                  <a16:creationId xmlns:a16="http://schemas.microsoft.com/office/drawing/2014/main" id="{031D688A-C2B9-40DF-8BDB-7397CB9DF4C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808CDC8B-4E52-45D7-922E-07333CE529A6}"/>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8515A298-0196-4231-B123-8DDB35B79DA6}"/>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5184349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6" name="Group 5">
            <a:extLst>
              <a:ext uri="{FF2B5EF4-FFF2-40B4-BE49-F238E27FC236}">
                <a16:creationId xmlns:a16="http://schemas.microsoft.com/office/drawing/2014/main" id="{138C36DE-BE7C-4EA8-8C11-63DF35071C75}"/>
              </a:ext>
            </a:extLst>
          </p:cNvPr>
          <p:cNvGrpSpPr>
            <a:grpSpLocks noChangeAspect="1"/>
          </p:cNvGrpSpPr>
          <p:nvPr userDrawn="1"/>
        </p:nvGrpSpPr>
        <p:grpSpPr>
          <a:xfrm>
            <a:off x="476900" y="611982"/>
            <a:ext cx="2267015" cy="509586"/>
            <a:chOff x="9550400" y="612775"/>
            <a:chExt cx="2231297" cy="501650"/>
          </a:xfrm>
        </p:grpSpPr>
        <p:sp>
          <p:nvSpPr>
            <p:cNvPr id="8" name="Freeform: Shape 7">
              <a:extLst>
                <a:ext uri="{FF2B5EF4-FFF2-40B4-BE49-F238E27FC236}">
                  <a16:creationId xmlns:a16="http://schemas.microsoft.com/office/drawing/2014/main" id="{F832A913-EBD0-4A52-9BC5-C515E20AA2D2}"/>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6C7C00F4-BABA-40DB-9C59-16A7B33536DE}"/>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1" name="Freeform: Shape 10">
              <a:extLst>
                <a:ext uri="{FF2B5EF4-FFF2-40B4-BE49-F238E27FC236}">
                  <a16:creationId xmlns:a16="http://schemas.microsoft.com/office/drawing/2014/main" id="{06629252-ADFC-4FC9-85E5-6800A45F303B}"/>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DB5264D-26DE-4A16-881C-0B8EE6975DF9}"/>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3" name="Freeform: Shape 12">
              <a:extLst>
                <a:ext uri="{FF2B5EF4-FFF2-40B4-BE49-F238E27FC236}">
                  <a16:creationId xmlns:a16="http://schemas.microsoft.com/office/drawing/2014/main" id="{1478FE54-3447-4979-8CE3-A274C8BD5A44}"/>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297025104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50" t="23693" r="10370" b="21576"/>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2023 Capgemini. All rights reserved.</a:t>
            </a:r>
          </a:p>
        </p:txBody>
      </p:sp>
      <p:grpSp>
        <p:nvGrpSpPr>
          <p:cNvPr id="10" name="Group 9">
            <a:extLst>
              <a:ext uri="{FF2B5EF4-FFF2-40B4-BE49-F238E27FC236}">
                <a16:creationId xmlns:a16="http://schemas.microsoft.com/office/drawing/2014/main" id="{D2BF7E9C-FD5C-450A-A1FB-17FC5765ED64}"/>
              </a:ext>
            </a:extLst>
          </p:cNvPr>
          <p:cNvGrpSpPr>
            <a:grpSpLocks noChangeAspect="1"/>
          </p:cNvGrpSpPr>
          <p:nvPr userDrawn="1"/>
        </p:nvGrpSpPr>
        <p:grpSpPr>
          <a:xfrm>
            <a:off x="411020" y="984393"/>
            <a:ext cx="2231297" cy="501650"/>
            <a:chOff x="9550400" y="612775"/>
            <a:chExt cx="2231297" cy="501650"/>
          </a:xfrm>
        </p:grpSpPr>
        <p:sp>
          <p:nvSpPr>
            <p:cNvPr id="11" name="Freeform: Shape 10">
              <a:extLst>
                <a:ext uri="{FF2B5EF4-FFF2-40B4-BE49-F238E27FC236}">
                  <a16:creationId xmlns:a16="http://schemas.microsoft.com/office/drawing/2014/main" id="{DD26A2F9-4026-4DA7-B00A-AE48A8B0CD4D}"/>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0DCE7524-34A1-429B-91AD-74BE1F944E06}"/>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4" name="Freeform: Shape 13">
              <a:extLst>
                <a:ext uri="{FF2B5EF4-FFF2-40B4-BE49-F238E27FC236}">
                  <a16:creationId xmlns:a16="http://schemas.microsoft.com/office/drawing/2014/main" id="{0F68A571-28DB-453F-861D-36D50723ED4D}"/>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923DB0AA-5015-4FEA-A32D-44257CF2BED3}"/>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6" name="Freeform: Shape 15">
              <a:extLst>
                <a:ext uri="{FF2B5EF4-FFF2-40B4-BE49-F238E27FC236}">
                  <a16:creationId xmlns:a16="http://schemas.microsoft.com/office/drawing/2014/main" id="{3E8CD59B-E3D8-4E45-86AA-3D0BB06038CE}"/>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97366647"/>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userDrawn="1"/>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2023 Capgemini. All rights reserved.</a:t>
            </a:r>
          </a:p>
        </p:txBody>
      </p:sp>
      <p:grpSp>
        <p:nvGrpSpPr>
          <p:cNvPr id="10" name="Group 9">
            <a:extLst>
              <a:ext uri="{FF2B5EF4-FFF2-40B4-BE49-F238E27FC236}">
                <a16:creationId xmlns:a16="http://schemas.microsoft.com/office/drawing/2014/main" id="{665BE2A4-4ACC-4E54-9A85-77DFC7F65F01}"/>
              </a:ext>
            </a:extLst>
          </p:cNvPr>
          <p:cNvGrpSpPr>
            <a:grpSpLocks noChangeAspect="1"/>
          </p:cNvGrpSpPr>
          <p:nvPr userDrawn="1"/>
        </p:nvGrpSpPr>
        <p:grpSpPr>
          <a:xfrm>
            <a:off x="9161718" y="5747778"/>
            <a:ext cx="2231297" cy="501650"/>
            <a:chOff x="9550400" y="612775"/>
            <a:chExt cx="2231297" cy="501650"/>
          </a:xfrm>
        </p:grpSpPr>
        <p:sp>
          <p:nvSpPr>
            <p:cNvPr id="11" name="Freeform: Shape 10">
              <a:extLst>
                <a:ext uri="{FF2B5EF4-FFF2-40B4-BE49-F238E27FC236}">
                  <a16:creationId xmlns:a16="http://schemas.microsoft.com/office/drawing/2014/main" id="{0CE61B69-C06F-4D0A-9437-BC399186700C}"/>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96F08509-FA85-4193-A497-0E692E886745}"/>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3" name="Freeform: Shape 12">
              <a:extLst>
                <a:ext uri="{FF2B5EF4-FFF2-40B4-BE49-F238E27FC236}">
                  <a16:creationId xmlns:a16="http://schemas.microsoft.com/office/drawing/2014/main" id="{A40793F6-8550-4F9A-98A1-4BD1C63DE3E6}"/>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4" name="Freeform: Shape 13">
              <a:extLst>
                <a:ext uri="{FF2B5EF4-FFF2-40B4-BE49-F238E27FC236}">
                  <a16:creationId xmlns:a16="http://schemas.microsoft.com/office/drawing/2014/main" id="{AF68DDBF-3EE2-4BFD-9E41-A500A2DB8E18}"/>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5" name="Freeform: Shape 14">
              <a:extLst>
                <a:ext uri="{FF2B5EF4-FFF2-40B4-BE49-F238E27FC236}">
                  <a16:creationId xmlns:a16="http://schemas.microsoft.com/office/drawing/2014/main" id="{F22E4E1F-DFDD-4EF6-8781-D2EC7D60F89D}"/>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3447345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3678123"/>
            <a:ext cx="11386134" cy="830997"/>
          </a:xfrm>
        </p:spPr>
        <p:txBody>
          <a:bodyPr wrap="square" lIns="36000" rIns="36000" bIns="0" anchor="b" anchorCtr="0">
            <a:spAutoFit/>
          </a:bodyPr>
          <a:lstStyle>
            <a:lvl1pPr algn="l">
              <a:lnSpc>
                <a:spcPct val="90000"/>
              </a:lnSpc>
              <a:defRPr sz="6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grpSp>
        <p:nvGrpSpPr>
          <p:cNvPr id="7" name="Group 6">
            <a:extLst>
              <a:ext uri="{FF2B5EF4-FFF2-40B4-BE49-F238E27FC236}">
                <a16:creationId xmlns:a16="http://schemas.microsoft.com/office/drawing/2014/main" id="{0240C396-6AE9-4D76-A223-20E91B036600}"/>
              </a:ext>
            </a:extLst>
          </p:cNvPr>
          <p:cNvGrpSpPr>
            <a:grpSpLocks noChangeAspect="1"/>
          </p:cNvGrpSpPr>
          <p:nvPr userDrawn="1"/>
        </p:nvGrpSpPr>
        <p:grpSpPr>
          <a:xfrm>
            <a:off x="9422540" y="611982"/>
            <a:ext cx="2267015" cy="509586"/>
            <a:chOff x="9550400" y="612775"/>
            <a:chExt cx="2231297" cy="501650"/>
          </a:xfrm>
        </p:grpSpPr>
        <p:sp>
          <p:nvSpPr>
            <p:cNvPr id="8" name="Freeform: Shape 7">
              <a:extLst>
                <a:ext uri="{FF2B5EF4-FFF2-40B4-BE49-F238E27FC236}">
                  <a16:creationId xmlns:a16="http://schemas.microsoft.com/office/drawing/2014/main" id="{FC704551-0A43-448B-9BC4-076647B2D2FA}"/>
                </a:ext>
              </a:extLst>
            </p:cNvPr>
            <p:cNvSpPr/>
            <p:nvPr/>
          </p:nvSpPr>
          <p:spPr>
            <a:xfrm>
              <a:off x="11517270" y="764033"/>
              <a:ext cx="261161" cy="212194"/>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lIns="73152" tIns="36576" rIns="73152" bIns="36576" rtlCol="0" anchor="ctr"/>
            <a:lstStyle/>
            <a:p>
              <a:endParaRPr lang="de-DE"/>
            </a:p>
          </p:txBody>
        </p:sp>
        <p:sp>
          <p:nvSpPr>
            <p:cNvPr id="9" name="Freeform: Shape 8">
              <a:extLst>
                <a:ext uri="{FF2B5EF4-FFF2-40B4-BE49-F238E27FC236}">
                  <a16:creationId xmlns:a16="http://schemas.microsoft.com/office/drawing/2014/main" id="{57D7C248-3780-4A7C-95A8-D356BF27AD73}"/>
                </a:ext>
              </a:extLst>
            </p:cNvPr>
            <p:cNvSpPr/>
            <p:nvPr/>
          </p:nvSpPr>
          <p:spPr>
            <a:xfrm>
              <a:off x="9550400" y="619305"/>
              <a:ext cx="1811806" cy="495120"/>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lIns="73152" tIns="36576" rIns="73152" bIns="36576" rtlCol="0" anchor="ctr"/>
            <a:lstStyle/>
            <a:p>
              <a:endParaRPr lang="de-DE" dirty="0"/>
            </a:p>
          </p:txBody>
        </p:sp>
        <p:sp>
          <p:nvSpPr>
            <p:cNvPr id="10" name="Freeform: Shape 9">
              <a:extLst>
                <a:ext uri="{FF2B5EF4-FFF2-40B4-BE49-F238E27FC236}">
                  <a16:creationId xmlns:a16="http://schemas.microsoft.com/office/drawing/2014/main" id="{217CBF3A-5C0A-4C4E-9FD3-E028E791FE81}"/>
                </a:ext>
              </a:extLst>
            </p:cNvPr>
            <p:cNvSpPr/>
            <p:nvPr/>
          </p:nvSpPr>
          <p:spPr>
            <a:xfrm>
              <a:off x="10915493" y="643771"/>
              <a:ext cx="54409" cy="59850"/>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1" name="Freeform: Shape 10">
              <a:extLst>
                <a:ext uri="{FF2B5EF4-FFF2-40B4-BE49-F238E27FC236}">
                  <a16:creationId xmlns:a16="http://schemas.microsoft.com/office/drawing/2014/main" id="{0CD80AA6-A949-4FC4-8CD0-6E6D7300DF2C}"/>
                </a:ext>
              </a:extLst>
            </p:cNvPr>
            <p:cNvSpPr/>
            <p:nvPr/>
          </p:nvSpPr>
          <p:spPr>
            <a:xfrm>
              <a:off x="11270254" y="654106"/>
              <a:ext cx="54409" cy="54409"/>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lIns="73152" tIns="36576" rIns="73152" bIns="36576" rtlCol="0" anchor="ctr"/>
            <a:lstStyle/>
            <a:p>
              <a:endParaRPr lang="de-DE"/>
            </a:p>
          </p:txBody>
        </p:sp>
        <p:sp>
          <p:nvSpPr>
            <p:cNvPr id="12" name="Freeform: Shape 11">
              <a:extLst>
                <a:ext uri="{FF2B5EF4-FFF2-40B4-BE49-F238E27FC236}">
                  <a16:creationId xmlns:a16="http://schemas.microsoft.com/office/drawing/2014/main" id="{E8743398-464F-49A4-8D54-C73C461670F9}"/>
                </a:ext>
              </a:extLst>
            </p:cNvPr>
            <p:cNvSpPr/>
            <p:nvPr/>
          </p:nvSpPr>
          <p:spPr>
            <a:xfrm>
              <a:off x="11384515" y="612775"/>
              <a:ext cx="397182" cy="331893"/>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lIns="73152" tIns="36576" rIns="73152" bIns="36576" rtlCol="0" anchor="ctr"/>
            <a:lstStyle/>
            <a:p>
              <a:endParaRPr lang="de-DE"/>
            </a:p>
          </p:txBody>
        </p:sp>
      </p:grpSp>
    </p:spTree>
    <p:extLst>
      <p:ext uri="{BB962C8B-B14F-4D97-AF65-F5344CB8AC3E}">
        <p14:creationId xmlns:p14="http://schemas.microsoft.com/office/powerpoint/2010/main" val="87058677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userDrawn="1"/>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userDrawn="1"/>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userDrawn="1"/>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userDrawn="1"/>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9905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1409795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861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476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3292127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129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ABAP on HANA  |  Aditya Jaieel  |  January 2023</a:t>
            </a:r>
          </a:p>
        </p:txBody>
      </p:sp>
      <p:sp>
        <p:nvSpPr>
          <p:cNvPr id="100" name="Rectangle 27">
            <a:extLst>
              <a:ext uri="{FF2B5EF4-FFF2-40B4-BE49-F238E27FC236}">
                <a16:creationId xmlns:a16="http://schemas.microsoft.com/office/drawing/2014/main" id="{777F4691-2D56-47C4-B2B1-73BE348DB06D}"/>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2023. All rights reserved  |</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113621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4021" r:id="rId4"/>
    <p:sldLayoutId id="2147484020" r:id="rId5"/>
    <p:sldLayoutId id="2147483966" r:id="rId6"/>
    <p:sldLayoutId id="2147483967" r:id="rId7"/>
    <p:sldLayoutId id="2147483968" r:id="rId8"/>
    <p:sldLayoutId id="2147483969" r:id="rId9"/>
    <p:sldLayoutId id="2147483970" r:id="rId10"/>
    <p:sldLayoutId id="2147484026" r:id="rId11"/>
    <p:sldLayoutId id="2147483972" r:id="rId12"/>
    <p:sldLayoutId id="2147483973" r:id="rId13"/>
    <p:sldLayoutId id="2147483974" r:id="rId14"/>
    <p:sldLayoutId id="2147483975" r:id="rId15"/>
    <p:sldLayoutId id="2147483980" r:id="rId16"/>
    <p:sldLayoutId id="2147483981" r:id="rId17"/>
    <p:sldLayoutId id="2147483983" r:id="rId18"/>
    <p:sldLayoutId id="2147483987" r:id="rId19"/>
    <p:sldLayoutId id="2147483984" r:id="rId20"/>
    <p:sldLayoutId id="2147483985"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userDrawn="1">
          <p15:clr>
            <a:srgbClr val="F26B43"/>
          </p15:clr>
        </p15:guide>
        <p15:guide id="11" orient="horz" pos="4071" userDrawn="1">
          <p15:clr>
            <a:srgbClr val="F26B43"/>
          </p15:clr>
        </p15:guide>
        <p15:guide id="12" pos="255" userDrawn="1">
          <p15:clr>
            <a:srgbClr val="F26B43"/>
          </p15:clr>
        </p15:guide>
        <p15:guide id="13" orient="horz" pos="836" userDrawn="1">
          <p15:clr>
            <a:srgbClr val="F26B43"/>
          </p15:clr>
        </p15:guide>
        <p15:guide id="14" orient="horz" pos="245" userDrawn="1">
          <p15:clr>
            <a:srgbClr val="F26B43"/>
          </p15:clr>
        </p15:guide>
        <p15:guide id="15" pos="3840" userDrawn="1">
          <p15:clr>
            <a:srgbClr val="F26B43"/>
          </p15:clr>
        </p15:guide>
        <p15:guide id="16" pos="3899" userDrawn="1">
          <p15:clr>
            <a:srgbClr val="F26B43"/>
          </p15:clr>
        </p15:guide>
        <p15:guide id="17" pos="378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8" Type="http://schemas.openxmlformats.org/officeDocument/2006/relationships/hyperlink" Target="https://help.sap.com/docs/SAP_HANA_PLATFORM" TargetMode="External"/><Relationship Id="rId3" Type="http://schemas.openxmlformats.org/officeDocument/2006/relationships/hyperlink" Target="https://en.wikipedia.org/wiki/Unit_testing" TargetMode="External"/><Relationship Id="rId7" Type="http://schemas.openxmlformats.org/officeDocument/2006/relationships/hyperlink" Target="https://blogs.sap.com/2022/09/12/happy-10th-anniversary-to-the-abap-development-tools-in-eclipse/" TargetMode="External"/><Relationship Id="rId2" Type="http://schemas.openxmlformats.org/officeDocument/2006/relationships/hyperlink" Target="https://en.wikipedia.org/wiki/Relational_database" TargetMode="External"/><Relationship Id="rId1" Type="http://schemas.openxmlformats.org/officeDocument/2006/relationships/slideLayout" Target="../slideLayouts/slideLayout14.xml"/><Relationship Id="rId6" Type="http://schemas.openxmlformats.org/officeDocument/2006/relationships/hyperlink" Target="https://tools.hana.ondemand.com/" TargetMode="External"/><Relationship Id="rId5" Type="http://schemas.openxmlformats.org/officeDocument/2006/relationships/hyperlink" Target="https://blogs.sap.com/2016/03/02/old-and-new-abap-syntax-overview-sheet/" TargetMode="External"/><Relationship Id="rId4" Type="http://schemas.openxmlformats.org/officeDocument/2006/relationships/hyperlink" Target="https://help.sap.com/doc/abapdocu_latest_index_htm/latest/en-US/index.htm" TargetMode="External"/><Relationship Id="rId9" Type="http://schemas.openxmlformats.org/officeDocument/2006/relationships/hyperlink" Target="https://help.sap.com/docs/SAP_S4HANA_ON-PREMIS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help.sap.com/docs/SAP_HANA_PLATFORM/6b94445c94ae495c83a19646e7c3fd56/bd9ac728bb57101482b2ebfe243dcd7a.html" TargetMode="External"/><Relationship Id="rId2" Type="http://schemas.openxmlformats.org/officeDocument/2006/relationships/hyperlink" Target="https://help.sap.com/docs/ABAP_PLATFORM_2021/b1c834a22d05483b8a75710743b5ff26/efeb734c8e6f41939c39fa15ce51eb4e.html" TargetMode="External"/><Relationship Id="rId1" Type="http://schemas.openxmlformats.org/officeDocument/2006/relationships/slideLayout" Target="../slideLayouts/slideLayout14.xml"/><Relationship Id="rId6" Type="http://schemas.openxmlformats.org/officeDocument/2006/relationships/hyperlink" Target="https://open.hpi.de/courses/imdb2017" TargetMode="External"/><Relationship Id="rId5" Type="http://schemas.openxmlformats.org/officeDocument/2006/relationships/hyperlink" Target="https://open.sap.com/courses/hana-warmup" TargetMode="External"/><Relationship Id="rId4" Type="http://schemas.openxmlformats.org/officeDocument/2006/relationships/hyperlink" Target="https://help.sap.com/docs/ABAP_PLATFORM_NEW/b5670aaaa2364a29935f40b16499972d/4a24dbfa64550455e10000000a421937.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EFFDAD81-0B9E-4976-96A1-3248CF9CD1D6}"/>
              </a:ext>
              <a:ext uri="{C183D7F6-B498-43B3-948B-1728B52AA6E4}">
                <adec:decorative xmlns:adec="http://schemas.microsoft.com/office/drawing/2017/decorative" val="1"/>
              </a:ext>
            </a:extLst>
          </p:cNvPr>
          <p:cNvPicPr preferRelativeResize="0">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4" name="Rectangle 3">
            <a:extLst>
              <a:ext uri="{FF2B5EF4-FFF2-40B4-BE49-F238E27FC236}">
                <a16:creationId xmlns:a16="http://schemas.microsoft.com/office/drawing/2014/main" id="{5B141BED-2E35-DF4F-9CAB-CC334017BAB3}"/>
              </a:ext>
              <a:ext uri="{C183D7F6-B498-43B3-948B-1728B52AA6E4}">
                <adec:decorative xmlns:adec="http://schemas.microsoft.com/office/drawing/2017/decorative" val="1"/>
              </a:ext>
            </a:extLst>
          </p:cNvPr>
          <p:cNvSpPr/>
          <p:nvPr/>
        </p:nvSpPr>
        <p:spPr>
          <a:xfrm>
            <a:off x="5303838" y="0"/>
            <a:ext cx="6888162" cy="6858000"/>
          </a:xfrm>
          <a:prstGeom prst="rect">
            <a:avLst/>
          </a:prstGeom>
          <a:solidFill>
            <a:srgbClr val="0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5" name="Graphic 6">
            <a:extLst>
              <a:ext uri="{FF2B5EF4-FFF2-40B4-BE49-F238E27FC236}">
                <a16:creationId xmlns:a16="http://schemas.microsoft.com/office/drawing/2014/main" id="{360458FB-76B6-4743-A12A-A42645182007}"/>
              </a:ext>
              <a:ext uri="{C183D7F6-B498-43B3-948B-1728B52AA6E4}">
                <adec:decorative xmlns:adec="http://schemas.microsoft.com/office/drawing/2017/decorative" val="1"/>
              </a:ext>
            </a:extLst>
          </p:cNvPr>
          <p:cNvSpPr>
            <a:spLocks/>
          </p:cNvSpPr>
          <p:nvPr/>
        </p:nvSpPr>
        <p:spPr>
          <a:xfrm rot="14203607">
            <a:off x="3178468"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endParaRPr lang="en-GB" dirty="0"/>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3401124"/>
            <a:ext cx="11386134" cy="1107996"/>
          </a:xfrm>
        </p:spPr>
        <p:txBody>
          <a:bodyPr/>
          <a:lstStyle/>
          <a:p>
            <a:r>
              <a:rPr lang="en-GB" dirty="0"/>
              <a:t>SAP ABAP on HANA</a:t>
            </a:r>
          </a:p>
        </p:txBody>
      </p:sp>
      <p:sp>
        <p:nvSpPr>
          <p:cNvPr id="2" name="Subtitle 1">
            <a:extLst>
              <a:ext uri="{FF2B5EF4-FFF2-40B4-BE49-F238E27FC236}">
                <a16:creationId xmlns:a16="http://schemas.microsoft.com/office/drawing/2014/main" id="{F1DFDA52-C0F0-45D2-A8E6-81F969C00184}"/>
              </a:ext>
            </a:extLst>
          </p:cNvPr>
          <p:cNvSpPr>
            <a:spLocks noGrp="1"/>
          </p:cNvSpPr>
          <p:nvPr>
            <p:ph type="subTitle" idx="1"/>
          </p:nvPr>
        </p:nvSpPr>
        <p:spPr>
          <a:xfrm>
            <a:off x="404813" y="4561383"/>
            <a:ext cx="11386134" cy="307777"/>
          </a:xfrm>
        </p:spPr>
        <p:txBody>
          <a:bodyPr/>
          <a:lstStyle/>
          <a:p>
            <a:r>
              <a:rPr lang="en-IN" dirty="0"/>
              <a:t>And the new features introduced in ABAP 7.4</a:t>
            </a:r>
          </a:p>
        </p:txBody>
      </p:sp>
    </p:spTree>
    <p:extLst>
      <p:ext uri="{BB962C8B-B14F-4D97-AF65-F5344CB8AC3E}">
        <p14:creationId xmlns:p14="http://schemas.microsoft.com/office/powerpoint/2010/main" val="2101722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0DBE8A-7049-4F62-9269-C1811937EB12}"/>
              </a:ext>
            </a:extLst>
          </p:cNvPr>
          <p:cNvSpPr>
            <a:spLocks noGrp="1"/>
          </p:cNvSpPr>
          <p:nvPr>
            <p:ph type="ctrTitle"/>
          </p:nvPr>
        </p:nvSpPr>
        <p:spPr>
          <a:xfrm>
            <a:off x="404813" y="3003625"/>
            <a:ext cx="11329987" cy="738664"/>
          </a:xfrm>
        </p:spPr>
        <p:txBody>
          <a:bodyPr/>
          <a:lstStyle/>
          <a:p>
            <a:r>
              <a:rPr lang="en-IN" dirty="0"/>
              <a:t>What IS SAP HANA?</a:t>
            </a:r>
          </a:p>
        </p:txBody>
      </p:sp>
      <p:sp>
        <p:nvSpPr>
          <p:cNvPr id="5" name="Subtitle 4">
            <a:extLst>
              <a:ext uri="{FF2B5EF4-FFF2-40B4-BE49-F238E27FC236}">
                <a16:creationId xmlns:a16="http://schemas.microsoft.com/office/drawing/2014/main" id="{4E6B1093-CDD2-4C9D-ABFC-AB3A83F00E1C}"/>
              </a:ext>
            </a:extLst>
          </p:cNvPr>
          <p:cNvSpPr>
            <a:spLocks noGrp="1"/>
          </p:cNvSpPr>
          <p:nvPr>
            <p:ph type="subTitle" idx="1"/>
          </p:nvPr>
        </p:nvSpPr>
        <p:spPr/>
        <p:txBody>
          <a:bodyPr/>
          <a:lstStyle/>
          <a:p>
            <a:r>
              <a:rPr lang="en-IN" dirty="0"/>
              <a:t>An Introduction</a:t>
            </a:r>
          </a:p>
        </p:txBody>
      </p:sp>
      <p:sp>
        <p:nvSpPr>
          <p:cNvPr id="6" name="Text Placeholder 5">
            <a:extLst>
              <a:ext uri="{FF2B5EF4-FFF2-40B4-BE49-F238E27FC236}">
                <a16:creationId xmlns:a16="http://schemas.microsoft.com/office/drawing/2014/main" id="{ADB7A46A-CFFD-4E57-B868-82DA7F678736}"/>
              </a:ext>
            </a:extLst>
          </p:cNvPr>
          <p:cNvSpPr>
            <a:spLocks noGrp="1"/>
          </p:cNvSpPr>
          <p:nvPr>
            <p:ph type="body" sz="quarter" idx="10"/>
          </p:nvPr>
        </p:nvSpPr>
        <p:spPr/>
        <p:txBody>
          <a:bodyPr/>
          <a:lstStyle/>
          <a:p>
            <a:r>
              <a:rPr lang="en-IN" dirty="0"/>
              <a:t>A New Platform from SAP</a:t>
            </a:r>
          </a:p>
        </p:txBody>
      </p:sp>
    </p:spTree>
    <p:extLst>
      <p:ext uri="{BB962C8B-B14F-4D97-AF65-F5344CB8AC3E}">
        <p14:creationId xmlns:p14="http://schemas.microsoft.com/office/powerpoint/2010/main" val="2648504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189E-BCC5-41CB-ACBE-FA66F4CE110D}"/>
              </a:ext>
            </a:extLst>
          </p:cNvPr>
          <p:cNvSpPr>
            <a:spLocks noGrp="1"/>
          </p:cNvSpPr>
          <p:nvPr>
            <p:ph type="title"/>
          </p:nvPr>
        </p:nvSpPr>
        <p:spPr/>
        <p:txBody>
          <a:bodyPr/>
          <a:lstStyle/>
          <a:p>
            <a:r>
              <a:rPr lang="en-IN" dirty="0"/>
              <a:t>SAP HANA</a:t>
            </a:r>
          </a:p>
        </p:txBody>
      </p:sp>
      <p:sp>
        <p:nvSpPr>
          <p:cNvPr id="3" name="Text Placeholder 2">
            <a:extLst>
              <a:ext uri="{FF2B5EF4-FFF2-40B4-BE49-F238E27FC236}">
                <a16:creationId xmlns:a16="http://schemas.microsoft.com/office/drawing/2014/main" id="{BD336584-95E4-489E-9B54-5785B669E76D}"/>
              </a:ext>
            </a:extLst>
          </p:cNvPr>
          <p:cNvSpPr>
            <a:spLocks noGrp="1"/>
          </p:cNvSpPr>
          <p:nvPr>
            <p:ph type="body" sz="quarter" idx="10"/>
          </p:nvPr>
        </p:nvSpPr>
        <p:spPr/>
        <p:txBody>
          <a:bodyPr/>
          <a:lstStyle/>
          <a:p>
            <a:pPr marL="342900" indent="-342900">
              <a:buFont typeface="Arial" panose="020B0604020202020204" pitchFamily="34" charset="0"/>
              <a:buChar char="•"/>
            </a:pPr>
            <a:r>
              <a:rPr lang="en-IN" dirty="0"/>
              <a:t>HANA is an acronym for </a:t>
            </a:r>
            <a:r>
              <a:rPr lang="en-IN" b="1" dirty="0"/>
              <a:t>H</a:t>
            </a:r>
            <a:r>
              <a:rPr lang="en-IN" dirty="0"/>
              <a:t>igh performance </a:t>
            </a:r>
            <a:r>
              <a:rPr lang="en-IN" b="1" dirty="0" err="1"/>
              <a:t>AN</a:t>
            </a:r>
            <a:r>
              <a:rPr lang="en-IN" dirty="0" err="1"/>
              <a:t>alytical</a:t>
            </a:r>
            <a:r>
              <a:rPr lang="en-IN" dirty="0"/>
              <a:t> </a:t>
            </a:r>
            <a:r>
              <a:rPr lang="en-IN" b="1" dirty="0"/>
              <a:t>A</a:t>
            </a:r>
            <a:r>
              <a:rPr lang="en-IN" dirty="0"/>
              <a:t>ppliance</a:t>
            </a:r>
          </a:p>
          <a:p>
            <a:pPr marL="342900" indent="-342900">
              <a:buFont typeface="Arial" panose="020B0604020202020204" pitchFamily="34" charset="0"/>
              <a:buChar char="•"/>
            </a:pPr>
            <a:r>
              <a:rPr lang="en-IN" dirty="0"/>
              <a:t>SAP HANA</a:t>
            </a:r>
          </a:p>
          <a:p>
            <a:pPr marL="520700" lvl="1" indent="-342900">
              <a:buFont typeface="Arial" panose="020B0604020202020204" pitchFamily="34" charset="0"/>
              <a:buChar char="•"/>
            </a:pPr>
            <a:r>
              <a:rPr lang="en-IN" dirty="0"/>
              <a:t>In-memory database supporting both row and column stores</a:t>
            </a:r>
          </a:p>
          <a:p>
            <a:pPr marL="520700" lvl="1" indent="-342900">
              <a:buFont typeface="Arial" panose="020B0604020202020204" pitchFamily="34" charset="0"/>
              <a:buChar char="•"/>
            </a:pPr>
            <a:r>
              <a:rPr lang="en-IN" dirty="0"/>
              <a:t>Capable of both OLAP and OLTP</a:t>
            </a:r>
          </a:p>
          <a:p>
            <a:pPr marL="520700" lvl="1" indent="-342900">
              <a:buFont typeface="Arial" panose="020B0604020202020204" pitchFamily="34" charset="0"/>
              <a:buChar char="•"/>
            </a:pPr>
            <a:r>
              <a:rPr lang="en-IN" dirty="0"/>
              <a:t>Can run both on-premise and in the cloud</a:t>
            </a:r>
          </a:p>
          <a:p>
            <a:pPr marL="342900" indent="-342900">
              <a:buFont typeface="Arial" panose="020B0604020202020204" pitchFamily="34" charset="0"/>
              <a:buChar char="•"/>
            </a:pPr>
            <a:r>
              <a:rPr lang="en-IN" dirty="0"/>
              <a:t>SAP HANA Platform</a:t>
            </a:r>
          </a:p>
          <a:p>
            <a:pPr marL="520700" lvl="1" indent="-342900">
              <a:buFont typeface="Arial" panose="020B0604020202020204" pitchFamily="34" charset="0"/>
              <a:buChar char="•"/>
            </a:pPr>
            <a:r>
              <a:rPr lang="en-IN" dirty="0"/>
              <a:t>Flexible data source-agnostic in-memory data platform</a:t>
            </a:r>
          </a:p>
          <a:p>
            <a:pPr marL="520700" lvl="1" indent="-342900">
              <a:buFont typeface="Arial" panose="020B0604020202020204" pitchFamily="34" charset="0"/>
              <a:buChar char="•"/>
            </a:pPr>
            <a:r>
              <a:rPr lang="en-IN" dirty="0"/>
              <a:t>It is built on top of the SAP HANA database</a:t>
            </a:r>
          </a:p>
          <a:p>
            <a:pPr marL="520700" lvl="1" indent="-342900">
              <a:buFont typeface="Arial" panose="020B0604020202020204" pitchFamily="34" charset="0"/>
              <a:buChar char="•"/>
            </a:pPr>
            <a:endParaRPr lang="en-IN" dirty="0"/>
          </a:p>
          <a:p>
            <a:pPr marL="520700" lvl="1" indent="-342900">
              <a:buFont typeface="Arial" panose="020B0604020202020204" pitchFamily="34" charset="0"/>
              <a:buChar char="•"/>
            </a:pPr>
            <a:endParaRPr lang="en-IN" dirty="0"/>
          </a:p>
        </p:txBody>
      </p:sp>
    </p:spTree>
    <p:extLst>
      <p:ext uri="{BB962C8B-B14F-4D97-AF65-F5344CB8AC3E}">
        <p14:creationId xmlns:p14="http://schemas.microsoft.com/office/powerpoint/2010/main" val="119813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04614-3342-4327-AD69-FD4EA8453C99}"/>
              </a:ext>
            </a:extLst>
          </p:cNvPr>
          <p:cNvSpPr>
            <a:spLocks noGrp="1"/>
          </p:cNvSpPr>
          <p:nvPr>
            <p:ph type="title"/>
          </p:nvPr>
        </p:nvSpPr>
        <p:spPr/>
        <p:txBody>
          <a:bodyPr/>
          <a:lstStyle/>
          <a:p>
            <a:r>
              <a:rPr lang="en-IN" dirty="0"/>
              <a:t>Services Provided By the HANA Platform</a:t>
            </a:r>
          </a:p>
        </p:txBody>
      </p:sp>
      <p:sp>
        <p:nvSpPr>
          <p:cNvPr id="5" name="Text Placeholder 2">
            <a:extLst>
              <a:ext uri="{FF2B5EF4-FFF2-40B4-BE49-F238E27FC236}">
                <a16:creationId xmlns:a16="http://schemas.microsoft.com/office/drawing/2014/main" id="{FF74C740-8048-4325-BEFD-F187786D5CB1}"/>
              </a:ext>
            </a:extLst>
          </p:cNvPr>
          <p:cNvSpPr>
            <a:spLocks noGrp="1"/>
          </p:cNvSpPr>
          <p:nvPr>
            <p:ph type="body" sz="quarter" idx="10"/>
          </p:nvPr>
        </p:nvSpPr>
        <p:spPr/>
        <p:txBody>
          <a:bodyPr numCol="2">
            <a:normAutofit/>
          </a:bodyPr>
          <a:lstStyle/>
          <a:p>
            <a:pPr marL="342900" indent="-342900">
              <a:buFont typeface="Arial" panose="020B0604020202020204" pitchFamily="34" charset="0"/>
              <a:buChar char="•"/>
            </a:pPr>
            <a:r>
              <a:rPr lang="en-IN" dirty="0"/>
              <a:t>Application Services</a:t>
            </a:r>
          </a:p>
          <a:p>
            <a:pPr marL="520700" lvl="1" indent="-342900">
              <a:buFont typeface="Arial" panose="020B0604020202020204" pitchFamily="34" charset="0"/>
              <a:buChar char="•"/>
            </a:pPr>
            <a:r>
              <a:rPr lang="en-IN" dirty="0"/>
              <a:t>Extended Services Classic (XSC)</a:t>
            </a:r>
          </a:p>
          <a:p>
            <a:pPr marL="520700" lvl="1" indent="-342900">
              <a:buFont typeface="Arial" panose="020B0604020202020204" pitchFamily="34" charset="0"/>
              <a:buChar char="•"/>
            </a:pPr>
            <a:r>
              <a:rPr lang="en-IN" dirty="0"/>
              <a:t>Extended Services Advanced (XSA)</a:t>
            </a:r>
          </a:p>
          <a:p>
            <a:pPr marL="520700" lvl="1" indent="-342900">
              <a:buFont typeface="Arial" panose="020B0604020202020204" pitchFamily="34" charset="0"/>
              <a:buChar char="•"/>
            </a:pPr>
            <a:r>
              <a:rPr lang="en-IN" dirty="0"/>
              <a:t>Fiori UX</a:t>
            </a:r>
          </a:p>
          <a:p>
            <a:pPr marL="342900" indent="-342900">
              <a:buFont typeface="Arial" panose="020B0604020202020204" pitchFamily="34" charset="0"/>
              <a:buChar char="•"/>
            </a:pPr>
            <a:r>
              <a:rPr lang="en-IN" dirty="0"/>
              <a:t>Processing Services</a:t>
            </a:r>
          </a:p>
          <a:p>
            <a:pPr marL="520700" lvl="1" indent="-342900">
              <a:buFont typeface="Arial" panose="020B0604020202020204" pitchFamily="34" charset="0"/>
              <a:buChar char="•"/>
            </a:pPr>
            <a:r>
              <a:rPr lang="en-IN" dirty="0"/>
              <a:t>Text Analysis</a:t>
            </a:r>
          </a:p>
          <a:p>
            <a:pPr marL="520700" lvl="1" indent="-342900">
              <a:buFont typeface="Arial" panose="020B0604020202020204" pitchFamily="34" charset="0"/>
              <a:buChar char="•"/>
            </a:pPr>
            <a:r>
              <a:rPr lang="en-IN" dirty="0"/>
              <a:t>Spatial Analysis</a:t>
            </a:r>
          </a:p>
          <a:p>
            <a:pPr marL="520700" lvl="1" indent="-342900">
              <a:buFont typeface="Arial" panose="020B0604020202020204" pitchFamily="34" charset="0"/>
              <a:buChar char="•"/>
            </a:pPr>
            <a:r>
              <a:rPr lang="en-IN" dirty="0"/>
              <a:t>Graph</a:t>
            </a:r>
          </a:p>
          <a:p>
            <a:pPr marL="520700" lvl="1" indent="-342900">
              <a:buFont typeface="Arial" panose="020B0604020202020204" pitchFamily="34" charset="0"/>
              <a:buChar char="•"/>
            </a:pPr>
            <a:r>
              <a:rPr lang="en-IN" dirty="0"/>
              <a:t>Predictive</a:t>
            </a:r>
          </a:p>
          <a:p>
            <a:pPr marL="520700" lvl="1" indent="-342900">
              <a:buFont typeface="Arial" panose="020B0604020202020204" pitchFamily="34" charset="0"/>
              <a:buChar char="•"/>
            </a:pPr>
            <a:r>
              <a:rPr lang="en-IN" dirty="0"/>
              <a:t>Series</a:t>
            </a:r>
          </a:p>
          <a:p>
            <a:pPr marL="342900" indent="-342900">
              <a:buFont typeface="Arial" panose="020B0604020202020204" pitchFamily="34" charset="0"/>
              <a:buChar char="•"/>
            </a:pPr>
            <a:r>
              <a:rPr lang="en-IN" dirty="0"/>
              <a:t>Integrated Services</a:t>
            </a:r>
          </a:p>
          <a:p>
            <a:pPr marL="520700" lvl="1" indent="-342900">
              <a:buFont typeface="Arial" panose="020B0604020202020204" pitchFamily="34" charset="0"/>
              <a:buChar char="•"/>
            </a:pPr>
            <a:r>
              <a:rPr lang="en-IN" dirty="0"/>
              <a:t>Data Virtualization</a:t>
            </a:r>
          </a:p>
          <a:p>
            <a:pPr marL="520700" lvl="1" indent="-342900">
              <a:buFont typeface="Arial" panose="020B0604020202020204" pitchFamily="34" charset="0"/>
              <a:buChar char="•"/>
            </a:pPr>
            <a:r>
              <a:rPr lang="en-IN" dirty="0"/>
              <a:t>ETL Tools</a:t>
            </a:r>
          </a:p>
          <a:p>
            <a:pPr marL="342900" indent="-342900">
              <a:buFont typeface="Arial" panose="020B0604020202020204" pitchFamily="34" charset="0"/>
              <a:buChar char="•"/>
            </a:pPr>
            <a:r>
              <a:rPr lang="en-IN" dirty="0"/>
              <a:t>Database Services</a:t>
            </a:r>
          </a:p>
          <a:p>
            <a:pPr marL="520700" lvl="1" indent="-342900">
              <a:buFont typeface="Arial" panose="020B0604020202020204" pitchFamily="34" charset="0"/>
              <a:buChar char="•"/>
            </a:pPr>
            <a:r>
              <a:rPr lang="en-IN" dirty="0"/>
              <a:t>OLAP + OLTP = HTAP</a:t>
            </a:r>
          </a:p>
          <a:p>
            <a:pPr marL="520700" lvl="1" indent="-342900">
              <a:buFont typeface="Arial" panose="020B0604020202020204" pitchFamily="34" charset="0"/>
              <a:buChar char="•"/>
            </a:pPr>
            <a:r>
              <a:rPr lang="en-IN" dirty="0"/>
              <a:t>Multicore Parallelism</a:t>
            </a:r>
          </a:p>
          <a:p>
            <a:pPr marL="520700" lvl="1" indent="-342900">
              <a:buFont typeface="Arial" panose="020B0604020202020204" pitchFamily="34" charset="0"/>
              <a:buChar char="•"/>
            </a:pPr>
            <a:r>
              <a:rPr lang="en-IN" dirty="0"/>
              <a:t>Data Compression</a:t>
            </a:r>
          </a:p>
        </p:txBody>
      </p:sp>
    </p:spTree>
    <p:extLst>
      <p:ext uri="{BB962C8B-B14F-4D97-AF65-F5344CB8AC3E}">
        <p14:creationId xmlns:p14="http://schemas.microsoft.com/office/powerpoint/2010/main" val="228189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09E5C-72EC-4D17-B02E-AC9E0A2204D9}"/>
              </a:ext>
            </a:extLst>
          </p:cNvPr>
          <p:cNvSpPr>
            <a:spLocks noGrp="1"/>
          </p:cNvSpPr>
          <p:nvPr>
            <p:ph type="title"/>
          </p:nvPr>
        </p:nvSpPr>
        <p:spPr/>
        <p:txBody>
          <a:bodyPr/>
          <a:lstStyle/>
          <a:p>
            <a:r>
              <a:rPr lang="en-IN" dirty="0"/>
              <a:t>Architecture of the HANA Platform</a:t>
            </a:r>
          </a:p>
        </p:txBody>
      </p:sp>
      <p:sp>
        <p:nvSpPr>
          <p:cNvPr id="3" name="Text Placeholder 2">
            <a:extLst>
              <a:ext uri="{FF2B5EF4-FFF2-40B4-BE49-F238E27FC236}">
                <a16:creationId xmlns:a16="http://schemas.microsoft.com/office/drawing/2014/main" id="{EA6594D1-1C64-4F23-8554-8621EA50C75C}"/>
              </a:ext>
            </a:extLst>
          </p:cNvPr>
          <p:cNvSpPr>
            <a:spLocks noGrp="1"/>
          </p:cNvSpPr>
          <p:nvPr>
            <p:ph type="body" sz="quarter" idx="10"/>
          </p:nvPr>
        </p:nvSpPr>
        <p:spPr>
          <a:xfrm>
            <a:off x="404812" y="1447800"/>
            <a:ext cx="4948680" cy="4951650"/>
          </a:xfrm>
        </p:spPr>
        <p:txBody>
          <a:bodyPr/>
          <a:lstStyle/>
          <a:p>
            <a:pPr marL="342900" indent="-342900">
              <a:buFont typeface="Arial" panose="020B0604020202020204" pitchFamily="34" charset="0"/>
              <a:buChar char="•"/>
            </a:pPr>
            <a:r>
              <a:rPr lang="en-IN" dirty="0"/>
              <a:t>The HANA System consists of a system database and one or more tenant databases</a:t>
            </a:r>
          </a:p>
          <a:p>
            <a:pPr marL="342900" indent="-342900">
              <a:buFont typeface="Arial" panose="020B0604020202020204" pitchFamily="34" charset="0"/>
              <a:buChar char="•"/>
            </a:pPr>
            <a:r>
              <a:rPr lang="en-IN" dirty="0"/>
              <a:t>System Database</a:t>
            </a:r>
          </a:p>
          <a:p>
            <a:pPr marL="520700" lvl="1" indent="-342900">
              <a:buFont typeface="Arial" panose="020B0604020202020204" pitchFamily="34" charset="0"/>
              <a:buChar char="•"/>
            </a:pPr>
            <a:r>
              <a:rPr lang="en-IN" dirty="0"/>
              <a:t>Runs the name server which provides about the system</a:t>
            </a:r>
          </a:p>
          <a:p>
            <a:pPr marL="520700" lvl="1" indent="-342900">
              <a:buFont typeface="Arial" panose="020B0604020202020204" pitchFamily="34" charset="0"/>
              <a:buChar char="•"/>
            </a:pPr>
            <a:r>
              <a:rPr lang="en-IN" dirty="0"/>
              <a:t>Servers that do not persist data, such as compile server and pre-processor server are run on the system database</a:t>
            </a:r>
          </a:p>
          <a:p>
            <a:pPr marL="342900" indent="-342900">
              <a:buFont typeface="Arial" panose="020B0604020202020204" pitchFamily="34" charset="0"/>
              <a:buChar char="•"/>
            </a:pPr>
            <a:r>
              <a:rPr lang="en-IN" dirty="0"/>
              <a:t>Tenant Database</a:t>
            </a:r>
          </a:p>
          <a:p>
            <a:pPr marL="520700" lvl="1" indent="-342900">
              <a:buFont typeface="Arial" panose="020B0604020202020204" pitchFamily="34" charset="0"/>
              <a:buChar char="•"/>
            </a:pPr>
            <a:r>
              <a:rPr lang="en-IN" dirty="0"/>
              <a:t>Is an isolated database used by applications</a:t>
            </a:r>
          </a:p>
          <a:p>
            <a:pPr marL="342900" indent="-342900">
              <a:buFont typeface="Arial" panose="020B0604020202020204" pitchFamily="34" charset="0"/>
              <a:buChar char="•"/>
            </a:pPr>
            <a:r>
              <a:rPr lang="en-IN" dirty="0"/>
              <a:t>SAP HANA XSA application server</a:t>
            </a:r>
          </a:p>
          <a:p>
            <a:pPr marL="520700" lvl="1" indent="-342900">
              <a:buFont typeface="Arial" panose="020B0604020202020204" pitchFamily="34" charset="0"/>
              <a:buChar char="•"/>
            </a:pPr>
            <a:r>
              <a:rPr lang="en-IN" dirty="0"/>
              <a:t>Layer on top of HANA </a:t>
            </a:r>
          </a:p>
          <a:p>
            <a:pPr marL="520700" lvl="1" indent="-342900">
              <a:buFont typeface="Arial" panose="020B0604020202020204" pitchFamily="34" charset="0"/>
              <a:buChar char="•"/>
            </a:pPr>
            <a:r>
              <a:rPr lang="en-IN" dirty="0"/>
              <a:t>Platform for running SAP HANA based web applications</a:t>
            </a:r>
          </a:p>
        </p:txBody>
      </p:sp>
      <p:sp>
        <p:nvSpPr>
          <p:cNvPr id="4" name="Rectangle: Rounded Corners 3">
            <a:extLst>
              <a:ext uri="{FF2B5EF4-FFF2-40B4-BE49-F238E27FC236}">
                <a16:creationId xmlns:a16="http://schemas.microsoft.com/office/drawing/2014/main" id="{19726CEE-7475-4AC8-8303-AA10A3A5F796}"/>
              </a:ext>
            </a:extLst>
          </p:cNvPr>
          <p:cNvSpPr/>
          <p:nvPr/>
        </p:nvSpPr>
        <p:spPr>
          <a:xfrm>
            <a:off x="5879976" y="2503365"/>
            <a:ext cx="5907211" cy="389584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IN" sz="1600" dirty="0"/>
              <a:t>Multiple Container SAP HANA System (Single Host)</a:t>
            </a:r>
          </a:p>
        </p:txBody>
      </p:sp>
      <p:sp>
        <p:nvSpPr>
          <p:cNvPr id="5" name="Rectangle: Rounded Corners 4">
            <a:extLst>
              <a:ext uri="{FF2B5EF4-FFF2-40B4-BE49-F238E27FC236}">
                <a16:creationId xmlns:a16="http://schemas.microsoft.com/office/drawing/2014/main" id="{0E1C447F-C966-4DF5-84D0-F50788833C34}"/>
              </a:ext>
            </a:extLst>
          </p:cNvPr>
          <p:cNvSpPr/>
          <p:nvPr/>
        </p:nvSpPr>
        <p:spPr>
          <a:xfrm>
            <a:off x="8287343" y="5031295"/>
            <a:ext cx="1512168" cy="79208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dirty="0"/>
              <a:t>Tenant database 1</a:t>
            </a:r>
          </a:p>
        </p:txBody>
      </p:sp>
      <p:sp>
        <p:nvSpPr>
          <p:cNvPr id="6" name="Rectangle: Rounded Corners 5">
            <a:extLst>
              <a:ext uri="{FF2B5EF4-FFF2-40B4-BE49-F238E27FC236}">
                <a16:creationId xmlns:a16="http://schemas.microsoft.com/office/drawing/2014/main" id="{84AAF856-BAA7-4379-A9FA-6A09C5A51CA3}"/>
              </a:ext>
            </a:extLst>
          </p:cNvPr>
          <p:cNvSpPr/>
          <p:nvPr/>
        </p:nvSpPr>
        <p:spPr>
          <a:xfrm>
            <a:off x="10015535" y="5031295"/>
            <a:ext cx="1512168" cy="79208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dirty="0"/>
              <a:t>Tenant database 2</a:t>
            </a:r>
          </a:p>
        </p:txBody>
      </p:sp>
      <p:sp>
        <p:nvSpPr>
          <p:cNvPr id="8" name="Rectangle: Rounded Corners 7">
            <a:extLst>
              <a:ext uri="{FF2B5EF4-FFF2-40B4-BE49-F238E27FC236}">
                <a16:creationId xmlns:a16="http://schemas.microsoft.com/office/drawing/2014/main" id="{871F037B-56EE-429A-94D1-404DCB797812}"/>
              </a:ext>
            </a:extLst>
          </p:cNvPr>
          <p:cNvSpPr/>
          <p:nvPr/>
        </p:nvSpPr>
        <p:spPr>
          <a:xfrm>
            <a:off x="6199111" y="5031295"/>
            <a:ext cx="1512168" cy="79208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dirty="0"/>
              <a:t>System database</a:t>
            </a:r>
          </a:p>
        </p:txBody>
      </p:sp>
      <p:sp>
        <p:nvSpPr>
          <p:cNvPr id="9" name="Rectangle: Rounded Corners 8">
            <a:extLst>
              <a:ext uri="{FF2B5EF4-FFF2-40B4-BE49-F238E27FC236}">
                <a16:creationId xmlns:a16="http://schemas.microsoft.com/office/drawing/2014/main" id="{31F38CF3-96B8-4E07-96CF-3FA0E9884842}"/>
              </a:ext>
            </a:extLst>
          </p:cNvPr>
          <p:cNvSpPr/>
          <p:nvPr/>
        </p:nvSpPr>
        <p:spPr>
          <a:xfrm>
            <a:off x="6154552" y="2717116"/>
            <a:ext cx="3181807" cy="2152043"/>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b"/>
          <a:lstStyle/>
          <a:p>
            <a:pPr algn="ctr"/>
            <a:r>
              <a:rPr lang="en-IN" sz="1600" dirty="0"/>
              <a:t>XSA Runtime</a:t>
            </a:r>
          </a:p>
        </p:txBody>
      </p:sp>
      <p:sp>
        <p:nvSpPr>
          <p:cNvPr id="10" name="Rectangle: Rounded Corners 9">
            <a:extLst>
              <a:ext uri="{FF2B5EF4-FFF2-40B4-BE49-F238E27FC236}">
                <a16:creationId xmlns:a16="http://schemas.microsoft.com/office/drawing/2014/main" id="{175718F0-9374-4584-B5BF-14D84B6DA0C9}"/>
              </a:ext>
            </a:extLst>
          </p:cNvPr>
          <p:cNvSpPr/>
          <p:nvPr/>
        </p:nvSpPr>
        <p:spPr>
          <a:xfrm>
            <a:off x="6176664" y="1242991"/>
            <a:ext cx="1656184" cy="63018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Administrator (SQL)</a:t>
            </a:r>
          </a:p>
        </p:txBody>
      </p:sp>
      <p:sp>
        <p:nvSpPr>
          <p:cNvPr id="11" name="Rectangle: Rounded Corners 10">
            <a:extLst>
              <a:ext uri="{FF2B5EF4-FFF2-40B4-BE49-F238E27FC236}">
                <a16:creationId xmlns:a16="http://schemas.microsoft.com/office/drawing/2014/main" id="{C0A02384-AF2F-45E3-9659-438A2A23C2BA}"/>
              </a:ext>
            </a:extLst>
          </p:cNvPr>
          <p:cNvSpPr/>
          <p:nvPr/>
        </p:nvSpPr>
        <p:spPr>
          <a:xfrm>
            <a:off x="8264896" y="1226495"/>
            <a:ext cx="1512168" cy="63018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Tenant 1 User (Web)</a:t>
            </a:r>
          </a:p>
        </p:txBody>
      </p:sp>
      <p:sp>
        <p:nvSpPr>
          <p:cNvPr id="12" name="Rectangle: Rounded Corners 11">
            <a:extLst>
              <a:ext uri="{FF2B5EF4-FFF2-40B4-BE49-F238E27FC236}">
                <a16:creationId xmlns:a16="http://schemas.microsoft.com/office/drawing/2014/main" id="{EB41008E-F087-48AF-BEB8-C1EB5D0F4717}"/>
              </a:ext>
            </a:extLst>
          </p:cNvPr>
          <p:cNvSpPr/>
          <p:nvPr/>
        </p:nvSpPr>
        <p:spPr>
          <a:xfrm>
            <a:off x="9993087" y="1224872"/>
            <a:ext cx="1512169" cy="63018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Tenant 2 User (SQL)</a:t>
            </a:r>
          </a:p>
        </p:txBody>
      </p:sp>
      <p:sp>
        <p:nvSpPr>
          <p:cNvPr id="14" name="Rectangle: Rounded Corners 13">
            <a:extLst>
              <a:ext uri="{FF2B5EF4-FFF2-40B4-BE49-F238E27FC236}">
                <a16:creationId xmlns:a16="http://schemas.microsoft.com/office/drawing/2014/main" id="{223315CE-116E-4328-8DBC-1808CFFD557B}"/>
              </a:ext>
            </a:extLst>
          </p:cNvPr>
          <p:cNvSpPr/>
          <p:nvPr/>
        </p:nvSpPr>
        <p:spPr>
          <a:xfrm>
            <a:off x="7296338" y="2819421"/>
            <a:ext cx="1255238" cy="57629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dirty="0"/>
              <a:t>Platform Router</a:t>
            </a:r>
          </a:p>
        </p:txBody>
      </p:sp>
      <p:cxnSp>
        <p:nvCxnSpPr>
          <p:cNvPr id="16" name="Straight Arrow Connector 15">
            <a:extLst>
              <a:ext uri="{FF2B5EF4-FFF2-40B4-BE49-F238E27FC236}">
                <a16:creationId xmlns:a16="http://schemas.microsoft.com/office/drawing/2014/main" id="{9E1B9A78-9DAE-48B7-A3CC-169A4C77537C}"/>
              </a:ext>
            </a:extLst>
          </p:cNvPr>
          <p:cNvCxnSpPr>
            <a:cxnSpLocks/>
            <a:stCxn id="12" idx="2"/>
            <a:endCxn id="6" idx="0"/>
          </p:cNvCxnSpPr>
          <p:nvPr/>
        </p:nvCxnSpPr>
        <p:spPr>
          <a:xfrm>
            <a:off x="10749172" y="1855059"/>
            <a:ext cx="22447" cy="3176236"/>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A342FC05-16ED-4E9F-9169-63ADDC1D8339}"/>
              </a:ext>
            </a:extLst>
          </p:cNvPr>
          <p:cNvCxnSpPr>
            <a:cxnSpLocks/>
          </p:cNvCxnSpPr>
          <p:nvPr/>
        </p:nvCxnSpPr>
        <p:spPr>
          <a:xfrm>
            <a:off x="6384032" y="1873178"/>
            <a:ext cx="0" cy="3158117"/>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3A18841D-408E-41DC-8554-CFB24AB2660E}"/>
              </a:ext>
            </a:extLst>
          </p:cNvPr>
          <p:cNvCxnSpPr>
            <a:cxnSpLocks/>
            <a:stCxn id="11" idx="2"/>
            <a:endCxn id="14" idx="0"/>
          </p:cNvCxnSpPr>
          <p:nvPr/>
        </p:nvCxnSpPr>
        <p:spPr>
          <a:xfrm rot="5400000">
            <a:off x="7991100" y="1789540"/>
            <a:ext cx="962739" cy="1097023"/>
          </a:xfrm>
          <a:prstGeom prst="bentConnector3">
            <a:avLst>
              <a:gd name="adj1" fmla="val 50000"/>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2097DC12-F65C-49B9-B2C7-6765A21D36FD}"/>
              </a:ext>
            </a:extLst>
          </p:cNvPr>
          <p:cNvCxnSpPr>
            <a:cxnSpLocks/>
            <a:stCxn id="34" idx="2"/>
            <a:endCxn id="5" idx="0"/>
          </p:cNvCxnSpPr>
          <p:nvPr/>
        </p:nvCxnSpPr>
        <p:spPr>
          <a:xfrm rot="16200000" flipH="1">
            <a:off x="7477868" y="3465735"/>
            <a:ext cx="1053367" cy="2077752"/>
          </a:xfrm>
          <a:prstGeom prst="bentConnector3">
            <a:avLst>
              <a:gd name="adj1" fmla="val 26970"/>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8A7C95C9-6EF4-4314-A1F1-29871CFBF417}"/>
              </a:ext>
            </a:extLst>
          </p:cNvPr>
          <p:cNvCxnSpPr/>
          <p:nvPr/>
        </p:nvCxnSpPr>
        <p:spPr>
          <a:xfrm>
            <a:off x="6384032" y="2853170"/>
            <a:ext cx="0" cy="2178125"/>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
        <p:nvSpPr>
          <p:cNvPr id="34" name="Rectangle: Rounded Corners 33">
            <a:extLst>
              <a:ext uri="{FF2B5EF4-FFF2-40B4-BE49-F238E27FC236}">
                <a16:creationId xmlns:a16="http://schemas.microsoft.com/office/drawing/2014/main" id="{D82367E2-A339-4BDB-AE03-0DD509E066C1}"/>
              </a:ext>
            </a:extLst>
          </p:cNvPr>
          <p:cNvSpPr/>
          <p:nvPr/>
        </p:nvSpPr>
        <p:spPr>
          <a:xfrm>
            <a:off x="6562531" y="3631776"/>
            <a:ext cx="806288" cy="346152"/>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600" dirty="0"/>
              <a:t>App 1</a:t>
            </a:r>
          </a:p>
        </p:txBody>
      </p:sp>
      <p:sp>
        <p:nvSpPr>
          <p:cNvPr id="35" name="Rectangle: Rounded Corners 34">
            <a:extLst>
              <a:ext uri="{FF2B5EF4-FFF2-40B4-BE49-F238E27FC236}">
                <a16:creationId xmlns:a16="http://schemas.microsoft.com/office/drawing/2014/main" id="{B7DE3E98-614A-446A-91FF-B8E9770F7D46}"/>
              </a:ext>
            </a:extLst>
          </p:cNvPr>
          <p:cNvSpPr/>
          <p:nvPr/>
        </p:nvSpPr>
        <p:spPr>
          <a:xfrm>
            <a:off x="8119511" y="3631361"/>
            <a:ext cx="882572" cy="346152"/>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600" dirty="0"/>
              <a:t>App 2</a:t>
            </a:r>
          </a:p>
        </p:txBody>
      </p:sp>
      <p:cxnSp>
        <p:nvCxnSpPr>
          <p:cNvPr id="38" name="Straight Arrow Connector 19">
            <a:extLst>
              <a:ext uri="{FF2B5EF4-FFF2-40B4-BE49-F238E27FC236}">
                <a16:creationId xmlns:a16="http://schemas.microsoft.com/office/drawing/2014/main" id="{0CB012D9-4516-4341-B25C-C3E8BF79856E}"/>
              </a:ext>
            </a:extLst>
          </p:cNvPr>
          <p:cNvCxnSpPr>
            <a:cxnSpLocks/>
            <a:stCxn id="14" idx="1"/>
            <a:endCxn id="34" idx="0"/>
          </p:cNvCxnSpPr>
          <p:nvPr/>
        </p:nvCxnSpPr>
        <p:spPr>
          <a:xfrm rot="10800000" flipV="1">
            <a:off x="6965676" y="3107570"/>
            <a:ext cx="330663" cy="524206"/>
          </a:xfrm>
          <a:prstGeom prst="bentConnector2">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353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A9DCA543-5469-4372-B001-6BC832C96366}"/>
              </a:ext>
            </a:extLst>
          </p:cNvPr>
          <p:cNvCxnSpPr>
            <a:cxnSpLocks/>
          </p:cNvCxnSpPr>
          <p:nvPr/>
        </p:nvCxnSpPr>
        <p:spPr>
          <a:xfrm>
            <a:off x="4822318" y="5141783"/>
            <a:ext cx="6962313"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648BB0E-70F1-4AA6-AE1C-CAAC5097906B}"/>
              </a:ext>
            </a:extLst>
          </p:cNvPr>
          <p:cNvSpPr>
            <a:spLocks noGrp="1"/>
          </p:cNvSpPr>
          <p:nvPr>
            <p:ph type="title"/>
          </p:nvPr>
        </p:nvSpPr>
        <p:spPr/>
        <p:txBody>
          <a:bodyPr/>
          <a:lstStyle/>
          <a:p>
            <a:r>
              <a:rPr lang="en-IN" dirty="0"/>
              <a:t>Architecture of the HANA Database</a:t>
            </a:r>
          </a:p>
        </p:txBody>
      </p:sp>
      <p:sp>
        <p:nvSpPr>
          <p:cNvPr id="3" name="Text Placeholder 2">
            <a:extLst>
              <a:ext uri="{FF2B5EF4-FFF2-40B4-BE49-F238E27FC236}">
                <a16:creationId xmlns:a16="http://schemas.microsoft.com/office/drawing/2014/main" id="{DE46F1EA-AB2E-47C2-B0BB-B214A7B32369}"/>
              </a:ext>
            </a:extLst>
          </p:cNvPr>
          <p:cNvSpPr>
            <a:spLocks noGrp="1"/>
          </p:cNvSpPr>
          <p:nvPr>
            <p:ph type="body" sz="quarter" idx="10"/>
          </p:nvPr>
        </p:nvSpPr>
        <p:spPr>
          <a:xfrm>
            <a:off x="404812" y="1447800"/>
            <a:ext cx="3942644" cy="4951650"/>
          </a:xfrm>
        </p:spPr>
        <p:txBody>
          <a:bodyPr/>
          <a:lstStyle/>
          <a:p>
            <a:pPr marL="342900" indent="-342900">
              <a:buFont typeface="Arial" panose="020B0604020202020204" pitchFamily="34" charset="0"/>
              <a:buChar char="•"/>
            </a:pPr>
            <a:r>
              <a:rPr lang="en-IN" dirty="0"/>
              <a:t>Data resides in main memory</a:t>
            </a:r>
          </a:p>
          <a:p>
            <a:pPr marL="342900" indent="-342900">
              <a:buFont typeface="Arial" panose="020B0604020202020204" pitchFamily="34" charset="0"/>
              <a:buChar char="•"/>
            </a:pPr>
            <a:r>
              <a:rPr lang="en-IN" dirty="0"/>
              <a:t>Data that is no longer required in main memory is written to disk</a:t>
            </a:r>
          </a:p>
          <a:p>
            <a:pPr marL="342900" indent="-342900">
              <a:buFont typeface="Arial" panose="020B0604020202020204" pitchFamily="34" charset="0"/>
              <a:buChar char="•"/>
            </a:pPr>
            <a:r>
              <a:rPr lang="en-IN" dirty="0"/>
              <a:t>A log of transactions performed on data in main memory is written to disk (replay log)</a:t>
            </a:r>
          </a:p>
          <a:p>
            <a:pPr marL="342900" indent="-342900">
              <a:buFont typeface="Arial" panose="020B0604020202020204" pitchFamily="34" charset="0"/>
              <a:buChar char="•"/>
            </a:pPr>
            <a:endParaRPr lang="en-IN" dirty="0"/>
          </a:p>
        </p:txBody>
      </p:sp>
      <p:sp>
        <p:nvSpPr>
          <p:cNvPr id="6" name="Rectangle 5">
            <a:extLst>
              <a:ext uri="{FF2B5EF4-FFF2-40B4-BE49-F238E27FC236}">
                <a16:creationId xmlns:a16="http://schemas.microsoft.com/office/drawing/2014/main" id="{BC545763-F533-4D01-BC26-5EC7C69EA137}"/>
              </a:ext>
            </a:extLst>
          </p:cNvPr>
          <p:cNvSpPr/>
          <p:nvPr/>
        </p:nvSpPr>
        <p:spPr>
          <a:xfrm>
            <a:off x="4822318" y="1399276"/>
            <a:ext cx="5182021" cy="61304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Interface Services and Session Management</a:t>
            </a:r>
          </a:p>
        </p:txBody>
      </p:sp>
      <p:sp>
        <p:nvSpPr>
          <p:cNvPr id="7" name="Rectangle 6">
            <a:extLst>
              <a:ext uri="{FF2B5EF4-FFF2-40B4-BE49-F238E27FC236}">
                <a16:creationId xmlns:a16="http://schemas.microsoft.com/office/drawing/2014/main" id="{848FD8CF-AD38-4074-8EE6-496546D024F9}"/>
              </a:ext>
            </a:extLst>
          </p:cNvPr>
          <p:cNvSpPr/>
          <p:nvPr/>
        </p:nvSpPr>
        <p:spPr>
          <a:xfrm>
            <a:off x="4822318" y="2156340"/>
            <a:ext cx="1725637" cy="36004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Query Execution</a:t>
            </a:r>
          </a:p>
        </p:txBody>
      </p:sp>
      <p:sp>
        <p:nvSpPr>
          <p:cNvPr id="8" name="Rectangle 7">
            <a:extLst>
              <a:ext uri="{FF2B5EF4-FFF2-40B4-BE49-F238E27FC236}">
                <a16:creationId xmlns:a16="http://schemas.microsoft.com/office/drawing/2014/main" id="{33814437-14C1-47DF-B87F-10D091D6B2ED}"/>
              </a:ext>
            </a:extLst>
          </p:cNvPr>
          <p:cNvSpPr/>
          <p:nvPr/>
        </p:nvSpPr>
        <p:spPr>
          <a:xfrm>
            <a:off x="6874088" y="2156340"/>
            <a:ext cx="1363958" cy="36004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Metadata</a:t>
            </a:r>
          </a:p>
        </p:txBody>
      </p:sp>
      <p:sp>
        <p:nvSpPr>
          <p:cNvPr id="9" name="Rectangle 8">
            <a:extLst>
              <a:ext uri="{FF2B5EF4-FFF2-40B4-BE49-F238E27FC236}">
                <a16:creationId xmlns:a16="http://schemas.microsoft.com/office/drawing/2014/main" id="{6DEBD07D-9F3B-414A-B52F-A60677CA9C40}"/>
              </a:ext>
            </a:extLst>
          </p:cNvPr>
          <p:cNvSpPr/>
          <p:nvPr/>
        </p:nvSpPr>
        <p:spPr>
          <a:xfrm>
            <a:off x="8564180" y="2175205"/>
            <a:ext cx="1440160" cy="36004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TA Manager</a:t>
            </a:r>
          </a:p>
        </p:txBody>
      </p:sp>
      <p:sp>
        <p:nvSpPr>
          <p:cNvPr id="10" name="Rectangle 9">
            <a:extLst>
              <a:ext uri="{FF2B5EF4-FFF2-40B4-BE49-F238E27FC236}">
                <a16:creationId xmlns:a16="http://schemas.microsoft.com/office/drawing/2014/main" id="{F4FE04E3-03EB-48AE-BB69-0F9B3ED03317}"/>
              </a:ext>
            </a:extLst>
          </p:cNvPr>
          <p:cNvSpPr/>
          <p:nvPr/>
        </p:nvSpPr>
        <p:spPr>
          <a:xfrm>
            <a:off x="4822318" y="2804413"/>
            <a:ext cx="5182022" cy="1656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IN" sz="1600" dirty="0"/>
              <a:t>Active Data</a:t>
            </a:r>
          </a:p>
        </p:txBody>
      </p:sp>
      <p:sp>
        <p:nvSpPr>
          <p:cNvPr id="11" name="Rectangle 10">
            <a:extLst>
              <a:ext uri="{FF2B5EF4-FFF2-40B4-BE49-F238E27FC236}">
                <a16:creationId xmlns:a16="http://schemas.microsoft.com/office/drawing/2014/main" id="{9C0A4F50-6CA8-4181-AE95-67885C6CE039}"/>
              </a:ext>
            </a:extLst>
          </p:cNvPr>
          <p:cNvSpPr/>
          <p:nvPr/>
        </p:nvSpPr>
        <p:spPr>
          <a:xfrm>
            <a:off x="5070264" y="3186022"/>
            <a:ext cx="1005308" cy="93610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Main Store</a:t>
            </a:r>
          </a:p>
        </p:txBody>
      </p:sp>
      <p:sp>
        <p:nvSpPr>
          <p:cNvPr id="12" name="Rectangle 11">
            <a:extLst>
              <a:ext uri="{FF2B5EF4-FFF2-40B4-BE49-F238E27FC236}">
                <a16:creationId xmlns:a16="http://schemas.microsoft.com/office/drawing/2014/main" id="{55750BEB-835C-4F73-9E53-6234841D879D}"/>
              </a:ext>
            </a:extLst>
          </p:cNvPr>
          <p:cNvSpPr/>
          <p:nvPr/>
        </p:nvSpPr>
        <p:spPr>
          <a:xfrm>
            <a:off x="6910674" y="3186023"/>
            <a:ext cx="1005308" cy="93610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Delta Store</a:t>
            </a:r>
          </a:p>
        </p:txBody>
      </p:sp>
      <p:sp>
        <p:nvSpPr>
          <p:cNvPr id="13" name="Rectangle 12">
            <a:extLst>
              <a:ext uri="{FF2B5EF4-FFF2-40B4-BE49-F238E27FC236}">
                <a16:creationId xmlns:a16="http://schemas.microsoft.com/office/drawing/2014/main" id="{60C9884F-A286-47F7-B0D0-B23FF91C3B4C}"/>
              </a:ext>
            </a:extLst>
          </p:cNvPr>
          <p:cNvSpPr/>
          <p:nvPr/>
        </p:nvSpPr>
        <p:spPr>
          <a:xfrm>
            <a:off x="8751084" y="3186023"/>
            <a:ext cx="1005309" cy="93610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Indexes</a:t>
            </a:r>
          </a:p>
        </p:txBody>
      </p:sp>
      <p:sp>
        <p:nvSpPr>
          <p:cNvPr id="14" name="Rectangle 13">
            <a:extLst>
              <a:ext uri="{FF2B5EF4-FFF2-40B4-BE49-F238E27FC236}">
                <a16:creationId xmlns:a16="http://schemas.microsoft.com/office/drawing/2014/main" id="{F917863A-CC7A-4EBE-87C7-AA2ACF36786F}"/>
              </a:ext>
            </a:extLst>
          </p:cNvPr>
          <p:cNvSpPr/>
          <p:nvPr/>
        </p:nvSpPr>
        <p:spPr>
          <a:xfrm>
            <a:off x="4822318" y="5218923"/>
            <a:ext cx="5182022" cy="11999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IN" sz="1600" dirty="0"/>
          </a:p>
        </p:txBody>
      </p:sp>
      <p:sp>
        <p:nvSpPr>
          <p:cNvPr id="15" name="Rectangle: Rounded Corners 14">
            <a:extLst>
              <a:ext uri="{FF2B5EF4-FFF2-40B4-BE49-F238E27FC236}">
                <a16:creationId xmlns:a16="http://schemas.microsoft.com/office/drawing/2014/main" id="{23DAF496-A581-4285-95F4-584EBFA76E95}"/>
              </a:ext>
            </a:extLst>
          </p:cNvPr>
          <p:cNvSpPr/>
          <p:nvPr/>
        </p:nvSpPr>
        <p:spPr>
          <a:xfrm>
            <a:off x="5070264" y="5545290"/>
            <a:ext cx="1477691" cy="54313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Passive Data (History)</a:t>
            </a:r>
          </a:p>
        </p:txBody>
      </p:sp>
      <p:sp>
        <p:nvSpPr>
          <p:cNvPr id="16" name="Rectangle: Rounded Corners 15">
            <a:extLst>
              <a:ext uri="{FF2B5EF4-FFF2-40B4-BE49-F238E27FC236}">
                <a16:creationId xmlns:a16="http://schemas.microsoft.com/office/drawing/2014/main" id="{C3E3973E-6C48-47DE-9F22-5C94E206FD14}"/>
              </a:ext>
            </a:extLst>
          </p:cNvPr>
          <p:cNvSpPr/>
          <p:nvPr/>
        </p:nvSpPr>
        <p:spPr>
          <a:xfrm>
            <a:off x="7022817" y="5549348"/>
            <a:ext cx="1205621" cy="5390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Snapshots</a:t>
            </a:r>
          </a:p>
        </p:txBody>
      </p:sp>
      <p:sp>
        <p:nvSpPr>
          <p:cNvPr id="17" name="Rectangle: Rounded Corners 16">
            <a:extLst>
              <a:ext uri="{FF2B5EF4-FFF2-40B4-BE49-F238E27FC236}">
                <a16:creationId xmlns:a16="http://schemas.microsoft.com/office/drawing/2014/main" id="{8C647787-8A25-4E34-AF69-58FB961B74E1}"/>
              </a:ext>
            </a:extLst>
          </p:cNvPr>
          <p:cNvSpPr/>
          <p:nvPr/>
        </p:nvSpPr>
        <p:spPr>
          <a:xfrm>
            <a:off x="8638740" y="5549348"/>
            <a:ext cx="1117651" cy="5390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dirty="0"/>
              <a:t>Log</a:t>
            </a:r>
          </a:p>
        </p:txBody>
      </p:sp>
      <p:sp>
        <p:nvSpPr>
          <p:cNvPr id="24" name="Arrow: Down 23">
            <a:extLst>
              <a:ext uri="{FF2B5EF4-FFF2-40B4-BE49-F238E27FC236}">
                <a16:creationId xmlns:a16="http://schemas.microsoft.com/office/drawing/2014/main" id="{FA2E2968-5301-4ACF-9E23-68E6CD03E13A}"/>
              </a:ext>
            </a:extLst>
          </p:cNvPr>
          <p:cNvSpPr/>
          <p:nvPr/>
        </p:nvSpPr>
        <p:spPr>
          <a:xfrm>
            <a:off x="5323819" y="4412073"/>
            <a:ext cx="232120" cy="936105"/>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solidFill>
                <a:schemeClr val="accent4"/>
              </a:solidFill>
            </a:endParaRPr>
          </a:p>
        </p:txBody>
      </p:sp>
      <p:sp>
        <p:nvSpPr>
          <p:cNvPr id="26" name="Arrow: Down 25">
            <a:extLst>
              <a:ext uri="{FF2B5EF4-FFF2-40B4-BE49-F238E27FC236}">
                <a16:creationId xmlns:a16="http://schemas.microsoft.com/office/drawing/2014/main" id="{EC1319C6-5094-4B72-A30A-E12A52F8838F}"/>
              </a:ext>
            </a:extLst>
          </p:cNvPr>
          <p:cNvSpPr/>
          <p:nvPr/>
        </p:nvSpPr>
        <p:spPr>
          <a:xfrm rot="10800000">
            <a:off x="5869227" y="4412072"/>
            <a:ext cx="213552" cy="936104"/>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solidFill>
                <a:schemeClr val="accent4"/>
              </a:solidFill>
            </a:endParaRPr>
          </a:p>
        </p:txBody>
      </p:sp>
      <p:sp>
        <p:nvSpPr>
          <p:cNvPr id="27" name="TextBox 26">
            <a:extLst>
              <a:ext uri="{FF2B5EF4-FFF2-40B4-BE49-F238E27FC236}">
                <a16:creationId xmlns:a16="http://schemas.microsoft.com/office/drawing/2014/main" id="{B0207A56-43D1-47F1-A9E8-AFA2AF90836F}"/>
              </a:ext>
            </a:extLst>
          </p:cNvPr>
          <p:cNvSpPr txBox="1"/>
          <p:nvPr/>
        </p:nvSpPr>
        <p:spPr>
          <a:xfrm>
            <a:off x="4772676" y="4570039"/>
            <a:ext cx="659155" cy="523220"/>
          </a:xfrm>
          <a:prstGeom prst="rect">
            <a:avLst/>
          </a:prstGeom>
          <a:noFill/>
        </p:spPr>
        <p:txBody>
          <a:bodyPr wrap="none" rtlCol="0">
            <a:spAutoFit/>
          </a:bodyPr>
          <a:lstStyle/>
          <a:p>
            <a:r>
              <a:rPr lang="en-IN" sz="1400" dirty="0">
                <a:solidFill>
                  <a:schemeClr val="accent4"/>
                </a:solidFill>
              </a:rPr>
              <a:t>Data </a:t>
            </a:r>
          </a:p>
          <a:p>
            <a:r>
              <a:rPr lang="en-IN" sz="1400" dirty="0">
                <a:solidFill>
                  <a:schemeClr val="accent4"/>
                </a:solidFill>
              </a:rPr>
              <a:t>Aging</a:t>
            </a:r>
          </a:p>
        </p:txBody>
      </p:sp>
      <p:sp>
        <p:nvSpPr>
          <p:cNvPr id="28" name="TextBox 27">
            <a:extLst>
              <a:ext uri="{FF2B5EF4-FFF2-40B4-BE49-F238E27FC236}">
                <a16:creationId xmlns:a16="http://schemas.microsoft.com/office/drawing/2014/main" id="{F4C090C5-95B9-4319-8112-19786CEEEC17}"/>
              </a:ext>
            </a:extLst>
          </p:cNvPr>
          <p:cNvSpPr txBox="1"/>
          <p:nvPr/>
        </p:nvSpPr>
        <p:spPr>
          <a:xfrm>
            <a:off x="5977238" y="4570039"/>
            <a:ext cx="688009" cy="523220"/>
          </a:xfrm>
          <a:prstGeom prst="rect">
            <a:avLst/>
          </a:prstGeom>
          <a:noFill/>
        </p:spPr>
        <p:txBody>
          <a:bodyPr wrap="none" rtlCol="0">
            <a:spAutoFit/>
          </a:bodyPr>
          <a:lstStyle/>
          <a:p>
            <a:r>
              <a:rPr lang="en-IN" sz="1400" dirty="0">
                <a:solidFill>
                  <a:schemeClr val="accent4"/>
                </a:solidFill>
              </a:rPr>
              <a:t>Time</a:t>
            </a:r>
          </a:p>
          <a:p>
            <a:r>
              <a:rPr lang="en-IN" sz="1400" dirty="0">
                <a:solidFill>
                  <a:schemeClr val="accent4"/>
                </a:solidFill>
              </a:rPr>
              <a:t>Travel</a:t>
            </a:r>
          </a:p>
        </p:txBody>
      </p:sp>
      <p:sp>
        <p:nvSpPr>
          <p:cNvPr id="32" name="Arrow: Down 31">
            <a:extLst>
              <a:ext uri="{FF2B5EF4-FFF2-40B4-BE49-F238E27FC236}">
                <a16:creationId xmlns:a16="http://schemas.microsoft.com/office/drawing/2014/main" id="{511531E8-4F74-429C-BF72-40EEFC68F9B1}"/>
              </a:ext>
            </a:extLst>
          </p:cNvPr>
          <p:cNvSpPr/>
          <p:nvPr/>
        </p:nvSpPr>
        <p:spPr>
          <a:xfrm>
            <a:off x="8350629" y="4412073"/>
            <a:ext cx="213551" cy="936105"/>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solidFill>
                <a:schemeClr val="accent4"/>
              </a:solidFill>
            </a:endParaRPr>
          </a:p>
        </p:txBody>
      </p:sp>
      <p:sp>
        <p:nvSpPr>
          <p:cNvPr id="33" name="Arrow: Down 32">
            <a:extLst>
              <a:ext uri="{FF2B5EF4-FFF2-40B4-BE49-F238E27FC236}">
                <a16:creationId xmlns:a16="http://schemas.microsoft.com/office/drawing/2014/main" id="{1932DCB9-1DDB-43E6-9E40-C868EB3EF38F}"/>
              </a:ext>
            </a:extLst>
          </p:cNvPr>
          <p:cNvSpPr/>
          <p:nvPr/>
        </p:nvSpPr>
        <p:spPr>
          <a:xfrm rot="10800000">
            <a:off x="8896037" y="4412072"/>
            <a:ext cx="216024" cy="936105"/>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solidFill>
                <a:schemeClr val="accent4"/>
              </a:solidFill>
            </a:endParaRPr>
          </a:p>
        </p:txBody>
      </p:sp>
      <p:sp>
        <p:nvSpPr>
          <p:cNvPr id="34" name="TextBox 33">
            <a:extLst>
              <a:ext uri="{FF2B5EF4-FFF2-40B4-BE49-F238E27FC236}">
                <a16:creationId xmlns:a16="http://schemas.microsoft.com/office/drawing/2014/main" id="{03A1B61E-01DC-4EB8-8513-37D48C555FFB}"/>
              </a:ext>
            </a:extLst>
          </p:cNvPr>
          <p:cNvSpPr txBox="1"/>
          <p:nvPr/>
        </p:nvSpPr>
        <p:spPr>
          <a:xfrm>
            <a:off x="7631046" y="4599291"/>
            <a:ext cx="843501" cy="307777"/>
          </a:xfrm>
          <a:prstGeom prst="rect">
            <a:avLst/>
          </a:prstGeom>
          <a:noFill/>
        </p:spPr>
        <p:txBody>
          <a:bodyPr wrap="none" rtlCol="0">
            <a:spAutoFit/>
          </a:bodyPr>
          <a:lstStyle/>
          <a:p>
            <a:r>
              <a:rPr lang="en-IN" sz="1400" dirty="0">
                <a:solidFill>
                  <a:schemeClr val="accent4"/>
                </a:solidFill>
              </a:rPr>
              <a:t>Logging</a:t>
            </a:r>
          </a:p>
        </p:txBody>
      </p:sp>
      <p:sp>
        <p:nvSpPr>
          <p:cNvPr id="35" name="TextBox 34">
            <a:extLst>
              <a:ext uri="{FF2B5EF4-FFF2-40B4-BE49-F238E27FC236}">
                <a16:creationId xmlns:a16="http://schemas.microsoft.com/office/drawing/2014/main" id="{6CE4F144-63EB-4AF8-A824-711F567A8009}"/>
              </a:ext>
            </a:extLst>
          </p:cNvPr>
          <p:cNvSpPr txBox="1"/>
          <p:nvPr/>
        </p:nvSpPr>
        <p:spPr>
          <a:xfrm>
            <a:off x="9007795" y="4598846"/>
            <a:ext cx="936475" cy="307777"/>
          </a:xfrm>
          <a:prstGeom prst="rect">
            <a:avLst/>
          </a:prstGeom>
          <a:noFill/>
        </p:spPr>
        <p:txBody>
          <a:bodyPr wrap="none" rtlCol="0">
            <a:spAutoFit/>
          </a:bodyPr>
          <a:lstStyle/>
          <a:p>
            <a:r>
              <a:rPr lang="en-IN" sz="1400" dirty="0">
                <a:solidFill>
                  <a:schemeClr val="accent4"/>
                </a:solidFill>
              </a:rPr>
              <a:t>Recovery</a:t>
            </a:r>
          </a:p>
        </p:txBody>
      </p:sp>
      <p:cxnSp>
        <p:nvCxnSpPr>
          <p:cNvPr id="37" name="Straight Connector 36">
            <a:extLst>
              <a:ext uri="{FF2B5EF4-FFF2-40B4-BE49-F238E27FC236}">
                <a16:creationId xmlns:a16="http://schemas.microsoft.com/office/drawing/2014/main" id="{F57EEB7F-0309-4796-B73B-C1A8C51E7F45}"/>
              </a:ext>
            </a:extLst>
          </p:cNvPr>
          <p:cNvCxnSpPr>
            <a:cxnSpLocks/>
          </p:cNvCxnSpPr>
          <p:nvPr/>
        </p:nvCxnSpPr>
        <p:spPr>
          <a:xfrm>
            <a:off x="4822318" y="2708920"/>
            <a:ext cx="6962314" cy="0"/>
          </a:xfrm>
          <a:prstGeom prst="line">
            <a:avLst/>
          </a:prstGeom>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51996FBC-D724-4278-BBAF-071C51F30A6A}"/>
              </a:ext>
            </a:extLst>
          </p:cNvPr>
          <p:cNvSpPr txBox="1"/>
          <p:nvPr/>
        </p:nvSpPr>
        <p:spPr>
          <a:xfrm>
            <a:off x="10128448" y="2142139"/>
            <a:ext cx="1656183" cy="523220"/>
          </a:xfrm>
          <a:prstGeom prst="rect">
            <a:avLst/>
          </a:prstGeom>
          <a:noFill/>
        </p:spPr>
        <p:txBody>
          <a:bodyPr wrap="square" rtlCol="0">
            <a:spAutoFit/>
          </a:bodyPr>
          <a:lstStyle/>
          <a:p>
            <a:r>
              <a:rPr lang="en-IN" sz="1400" dirty="0">
                <a:solidFill>
                  <a:schemeClr val="accent4"/>
                </a:solidFill>
              </a:rPr>
              <a:t>Distribution Layer</a:t>
            </a:r>
          </a:p>
          <a:p>
            <a:r>
              <a:rPr lang="en-IN" sz="1400" dirty="0">
                <a:solidFill>
                  <a:schemeClr val="accent4"/>
                </a:solidFill>
              </a:rPr>
              <a:t>At Server</a:t>
            </a:r>
          </a:p>
        </p:txBody>
      </p:sp>
      <p:sp>
        <p:nvSpPr>
          <p:cNvPr id="44" name="TextBox 43">
            <a:extLst>
              <a:ext uri="{FF2B5EF4-FFF2-40B4-BE49-F238E27FC236}">
                <a16:creationId xmlns:a16="http://schemas.microsoft.com/office/drawing/2014/main" id="{B5156178-917A-4269-B82A-755DCB667FA3}"/>
              </a:ext>
            </a:extLst>
          </p:cNvPr>
          <p:cNvSpPr txBox="1"/>
          <p:nvPr/>
        </p:nvSpPr>
        <p:spPr>
          <a:xfrm>
            <a:off x="10124460" y="2829116"/>
            <a:ext cx="1656183" cy="523220"/>
          </a:xfrm>
          <a:prstGeom prst="rect">
            <a:avLst/>
          </a:prstGeom>
          <a:noFill/>
        </p:spPr>
        <p:txBody>
          <a:bodyPr wrap="square" rtlCol="0">
            <a:spAutoFit/>
          </a:bodyPr>
          <a:lstStyle/>
          <a:p>
            <a:r>
              <a:rPr lang="en-IN" sz="1400" dirty="0">
                <a:solidFill>
                  <a:schemeClr val="accent4"/>
                </a:solidFill>
              </a:rPr>
              <a:t>Main Memory</a:t>
            </a:r>
          </a:p>
          <a:p>
            <a:r>
              <a:rPr lang="en-IN" sz="1400" dirty="0">
                <a:solidFill>
                  <a:schemeClr val="accent4"/>
                </a:solidFill>
              </a:rPr>
              <a:t>At Server</a:t>
            </a:r>
          </a:p>
        </p:txBody>
      </p:sp>
      <p:sp>
        <p:nvSpPr>
          <p:cNvPr id="45" name="TextBox 44">
            <a:extLst>
              <a:ext uri="{FF2B5EF4-FFF2-40B4-BE49-F238E27FC236}">
                <a16:creationId xmlns:a16="http://schemas.microsoft.com/office/drawing/2014/main" id="{C15E7584-3A40-44AE-9D6D-D68182758F08}"/>
              </a:ext>
            </a:extLst>
          </p:cNvPr>
          <p:cNvSpPr txBox="1"/>
          <p:nvPr/>
        </p:nvSpPr>
        <p:spPr>
          <a:xfrm>
            <a:off x="10128448" y="5283680"/>
            <a:ext cx="1656183" cy="523220"/>
          </a:xfrm>
          <a:prstGeom prst="rect">
            <a:avLst/>
          </a:prstGeom>
          <a:noFill/>
        </p:spPr>
        <p:txBody>
          <a:bodyPr wrap="square" rtlCol="0">
            <a:spAutoFit/>
          </a:bodyPr>
          <a:lstStyle/>
          <a:p>
            <a:r>
              <a:rPr lang="en-IN" sz="1400" dirty="0">
                <a:solidFill>
                  <a:schemeClr val="accent4"/>
                </a:solidFill>
              </a:rPr>
              <a:t>Non-Volatile Memory</a:t>
            </a:r>
          </a:p>
        </p:txBody>
      </p:sp>
    </p:spTree>
    <p:extLst>
      <p:ext uri="{BB962C8B-B14F-4D97-AF65-F5344CB8AC3E}">
        <p14:creationId xmlns:p14="http://schemas.microsoft.com/office/powerpoint/2010/main" val="3251662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9DB3A-F78A-40D7-87BE-3F52C1A2F07A}"/>
              </a:ext>
            </a:extLst>
          </p:cNvPr>
          <p:cNvSpPr>
            <a:spLocks noGrp="1"/>
          </p:cNvSpPr>
          <p:nvPr>
            <p:ph type="title"/>
          </p:nvPr>
        </p:nvSpPr>
        <p:spPr/>
        <p:txBody>
          <a:bodyPr/>
          <a:lstStyle/>
          <a:p>
            <a:r>
              <a:rPr lang="en-IN" dirty="0"/>
              <a:t>The DIFFERENTIAL Buffer</a:t>
            </a:r>
          </a:p>
        </p:txBody>
      </p:sp>
      <p:sp>
        <p:nvSpPr>
          <p:cNvPr id="3" name="Text Placeholder 2">
            <a:extLst>
              <a:ext uri="{FF2B5EF4-FFF2-40B4-BE49-F238E27FC236}">
                <a16:creationId xmlns:a16="http://schemas.microsoft.com/office/drawing/2014/main" id="{F998811A-705D-44F6-AD14-31B0171C8E22}"/>
              </a:ext>
            </a:extLst>
          </p:cNvPr>
          <p:cNvSpPr>
            <a:spLocks noGrp="1"/>
          </p:cNvSpPr>
          <p:nvPr>
            <p:ph type="body" sz="quarter" idx="10"/>
          </p:nvPr>
        </p:nvSpPr>
        <p:spPr>
          <a:xfrm>
            <a:off x="404812" y="1447800"/>
            <a:ext cx="11406188" cy="1975016"/>
          </a:xfrm>
        </p:spPr>
        <p:txBody>
          <a:bodyPr>
            <a:normAutofit fontScale="85000" lnSpcReduction="10000"/>
          </a:bodyPr>
          <a:lstStyle/>
          <a:p>
            <a:pPr marL="342900" indent="-342900">
              <a:buFont typeface="Arial" panose="020B0604020202020204" pitchFamily="34" charset="0"/>
              <a:buChar char="•"/>
            </a:pPr>
            <a:r>
              <a:rPr lang="en-IN" dirty="0"/>
              <a:t>Required because inserting and deleting records in the dictionary is expensive</a:t>
            </a:r>
          </a:p>
          <a:p>
            <a:pPr marL="342900" indent="-342900">
              <a:buFont typeface="Arial" panose="020B0604020202020204" pitchFamily="34" charset="0"/>
              <a:buChar char="•"/>
            </a:pPr>
            <a:r>
              <a:rPr lang="en-IN" dirty="0"/>
              <a:t>New values are written to a separate differential (delta) buffer</a:t>
            </a:r>
          </a:p>
          <a:p>
            <a:pPr marL="342900" indent="-342900">
              <a:buFont typeface="Arial" panose="020B0604020202020204" pitchFamily="34" charset="0"/>
              <a:buChar char="•"/>
            </a:pPr>
            <a:r>
              <a:rPr lang="en-IN" dirty="0"/>
              <a:t>The differential buffer is not compressed</a:t>
            </a:r>
          </a:p>
          <a:p>
            <a:pPr marL="342900" indent="-342900">
              <a:buFont typeface="Arial" panose="020B0604020202020204" pitchFamily="34" charset="0"/>
              <a:buChar char="•"/>
            </a:pPr>
            <a:r>
              <a:rPr lang="en-IN" dirty="0"/>
              <a:t>Reads on the differential buffer are expensive, but inserts are faster</a:t>
            </a:r>
          </a:p>
          <a:p>
            <a:pPr marL="342900" indent="-342900">
              <a:buFont typeface="Arial" panose="020B0604020202020204" pitchFamily="34" charset="0"/>
              <a:buChar char="•"/>
            </a:pPr>
            <a:r>
              <a:rPr lang="en-IN" dirty="0"/>
              <a:t>A 1 bit value is used to indicate whether the value in main buffer has been invalidated in the delta buffer</a:t>
            </a:r>
          </a:p>
          <a:p>
            <a:pPr marL="342900" indent="-342900">
              <a:buFont typeface="Arial" panose="020B0604020202020204" pitchFamily="34" charset="0"/>
              <a:buChar char="•"/>
            </a:pPr>
            <a:r>
              <a:rPr lang="en-IN" dirty="0"/>
              <a:t>The delta buffer is periodically merged into the main buffer</a:t>
            </a:r>
          </a:p>
          <a:p>
            <a:pPr marL="342900" indent="-342900">
              <a:buFont typeface="Arial" panose="020B0604020202020204" pitchFamily="34" charset="0"/>
              <a:buChar char="•"/>
            </a:pPr>
            <a:endParaRPr lang="en-IN" dirty="0"/>
          </a:p>
          <a:p>
            <a:pPr marL="520700" lvl="1" indent="-342900">
              <a:buFont typeface="Arial" panose="020B0604020202020204" pitchFamily="34" charset="0"/>
              <a:buChar char="•"/>
            </a:pPr>
            <a:endParaRPr lang="en-IN" dirty="0"/>
          </a:p>
        </p:txBody>
      </p:sp>
      <p:sp>
        <p:nvSpPr>
          <p:cNvPr id="4" name="Rectangle: Rounded Corners 3">
            <a:extLst>
              <a:ext uri="{FF2B5EF4-FFF2-40B4-BE49-F238E27FC236}">
                <a16:creationId xmlns:a16="http://schemas.microsoft.com/office/drawing/2014/main" id="{B0F970DB-800F-48BF-AC63-60555F21B14C}"/>
              </a:ext>
            </a:extLst>
          </p:cNvPr>
          <p:cNvSpPr/>
          <p:nvPr/>
        </p:nvSpPr>
        <p:spPr>
          <a:xfrm>
            <a:off x="479376" y="3699895"/>
            <a:ext cx="2664296" cy="276991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600" dirty="0"/>
              <a:t>Before Merge</a:t>
            </a:r>
          </a:p>
        </p:txBody>
      </p:sp>
      <p:sp>
        <p:nvSpPr>
          <p:cNvPr id="6" name="Rectangle 5">
            <a:extLst>
              <a:ext uri="{FF2B5EF4-FFF2-40B4-BE49-F238E27FC236}">
                <a16:creationId xmlns:a16="http://schemas.microsoft.com/office/drawing/2014/main" id="{6D00B96E-A082-4A59-8CDE-4048960DC183}"/>
              </a:ext>
            </a:extLst>
          </p:cNvPr>
          <p:cNvSpPr/>
          <p:nvPr/>
        </p:nvSpPr>
        <p:spPr>
          <a:xfrm>
            <a:off x="767408" y="6021288"/>
            <a:ext cx="2088232" cy="28803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600" dirty="0"/>
              <a:t>Read</a:t>
            </a:r>
          </a:p>
        </p:txBody>
      </p:sp>
      <p:sp>
        <p:nvSpPr>
          <p:cNvPr id="7" name="Rectangle 6">
            <a:extLst>
              <a:ext uri="{FF2B5EF4-FFF2-40B4-BE49-F238E27FC236}">
                <a16:creationId xmlns:a16="http://schemas.microsoft.com/office/drawing/2014/main" id="{00C3E0A0-3871-47B8-9E39-E3D0D9F4AE3E}"/>
              </a:ext>
            </a:extLst>
          </p:cNvPr>
          <p:cNvSpPr/>
          <p:nvPr/>
        </p:nvSpPr>
        <p:spPr>
          <a:xfrm>
            <a:off x="767408" y="4797152"/>
            <a:ext cx="2088232" cy="936104"/>
          </a:xfrm>
          <a:prstGeom prst="rect">
            <a:avLst/>
          </a:prstGeom>
          <a:ln/>
        </p:spPr>
        <p:style>
          <a:lnRef idx="3">
            <a:schemeClr val="lt1"/>
          </a:lnRef>
          <a:fillRef idx="1">
            <a:schemeClr val="accent2"/>
          </a:fillRef>
          <a:effectRef idx="1">
            <a:schemeClr val="accent2"/>
          </a:effectRef>
          <a:fontRef idx="minor">
            <a:schemeClr val="lt1"/>
          </a:fontRef>
        </p:style>
        <p:txBody>
          <a:bodyPr rtlCol="0" anchor="t"/>
          <a:lstStyle/>
          <a:p>
            <a:r>
              <a:rPr lang="en-IN" sz="1600" dirty="0"/>
              <a:t>Table</a:t>
            </a:r>
          </a:p>
        </p:txBody>
      </p:sp>
      <p:sp>
        <p:nvSpPr>
          <p:cNvPr id="8" name="Rectangle: Rounded Corners 7">
            <a:extLst>
              <a:ext uri="{FF2B5EF4-FFF2-40B4-BE49-F238E27FC236}">
                <a16:creationId xmlns:a16="http://schemas.microsoft.com/office/drawing/2014/main" id="{F4B0D2E7-74B3-4C8C-9FFF-F093FE02E345}"/>
              </a:ext>
            </a:extLst>
          </p:cNvPr>
          <p:cNvSpPr/>
          <p:nvPr/>
        </p:nvSpPr>
        <p:spPr>
          <a:xfrm>
            <a:off x="839541" y="5131247"/>
            <a:ext cx="936104" cy="521194"/>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t>Main1</a:t>
            </a:r>
          </a:p>
        </p:txBody>
      </p:sp>
      <p:sp>
        <p:nvSpPr>
          <p:cNvPr id="9" name="Rectangle: Rounded Corners 8">
            <a:extLst>
              <a:ext uri="{FF2B5EF4-FFF2-40B4-BE49-F238E27FC236}">
                <a16:creationId xmlns:a16="http://schemas.microsoft.com/office/drawing/2014/main" id="{B3D28D52-A6A8-46DD-81E4-EDA02FB0D8A5}"/>
              </a:ext>
            </a:extLst>
          </p:cNvPr>
          <p:cNvSpPr/>
          <p:nvPr/>
        </p:nvSpPr>
        <p:spPr>
          <a:xfrm>
            <a:off x="1848254" y="5131247"/>
            <a:ext cx="936104" cy="521194"/>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t>Delta1</a:t>
            </a:r>
          </a:p>
        </p:txBody>
      </p:sp>
      <p:sp>
        <p:nvSpPr>
          <p:cNvPr id="10" name="Rectangle 9">
            <a:extLst>
              <a:ext uri="{FF2B5EF4-FFF2-40B4-BE49-F238E27FC236}">
                <a16:creationId xmlns:a16="http://schemas.microsoft.com/office/drawing/2014/main" id="{C0012FDC-AEA2-4EE9-BB19-0FCC41D5ECC7}"/>
              </a:ext>
            </a:extLst>
          </p:cNvPr>
          <p:cNvSpPr/>
          <p:nvPr/>
        </p:nvSpPr>
        <p:spPr>
          <a:xfrm>
            <a:off x="1811524" y="4221088"/>
            <a:ext cx="1080846" cy="28803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600" dirty="0"/>
              <a:t>Write</a:t>
            </a:r>
          </a:p>
        </p:txBody>
      </p:sp>
      <p:sp>
        <p:nvSpPr>
          <p:cNvPr id="11" name="Arrow: Up-Down 10">
            <a:extLst>
              <a:ext uri="{FF2B5EF4-FFF2-40B4-BE49-F238E27FC236}">
                <a16:creationId xmlns:a16="http://schemas.microsoft.com/office/drawing/2014/main" id="{67DEA2F7-C626-4559-B197-82FF2ABC0278}"/>
              </a:ext>
            </a:extLst>
          </p:cNvPr>
          <p:cNvSpPr/>
          <p:nvPr/>
        </p:nvSpPr>
        <p:spPr>
          <a:xfrm>
            <a:off x="2351584" y="4509120"/>
            <a:ext cx="288032" cy="622127"/>
          </a:xfrm>
          <a:prstGeom prst="up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12" name="Arrow: Down 11">
            <a:extLst>
              <a:ext uri="{FF2B5EF4-FFF2-40B4-BE49-F238E27FC236}">
                <a16:creationId xmlns:a16="http://schemas.microsoft.com/office/drawing/2014/main" id="{72FDD1C0-63F3-4706-955D-6C618524B2FB}"/>
              </a:ext>
            </a:extLst>
          </p:cNvPr>
          <p:cNvSpPr/>
          <p:nvPr/>
        </p:nvSpPr>
        <p:spPr>
          <a:xfrm>
            <a:off x="1271464" y="5652441"/>
            <a:ext cx="288758" cy="3688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13" name="Arrow: Down 12">
            <a:extLst>
              <a:ext uri="{FF2B5EF4-FFF2-40B4-BE49-F238E27FC236}">
                <a16:creationId xmlns:a16="http://schemas.microsoft.com/office/drawing/2014/main" id="{16354160-4C6A-489C-AD6B-C058CCA6A837}"/>
              </a:ext>
            </a:extLst>
          </p:cNvPr>
          <p:cNvSpPr/>
          <p:nvPr/>
        </p:nvSpPr>
        <p:spPr>
          <a:xfrm>
            <a:off x="2171927" y="5652441"/>
            <a:ext cx="288758" cy="3688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15" name="Rectangle: Rounded Corners 14">
            <a:extLst>
              <a:ext uri="{FF2B5EF4-FFF2-40B4-BE49-F238E27FC236}">
                <a16:creationId xmlns:a16="http://schemas.microsoft.com/office/drawing/2014/main" id="{BC859394-A4C6-455A-B154-B73FB3211D03}"/>
              </a:ext>
            </a:extLst>
          </p:cNvPr>
          <p:cNvSpPr/>
          <p:nvPr/>
        </p:nvSpPr>
        <p:spPr>
          <a:xfrm>
            <a:off x="3539715" y="3699895"/>
            <a:ext cx="5180949" cy="276991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600" dirty="0"/>
              <a:t>During Merge</a:t>
            </a:r>
          </a:p>
        </p:txBody>
      </p:sp>
      <p:sp>
        <p:nvSpPr>
          <p:cNvPr id="16" name="Rectangle 15">
            <a:extLst>
              <a:ext uri="{FF2B5EF4-FFF2-40B4-BE49-F238E27FC236}">
                <a16:creationId xmlns:a16="http://schemas.microsoft.com/office/drawing/2014/main" id="{51ED434A-5412-48F0-B2EB-861E10AD9164}"/>
              </a:ext>
            </a:extLst>
          </p:cNvPr>
          <p:cNvSpPr/>
          <p:nvPr/>
        </p:nvSpPr>
        <p:spPr>
          <a:xfrm>
            <a:off x="3827748" y="6021288"/>
            <a:ext cx="4604884" cy="28803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600" dirty="0"/>
              <a:t>Read</a:t>
            </a:r>
          </a:p>
        </p:txBody>
      </p:sp>
      <p:sp>
        <p:nvSpPr>
          <p:cNvPr id="17" name="Rectangle 16">
            <a:extLst>
              <a:ext uri="{FF2B5EF4-FFF2-40B4-BE49-F238E27FC236}">
                <a16:creationId xmlns:a16="http://schemas.microsoft.com/office/drawing/2014/main" id="{EC440D8F-1A01-467F-82B1-44BE20535FCD}"/>
              </a:ext>
            </a:extLst>
          </p:cNvPr>
          <p:cNvSpPr/>
          <p:nvPr/>
        </p:nvSpPr>
        <p:spPr>
          <a:xfrm>
            <a:off x="3827747" y="4797152"/>
            <a:ext cx="4604885" cy="936104"/>
          </a:xfrm>
          <a:prstGeom prst="rect">
            <a:avLst/>
          </a:prstGeom>
          <a:ln/>
        </p:spPr>
        <p:style>
          <a:lnRef idx="3">
            <a:schemeClr val="lt1"/>
          </a:lnRef>
          <a:fillRef idx="1">
            <a:schemeClr val="accent2"/>
          </a:fillRef>
          <a:effectRef idx="1">
            <a:schemeClr val="accent2"/>
          </a:effectRef>
          <a:fontRef idx="minor">
            <a:schemeClr val="lt1"/>
          </a:fontRef>
        </p:style>
        <p:txBody>
          <a:bodyPr rtlCol="0" anchor="t"/>
          <a:lstStyle/>
          <a:p>
            <a:r>
              <a:rPr lang="en-IN" sz="1600" dirty="0"/>
              <a:t>Table</a:t>
            </a:r>
          </a:p>
        </p:txBody>
      </p:sp>
      <p:sp>
        <p:nvSpPr>
          <p:cNvPr id="18" name="Rectangle: Rounded Corners 17">
            <a:extLst>
              <a:ext uri="{FF2B5EF4-FFF2-40B4-BE49-F238E27FC236}">
                <a16:creationId xmlns:a16="http://schemas.microsoft.com/office/drawing/2014/main" id="{608D3493-FE70-40A1-86AB-DE719220D1D3}"/>
              </a:ext>
            </a:extLst>
          </p:cNvPr>
          <p:cNvSpPr/>
          <p:nvPr/>
        </p:nvSpPr>
        <p:spPr>
          <a:xfrm>
            <a:off x="3890433" y="5131247"/>
            <a:ext cx="936104" cy="521194"/>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t>Main1</a:t>
            </a:r>
          </a:p>
        </p:txBody>
      </p:sp>
      <p:sp>
        <p:nvSpPr>
          <p:cNvPr id="19" name="Rectangle: Rounded Corners 18">
            <a:extLst>
              <a:ext uri="{FF2B5EF4-FFF2-40B4-BE49-F238E27FC236}">
                <a16:creationId xmlns:a16="http://schemas.microsoft.com/office/drawing/2014/main" id="{730D934A-6D37-4806-A53C-F1B45FA4F273}"/>
              </a:ext>
            </a:extLst>
          </p:cNvPr>
          <p:cNvSpPr/>
          <p:nvPr/>
        </p:nvSpPr>
        <p:spPr>
          <a:xfrm>
            <a:off x="4908594" y="5131247"/>
            <a:ext cx="936104" cy="521194"/>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t>Main2</a:t>
            </a:r>
          </a:p>
        </p:txBody>
      </p:sp>
      <p:sp>
        <p:nvSpPr>
          <p:cNvPr id="20" name="Rectangle 19">
            <a:extLst>
              <a:ext uri="{FF2B5EF4-FFF2-40B4-BE49-F238E27FC236}">
                <a16:creationId xmlns:a16="http://schemas.microsoft.com/office/drawing/2014/main" id="{1DA053F1-FC56-4543-9402-E98833A72AAD}"/>
              </a:ext>
            </a:extLst>
          </p:cNvPr>
          <p:cNvSpPr/>
          <p:nvPr/>
        </p:nvSpPr>
        <p:spPr>
          <a:xfrm>
            <a:off x="7616443" y="4210134"/>
            <a:ext cx="828820" cy="29898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600" dirty="0"/>
              <a:t>Write</a:t>
            </a:r>
          </a:p>
        </p:txBody>
      </p:sp>
      <p:sp>
        <p:nvSpPr>
          <p:cNvPr id="21" name="Arrow: Up-Down 20">
            <a:extLst>
              <a:ext uri="{FF2B5EF4-FFF2-40B4-BE49-F238E27FC236}">
                <a16:creationId xmlns:a16="http://schemas.microsoft.com/office/drawing/2014/main" id="{87EA3272-F352-4A78-857A-F3121F45CC6B}"/>
              </a:ext>
            </a:extLst>
          </p:cNvPr>
          <p:cNvSpPr/>
          <p:nvPr/>
        </p:nvSpPr>
        <p:spPr>
          <a:xfrm>
            <a:off x="7904477" y="4498167"/>
            <a:ext cx="288032" cy="622127"/>
          </a:xfrm>
          <a:prstGeom prst="up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22" name="Arrow: Down 21">
            <a:extLst>
              <a:ext uri="{FF2B5EF4-FFF2-40B4-BE49-F238E27FC236}">
                <a16:creationId xmlns:a16="http://schemas.microsoft.com/office/drawing/2014/main" id="{25F4DE07-8E25-4736-B863-D75FB54A1E4F}"/>
              </a:ext>
            </a:extLst>
          </p:cNvPr>
          <p:cNvSpPr/>
          <p:nvPr/>
        </p:nvSpPr>
        <p:spPr>
          <a:xfrm>
            <a:off x="4331804" y="5652441"/>
            <a:ext cx="288758" cy="3688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24" name="Rectangle: Rounded Corners 23">
            <a:extLst>
              <a:ext uri="{FF2B5EF4-FFF2-40B4-BE49-F238E27FC236}">
                <a16:creationId xmlns:a16="http://schemas.microsoft.com/office/drawing/2014/main" id="{8483A369-2CED-4A80-962B-6CD631C21CF2}"/>
              </a:ext>
            </a:extLst>
          </p:cNvPr>
          <p:cNvSpPr/>
          <p:nvPr/>
        </p:nvSpPr>
        <p:spPr>
          <a:xfrm>
            <a:off x="9044338" y="3699895"/>
            <a:ext cx="2664296" cy="276991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1600" dirty="0"/>
              <a:t>After Merge</a:t>
            </a:r>
          </a:p>
        </p:txBody>
      </p:sp>
      <p:sp>
        <p:nvSpPr>
          <p:cNvPr id="25" name="Rectangle 24">
            <a:extLst>
              <a:ext uri="{FF2B5EF4-FFF2-40B4-BE49-F238E27FC236}">
                <a16:creationId xmlns:a16="http://schemas.microsoft.com/office/drawing/2014/main" id="{223860E8-0462-48F9-8681-2CACBD32AEA4}"/>
              </a:ext>
            </a:extLst>
          </p:cNvPr>
          <p:cNvSpPr/>
          <p:nvPr/>
        </p:nvSpPr>
        <p:spPr>
          <a:xfrm>
            <a:off x="9332370" y="6021288"/>
            <a:ext cx="2088232" cy="28803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600" dirty="0"/>
              <a:t>Read</a:t>
            </a:r>
          </a:p>
        </p:txBody>
      </p:sp>
      <p:sp>
        <p:nvSpPr>
          <p:cNvPr id="26" name="Rectangle 25">
            <a:extLst>
              <a:ext uri="{FF2B5EF4-FFF2-40B4-BE49-F238E27FC236}">
                <a16:creationId xmlns:a16="http://schemas.microsoft.com/office/drawing/2014/main" id="{56B73F2A-15D3-4556-BECE-27450BD26E5F}"/>
              </a:ext>
            </a:extLst>
          </p:cNvPr>
          <p:cNvSpPr/>
          <p:nvPr/>
        </p:nvSpPr>
        <p:spPr>
          <a:xfrm>
            <a:off x="9332370" y="4797152"/>
            <a:ext cx="2088232" cy="936104"/>
          </a:xfrm>
          <a:prstGeom prst="rect">
            <a:avLst/>
          </a:prstGeom>
          <a:ln/>
        </p:spPr>
        <p:style>
          <a:lnRef idx="3">
            <a:schemeClr val="lt1"/>
          </a:lnRef>
          <a:fillRef idx="1">
            <a:schemeClr val="accent2"/>
          </a:fillRef>
          <a:effectRef idx="1">
            <a:schemeClr val="accent2"/>
          </a:effectRef>
          <a:fontRef idx="minor">
            <a:schemeClr val="lt1"/>
          </a:fontRef>
        </p:style>
        <p:txBody>
          <a:bodyPr rtlCol="0" anchor="t"/>
          <a:lstStyle/>
          <a:p>
            <a:r>
              <a:rPr lang="en-IN" sz="1600" dirty="0"/>
              <a:t>Table</a:t>
            </a:r>
          </a:p>
        </p:txBody>
      </p:sp>
      <p:sp>
        <p:nvSpPr>
          <p:cNvPr id="27" name="Rectangle: Rounded Corners 26">
            <a:extLst>
              <a:ext uri="{FF2B5EF4-FFF2-40B4-BE49-F238E27FC236}">
                <a16:creationId xmlns:a16="http://schemas.microsoft.com/office/drawing/2014/main" id="{998073E9-847F-46E1-9D68-3735226EC79B}"/>
              </a:ext>
            </a:extLst>
          </p:cNvPr>
          <p:cNvSpPr/>
          <p:nvPr/>
        </p:nvSpPr>
        <p:spPr>
          <a:xfrm>
            <a:off x="9404741" y="5131247"/>
            <a:ext cx="936104" cy="521194"/>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t>Main2</a:t>
            </a:r>
          </a:p>
        </p:txBody>
      </p:sp>
      <p:sp>
        <p:nvSpPr>
          <p:cNvPr id="28" name="Rectangle: Rounded Corners 27">
            <a:extLst>
              <a:ext uri="{FF2B5EF4-FFF2-40B4-BE49-F238E27FC236}">
                <a16:creationId xmlns:a16="http://schemas.microsoft.com/office/drawing/2014/main" id="{A08A0FAE-4F3D-488E-94E4-7BA862EDAAC6}"/>
              </a:ext>
            </a:extLst>
          </p:cNvPr>
          <p:cNvSpPr/>
          <p:nvPr/>
        </p:nvSpPr>
        <p:spPr>
          <a:xfrm>
            <a:off x="10413216" y="5131247"/>
            <a:ext cx="936104" cy="521194"/>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t>Delta2</a:t>
            </a:r>
          </a:p>
        </p:txBody>
      </p:sp>
      <p:sp>
        <p:nvSpPr>
          <p:cNvPr id="29" name="Rectangle 28">
            <a:extLst>
              <a:ext uri="{FF2B5EF4-FFF2-40B4-BE49-F238E27FC236}">
                <a16:creationId xmlns:a16="http://schemas.microsoft.com/office/drawing/2014/main" id="{9C661425-BEE7-492C-A648-3F90E0D19C13}"/>
              </a:ext>
            </a:extLst>
          </p:cNvPr>
          <p:cNvSpPr/>
          <p:nvPr/>
        </p:nvSpPr>
        <p:spPr>
          <a:xfrm>
            <a:off x="10376486" y="4221088"/>
            <a:ext cx="1080846" cy="28803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600" dirty="0"/>
              <a:t>Write</a:t>
            </a:r>
          </a:p>
        </p:txBody>
      </p:sp>
      <p:sp>
        <p:nvSpPr>
          <p:cNvPr id="30" name="Arrow: Up-Down 29">
            <a:extLst>
              <a:ext uri="{FF2B5EF4-FFF2-40B4-BE49-F238E27FC236}">
                <a16:creationId xmlns:a16="http://schemas.microsoft.com/office/drawing/2014/main" id="{629CD0C4-3B25-4A7A-B533-D19BE5E0E749}"/>
              </a:ext>
            </a:extLst>
          </p:cNvPr>
          <p:cNvSpPr/>
          <p:nvPr/>
        </p:nvSpPr>
        <p:spPr>
          <a:xfrm>
            <a:off x="10916546" y="4509120"/>
            <a:ext cx="288032" cy="622127"/>
          </a:xfrm>
          <a:prstGeom prst="up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31" name="Arrow: Down 30">
            <a:extLst>
              <a:ext uri="{FF2B5EF4-FFF2-40B4-BE49-F238E27FC236}">
                <a16:creationId xmlns:a16="http://schemas.microsoft.com/office/drawing/2014/main" id="{70A7F842-0869-4EE7-9865-E83841226111}"/>
              </a:ext>
            </a:extLst>
          </p:cNvPr>
          <p:cNvSpPr/>
          <p:nvPr/>
        </p:nvSpPr>
        <p:spPr>
          <a:xfrm>
            <a:off x="9836426" y="5652441"/>
            <a:ext cx="288758" cy="3688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32" name="Arrow: Down 31">
            <a:extLst>
              <a:ext uri="{FF2B5EF4-FFF2-40B4-BE49-F238E27FC236}">
                <a16:creationId xmlns:a16="http://schemas.microsoft.com/office/drawing/2014/main" id="{C1B9B12B-5E08-443B-A4C7-CEA16035F445}"/>
              </a:ext>
            </a:extLst>
          </p:cNvPr>
          <p:cNvSpPr/>
          <p:nvPr/>
        </p:nvSpPr>
        <p:spPr>
          <a:xfrm>
            <a:off x="10736889" y="5652441"/>
            <a:ext cx="288758" cy="3688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33" name="Rectangle: Rounded Corners 32">
            <a:extLst>
              <a:ext uri="{FF2B5EF4-FFF2-40B4-BE49-F238E27FC236}">
                <a16:creationId xmlns:a16="http://schemas.microsoft.com/office/drawing/2014/main" id="{D9DBE334-1A4A-43B1-A0DB-26AD007D874E}"/>
              </a:ext>
            </a:extLst>
          </p:cNvPr>
          <p:cNvSpPr/>
          <p:nvPr/>
        </p:nvSpPr>
        <p:spPr>
          <a:xfrm>
            <a:off x="5924984" y="5135304"/>
            <a:ext cx="936104" cy="521194"/>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t>Delta1</a:t>
            </a:r>
          </a:p>
        </p:txBody>
      </p:sp>
      <p:sp>
        <p:nvSpPr>
          <p:cNvPr id="34" name="Rectangle: Rounded Corners 33">
            <a:extLst>
              <a:ext uri="{FF2B5EF4-FFF2-40B4-BE49-F238E27FC236}">
                <a16:creationId xmlns:a16="http://schemas.microsoft.com/office/drawing/2014/main" id="{8F2373B2-4A2E-48B7-8F12-79248B079B46}"/>
              </a:ext>
            </a:extLst>
          </p:cNvPr>
          <p:cNvSpPr/>
          <p:nvPr/>
        </p:nvSpPr>
        <p:spPr>
          <a:xfrm>
            <a:off x="7102662" y="5131247"/>
            <a:ext cx="1197859" cy="521194"/>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600" dirty="0"/>
              <a:t>Delta2</a:t>
            </a:r>
          </a:p>
        </p:txBody>
      </p:sp>
      <p:sp>
        <p:nvSpPr>
          <p:cNvPr id="35" name="Arrow: Down 34">
            <a:extLst>
              <a:ext uri="{FF2B5EF4-FFF2-40B4-BE49-F238E27FC236}">
                <a16:creationId xmlns:a16="http://schemas.microsoft.com/office/drawing/2014/main" id="{36C4368A-D408-4020-B3D4-C8ED2D5EE200}"/>
              </a:ext>
            </a:extLst>
          </p:cNvPr>
          <p:cNvSpPr/>
          <p:nvPr/>
        </p:nvSpPr>
        <p:spPr>
          <a:xfrm>
            <a:off x="6382219" y="5656498"/>
            <a:ext cx="288758" cy="3688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36" name="Arrow: Down 35">
            <a:extLst>
              <a:ext uri="{FF2B5EF4-FFF2-40B4-BE49-F238E27FC236}">
                <a16:creationId xmlns:a16="http://schemas.microsoft.com/office/drawing/2014/main" id="{B5EAA954-D10D-4464-81DB-BB049B7E6993}"/>
              </a:ext>
            </a:extLst>
          </p:cNvPr>
          <p:cNvSpPr/>
          <p:nvPr/>
        </p:nvSpPr>
        <p:spPr>
          <a:xfrm>
            <a:off x="7759735" y="5663394"/>
            <a:ext cx="288758" cy="36884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37" name="Rectangle 36">
            <a:extLst>
              <a:ext uri="{FF2B5EF4-FFF2-40B4-BE49-F238E27FC236}">
                <a16:creationId xmlns:a16="http://schemas.microsoft.com/office/drawing/2014/main" id="{1EBED7C1-5335-4AD3-BC3B-A41FE113B780}"/>
              </a:ext>
            </a:extLst>
          </p:cNvPr>
          <p:cNvSpPr/>
          <p:nvPr/>
        </p:nvSpPr>
        <p:spPr>
          <a:xfrm>
            <a:off x="3827747" y="4230259"/>
            <a:ext cx="3548573" cy="267908"/>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IN" sz="1600" dirty="0"/>
              <a:t>Merge</a:t>
            </a:r>
          </a:p>
        </p:txBody>
      </p:sp>
      <p:sp>
        <p:nvSpPr>
          <p:cNvPr id="38" name="Arrow: Down 37">
            <a:extLst>
              <a:ext uri="{FF2B5EF4-FFF2-40B4-BE49-F238E27FC236}">
                <a16:creationId xmlns:a16="http://schemas.microsoft.com/office/drawing/2014/main" id="{56DDC90B-860A-4466-9D7C-AB07A4DDD400}"/>
              </a:ext>
            </a:extLst>
          </p:cNvPr>
          <p:cNvSpPr/>
          <p:nvPr/>
        </p:nvSpPr>
        <p:spPr>
          <a:xfrm>
            <a:off x="7112753" y="4497597"/>
            <a:ext cx="263567" cy="62212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39" name="Arrow: Down 38">
            <a:extLst>
              <a:ext uri="{FF2B5EF4-FFF2-40B4-BE49-F238E27FC236}">
                <a16:creationId xmlns:a16="http://schemas.microsoft.com/office/drawing/2014/main" id="{5A03BB74-57B7-4B1C-99DD-72F0B3109020}"/>
              </a:ext>
            </a:extLst>
          </p:cNvPr>
          <p:cNvSpPr/>
          <p:nvPr/>
        </p:nvSpPr>
        <p:spPr>
          <a:xfrm>
            <a:off x="5241783" y="4521198"/>
            <a:ext cx="263567" cy="62212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40" name="Arrow: Down 39">
            <a:extLst>
              <a:ext uri="{FF2B5EF4-FFF2-40B4-BE49-F238E27FC236}">
                <a16:creationId xmlns:a16="http://schemas.microsoft.com/office/drawing/2014/main" id="{848BCE18-A64E-49E0-B51B-EAA2E4CFCEC8}"/>
              </a:ext>
            </a:extLst>
          </p:cNvPr>
          <p:cNvSpPr/>
          <p:nvPr/>
        </p:nvSpPr>
        <p:spPr>
          <a:xfrm rot="10800000">
            <a:off x="6263031" y="4518737"/>
            <a:ext cx="263567" cy="62212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
        <p:nvSpPr>
          <p:cNvPr id="41" name="Arrow: Down 40">
            <a:extLst>
              <a:ext uri="{FF2B5EF4-FFF2-40B4-BE49-F238E27FC236}">
                <a16:creationId xmlns:a16="http://schemas.microsoft.com/office/drawing/2014/main" id="{EF00922A-0B8F-496E-8658-F49F031245FA}"/>
              </a:ext>
            </a:extLst>
          </p:cNvPr>
          <p:cNvSpPr/>
          <p:nvPr/>
        </p:nvSpPr>
        <p:spPr>
          <a:xfrm rot="10800000">
            <a:off x="4425924" y="4498167"/>
            <a:ext cx="263567" cy="622127"/>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err="1"/>
          </a:p>
        </p:txBody>
      </p:sp>
    </p:spTree>
    <p:extLst>
      <p:ext uri="{BB962C8B-B14F-4D97-AF65-F5344CB8AC3E}">
        <p14:creationId xmlns:p14="http://schemas.microsoft.com/office/powerpoint/2010/main" val="1080677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70F8-31E7-4795-B987-C59B59777151}"/>
              </a:ext>
            </a:extLst>
          </p:cNvPr>
          <p:cNvSpPr>
            <a:spLocks noGrp="1"/>
          </p:cNvSpPr>
          <p:nvPr>
            <p:ph type="ctrTitle"/>
          </p:nvPr>
        </p:nvSpPr>
        <p:spPr>
          <a:xfrm>
            <a:off x="404813" y="3003625"/>
            <a:ext cx="11329987" cy="738664"/>
          </a:xfrm>
        </p:spPr>
        <p:txBody>
          <a:bodyPr/>
          <a:lstStyle/>
          <a:p>
            <a:r>
              <a:rPr lang="en-IN" dirty="0"/>
              <a:t>References</a:t>
            </a:r>
          </a:p>
        </p:txBody>
      </p:sp>
      <p:sp>
        <p:nvSpPr>
          <p:cNvPr id="3" name="Subtitle 2">
            <a:extLst>
              <a:ext uri="{FF2B5EF4-FFF2-40B4-BE49-F238E27FC236}">
                <a16:creationId xmlns:a16="http://schemas.microsoft.com/office/drawing/2014/main" id="{5D3F0FD1-1F1F-4914-B16F-177E9E83D468}"/>
              </a:ext>
            </a:extLst>
          </p:cNvPr>
          <p:cNvSpPr>
            <a:spLocks noGrp="1"/>
          </p:cNvSpPr>
          <p:nvPr>
            <p:ph type="subTitle" idx="1"/>
          </p:nvPr>
        </p:nvSpPr>
        <p:spPr/>
        <p:txBody>
          <a:bodyPr/>
          <a:lstStyle/>
          <a:p>
            <a:r>
              <a:rPr lang="en-IN" dirty="0"/>
              <a:t>For Further Reading</a:t>
            </a:r>
          </a:p>
        </p:txBody>
      </p:sp>
      <p:sp>
        <p:nvSpPr>
          <p:cNvPr id="4" name="Text Placeholder 3">
            <a:extLst>
              <a:ext uri="{FF2B5EF4-FFF2-40B4-BE49-F238E27FC236}">
                <a16:creationId xmlns:a16="http://schemas.microsoft.com/office/drawing/2014/main" id="{47011EFC-8A9E-4B13-8320-706A94D01A96}"/>
              </a:ext>
            </a:extLst>
          </p:cNvPr>
          <p:cNvSpPr>
            <a:spLocks noGrp="1"/>
          </p:cNvSpPr>
          <p:nvPr>
            <p:ph type="body" sz="quarter" idx="10"/>
          </p:nvPr>
        </p:nvSpPr>
        <p:spPr/>
        <p:txBody>
          <a:bodyPr/>
          <a:lstStyle/>
          <a:p>
            <a:r>
              <a:rPr lang="en-IN" dirty="0"/>
              <a:t>Learning Resources</a:t>
            </a:r>
          </a:p>
        </p:txBody>
      </p:sp>
    </p:spTree>
    <p:extLst>
      <p:ext uri="{BB962C8B-B14F-4D97-AF65-F5344CB8AC3E}">
        <p14:creationId xmlns:p14="http://schemas.microsoft.com/office/powerpoint/2010/main" val="905696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41D1D2-F798-4DA9-801A-B8504B19FEE5}"/>
              </a:ext>
            </a:extLst>
          </p:cNvPr>
          <p:cNvSpPr>
            <a:spLocks noGrp="1"/>
          </p:cNvSpPr>
          <p:nvPr>
            <p:ph type="title"/>
          </p:nvPr>
        </p:nvSpPr>
        <p:spPr/>
        <p:txBody>
          <a:bodyPr/>
          <a:lstStyle/>
          <a:p>
            <a:r>
              <a:rPr lang="en-IN" dirty="0"/>
              <a:t>References for Further reading</a:t>
            </a:r>
          </a:p>
        </p:txBody>
      </p:sp>
      <p:sp>
        <p:nvSpPr>
          <p:cNvPr id="6" name="Text Placeholder 5">
            <a:extLst>
              <a:ext uri="{FF2B5EF4-FFF2-40B4-BE49-F238E27FC236}">
                <a16:creationId xmlns:a16="http://schemas.microsoft.com/office/drawing/2014/main" id="{09EA97DA-75FE-4909-9627-53859234E195}"/>
              </a:ext>
            </a:extLst>
          </p:cNvPr>
          <p:cNvSpPr>
            <a:spLocks noGrp="1"/>
          </p:cNvSpPr>
          <p:nvPr>
            <p:ph type="body" sz="quarter" idx="10"/>
          </p:nvPr>
        </p:nvSpPr>
        <p:spPr/>
        <p:txBody>
          <a:bodyPr>
            <a:normAutofit/>
          </a:bodyPr>
          <a:lstStyle/>
          <a:p>
            <a:pPr marL="342900" indent="-342900">
              <a:buFont typeface="Arial" panose="020B0604020202020204" pitchFamily="34" charset="0"/>
              <a:buChar char="•"/>
            </a:pPr>
            <a:r>
              <a:rPr lang="en-IN" dirty="0"/>
              <a:t>Wikipedia, Relational Database </a:t>
            </a:r>
            <a:r>
              <a:rPr lang="en-IN" dirty="0">
                <a:hlinkClick r:id="rId2"/>
              </a:rPr>
              <a:t>https://en.wikipedia.org/wiki/Relational_database</a:t>
            </a:r>
            <a:endParaRPr lang="en-IN" dirty="0"/>
          </a:p>
          <a:p>
            <a:pPr marL="342900" indent="-342900">
              <a:buFont typeface="Arial" panose="020B0604020202020204" pitchFamily="34" charset="0"/>
              <a:buChar char="•"/>
            </a:pPr>
            <a:r>
              <a:rPr lang="en-IN" dirty="0"/>
              <a:t>Wikipedia, Unit Testing </a:t>
            </a:r>
            <a:r>
              <a:rPr lang="en-IN" dirty="0">
                <a:hlinkClick r:id="rId3"/>
              </a:rPr>
              <a:t>https://en.wikipedia.org/wiki/Unit_testing</a:t>
            </a:r>
            <a:r>
              <a:rPr lang="en-IN" dirty="0"/>
              <a:t> </a:t>
            </a:r>
          </a:p>
          <a:p>
            <a:pPr marL="342900" indent="-342900">
              <a:buFont typeface="Arial" panose="020B0604020202020204" pitchFamily="34" charset="0"/>
              <a:buChar char="•"/>
            </a:pPr>
            <a:r>
              <a:rPr lang="en-IN" dirty="0"/>
              <a:t>SAP, ABAP Keyword Documentation </a:t>
            </a:r>
            <a:r>
              <a:rPr lang="en-IN" dirty="0">
                <a:hlinkClick r:id="rId4"/>
              </a:rPr>
              <a:t>https://help.sap.com/doc/abapdocu_latest_index_htm/latest/en-US/index.htm</a:t>
            </a:r>
            <a:endParaRPr lang="en-IN" dirty="0"/>
          </a:p>
          <a:p>
            <a:pPr marL="342900" indent="-342900">
              <a:buFont typeface="Arial" panose="020B0604020202020204" pitchFamily="34" charset="0"/>
              <a:buChar char="•"/>
            </a:pPr>
            <a:r>
              <a:rPr lang="en-IN" dirty="0"/>
              <a:t>Thomas </a:t>
            </a:r>
            <a:r>
              <a:rPr lang="en-IN" dirty="0" err="1"/>
              <a:t>Krügl</a:t>
            </a:r>
            <a:r>
              <a:rPr lang="en-IN" dirty="0"/>
              <a:t>, Old and new ABAP syntax – overview sheet, </a:t>
            </a:r>
            <a:r>
              <a:rPr lang="en-IN" dirty="0">
                <a:hlinkClick r:id="rId5"/>
              </a:rPr>
              <a:t>https://blogs.sap.com/2016/03/02/old-and-new-abap-syntax-overview-sheet/</a:t>
            </a:r>
            <a:r>
              <a:rPr lang="en-IN" dirty="0"/>
              <a:t> </a:t>
            </a:r>
          </a:p>
          <a:p>
            <a:pPr marL="342900" indent="-342900">
              <a:buFont typeface="Arial" panose="020B0604020202020204" pitchFamily="34" charset="0"/>
              <a:buChar char="•"/>
            </a:pPr>
            <a:r>
              <a:rPr lang="en-IN" dirty="0"/>
              <a:t>SAP, SAP Development Tools </a:t>
            </a:r>
            <a:r>
              <a:rPr lang="en-IN" dirty="0">
                <a:hlinkClick r:id="rId6"/>
              </a:rPr>
              <a:t>https://tools.hana.ondemand.com/</a:t>
            </a:r>
            <a:endParaRPr lang="en-IN" dirty="0"/>
          </a:p>
          <a:p>
            <a:pPr marL="342900" indent="-342900">
              <a:buFont typeface="Arial" panose="020B0604020202020204" pitchFamily="34" charset="0"/>
              <a:buChar char="•"/>
            </a:pPr>
            <a:r>
              <a:rPr lang="en-IN" dirty="0"/>
              <a:t>Olga </a:t>
            </a:r>
            <a:r>
              <a:rPr lang="en-IN" dirty="0" err="1"/>
              <a:t>Dolinskaja</a:t>
            </a:r>
            <a:r>
              <a:rPr lang="en-IN" dirty="0"/>
              <a:t>, Happy 10th anniversary to the ABAP Development Tools in Eclipse!, </a:t>
            </a:r>
            <a:r>
              <a:rPr lang="en-IN" dirty="0">
                <a:hlinkClick r:id="rId7"/>
              </a:rPr>
              <a:t>https://blogs.sap.com/2022/09/12/happy-10th-anniversary-to-the-abap-development-tools-in-eclipse/</a:t>
            </a:r>
            <a:r>
              <a:rPr lang="en-IN" dirty="0"/>
              <a:t> </a:t>
            </a:r>
          </a:p>
          <a:p>
            <a:pPr marL="342900" indent="-342900">
              <a:buFont typeface="Arial" panose="020B0604020202020204" pitchFamily="34" charset="0"/>
              <a:buChar char="•"/>
            </a:pPr>
            <a:r>
              <a:rPr lang="en-IN" dirty="0"/>
              <a:t>SAP, SAP HANA Platform </a:t>
            </a:r>
            <a:r>
              <a:rPr lang="en-IN" dirty="0">
                <a:hlinkClick r:id="rId8"/>
              </a:rPr>
              <a:t>https://help.sap.com/docs/SAP_HANA_PLATFORM</a:t>
            </a:r>
            <a:endParaRPr lang="en-IN" dirty="0"/>
          </a:p>
          <a:p>
            <a:pPr marL="342900" indent="-342900">
              <a:buFont typeface="Arial" panose="020B0604020202020204" pitchFamily="34" charset="0"/>
              <a:buChar char="•"/>
            </a:pPr>
            <a:r>
              <a:rPr lang="en-IN" dirty="0"/>
              <a:t>SAP, SAP S/4HANA </a:t>
            </a:r>
            <a:r>
              <a:rPr lang="en-IN" dirty="0">
                <a:hlinkClick r:id="rId9"/>
              </a:rPr>
              <a:t>https://help.sap.com/docs/SAP_S4HANA_ON-PREMISE</a:t>
            </a:r>
            <a:endParaRPr lang="en-IN" dirty="0"/>
          </a:p>
        </p:txBody>
      </p:sp>
    </p:spTree>
    <p:extLst>
      <p:ext uri="{BB962C8B-B14F-4D97-AF65-F5344CB8AC3E}">
        <p14:creationId xmlns:p14="http://schemas.microsoft.com/office/powerpoint/2010/main" val="3175445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41D1D2-F798-4DA9-801A-B8504B19FEE5}"/>
              </a:ext>
            </a:extLst>
          </p:cNvPr>
          <p:cNvSpPr>
            <a:spLocks noGrp="1"/>
          </p:cNvSpPr>
          <p:nvPr>
            <p:ph type="title"/>
          </p:nvPr>
        </p:nvSpPr>
        <p:spPr/>
        <p:txBody>
          <a:bodyPr/>
          <a:lstStyle/>
          <a:p>
            <a:r>
              <a:rPr lang="en-IN" dirty="0"/>
              <a:t>References for Further reading</a:t>
            </a:r>
          </a:p>
        </p:txBody>
      </p:sp>
      <p:sp>
        <p:nvSpPr>
          <p:cNvPr id="6" name="Text Placeholder 5">
            <a:extLst>
              <a:ext uri="{FF2B5EF4-FFF2-40B4-BE49-F238E27FC236}">
                <a16:creationId xmlns:a16="http://schemas.microsoft.com/office/drawing/2014/main" id="{09EA97DA-75FE-4909-9627-53859234E195}"/>
              </a:ext>
            </a:extLst>
          </p:cNvPr>
          <p:cNvSpPr>
            <a:spLocks noGrp="1"/>
          </p:cNvSpPr>
          <p:nvPr>
            <p:ph type="body" sz="quarter" idx="10"/>
          </p:nvPr>
        </p:nvSpPr>
        <p:spPr/>
        <p:txBody>
          <a:bodyPr>
            <a:normAutofit/>
          </a:bodyPr>
          <a:lstStyle/>
          <a:p>
            <a:pPr marL="342900" indent="-342900">
              <a:buFont typeface="Arial" panose="020B0604020202020204" pitchFamily="34" charset="0"/>
              <a:buChar char="•"/>
            </a:pPr>
            <a:r>
              <a:rPr lang="en-IN" dirty="0"/>
              <a:t>SAP, SAP List Viewer with Integrated Data Access (SAP S/4HANA Product Assistance -&gt; Enterprise Technology -&gt; ABAP Platform -&gt; UI Technologies -&gt; SAP GUI) </a:t>
            </a:r>
            <a:r>
              <a:rPr lang="en-IN" dirty="0">
                <a:hlinkClick r:id="rId2"/>
              </a:rPr>
              <a:t>https://help.sap.com/docs/ABAP_PLATFORM_2021/b1c834a22d05483b8a75710743b5ff26/efeb734c8e6f41939c39fa15ce51eb4e.html</a:t>
            </a:r>
            <a:endParaRPr lang="en-IN" dirty="0"/>
          </a:p>
          <a:p>
            <a:pPr marL="342900" indent="-342900">
              <a:buFont typeface="Arial" panose="020B0604020202020204" pitchFamily="34" charset="0"/>
              <a:buChar char="•"/>
            </a:pPr>
            <a:r>
              <a:rPr lang="en-IN" dirty="0"/>
              <a:t>SAP, The Delta Merge Operation </a:t>
            </a:r>
            <a:r>
              <a:rPr lang="en-IN" dirty="0">
                <a:hlinkClick r:id="rId3"/>
              </a:rPr>
              <a:t>https://help.sap.com/docs/SAP_HANA_PLATFORM/6b94445c94ae495c83a19646e7c3fd56/bd9ac728bb57101482b2ebfe243dcd7a.html</a:t>
            </a:r>
            <a:r>
              <a:rPr lang="en-IN" dirty="0"/>
              <a:t> </a:t>
            </a:r>
          </a:p>
          <a:p>
            <a:pPr marL="342900" indent="-342900">
              <a:buFont typeface="Arial" panose="020B0604020202020204" pitchFamily="34" charset="0"/>
              <a:buChar char="•"/>
            </a:pPr>
            <a:r>
              <a:rPr lang="en-IN" dirty="0"/>
              <a:t>SAP, Test and Analysis Tools </a:t>
            </a:r>
            <a:r>
              <a:rPr lang="en-IN" dirty="0">
                <a:hlinkClick r:id="rId4"/>
              </a:rPr>
              <a:t>https://help.sap.com/docs/ABAP_PLATFORM_NEW/b5670aaaa2364a29935f40b16499972d/4a24dbfa64550455e10000000a421937.html</a:t>
            </a:r>
            <a:r>
              <a:rPr lang="en-IN" dirty="0"/>
              <a:t> </a:t>
            </a:r>
          </a:p>
          <a:p>
            <a:pPr marL="342900" indent="-342900">
              <a:buFont typeface="Arial" panose="020B0604020202020204" pitchFamily="34" charset="0"/>
              <a:buChar char="•"/>
            </a:pPr>
            <a:r>
              <a:rPr lang="en-IN" dirty="0"/>
              <a:t>SAP/HPI, In-Memory Data Management In a Nutshell </a:t>
            </a:r>
            <a:r>
              <a:rPr lang="en-IN" dirty="0">
                <a:hlinkClick r:id="rId5"/>
              </a:rPr>
              <a:t>https://open.sap.com/courses/hana-warmup</a:t>
            </a:r>
            <a:endParaRPr lang="en-IN" dirty="0"/>
          </a:p>
          <a:p>
            <a:pPr marL="342900" indent="-342900">
              <a:buFont typeface="Arial" panose="020B0604020202020204" pitchFamily="34" charset="0"/>
              <a:buChar char="•"/>
            </a:pPr>
            <a:r>
              <a:rPr lang="en-IN" dirty="0"/>
              <a:t>HPI, In-Memory Data Management </a:t>
            </a:r>
            <a:r>
              <a:rPr lang="en-IN" dirty="0">
                <a:hlinkClick r:id="rId6"/>
              </a:rPr>
              <a:t>https://open.hpi.de/courses/imdb2017</a:t>
            </a:r>
            <a:endParaRPr lang="en-IN"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363031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02-Vibrant Blue">
            <a:extLst>
              <a:ext uri="{FF2B5EF4-FFF2-40B4-BE49-F238E27FC236}">
                <a16:creationId xmlns:a16="http://schemas.microsoft.com/office/drawing/2014/main" id="{82321FBA-9126-4CE3-85AE-F46EBAC0B1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771" y="1001031"/>
            <a:ext cx="8816231" cy="4210732"/>
          </a:xfrm>
          <a:prstGeom prst="rect">
            <a:avLst/>
          </a:prstGeom>
        </p:spPr>
      </p:pic>
      <p:sp>
        <p:nvSpPr>
          <p:cNvPr id="3" name="Text Placeholder 2">
            <a:extLst>
              <a:ext uri="{FF2B5EF4-FFF2-40B4-BE49-F238E27FC236}">
                <a16:creationId xmlns:a16="http://schemas.microsoft.com/office/drawing/2014/main" id="{F84584AC-DBBE-4B47-9A7E-7A7C2D8CF196}"/>
              </a:ext>
            </a:extLst>
          </p:cNvPr>
          <p:cNvSpPr>
            <a:spLocks noGrp="1"/>
          </p:cNvSpPr>
          <p:nvPr>
            <p:ph type="title" idx="4294967295"/>
          </p:nvPr>
        </p:nvSpPr>
        <p:spPr>
          <a:xfrm>
            <a:off x="3644900" y="1644650"/>
            <a:ext cx="8547100" cy="3567113"/>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GB" sz="8000" b="1" i="0" u="none" strike="noStrike" kern="1200" cap="all" spc="0" normalizeH="0" baseline="0" noProof="0" dirty="0">
                <a:ln>
                  <a:noFill/>
                </a:ln>
                <a:solidFill>
                  <a:schemeClr val="bg1"/>
                </a:solidFill>
                <a:effectLst/>
                <a:uLnTx/>
                <a:uFillTx/>
                <a:latin typeface="+mn-lt"/>
                <a:ea typeface="+mn-ea"/>
                <a:cs typeface="+mn-cs"/>
              </a:rPr>
              <a:t>GET THE</a:t>
            </a:r>
            <a:br>
              <a:rPr kumimoji="0" lang="en-GB" sz="8000" b="1" i="0" u="none" strike="noStrike" kern="1200" cap="all" spc="0" normalizeH="0" baseline="0" noProof="0" dirty="0">
                <a:ln>
                  <a:noFill/>
                </a:ln>
                <a:solidFill>
                  <a:schemeClr val="bg1"/>
                </a:solidFill>
                <a:effectLst/>
                <a:uLnTx/>
                <a:uFillTx/>
                <a:latin typeface="+mn-lt"/>
                <a:ea typeface="+mn-ea"/>
                <a:cs typeface="+mn-cs"/>
              </a:rPr>
            </a:br>
            <a:r>
              <a:rPr kumimoji="0" lang="en-GB" sz="8000" b="1" i="0" u="none" strike="noStrike" kern="1200" cap="all" spc="0" normalizeH="0" baseline="0" noProof="0" dirty="0">
                <a:ln>
                  <a:noFill/>
                </a:ln>
                <a:solidFill>
                  <a:schemeClr val="bg1"/>
                </a:solidFill>
                <a:effectLst/>
                <a:uLnTx/>
                <a:uFillTx/>
                <a:latin typeface="+mn-lt"/>
                <a:ea typeface="+mn-ea"/>
                <a:cs typeface="+mn-cs"/>
              </a:rPr>
              <a:t>		FUTURE</a:t>
            </a:r>
            <a:br>
              <a:rPr kumimoji="0" lang="en-GB" sz="8000" b="1" i="0" u="none" strike="noStrike" kern="1200" cap="all" spc="0" normalizeH="0" baseline="0" noProof="0" dirty="0">
                <a:ln>
                  <a:noFill/>
                </a:ln>
                <a:solidFill>
                  <a:schemeClr val="bg1"/>
                </a:solidFill>
                <a:effectLst/>
                <a:uLnTx/>
                <a:uFillTx/>
                <a:latin typeface="+mn-lt"/>
                <a:ea typeface="+mn-ea"/>
                <a:cs typeface="+mn-cs"/>
              </a:rPr>
            </a:br>
            <a:r>
              <a:rPr kumimoji="0" lang="en-GB" sz="8000" b="1" i="0" u="none" strike="noStrike" kern="1200" cap="all" spc="0" normalizeH="0" baseline="0" noProof="0" dirty="0">
                <a:ln>
                  <a:noFill/>
                </a:ln>
                <a:solidFill>
                  <a:schemeClr val="bg1"/>
                </a:solidFill>
                <a:effectLst/>
                <a:uLnTx/>
                <a:uFillTx/>
                <a:latin typeface="+mn-lt"/>
                <a:ea typeface="+mn-ea"/>
                <a:cs typeface="+mn-cs"/>
              </a:rPr>
              <a:t>	YOU WANT</a:t>
            </a:r>
          </a:p>
        </p:txBody>
      </p:sp>
      <p:sp>
        <p:nvSpPr>
          <p:cNvPr id="4" name="Subtitle 3">
            <a:extLst>
              <a:ext uri="{FF2B5EF4-FFF2-40B4-BE49-F238E27FC236}">
                <a16:creationId xmlns:a16="http://schemas.microsoft.com/office/drawing/2014/main" id="{9EFB4F0C-582D-4C12-B5AC-EA88D439954E}"/>
              </a:ext>
            </a:extLst>
          </p:cNvPr>
          <p:cNvSpPr>
            <a:spLocks noGrp="1"/>
          </p:cNvSpPr>
          <p:nvPr>
            <p:ph type="subTitle" idx="1"/>
          </p:nvPr>
        </p:nvSpPr>
        <p:spPr>
          <a:xfrm>
            <a:off x="457200" y="6018063"/>
            <a:ext cx="11277600" cy="822325"/>
          </a:xfrm>
        </p:spPr>
        <p:txBody>
          <a:bodyPr/>
          <a:lstStyle/>
          <a:p>
            <a:pPr algn="r"/>
            <a:r>
              <a:rPr lang="en-US" dirty="0"/>
              <a:t>capgemini.com</a:t>
            </a:r>
          </a:p>
        </p:txBody>
      </p:sp>
    </p:spTree>
    <p:extLst>
      <p:ext uri="{BB962C8B-B14F-4D97-AF65-F5344CB8AC3E}">
        <p14:creationId xmlns:p14="http://schemas.microsoft.com/office/powerpoint/2010/main" val="14165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0DBE8A-7049-4F62-9269-C1811937EB12}"/>
              </a:ext>
            </a:extLst>
          </p:cNvPr>
          <p:cNvSpPr>
            <a:spLocks noGrp="1"/>
          </p:cNvSpPr>
          <p:nvPr>
            <p:ph type="ctrTitle"/>
          </p:nvPr>
        </p:nvSpPr>
        <p:spPr>
          <a:xfrm>
            <a:off x="404813" y="2264961"/>
            <a:ext cx="11329987" cy="1477328"/>
          </a:xfrm>
        </p:spPr>
        <p:txBody>
          <a:bodyPr/>
          <a:lstStyle/>
          <a:p>
            <a:r>
              <a:rPr lang="en-IN" dirty="0"/>
              <a:t>Relational Database Fundamentals</a:t>
            </a:r>
          </a:p>
        </p:txBody>
      </p:sp>
      <p:sp>
        <p:nvSpPr>
          <p:cNvPr id="5" name="Subtitle 4">
            <a:extLst>
              <a:ext uri="{FF2B5EF4-FFF2-40B4-BE49-F238E27FC236}">
                <a16:creationId xmlns:a16="http://schemas.microsoft.com/office/drawing/2014/main" id="{4E6B1093-CDD2-4C9D-ABFC-AB3A83F00E1C}"/>
              </a:ext>
            </a:extLst>
          </p:cNvPr>
          <p:cNvSpPr>
            <a:spLocks noGrp="1"/>
          </p:cNvSpPr>
          <p:nvPr>
            <p:ph type="subTitle" idx="1"/>
          </p:nvPr>
        </p:nvSpPr>
        <p:spPr/>
        <p:txBody>
          <a:bodyPr/>
          <a:lstStyle/>
          <a:p>
            <a:r>
              <a:rPr lang="en-IN" dirty="0"/>
              <a:t>The Basis of SAP HANA</a:t>
            </a:r>
          </a:p>
        </p:txBody>
      </p:sp>
      <p:sp>
        <p:nvSpPr>
          <p:cNvPr id="6" name="Text Placeholder 5">
            <a:extLst>
              <a:ext uri="{FF2B5EF4-FFF2-40B4-BE49-F238E27FC236}">
                <a16:creationId xmlns:a16="http://schemas.microsoft.com/office/drawing/2014/main" id="{ADB7A46A-CFFD-4E57-B868-82DA7F678736}"/>
              </a:ext>
            </a:extLst>
          </p:cNvPr>
          <p:cNvSpPr>
            <a:spLocks noGrp="1"/>
          </p:cNvSpPr>
          <p:nvPr>
            <p:ph type="body" sz="quarter" idx="10"/>
          </p:nvPr>
        </p:nvSpPr>
        <p:spPr/>
        <p:txBody>
          <a:bodyPr/>
          <a:lstStyle/>
          <a:p>
            <a:r>
              <a:rPr lang="en-IN" dirty="0"/>
              <a:t>Concepts</a:t>
            </a:r>
          </a:p>
        </p:txBody>
      </p:sp>
    </p:spTree>
    <p:extLst>
      <p:ext uri="{BB962C8B-B14F-4D97-AF65-F5344CB8AC3E}">
        <p14:creationId xmlns:p14="http://schemas.microsoft.com/office/powerpoint/2010/main" val="3524908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9B2D289-1236-364B-9E53-7DF05CDFC930}"/>
              </a:ext>
            </a:extLst>
          </p:cNvPr>
          <p:cNvSpPr>
            <a:spLocks noGrp="1"/>
          </p:cNvSpPr>
          <p:nvPr>
            <p:ph type="title" idx="4294967295"/>
          </p:nvPr>
        </p:nvSpPr>
        <p:spPr>
          <a:xfrm>
            <a:off x="6536184" y="2939130"/>
            <a:ext cx="2219960" cy="2296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Ubuntu" panose="020B0504030602030204" pitchFamily="34" charset="0"/>
                <a:ea typeface="+mn-ea"/>
                <a:cs typeface="+mn-cs"/>
              </a:rPr>
              <a:t>About Capgemini</a:t>
            </a:r>
          </a:p>
        </p:txBody>
      </p:sp>
      <p:sp>
        <p:nvSpPr>
          <p:cNvPr id="18" name="Rectangle 17">
            <a:extLst>
              <a:ext uri="{FF2B5EF4-FFF2-40B4-BE49-F238E27FC236}">
                <a16:creationId xmlns:a16="http://schemas.microsoft.com/office/drawing/2014/main" id="{208CE49A-DF70-704F-B1B3-609712CC9C64}"/>
              </a:ext>
            </a:extLst>
          </p:cNvPr>
          <p:cNvSpPr/>
          <p:nvPr/>
        </p:nvSpPr>
        <p:spPr>
          <a:xfrm>
            <a:off x="6536185" y="3318394"/>
            <a:ext cx="4528367"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dirty="0">
                <a:solidFill>
                  <a:schemeClr val="bg1"/>
                </a:solidFill>
                <a:effectLst/>
                <a:ea typeface="Verdana" panose="020B060403050404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over 325,000 team members more than 50 countries. With its strong 55-year heritage and deep industry expertise, Capgemini is trusted by its clients to address the entire breadth of their business needs, from strategy and design to operations, </a:t>
            </a:r>
            <a:r>
              <a:rPr lang="en-US" sz="900" dirty="0">
                <a:solidFill>
                  <a:schemeClr val="bg1"/>
                </a:solidFill>
                <a:effectLst/>
                <a:ea typeface="Verdana" panose="020B0604030504040204" pitchFamily="34" charset="0"/>
              </a:rPr>
              <a:t>fueled</a:t>
            </a:r>
            <a:r>
              <a:rPr lang="en-GB" sz="900" dirty="0">
                <a:solidFill>
                  <a:schemeClr val="bg1"/>
                </a:solidFill>
                <a:effectLst/>
                <a:ea typeface="Verdana" panose="020B0604030504040204" pitchFamily="34" charset="0"/>
              </a:rPr>
              <a:t> by the fast evolving and innovative world of cloud, data, AI, connectivity, software, digital engineering and platforms. The Group reported in 2021 global revenues of €18 billion.</a:t>
            </a:r>
            <a:endParaRPr lang="en-US" sz="900" dirty="0">
              <a:solidFill>
                <a:schemeClr val="bg1"/>
              </a:solidFill>
              <a:effectLst/>
              <a:ea typeface="Verdana" panose="020B0604030504040204" pitchFamily="34" charset="0"/>
            </a:endParaRPr>
          </a:p>
        </p:txBody>
      </p:sp>
      <p:sp>
        <p:nvSpPr>
          <p:cNvPr id="19" name="Rectangle 18">
            <a:extLst>
              <a:ext uri="{FF2B5EF4-FFF2-40B4-BE49-F238E27FC236}">
                <a16:creationId xmlns:a16="http://schemas.microsoft.com/office/drawing/2014/main" id="{4EB6E078-947A-8242-837C-CEA45876B3E9}"/>
              </a:ext>
            </a:extLst>
          </p:cNvPr>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spTree>
    <p:extLst>
      <p:ext uri="{BB962C8B-B14F-4D97-AF65-F5344CB8AC3E}">
        <p14:creationId xmlns:p14="http://schemas.microsoft.com/office/powerpoint/2010/main" val="903015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D8852E-46A6-41B3-986D-A7117D451DA8}"/>
              </a:ext>
            </a:extLst>
          </p:cNvPr>
          <p:cNvSpPr>
            <a:spLocks noGrp="1"/>
          </p:cNvSpPr>
          <p:nvPr>
            <p:ph type="title"/>
          </p:nvPr>
        </p:nvSpPr>
        <p:spPr/>
        <p:txBody>
          <a:bodyPr/>
          <a:lstStyle/>
          <a:p>
            <a:r>
              <a:rPr lang="en-IN" dirty="0"/>
              <a:t>What is a Relational Database?</a:t>
            </a:r>
          </a:p>
        </p:txBody>
      </p:sp>
      <p:sp>
        <p:nvSpPr>
          <p:cNvPr id="6" name="Text Placeholder 5">
            <a:extLst>
              <a:ext uri="{FF2B5EF4-FFF2-40B4-BE49-F238E27FC236}">
                <a16:creationId xmlns:a16="http://schemas.microsoft.com/office/drawing/2014/main" id="{940DD666-6B93-406D-8AFA-6ECBFBD644B4}"/>
              </a:ext>
            </a:extLst>
          </p:cNvPr>
          <p:cNvSpPr>
            <a:spLocks noGrp="1"/>
          </p:cNvSpPr>
          <p:nvPr>
            <p:ph type="body" sz="quarter" idx="10"/>
          </p:nvPr>
        </p:nvSpPr>
        <p:spPr>
          <a:xfrm>
            <a:off x="404812" y="1447800"/>
            <a:ext cx="5544967" cy="4951650"/>
          </a:xfrm>
        </p:spPr>
        <p:txBody>
          <a:bodyPr/>
          <a:lstStyle/>
          <a:p>
            <a:pPr marL="342900" indent="-342900">
              <a:buFont typeface="Arial" panose="020B0604020202020204" pitchFamily="34" charset="0"/>
              <a:buChar char="•"/>
            </a:pPr>
            <a:r>
              <a:rPr lang="en-IN" dirty="0"/>
              <a:t>A database using the relational model</a:t>
            </a:r>
          </a:p>
          <a:p>
            <a:pPr marL="342900" indent="-342900">
              <a:buFont typeface="Arial" panose="020B0604020202020204" pitchFamily="34" charset="0"/>
              <a:buChar char="•"/>
            </a:pPr>
            <a:r>
              <a:rPr lang="en-IN" dirty="0"/>
              <a:t>Defined by Edgar Codd in 1970</a:t>
            </a:r>
          </a:p>
          <a:p>
            <a:pPr marL="342900" indent="-342900">
              <a:buFont typeface="Arial" panose="020B0604020202020204" pitchFamily="34" charset="0"/>
              <a:buChar char="•"/>
            </a:pPr>
            <a:r>
              <a:rPr lang="en-IN" dirty="0"/>
              <a:t>Organizes data into one or more tables (or relations) having rows and columns</a:t>
            </a:r>
          </a:p>
          <a:p>
            <a:pPr marL="342900" indent="-342900">
              <a:buFont typeface="Arial" panose="020B0604020202020204" pitchFamily="34" charset="0"/>
              <a:buChar char="•"/>
            </a:pPr>
            <a:r>
              <a:rPr lang="en-IN" dirty="0"/>
              <a:t>A primary key (single or multiple columns) is used to uniquely identify each row</a:t>
            </a:r>
          </a:p>
          <a:p>
            <a:pPr marL="342900" indent="-342900">
              <a:buFont typeface="Arial" panose="020B0604020202020204" pitchFamily="34" charset="0"/>
              <a:buChar char="•"/>
            </a:pPr>
            <a:r>
              <a:rPr lang="en-IN" dirty="0"/>
              <a:t>The original table is referred to as the base relation and view and queries on the table are referred to as derived relations</a:t>
            </a:r>
          </a:p>
        </p:txBody>
      </p:sp>
      <p:graphicFrame>
        <p:nvGraphicFramePr>
          <p:cNvPr id="2" name="Table 2">
            <a:extLst>
              <a:ext uri="{FF2B5EF4-FFF2-40B4-BE49-F238E27FC236}">
                <a16:creationId xmlns:a16="http://schemas.microsoft.com/office/drawing/2014/main" id="{C319CAAC-E0A7-4C8F-A4B4-A0461FCF0289}"/>
              </a:ext>
            </a:extLst>
          </p:cNvPr>
          <p:cNvGraphicFramePr>
            <a:graphicFrameLocks noGrp="1"/>
          </p:cNvGraphicFramePr>
          <p:nvPr>
            <p:extLst>
              <p:ext uri="{D42A27DB-BD31-4B8C-83A1-F6EECF244321}">
                <p14:modId xmlns:p14="http://schemas.microsoft.com/office/powerpoint/2010/main" val="3823138967"/>
              </p:ext>
            </p:extLst>
          </p:nvPr>
        </p:nvGraphicFramePr>
        <p:xfrm>
          <a:off x="7291139" y="2393349"/>
          <a:ext cx="4496048" cy="1483360"/>
        </p:xfrm>
        <a:graphic>
          <a:graphicData uri="http://schemas.openxmlformats.org/drawingml/2006/table">
            <a:tbl>
              <a:tblPr firstRow="1" bandRow="1">
                <a:tableStyleId>{5C22544A-7EE6-4342-B048-85BDC9FD1C3A}</a:tableStyleId>
              </a:tblPr>
              <a:tblGrid>
                <a:gridCol w="1124012">
                  <a:extLst>
                    <a:ext uri="{9D8B030D-6E8A-4147-A177-3AD203B41FA5}">
                      <a16:colId xmlns:a16="http://schemas.microsoft.com/office/drawing/2014/main" val="781123181"/>
                    </a:ext>
                  </a:extLst>
                </a:gridCol>
                <a:gridCol w="1124012">
                  <a:extLst>
                    <a:ext uri="{9D8B030D-6E8A-4147-A177-3AD203B41FA5}">
                      <a16:colId xmlns:a16="http://schemas.microsoft.com/office/drawing/2014/main" val="1270420026"/>
                    </a:ext>
                  </a:extLst>
                </a:gridCol>
                <a:gridCol w="1124012">
                  <a:extLst>
                    <a:ext uri="{9D8B030D-6E8A-4147-A177-3AD203B41FA5}">
                      <a16:colId xmlns:a16="http://schemas.microsoft.com/office/drawing/2014/main" val="3771187222"/>
                    </a:ext>
                  </a:extLst>
                </a:gridCol>
                <a:gridCol w="1124012">
                  <a:extLst>
                    <a:ext uri="{9D8B030D-6E8A-4147-A177-3AD203B41FA5}">
                      <a16:colId xmlns:a16="http://schemas.microsoft.com/office/drawing/2014/main" val="2234166053"/>
                    </a:ext>
                  </a:extLst>
                </a:gridCol>
              </a:tblGrid>
              <a:tr h="370840">
                <a:tc>
                  <a:txBody>
                    <a:bodyPr/>
                    <a:lstStyle/>
                    <a:p>
                      <a:r>
                        <a:rPr lang="en-IN" dirty="0"/>
                        <a:t>Number</a:t>
                      </a:r>
                    </a:p>
                  </a:txBody>
                  <a:tcPr/>
                </a:tc>
                <a:tc>
                  <a:txBody>
                    <a:bodyPr/>
                    <a:lstStyle/>
                    <a:p>
                      <a:r>
                        <a:rPr lang="en-IN" dirty="0"/>
                        <a:t>Words</a:t>
                      </a:r>
                    </a:p>
                  </a:txBody>
                  <a:tcPr/>
                </a:tc>
                <a:tc>
                  <a:txBody>
                    <a:bodyPr/>
                    <a:lstStyle/>
                    <a:p>
                      <a:r>
                        <a:rPr lang="en-IN" dirty="0"/>
                        <a:t>Letter</a:t>
                      </a:r>
                    </a:p>
                  </a:txBody>
                  <a:tcPr/>
                </a:tc>
                <a:tc>
                  <a:txBody>
                    <a:bodyPr/>
                    <a:lstStyle/>
                    <a:p>
                      <a:r>
                        <a:rPr lang="en-IN" dirty="0"/>
                        <a:t>Ordinal</a:t>
                      </a:r>
                    </a:p>
                  </a:txBody>
                  <a:tcPr/>
                </a:tc>
                <a:extLst>
                  <a:ext uri="{0D108BD9-81ED-4DB2-BD59-A6C34878D82A}">
                    <a16:rowId xmlns:a16="http://schemas.microsoft.com/office/drawing/2014/main" val="3962087105"/>
                  </a:ext>
                </a:extLst>
              </a:tr>
              <a:tr h="370840">
                <a:tc>
                  <a:txBody>
                    <a:bodyPr/>
                    <a:lstStyle/>
                    <a:p>
                      <a:r>
                        <a:rPr lang="en-IN" dirty="0">
                          <a:solidFill>
                            <a:schemeClr val="bg1"/>
                          </a:solidFill>
                        </a:rPr>
                        <a:t>1</a:t>
                      </a:r>
                    </a:p>
                  </a:txBody>
                  <a:tcPr>
                    <a:solidFill>
                      <a:schemeClr val="accent1"/>
                    </a:solidFill>
                  </a:tcPr>
                </a:tc>
                <a:tc>
                  <a:txBody>
                    <a:bodyPr/>
                    <a:lstStyle/>
                    <a:p>
                      <a:r>
                        <a:rPr lang="en-IN" dirty="0"/>
                        <a:t>One</a:t>
                      </a:r>
                    </a:p>
                  </a:txBody>
                  <a:tcPr/>
                </a:tc>
                <a:tc>
                  <a:txBody>
                    <a:bodyPr/>
                    <a:lstStyle/>
                    <a:p>
                      <a:r>
                        <a:rPr lang="en-IN" dirty="0"/>
                        <a:t>A</a:t>
                      </a:r>
                    </a:p>
                  </a:txBody>
                  <a:tcPr/>
                </a:tc>
                <a:tc>
                  <a:txBody>
                    <a:bodyPr/>
                    <a:lstStyle/>
                    <a:p>
                      <a:r>
                        <a:rPr lang="en-IN" dirty="0"/>
                        <a:t>First</a:t>
                      </a:r>
                    </a:p>
                  </a:txBody>
                  <a:tcPr/>
                </a:tc>
                <a:extLst>
                  <a:ext uri="{0D108BD9-81ED-4DB2-BD59-A6C34878D82A}">
                    <a16:rowId xmlns:a16="http://schemas.microsoft.com/office/drawing/2014/main" val="3949139848"/>
                  </a:ext>
                </a:extLst>
              </a:tr>
              <a:tr h="370840">
                <a:tc>
                  <a:txBody>
                    <a:bodyPr/>
                    <a:lstStyle/>
                    <a:p>
                      <a:r>
                        <a:rPr lang="en-IN" dirty="0">
                          <a:solidFill>
                            <a:schemeClr val="bg1"/>
                          </a:solidFill>
                        </a:rPr>
                        <a:t>2</a:t>
                      </a:r>
                    </a:p>
                  </a:txBody>
                  <a:tcPr>
                    <a:solidFill>
                      <a:schemeClr val="accent1"/>
                    </a:solidFill>
                  </a:tcPr>
                </a:tc>
                <a:tc>
                  <a:txBody>
                    <a:bodyPr/>
                    <a:lstStyle/>
                    <a:p>
                      <a:r>
                        <a:rPr lang="en-IN" dirty="0"/>
                        <a:t>Two</a:t>
                      </a:r>
                    </a:p>
                  </a:txBody>
                  <a:tcPr/>
                </a:tc>
                <a:tc>
                  <a:txBody>
                    <a:bodyPr/>
                    <a:lstStyle/>
                    <a:p>
                      <a:r>
                        <a:rPr lang="en-IN" dirty="0"/>
                        <a:t>B</a:t>
                      </a:r>
                    </a:p>
                  </a:txBody>
                  <a:tcPr/>
                </a:tc>
                <a:tc>
                  <a:txBody>
                    <a:bodyPr/>
                    <a:lstStyle/>
                    <a:p>
                      <a:r>
                        <a:rPr lang="en-IN" dirty="0"/>
                        <a:t>Second</a:t>
                      </a:r>
                    </a:p>
                  </a:txBody>
                  <a:tcPr/>
                </a:tc>
                <a:extLst>
                  <a:ext uri="{0D108BD9-81ED-4DB2-BD59-A6C34878D82A}">
                    <a16:rowId xmlns:a16="http://schemas.microsoft.com/office/drawing/2014/main" val="1144030832"/>
                  </a:ext>
                </a:extLst>
              </a:tr>
              <a:tr h="370840">
                <a:tc>
                  <a:txBody>
                    <a:bodyPr/>
                    <a:lstStyle/>
                    <a:p>
                      <a:r>
                        <a:rPr lang="en-IN" dirty="0">
                          <a:solidFill>
                            <a:schemeClr val="bg1"/>
                          </a:solidFill>
                        </a:rPr>
                        <a:t>3</a:t>
                      </a:r>
                    </a:p>
                  </a:txBody>
                  <a:tcPr>
                    <a:solidFill>
                      <a:schemeClr val="accent1"/>
                    </a:solidFill>
                  </a:tcPr>
                </a:tc>
                <a:tc>
                  <a:txBody>
                    <a:bodyPr/>
                    <a:lstStyle/>
                    <a:p>
                      <a:r>
                        <a:rPr lang="en-IN" dirty="0"/>
                        <a:t>Three</a:t>
                      </a:r>
                    </a:p>
                  </a:txBody>
                  <a:tcPr/>
                </a:tc>
                <a:tc>
                  <a:txBody>
                    <a:bodyPr/>
                    <a:lstStyle/>
                    <a:p>
                      <a:r>
                        <a:rPr lang="en-IN" dirty="0"/>
                        <a:t>C</a:t>
                      </a:r>
                    </a:p>
                  </a:txBody>
                  <a:tcPr/>
                </a:tc>
                <a:tc>
                  <a:txBody>
                    <a:bodyPr/>
                    <a:lstStyle/>
                    <a:p>
                      <a:r>
                        <a:rPr lang="en-IN" dirty="0"/>
                        <a:t>Third</a:t>
                      </a:r>
                    </a:p>
                  </a:txBody>
                  <a:tcPr/>
                </a:tc>
                <a:extLst>
                  <a:ext uri="{0D108BD9-81ED-4DB2-BD59-A6C34878D82A}">
                    <a16:rowId xmlns:a16="http://schemas.microsoft.com/office/drawing/2014/main" val="3635531701"/>
                  </a:ext>
                </a:extLst>
              </a:tr>
            </a:tbl>
          </a:graphicData>
        </a:graphic>
      </p:graphicFrame>
      <p:graphicFrame>
        <p:nvGraphicFramePr>
          <p:cNvPr id="8" name="Table 2">
            <a:extLst>
              <a:ext uri="{FF2B5EF4-FFF2-40B4-BE49-F238E27FC236}">
                <a16:creationId xmlns:a16="http://schemas.microsoft.com/office/drawing/2014/main" id="{5196094D-7945-4A1B-B3BC-5EBEFDEE1216}"/>
              </a:ext>
            </a:extLst>
          </p:cNvPr>
          <p:cNvGraphicFramePr>
            <a:graphicFrameLocks noGrp="1"/>
          </p:cNvGraphicFramePr>
          <p:nvPr>
            <p:extLst>
              <p:ext uri="{D42A27DB-BD31-4B8C-83A1-F6EECF244321}">
                <p14:modId xmlns:p14="http://schemas.microsoft.com/office/powerpoint/2010/main" val="4071322382"/>
              </p:ext>
            </p:extLst>
          </p:nvPr>
        </p:nvGraphicFramePr>
        <p:xfrm>
          <a:off x="7853145" y="4731495"/>
          <a:ext cx="3372036" cy="1112520"/>
        </p:xfrm>
        <a:graphic>
          <a:graphicData uri="http://schemas.openxmlformats.org/drawingml/2006/table">
            <a:tbl>
              <a:tblPr firstRow="1" bandRow="1">
                <a:tableStyleId>{5C22544A-7EE6-4342-B048-85BDC9FD1C3A}</a:tableStyleId>
              </a:tblPr>
              <a:tblGrid>
                <a:gridCol w="1124012">
                  <a:extLst>
                    <a:ext uri="{9D8B030D-6E8A-4147-A177-3AD203B41FA5}">
                      <a16:colId xmlns:a16="http://schemas.microsoft.com/office/drawing/2014/main" val="781123181"/>
                    </a:ext>
                  </a:extLst>
                </a:gridCol>
                <a:gridCol w="1124012">
                  <a:extLst>
                    <a:ext uri="{9D8B030D-6E8A-4147-A177-3AD203B41FA5}">
                      <a16:colId xmlns:a16="http://schemas.microsoft.com/office/drawing/2014/main" val="3771187222"/>
                    </a:ext>
                  </a:extLst>
                </a:gridCol>
                <a:gridCol w="1124012">
                  <a:extLst>
                    <a:ext uri="{9D8B030D-6E8A-4147-A177-3AD203B41FA5}">
                      <a16:colId xmlns:a16="http://schemas.microsoft.com/office/drawing/2014/main" val="2234166053"/>
                    </a:ext>
                  </a:extLst>
                </a:gridCol>
              </a:tblGrid>
              <a:tr h="370840">
                <a:tc>
                  <a:txBody>
                    <a:bodyPr/>
                    <a:lstStyle/>
                    <a:p>
                      <a:r>
                        <a:rPr lang="en-IN" dirty="0"/>
                        <a:t>Number</a:t>
                      </a:r>
                    </a:p>
                  </a:txBody>
                  <a:tcPr/>
                </a:tc>
                <a:tc>
                  <a:txBody>
                    <a:bodyPr/>
                    <a:lstStyle/>
                    <a:p>
                      <a:r>
                        <a:rPr lang="en-IN" dirty="0"/>
                        <a:t>Letter</a:t>
                      </a:r>
                    </a:p>
                  </a:txBody>
                  <a:tcPr/>
                </a:tc>
                <a:tc>
                  <a:txBody>
                    <a:bodyPr/>
                    <a:lstStyle/>
                    <a:p>
                      <a:r>
                        <a:rPr lang="en-IN" dirty="0"/>
                        <a:t>Ordinal</a:t>
                      </a:r>
                    </a:p>
                  </a:txBody>
                  <a:tcPr/>
                </a:tc>
                <a:extLst>
                  <a:ext uri="{0D108BD9-81ED-4DB2-BD59-A6C34878D82A}">
                    <a16:rowId xmlns:a16="http://schemas.microsoft.com/office/drawing/2014/main" val="3962087105"/>
                  </a:ext>
                </a:extLst>
              </a:tr>
              <a:tr h="370840">
                <a:tc>
                  <a:txBody>
                    <a:bodyPr/>
                    <a:lstStyle/>
                    <a:p>
                      <a:r>
                        <a:rPr lang="en-IN" dirty="0"/>
                        <a:t>1</a:t>
                      </a:r>
                    </a:p>
                  </a:txBody>
                  <a:tcPr/>
                </a:tc>
                <a:tc>
                  <a:txBody>
                    <a:bodyPr/>
                    <a:lstStyle/>
                    <a:p>
                      <a:r>
                        <a:rPr lang="en-IN" dirty="0"/>
                        <a:t>A</a:t>
                      </a:r>
                    </a:p>
                  </a:txBody>
                  <a:tcPr/>
                </a:tc>
                <a:tc>
                  <a:txBody>
                    <a:bodyPr/>
                    <a:lstStyle/>
                    <a:p>
                      <a:r>
                        <a:rPr lang="en-IN" dirty="0"/>
                        <a:t>First</a:t>
                      </a:r>
                    </a:p>
                  </a:txBody>
                  <a:tcPr/>
                </a:tc>
                <a:extLst>
                  <a:ext uri="{0D108BD9-81ED-4DB2-BD59-A6C34878D82A}">
                    <a16:rowId xmlns:a16="http://schemas.microsoft.com/office/drawing/2014/main" val="3949139848"/>
                  </a:ext>
                </a:extLst>
              </a:tr>
              <a:tr h="370840">
                <a:tc>
                  <a:txBody>
                    <a:bodyPr/>
                    <a:lstStyle/>
                    <a:p>
                      <a:r>
                        <a:rPr lang="en-IN" dirty="0"/>
                        <a:t>3</a:t>
                      </a:r>
                    </a:p>
                  </a:txBody>
                  <a:tcPr/>
                </a:tc>
                <a:tc>
                  <a:txBody>
                    <a:bodyPr/>
                    <a:lstStyle/>
                    <a:p>
                      <a:r>
                        <a:rPr lang="en-IN" dirty="0"/>
                        <a:t>C</a:t>
                      </a:r>
                    </a:p>
                  </a:txBody>
                  <a:tcPr/>
                </a:tc>
                <a:tc>
                  <a:txBody>
                    <a:bodyPr/>
                    <a:lstStyle/>
                    <a:p>
                      <a:r>
                        <a:rPr lang="en-IN" dirty="0"/>
                        <a:t>Third</a:t>
                      </a:r>
                    </a:p>
                  </a:txBody>
                  <a:tcPr/>
                </a:tc>
                <a:extLst>
                  <a:ext uri="{0D108BD9-81ED-4DB2-BD59-A6C34878D82A}">
                    <a16:rowId xmlns:a16="http://schemas.microsoft.com/office/drawing/2014/main" val="3635531701"/>
                  </a:ext>
                </a:extLst>
              </a:tr>
            </a:tbl>
          </a:graphicData>
        </a:graphic>
      </p:graphicFrame>
      <p:sp>
        <p:nvSpPr>
          <p:cNvPr id="3" name="Right Brace 2">
            <a:extLst>
              <a:ext uri="{FF2B5EF4-FFF2-40B4-BE49-F238E27FC236}">
                <a16:creationId xmlns:a16="http://schemas.microsoft.com/office/drawing/2014/main" id="{24D608EC-0C79-4E4D-9971-2BDDFF75C623}"/>
              </a:ext>
            </a:extLst>
          </p:cNvPr>
          <p:cNvSpPr/>
          <p:nvPr/>
        </p:nvSpPr>
        <p:spPr>
          <a:xfrm rot="5400000">
            <a:off x="9446334" y="1762389"/>
            <a:ext cx="185658" cy="449604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dirty="0"/>
          </a:p>
        </p:txBody>
      </p:sp>
      <p:sp>
        <p:nvSpPr>
          <p:cNvPr id="4" name="TextBox 3">
            <a:extLst>
              <a:ext uri="{FF2B5EF4-FFF2-40B4-BE49-F238E27FC236}">
                <a16:creationId xmlns:a16="http://schemas.microsoft.com/office/drawing/2014/main" id="{5563D310-3DF2-4347-89FF-1ED1F3894E57}"/>
              </a:ext>
            </a:extLst>
          </p:cNvPr>
          <p:cNvSpPr txBox="1"/>
          <p:nvPr/>
        </p:nvSpPr>
        <p:spPr>
          <a:xfrm>
            <a:off x="7291139" y="4108777"/>
            <a:ext cx="4496048" cy="369332"/>
          </a:xfrm>
          <a:prstGeom prst="rect">
            <a:avLst/>
          </a:prstGeom>
          <a:noFill/>
        </p:spPr>
        <p:txBody>
          <a:bodyPr wrap="square" rtlCol="0">
            <a:spAutoFit/>
          </a:bodyPr>
          <a:lstStyle/>
          <a:p>
            <a:pPr algn="ctr"/>
            <a:r>
              <a:rPr lang="en-IN" dirty="0">
                <a:solidFill>
                  <a:schemeClr val="accent4"/>
                </a:solidFill>
              </a:rPr>
              <a:t>Table (Base Relation)</a:t>
            </a:r>
          </a:p>
        </p:txBody>
      </p:sp>
      <p:sp>
        <p:nvSpPr>
          <p:cNvPr id="9" name="Right Brace 8">
            <a:extLst>
              <a:ext uri="{FF2B5EF4-FFF2-40B4-BE49-F238E27FC236}">
                <a16:creationId xmlns:a16="http://schemas.microsoft.com/office/drawing/2014/main" id="{F861DC26-3500-4580-AD51-003F7A6BF1E4}"/>
              </a:ext>
            </a:extLst>
          </p:cNvPr>
          <p:cNvSpPr/>
          <p:nvPr/>
        </p:nvSpPr>
        <p:spPr>
          <a:xfrm rot="5400000" flipH="1">
            <a:off x="8810053" y="1645779"/>
            <a:ext cx="316033" cy="1135629"/>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dirty="0"/>
          </a:p>
        </p:txBody>
      </p:sp>
      <p:sp>
        <p:nvSpPr>
          <p:cNvPr id="10" name="Right Brace 9">
            <a:extLst>
              <a:ext uri="{FF2B5EF4-FFF2-40B4-BE49-F238E27FC236}">
                <a16:creationId xmlns:a16="http://schemas.microsoft.com/office/drawing/2014/main" id="{8317340E-79C3-4308-83CD-758DC2C5BE94}"/>
              </a:ext>
            </a:extLst>
          </p:cNvPr>
          <p:cNvSpPr/>
          <p:nvPr/>
        </p:nvSpPr>
        <p:spPr>
          <a:xfrm rot="5400000">
            <a:off x="9450395" y="4328973"/>
            <a:ext cx="170977" cy="3372037"/>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dirty="0"/>
          </a:p>
        </p:txBody>
      </p:sp>
      <p:sp>
        <p:nvSpPr>
          <p:cNvPr id="11" name="TextBox 10">
            <a:extLst>
              <a:ext uri="{FF2B5EF4-FFF2-40B4-BE49-F238E27FC236}">
                <a16:creationId xmlns:a16="http://schemas.microsoft.com/office/drawing/2014/main" id="{60C66846-7383-4299-8AAE-4A9C6AC9E629}"/>
              </a:ext>
            </a:extLst>
          </p:cNvPr>
          <p:cNvSpPr txBox="1"/>
          <p:nvPr/>
        </p:nvSpPr>
        <p:spPr>
          <a:xfrm>
            <a:off x="7853822" y="6100480"/>
            <a:ext cx="3372037" cy="369332"/>
          </a:xfrm>
          <a:prstGeom prst="rect">
            <a:avLst/>
          </a:prstGeom>
          <a:noFill/>
        </p:spPr>
        <p:txBody>
          <a:bodyPr wrap="square" rtlCol="0">
            <a:spAutoFit/>
          </a:bodyPr>
          <a:lstStyle/>
          <a:p>
            <a:pPr algn="ctr"/>
            <a:r>
              <a:rPr lang="en-IN" dirty="0">
                <a:solidFill>
                  <a:schemeClr val="accent4"/>
                </a:solidFill>
              </a:rPr>
              <a:t>View (Derived Relation)</a:t>
            </a:r>
          </a:p>
        </p:txBody>
      </p:sp>
      <p:sp>
        <p:nvSpPr>
          <p:cNvPr id="12" name="TextBox 11">
            <a:extLst>
              <a:ext uri="{FF2B5EF4-FFF2-40B4-BE49-F238E27FC236}">
                <a16:creationId xmlns:a16="http://schemas.microsoft.com/office/drawing/2014/main" id="{2486846A-BA22-48D7-90F9-0697A5D1781A}"/>
              </a:ext>
            </a:extLst>
          </p:cNvPr>
          <p:cNvSpPr txBox="1"/>
          <p:nvPr/>
        </p:nvSpPr>
        <p:spPr>
          <a:xfrm>
            <a:off x="8356000" y="1675376"/>
            <a:ext cx="1224137" cy="369332"/>
          </a:xfrm>
          <a:prstGeom prst="rect">
            <a:avLst/>
          </a:prstGeom>
          <a:noFill/>
        </p:spPr>
        <p:txBody>
          <a:bodyPr wrap="square" rtlCol="0">
            <a:spAutoFit/>
          </a:bodyPr>
          <a:lstStyle/>
          <a:p>
            <a:pPr algn="ctr"/>
            <a:r>
              <a:rPr lang="en-IN" dirty="0">
                <a:solidFill>
                  <a:schemeClr val="accent4"/>
                </a:solidFill>
              </a:rPr>
              <a:t>Attribute</a:t>
            </a:r>
          </a:p>
        </p:txBody>
      </p:sp>
      <p:sp>
        <p:nvSpPr>
          <p:cNvPr id="13" name="Right Brace 12">
            <a:extLst>
              <a:ext uri="{FF2B5EF4-FFF2-40B4-BE49-F238E27FC236}">
                <a16:creationId xmlns:a16="http://schemas.microsoft.com/office/drawing/2014/main" id="{C3E4E990-CAC7-4966-B48F-8EBE7D252CD7}"/>
              </a:ext>
            </a:extLst>
          </p:cNvPr>
          <p:cNvSpPr/>
          <p:nvPr/>
        </p:nvSpPr>
        <p:spPr>
          <a:xfrm flipH="1">
            <a:off x="7074995" y="3135029"/>
            <a:ext cx="216144" cy="357165"/>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dirty="0"/>
          </a:p>
        </p:txBody>
      </p:sp>
      <p:sp>
        <p:nvSpPr>
          <p:cNvPr id="14" name="TextBox 13">
            <a:extLst>
              <a:ext uri="{FF2B5EF4-FFF2-40B4-BE49-F238E27FC236}">
                <a16:creationId xmlns:a16="http://schemas.microsoft.com/office/drawing/2014/main" id="{0891AB5E-B738-426C-95AB-1073C5C7C282}"/>
              </a:ext>
            </a:extLst>
          </p:cNvPr>
          <p:cNvSpPr txBox="1"/>
          <p:nvPr/>
        </p:nvSpPr>
        <p:spPr>
          <a:xfrm>
            <a:off x="6242222" y="3128945"/>
            <a:ext cx="880277" cy="369332"/>
          </a:xfrm>
          <a:prstGeom prst="rect">
            <a:avLst/>
          </a:prstGeom>
          <a:noFill/>
        </p:spPr>
        <p:txBody>
          <a:bodyPr wrap="square" rtlCol="0">
            <a:spAutoFit/>
          </a:bodyPr>
          <a:lstStyle/>
          <a:p>
            <a:pPr algn="ctr"/>
            <a:r>
              <a:rPr lang="en-IN" dirty="0">
                <a:solidFill>
                  <a:schemeClr val="accent4"/>
                </a:solidFill>
              </a:rPr>
              <a:t>Tuple</a:t>
            </a:r>
          </a:p>
        </p:txBody>
      </p:sp>
    </p:spTree>
    <p:extLst>
      <p:ext uri="{BB962C8B-B14F-4D97-AF65-F5344CB8AC3E}">
        <p14:creationId xmlns:p14="http://schemas.microsoft.com/office/powerpoint/2010/main" val="290890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F97D88-7B93-4264-ACFD-CE078F5CD701}"/>
              </a:ext>
            </a:extLst>
          </p:cNvPr>
          <p:cNvSpPr>
            <a:spLocks noGrp="1"/>
          </p:cNvSpPr>
          <p:nvPr>
            <p:ph type="title"/>
          </p:nvPr>
        </p:nvSpPr>
        <p:spPr/>
        <p:txBody>
          <a:bodyPr/>
          <a:lstStyle/>
          <a:p>
            <a:r>
              <a:rPr lang="en-IN" dirty="0"/>
              <a:t>Row And Column Store</a:t>
            </a:r>
          </a:p>
        </p:txBody>
      </p:sp>
      <p:sp>
        <p:nvSpPr>
          <p:cNvPr id="12" name="Text Placeholder 2">
            <a:extLst>
              <a:ext uri="{FF2B5EF4-FFF2-40B4-BE49-F238E27FC236}">
                <a16:creationId xmlns:a16="http://schemas.microsoft.com/office/drawing/2014/main" id="{046E6077-C2A3-470D-AEEA-E2877E1C846E}"/>
              </a:ext>
            </a:extLst>
          </p:cNvPr>
          <p:cNvSpPr>
            <a:spLocks noGrp="1"/>
          </p:cNvSpPr>
          <p:nvPr>
            <p:ph type="body" sz="quarter" idx="10"/>
          </p:nvPr>
        </p:nvSpPr>
        <p:spPr>
          <a:xfrm>
            <a:off x="404812" y="4077072"/>
            <a:ext cx="5691188" cy="2322377"/>
          </a:xfrm>
        </p:spPr>
        <p:txBody>
          <a:bodyPr/>
          <a:lstStyle/>
          <a:p>
            <a:pPr marL="342900" indent="-342900">
              <a:buFont typeface="Arial" panose="020B0604020202020204" pitchFamily="34" charset="0"/>
              <a:buChar char="•"/>
            </a:pPr>
            <a:r>
              <a:rPr lang="en-IN" dirty="0"/>
              <a:t>Row store will give better performance when entire rows are selected, e.g. SELECT *</a:t>
            </a:r>
          </a:p>
          <a:p>
            <a:pPr marL="342900" indent="-342900">
              <a:buFont typeface="Arial" panose="020B0604020202020204" pitchFamily="34" charset="0"/>
              <a:buChar char="•"/>
            </a:pPr>
            <a:r>
              <a:rPr lang="en-IN" dirty="0"/>
              <a:t>Column store will give better performance when operations on one or more columns are required, e.g. MAX( LETTER)</a:t>
            </a:r>
          </a:p>
        </p:txBody>
      </p:sp>
      <p:graphicFrame>
        <p:nvGraphicFramePr>
          <p:cNvPr id="7" name="Table 2">
            <a:extLst>
              <a:ext uri="{FF2B5EF4-FFF2-40B4-BE49-F238E27FC236}">
                <a16:creationId xmlns:a16="http://schemas.microsoft.com/office/drawing/2014/main" id="{D15D5D4D-3B1E-40DF-9F8C-A81577157514}"/>
              </a:ext>
            </a:extLst>
          </p:cNvPr>
          <p:cNvGraphicFramePr>
            <a:graphicFrameLocks noGrp="1"/>
          </p:cNvGraphicFramePr>
          <p:nvPr>
            <p:extLst>
              <p:ext uri="{D42A27DB-BD31-4B8C-83A1-F6EECF244321}">
                <p14:modId xmlns:p14="http://schemas.microsoft.com/office/powerpoint/2010/main" val="3069070074"/>
              </p:ext>
            </p:extLst>
          </p:nvPr>
        </p:nvGraphicFramePr>
        <p:xfrm>
          <a:off x="404813" y="1556792"/>
          <a:ext cx="4496048" cy="1112520"/>
        </p:xfrm>
        <a:graphic>
          <a:graphicData uri="http://schemas.openxmlformats.org/drawingml/2006/table">
            <a:tbl>
              <a:tblPr firstRow="1" bandRow="1">
                <a:tableStyleId>{5C22544A-7EE6-4342-B048-85BDC9FD1C3A}</a:tableStyleId>
              </a:tblPr>
              <a:tblGrid>
                <a:gridCol w="1124012">
                  <a:extLst>
                    <a:ext uri="{9D8B030D-6E8A-4147-A177-3AD203B41FA5}">
                      <a16:colId xmlns:a16="http://schemas.microsoft.com/office/drawing/2014/main" val="781123181"/>
                    </a:ext>
                  </a:extLst>
                </a:gridCol>
                <a:gridCol w="1124012">
                  <a:extLst>
                    <a:ext uri="{9D8B030D-6E8A-4147-A177-3AD203B41FA5}">
                      <a16:colId xmlns:a16="http://schemas.microsoft.com/office/drawing/2014/main" val="1270420026"/>
                    </a:ext>
                  </a:extLst>
                </a:gridCol>
                <a:gridCol w="1124012">
                  <a:extLst>
                    <a:ext uri="{9D8B030D-6E8A-4147-A177-3AD203B41FA5}">
                      <a16:colId xmlns:a16="http://schemas.microsoft.com/office/drawing/2014/main" val="3771187222"/>
                    </a:ext>
                  </a:extLst>
                </a:gridCol>
                <a:gridCol w="1124012">
                  <a:extLst>
                    <a:ext uri="{9D8B030D-6E8A-4147-A177-3AD203B41FA5}">
                      <a16:colId xmlns:a16="http://schemas.microsoft.com/office/drawing/2014/main" val="2234166053"/>
                    </a:ext>
                  </a:extLst>
                </a:gridCol>
              </a:tblGrid>
              <a:tr h="370840">
                <a:tc>
                  <a:txBody>
                    <a:bodyPr/>
                    <a:lstStyle/>
                    <a:p>
                      <a:r>
                        <a:rPr lang="en-IN" dirty="0"/>
                        <a:t>Number</a:t>
                      </a:r>
                    </a:p>
                  </a:txBody>
                  <a:tcPr/>
                </a:tc>
                <a:tc>
                  <a:txBody>
                    <a:bodyPr/>
                    <a:lstStyle/>
                    <a:p>
                      <a:r>
                        <a:rPr lang="en-IN" dirty="0"/>
                        <a:t>Words</a:t>
                      </a:r>
                    </a:p>
                  </a:txBody>
                  <a:tcPr/>
                </a:tc>
                <a:tc>
                  <a:txBody>
                    <a:bodyPr/>
                    <a:lstStyle/>
                    <a:p>
                      <a:r>
                        <a:rPr lang="en-IN" dirty="0"/>
                        <a:t>Letter</a:t>
                      </a:r>
                    </a:p>
                  </a:txBody>
                  <a:tcPr/>
                </a:tc>
                <a:tc>
                  <a:txBody>
                    <a:bodyPr/>
                    <a:lstStyle/>
                    <a:p>
                      <a:r>
                        <a:rPr lang="en-IN" dirty="0"/>
                        <a:t>Ordinal</a:t>
                      </a:r>
                    </a:p>
                  </a:txBody>
                  <a:tcPr/>
                </a:tc>
                <a:extLst>
                  <a:ext uri="{0D108BD9-81ED-4DB2-BD59-A6C34878D82A}">
                    <a16:rowId xmlns:a16="http://schemas.microsoft.com/office/drawing/2014/main" val="3962087105"/>
                  </a:ext>
                </a:extLst>
              </a:tr>
              <a:tr h="370840">
                <a:tc>
                  <a:txBody>
                    <a:bodyPr/>
                    <a:lstStyle/>
                    <a:p>
                      <a:r>
                        <a:rPr lang="en-IN" dirty="0">
                          <a:solidFill>
                            <a:schemeClr val="bg1"/>
                          </a:solidFill>
                        </a:rPr>
                        <a:t>1</a:t>
                      </a:r>
                    </a:p>
                  </a:txBody>
                  <a:tcPr>
                    <a:solidFill>
                      <a:schemeClr val="accent1"/>
                    </a:solidFill>
                  </a:tcPr>
                </a:tc>
                <a:tc>
                  <a:txBody>
                    <a:bodyPr/>
                    <a:lstStyle/>
                    <a:p>
                      <a:r>
                        <a:rPr lang="en-IN" dirty="0"/>
                        <a:t>One</a:t>
                      </a:r>
                    </a:p>
                  </a:txBody>
                  <a:tcPr/>
                </a:tc>
                <a:tc>
                  <a:txBody>
                    <a:bodyPr/>
                    <a:lstStyle/>
                    <a:p>
                      <a:r>
                        <a:rPr lang="en-IN" dirty="0"/>
                        <a:t>A</a:t>
                      </a:r>
                    </a:p>
                  </a:txBody>
                  <a:tcPr/>
                </a:tc>
                <a:tc>
                  <a:txBody>
                    <a:bodyPr/>
                    <a:lstStyle/>
                    <a:p>
                      <a:r>
                        <a:rPr lang="en-IN" dirty="0"/>
                        <a:t>First</a:t>
                      </a:r>
                    </a:p>
                  </a:txBody>
                  <a:tcPr/>
                </a:tc>
                <a:extLst>
                  <a:ext uri="{0D108BD9-81ED-4DB2-BD59-A6C34878D82A}">
                    <a16:rowId xmlns:a16="http://schemas.microsoft.com/office/drawing/2014/main" val="3949139848"/>
                  </a:ext>
                </a:extLst>
              </a:tr>
              <a:tr h="370840">
                <a:tc>
                  <a:txBody>
                    <a:bodyPr/>
                    <a:lstStyle/>
                    <a:p>
                      <a:r>
                        <a:rPr lang="en-IN" dirty="0">
                          <a:solidFill>
                            <a:schemeClr val="bg1"/>
                          </a:solidFill>
                        </a:rPr>
                        <a:t>2</a:t>
                      </a:r>
                    </a:p>
                  </a:txBody>
                  <a:tcPr>
                    <a:solidFill>
                      <a:schemeClr val="accent1"/>
                    </a:solidFill>
                  </a:tcPr>
                </a:tc>
                <a:tc>
                  <a:txBody>
                    <a:bodyPr/>
                    <a:lstStyle/>
                    <a:p>
                      <a:r>
                        <a:rPr lang="en-IN" dirty="0"/>
                        <a:t>Two</a:t>
                      </a:r>
                    </a:p>
                  </a:txBody>
                  <a:tcPr/>
                </a:tc>
                <a:tc>
                  <a:txBody>
                    <a:bodyPr/>
                    <a:lstStyle/>
                    <a:p>
                      <a:r>
                        <a:rPr lang="en-IN" dirty="0"/>
                        <a:t>B</a:t>
                      </a:r>
                    </a:p>
                  </a:txBody>
                  <a:tcPr/>
                </a:tc>
                <a:tc>
                  <a:txBody>
                    <a:bodyPr/>
                    <a:lstStyle/>
                    <a:p>
                      <a:r>
                        <a:rPr lang="en-IN" dirty="0"/>
                        <a:t>Second</a:t>
                      </a:r>
                    </a:p>
                  </a:txBody>
                  <a:tcPr/>
                </a:tc>
                <a:extLst>
                  <a:ext uri="{0D108BD9-81ED-4DB2-BD59-A6C34878D82A}">
                    <a16:rowId xmlns:a16="http://schemas.microsoft.com/office/drawing/2014/main" val="1144030832"/>
                  </a:ext>
                </a:extLst>
              </a:tr>
            </a:tbl>
          </a:graphicData>
        </a:graphic>
      </p:graphicFrame>
      <p:graphicFrame>
        <p:nvGraphicFramePr>
          <p:cNvPr id="4" name="Table 7">
            <a:extLst>
              <a:ext uri="{FF2B5EF4-FFF2-40B4-BE49-F238E27FC236}">
                <a16:creationId xmlns:a16="http://schemas.microsoft.com/office/drawing/2014/main" id="{DCD10FF3-ACF6-4293-8368-2D1E82EA0F0F}"/>
              </a:ext>
            </a:extLst>
          </p:cNvPr>
          <p:cNvGraphicFramePr>
            <a:graphicFrameLocks noGrp="1"/>
          </p:cNvGraphicFramePr>
          <p:nvPr>
            <p:extLst>
              <p:ext uri="{D42A27DB-BD31-4B8C-83A1-F6EECF244321}">
                <p14:modId xmlns:p14="http://schemas.microsoft.com/office/powerpoint/2010/main" val="2072370903"/>
              </p:ext>
            </p:extLst>
          </p:nvPr>
        </p:nvGraphicFramePr>
        <p:xfrm>
          <a:off x="6434119" y="1960538"/>
          <a:ext cx="2160240" cy="333756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264472856"/>
                    </a:ext>
                  </a:extLst>
                </a:gridCol>
                <a:gridCol w="1080120">
                  <a:extLst>
                    <a:ext uri="{9D8B030D-6E8A-4147-A177-3AD203B41FA5}">
                      <a16:colId xmlns:a16="http://schemas.microsoft.com/office/drawing/2014/main" val="1118926154"/>
                    </a:ext>
                  </a:extLst>
                </a:gridCol>
              </a:tblGrid>
              <a:tr h="370840">
                <a:tc>
                  <a:txBody>
                    <a:bodyPr/>
                    <a:lstStyle/>
                    <a:p>
                      <a:r>
                        <a:rPr lang="en-IN" dirty="0"/>
                        <a:t>Memory</a:t>
                      </a:r>
                    </a:p>
                  </a:txBody>
                  <a:tcPr/>
                </a:tc>
                <a:tc>
                  <a:txBody>
                    <a:bodyPr/>
                    <a:lstStyle/>
                    <a:p>
                      <a:r>
                        <a:rPr lang="en-IN" dirty="0"/>
                        <a:t>Value</a:t>
                      </a:r>
                    </a:p>
                  </a:txBody>
                  <a:tcPr/>
                </a:tc>
                <a:extLst>
                  <a:ext uri="{0D108BD9-81ED-4DB2-BD59-A6C34878D82A}">
                    <a16:rowId xmlns:a16="http://schemas.microsoft.com/office/drawing/2014/main" val="3642905663"/>
                  </a:ext>
                </a:extLst>
              </a:tr>
              <a:tr h="370840">
                <a:tc>
                  <a:txBody>
                    <a:bodyPr/>
                    <a:lstStyle/>
                    <a:p>
                      <a:r>
                        <a:rPr lang="en-IN" dirty="0"/>
                        <a:t>1000</a:t>
                      </a:r>
                    </a:p>
                  </a:txBody>
                  <a:tcPr/>
                </a:tc>
                <a:tc>
                  <a:txBody>
                    <a:bodyPr/>
                    <a:lstStyle/>
                    <a:p>
                      <a:r>
                        <a:rPr lang="en-IN" dirty="0"/>
                        <a:t>1</a:t>
                      </a:r>
                    </a:p>
                  </a:txBody>
                  <a:tcPr/>
                </a:tc>
                <a:extLst>
                  <a:ext uri="{0D108BD9-81ED-4DB2-BD59-A6C34878D82A}">
                    <a16:rowId xmlns:a16="http://schemas.microsoft.com/office/drawing/2014/main" val="3887538018"/>
                  </a:ext>
                </a:extLst>
              </a:tr>
              <a:tr h="370840">
                <a:tc>
                  <a:txBody>
                    <a:bodyPr/>
                    <a:lstStyle/>
                    <a:p>
                      <a:r>
                        <a:rPr lang="en-IN" dirty="0"/>
                        <a:t>1004</a:t>
                      </a:r>
                    </a:p>
                  </a:txBody>
                  <a:tcPr/>
                </a:tc>
                <a:tc>
                  <a:txBody>
                    <a:bodyPr/>
                    <a:lstStyle/>
                    <a:p>
                      <a:r>
                        <a:rPr lang="en-IN" dirty="0"/>
                        <a:t>One</a:t>
                      </a:r>
                    </a:p>
                  </a:txBody>
                  <a:tcPr/>
                </a:tc>
                <a:extLst>
                  <a:ext uri="{0D108BD9-81ED-4DB2-BD59-A6C34878D82A}">
                    <a16:rowId xmlns:a16="http://schemas.microsoft.com/office/drawing/2014/main" val="3870652774"/>
                  </a:ext>
                </a:extLst>
              </a:tr>
              <a:tr h="370840">
                <a:tc>
                  <a:txBody>
                    <a:bodyPr/>
                    <a:lstStyle/>
                    <a:p>
                      <a:r>
                        <a:rPr lang="en-IN" dirty="0"/>
                        <a:t>1024</a:t>
                      </a:r>
                    </a:p>
                  </a:txBody>
                  <a:tcPr/>
                </a:tc>
                <a:tc>
                  <a:txBody>
                    <a:bodyPr/>
                    <a:lstStyle/>
                    <a:p>
                      <a:r>
                        <a:rPr lang="en-IN" dirty="0"/>
                        <a:t>A</a:t>
                      </a:r>
                    </a:p>
                  </a:txBody>
                  <a:tcPr/>
                </a:tc>
                <a:extLst>
                  <a:ext uri="{0D108BD9-81ED-4DB2-BD59-A6C34878D82A}">
                    <a16:rowId xmlns:a16="http://schemas.microsoft.com/office/drawing/2014/main" val="1867654190"/>
                  </a:ext>
                </a:extLst>
              </a:tr>
              <a:tr h="370840">
                <a:tc>
                  <a:txBody>
                    <a:bodyPr/>
                    <a:lstStyle/>
                    <a:p>
                      <a:r>
                        <a:rPr lang="en-IN" dirty="0"/>
                        <a:t>1026</a:t>
                      </a:r>
                    </a:p>
                  </a:txBody>
                  <a:tcPr/>
                </a:tc>
                <a:tc>
                  <a:txBody>
                    <a:bodyPr/>
                    <a:lstStyle/>
                    <a:p>
                      <a:r>
                        <a:rPr lang="en-IN" dirty="0"/>
                        <a:t>First</a:t>
                      </a:r>
                    </a:p>
                  </a:txBody>
                  <a:tcPr/>
                </a:tc>
                <a:extLst>
                  <a:ext uri="{0D108BD9-81ED-4DB2-BD59-A6C34878D82A}">
                    <a16:rowId xmlns:a16="http://schemas.microsoft.com/office/drawing/2014/main" val="170557216"/>
                  </a:ext>
                </a:extLst>
              </a:tr>
              <a:tr h="370840">
                <a:tc>
                  <a:txBody>
                    <a:bodyPr/>
                    <a:lstStyle/>
                    <a:p>
                      <a:r>
                        <a:rPr lang="en-IN" dirty="0"/>
                        <a:t>1036</a:t>
                      </a:r>
                    </a:p>
                  </a:txBody>
                  <a:tcPr/>
                </a:tc>
                <a:tc>
                  <a:txBody>
                    <a:bodyPr/>
                    <a:lstStyle/>
                    <a:p>
                      <a:r>
                        <a:rPr lang="en-IN" dirty="0"/>
                        <a:t>2</a:t>
                      </a:r>
                    </a:p>
                  </a:txBody>
                  <a:tcPr/>
                </a:tc>
                <a:extLst>
                  <a:ext uri="{0D108BD9-81ED-4DB2-BD59-A6C34878D82A}">
                    <a16:rowId xmlns:a16="http://schemas.microsoft.com/office/drawing/2014/main" val="3242293583"/>
                  </a:ext>
                </a:extLst>
              </a:tr>
              <a:tr h="370840">
                <a:tc>
                  <a:txBody>
                    <a:bodyPr/>
                    <a:lstStyle/>
                    <a:p>
                      <a:r>
                        <a:rPr lang="en-IN" dirty="0"/>
                        <a:t>1040</a:t>
                      </a:r>
                    </a:p>
                  </a:txBody>
                  <a:tcPr/>
                </a:tc>
                <a:tc>
                  <a:txBody>
                    <a:bodyPr/>
                    <a:lstStyle/>
                    <a:p>
                      <a:r>
                        <a:rPr lang="en-IN" dirty="0"/>
                        <a:t>Two</a:t>
                      </a:r>
                    </a:p>
                  </a:txBody>
                  <a:tcPr/>
                </a:tc>
                <a:extLst>
                  <a:ext uri="{0D108BD9-81ED-4DB2-BD59-A6C34878D82A}">
                    <a16:rowId xmlns:a16="http://schemas.microsoft.com/office/drawing/2014/main" val="1386514041"/>
                  </a:ext>
                </a:extLst>
              </a:tr>
              <a:tr h="370840">
                <a:tc>
                  <a:txBody>
                    <a:bodyPr/>
                    <a:lstStyle/>
                    <a:p>
                      <a:r>
                        <a:rPr lang="en-IN" dirty="0"/>
                        <a:t>1060</a:t>
                      </a:r>
                    </a:p>
                  </a:txBody>
                  <a:tcPr/>
                </a:tc>
                <a:tc>
                  <a:txBody>
                    <a:bodyPr/>
                    <a:lstStyle/>
                    <a:p>
                      <a:r>
                        <a:rPr lang="en-IN" dirty="0"/>
                        <a:t>B</a:t>
                      </a:r>
                    </a:p>
                  </a:txBody>
                  <a:tcPr/>
                </a:tc>
                <a:extLst>
                  <a:ext uri="{0D108BD9-81ED-4DB2-BD59-A6C34878D82A}">
                    <a16:rowId xmlns:a16="http://schemas.microsoft.com/office/drawing/2014/main" val="2346433800"/>
                  </a:ext>
                </a:extLst>
              </a:tr>
              <a:tr h="370840">
                <a:tc>
                  <a:txBody>
                    <a:bodyPr/>
                    <a:lstStyle/>
                    <a:p>
                      <a:r>
                        <a:rPr lang="en-IN" dirty="0"/>
                        <a:t>1062</a:t>
                      </a:r>
                    </a:p>
                  </a:txBody>
                  <a:tcPr/>
                </a:tc>
                <a:tc>
                  <a:txBody>
                    <a:bodyPr/>
                    <a:lstStyle/>
                    <a:p>
                      <a:r>
                        <a:rPr lang="en-IN" dirty="0"/>
                        <a:t>Second</a:t>
                      </a:r>
                    </a:p>
                  </a:txBody>
                  <a:tcPr/>
                </a:tc>
                <a:extLst>
                  <a:ext uri="{0D108BD9-81ED-4DB2-BD59-A6C34878D82A}">
                    <a16:rowId xmlns:a16="http://schemas.microsoft.com/office/drawing/2014/main" val="319464796"/>
                  </a:ext>
                </a:extLst>
              </a:tr>
            </a:tbl>
          </a:graphicData>
        </a:graphic>
      </p:graphicFrame>
      <p:sp>
        <p:nvSpPr>
          <p:cNvPr id="8" name="TextBox 7">
            <a:extLst>
              <a:ext uri="{FF2B5EF4-FFF2-40B4-BE49-F238E27FC236}">
                <a16:creationId xmlns:a16="http://schemas.microsoft.com/office/drawing/2014/main" id="{77CE1C21-601E-45E4-9778-37231D808174}"/>
              </a:ext>
            </a:extLst>
          </p:cNvPr>
          <p:cNvSpPr txBox="1"/>
          <p:nvPr/>
        </p:nvSpPr>
        <p:spPr>
          <a:xfrm>
            <a:off x="404813" y="2728368"/>
            <a:ext cx="5421677" cy="1200329"/>
          </a:xfrm>
          <a:prstGeom prst="rect">
            <a:avLst/>
          </a:prstGeom>
          <a:noFill/>
        </p:spPr>
        <p:txBody>
          <a:bodyPr wrap="none" rtlCol="0">
            <a:spAutoFit/>
          </a:bodyPr>
          <a:lstStyle/>
          <a:p>
            <a:r>
              <a:rPr lang="en-IN" dirty="0"/>
              <a:t>Assumptions:</a:t>
            </a:r>
          </a:p>
          <a:p>
            <a:pPr marL="285750" indent="-285750">
              <a:buFont typeface="Arial" panose="020B0604020202020204" pitchFamily="34" charset="0"/>
              <a:buChar char="•"/>
            </a:pPr>
            <a:r>
              <a:rPr lang="en-IN" dirty="0"/>
              <a:t>Integer is of 4 bytes</a:t>
            </a:r>
          </a:p>
          <a:p>
            <a:pPr marL="285750" indent="-285750">
              <a:buFont typeface="Arial" panose="020B0604020202020204" pitchFamily="34" charset="0"/>
              <a:buChar char="•"/>
            </a:pPr>
            <a:r>
              <a:rPr lang="en-IN" dirty="0"/>
              <a:t>Character is of two bytes</a:t>
            </a:r>
          </a:p>
          <a:p>
            <a:pPr marL="285750" indent="-285750">
              <a:buFont typeface="Arial" panose="020B0604020202020204" pitchFamily="34" charset="0"/>
              <a:buChar char="•"/>
            </a:pPr>
            <a:r>
              <a:rPr lang="en-IN" dirty="0"/>
              <a:t>Words and Ordinal fields are 10 characters long</a:t>
            </a:r>
          </a:p>
        </p:txBody>
      </p:sp>
      <p:graphicFrame>
        <p:nvGraphicFramePr>
          <p:cNvPr id="9" name="Table 7">
            <a:extLst>
              <a:ext uri="{FF2B5EF4-FFF2-40B4-BE49-F238E27FC236}">
                <a16:creationId xmlns:a16="http://schemas.microsoft.com/office/drawing/2014/main" id="{4E1F511C-641B-4817-AE77-ABC8F723BB23}"/>
              </a:ext>
            </a:extLst>
          </p:cNvPr>
          <p:cNvGraphicFramePr>
            <a:graphicFrameLocks noGrp="1"/>
          </p:cNvGraphicFramePr>
          <p:nvPr>
            <p:extLst>
              <p:ext uri="{D42A27DB-BD31-4B8C-83A1-F6EECF244321}">
                <p14:modId xmlns:p14="http://schemas.microsoft.com/office/powerpoint/2010/main" val="442736433"/>
              </p:ext>
            </p:extLst>
          </p:nvPr>
        </p:nvGraphicFramePr>
        <p:xfrm>
          <a:off x="9626947" y="1921594"/>
          <a:ext cx="2160240" cy="3376503"/>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264472856"/>
                    </a:ext>
                  </a:extLst>
                </a:gridCol>
                <a:gridCol w="1080120">
                  <a:extLst>
                    <a:ext uri="{9D8B030D-6E8A-4147-A177-3AD203B41FA5}">
                      <a16:colId xmlns:a16="http://schemas.microsoft.com/office/drawing/2014/main" val="1118926154"/>
                    </a:ext>
                  </a:extLst>
                </a:gridCol>
              </a:tblGrid>
              <a:tr h="375167">
                <a:tc>
                  <a:txBody>
                    <a:bodyPr/>
                    <a:lstStyle/>
                    <a:p>
                      <a:r>
                        <a:rPr lang="en-IN" dirty="0"/>
                        <a:t>Memory</a:t>
                      </a:r>
                    </a:p>
                  </a:txBody>
                  <a:tcPr/>
                </a:tc>
                <a:tc>
                  <a:txBody>
                    <a:bodyPr/>
                    <a:lstStyle/>
                    <a:p>
                      <a:r>
                        <a:rPr lang="en-IN" dirty="0"/>
                        <a:t>Value</a:t>
                      </a:r>
                    </a:p>
                  </a:txBody>
                  <a:tcPr/>
                </a:tc>
                <a:extLst>
                  <a:ext uri="{0D108BD9-81ED-4DB2-BD59-A6C34878D82A}">
                    <a16:rowId xmlns:a16="http://schemas.microsoft.com/office/drawing/2014/main" val="3642905663"/>
                  </a:ext>
                </a:extLst>
              </a:tr>
              <a:tr h="375167">
                <a:tc>
                  <a:txBody>
                    <a:bodyPr/>
                    <a:lstStyle/>
                    <a:p>
                      <a:r>
                        <a:rPr lang="en-IN" dirty="0"/>
                        <a:t>1000</a:t>
                      </a:r>
                    </a:p>
                  </a:txBody>
                  <a:tcPr/>
                </a:tc>
                <a:tc>
                  <a:txBody>
                    <a:bodyPr/>
                    <a:lstStyle/>
                    <a:p>
                      <a:r>
                        <a:rPr lang="en-IN" dirty="0"/>
                        <a:t>1</a:t>
                      </a:r>
                    </a:p>
                  </a:txBody>
                  <a:tcPr/>
                </a:tc>
                <a:extLst>
                  <a:ext uri="{0D108BD9-81ED-4DB2-BD59-A6C34878D82A}">
                    <a16:rowId xmlns:a16="http://schemas.microsoft.com/office/drawing/2014/main" val="3887538018"/>
                  </a:ext>
                </a:extLst>
              </a:tr>
              <a:tr h="375167">
                <a:tc>
                  <a:txBody>
                    <a:bodyPr/>
                    <a:lstStyle/>
                    <a:p>
                      <a:r>
                        <a:rPr lang="en-IN" dirty="0"/>
                        <a:t>1004</a:t>
                      </a:r>
                    </a:p>
                  </a:txBody>
                  <a:tcPr/>
                </a:tc>
                <a:tc>
                  <a:txBody>
                    <a:bodyPr/>
                    <a:lstStyle/>
                    <a:p>
                      <a:r>
                        <a:rPr lang="en-IN" dirty="0"/>
                        <a:t>2</a:t>
                      </a:r>
                    </a:p>
                  </a:txBody>
                  <a:tcPr/>
                </a:tc>
                <a:extLst>
                  <a:ext uri="{0D108BD9-81ED-4DB2-BD59-A6C34878D82A}">
                    <a16:rowId xmlns:a16="http://schemas.microsoft.com/office/drawing/2014/main" val="3870652774"/>
                  </a:ext>
                </a:extLst>
              </a:tr>
              <a:tr h="375167">
                <a:tc>
                  <a:txBody>
                    <a:bodyPr/>
                    <a:lstStyle/>
                    <a:p>
                      <a:r>
                        <a:rPr lang="en-IN" dirty="0"/>
                        <a:t>1008</a:t>
                      </a:r>
                    </a:p>
                  </a:txBody>
                  <a:tcPr/>
                </a:tc>
                <a:tc>
                  <a:txBody>
                    <a:bodyPr/>
                    <a:lstStyle/>
                    <a:p>
                      <a:r>
                        <a:rPr lang="en-IN" dirty="0"/>
                        <a:t>One</a:t>
                      </a:r>
                    </a:p>
                  </a:txBody>
                  <a:tcPr/>
                </a:tc>
                <a:extLst>
                  <a:ext uri="{0D108BD9-81ED-4DB2-BD59-A6C34878D82A}">
                    <a16:rowId xmlns:a16="http://schemas.microsoft.com/office/drawing/2014/main" val="1867654190"/>
                  </a:ext>
                </a:extLst>
              </a:tr>
              <a:tr h="375167">
                <a:tc>
                  <a:txBody>
                    <a:bodyPr/>
                    <a:lstStyle/>
                    <a:p>
                      <a:r>
                        <a:rPr lang="en-IN" dirty="0"/>
                        <a:t>1028</a:t>
                      </a:r>
                    </a:p>
                  </a:txBody>
                  <a:tcPr/>
                </a:tc>
                <a:tc>
                  <a:txBody>
                    <a:bodyPr/>
                    <a:lstStyle/>
                    <a:p>
                      <a:r>
                        <a:rPr lang="en-IN" dirty="0"/>
                        <a:t>Two</a:t>
                      </a:r>
                    </a:p>
                  </a:txBody>
                  <a:tcPr/>
                </a:tc>
                <a:extLst>
                  <a:ext uri="{0D108BD9-81ED-4DB2-BD59-A6C34878D82A}">
                    <a16:rowId xmlns:a16="http://schemas.microsoft.com/office/drawing/2014/main" val="170557216"/>
                  </a:ext>
                </a:extLst>
              </a:tr>
              <a:tr h="375167">
                <a:tc>
                  <a:txBody>
                    <a:bodyPr/>
                    <a:lstStyle/>
                    <a:p>
                      <a:r>
                        <a:rPr lang="en-IN" dirty="0"/>
                        <a:t>1048</a:t>
                      </a:r>
                    </a:p>
                  </a:txBody>
                  <a:tcPr/>
                </a:tc>
                <a:tc>
                  <a:txBody>
                    <a:bodyPr/>
                    <a:lstStyle/>
                    <a:p>
                      <a:r>
                        <a:rPr lang="en-IN" dirty="0"/>
                        <a:t>A</a:t>
                      </a:r>
                    </a:p>
                  </a:txBody>
                  <a:tcPr/>
                </a:tc>
                <a:extLst>
                  <a:ext uri="{0D108BD9-81ED-4DB2-BD59-A6C34878D82A}">
                    <a16:rowId xmlns:a16="http://schemas.microsoft.com/office/drawing/2014/main" val="3242293583"/>
                  </a:ext>
                </a:extLst>
              </a:tr>
              <a:tr h="375167">
                <a:tc>
                  <a:txBody>
                    <a:bodyPr/>
                    <a:lstStyle/>
                    <a:p>
                      <a:r>
                        <a:rPr lang="en-IN" dirty="0"/>
                        <a:t>1050</a:t>
                      </a:r>
                    </a:p>
                  </a:txBody>
                  <a:tcPr/>
                </a:tc>
                <a:tc>
                  <a:txBody>
                    <a:bodyPr/>
                    <a:lstStyle/>
                    <a:p>
                      <a:r>
                        <a:rPr lang="en-IN" dirty="0"/>
                        <a:t>B</a:t>
                      </a:r>
                    </a:p>
                  </a:txBody>
                  <a:tcPr/>
                </a:tc>
                <a:extLst>
                  <a:ext uri="{0D108BD9-81ED-4DB2-BD59-A6C34878D82A}">
                    <a16:rowId xmlns:a16="http://schemas.microsoft.com/office/drawing/2014/main" val="1386514041"/>
                  </a:ext>
                </a:extLst>
              </a:tr>
              <a:tr h="375167">
                <a:tc>
                  <a:txBody>
                    <a:bodyPr/>
                    <a:lstStyle/>
                    <a:p>
                      <a:r>
                        <a:rPr lang="en-IN" dirty="0"/>
                        <a:t>1052</a:t>
                      </a:r>
                    </a:p>
                  </a:txBody>
                  <a:tcPr/>
                </a:tc>
                <a:tc>
                  <a:txBody>
                    <a:bodyPr/>
                    <a:lstStyle/>
                    <a:p>
                      <a:r>
                        <a:rPr lang="en-IN" dirty="0"/>
                        <a:t>First</a:t>
                      </a:r>
                    </a:p>
                  </a:txBody>
                  <a:tcPr/>
                </a:tc>
                <a:extLst>
                  <a:ext uri="{0D108BD9-81ED-4DB2-BD59-A6C34878D82A}">
                    <a16:rowId xmlns:a16="http://schemas.microsoft.com/office/drawing/2014/main" val="2346433800"/>
                  </a:ext>
                </a:extLst>
              </a:tr>
              <a:tr h="375167">
                <a:tc>
                  <a:txBody>
                    <a:bodyPr/>
                    <a:lstStyle/>
                    <a:p>
                      <a:r>
                        <a:rPr lang="en-IN" dirty="0"/>
                        <a:t>1062</a:t>
                      </a:r>
                    </a:p>
                  </a:txBody>
                  <a:tcPr/>
                </a:tc>
                <a:tc>
                  <a:txBody>
                    <a:bodyPr/>
                    <a:lstStyle/>
                    <a:p>
                      <a:r>
                        <a:rPr lang="en-IN" dirty="0"/>
                        <a:t>Second</a:t>
                      </a:r>
                    </a:p>
                  </a:txBody>
                  <a:tcPr/>
                </a:tc>
                <a:extLst>
                  <a:ext uri="{0D108BD9-81ED-4DB2-BD59-A6C34878D82A}">
                    <a16:rowId xmlns:a16="http://schemas.microsoft.com/office/drawing/2014/main" val="319464796"/>
                  </a:ext>
                </a:extLst>
              </a:tr>
            </a:tbl>
          </a:graphicData>
        </a:graphic>
      </p:graphicFrame>
      <p:sp>
        <p:nvSpPr>
          <p:cNvPr id="10" name="TextBox 9">
            <a:extLst>
              <a:ext uri="{FF2B5EF4-FFF2-40B4-BE49-F238E27FC236}">
                <a16:creationId xmlns:a16="http://schemas.microsoft.com/office/drawing/2014/main" id="{2CFCB43D-FF10-42DA-B588-05E89E1E1902}"/>
              </a:ext>
            </a:extLst>
          </p:cNvPr>
          <p:cNvSpPr txBox="1"/>
          <p:nvPr/>
        </p:nvSpPr>
        <p:spPr>
          <a:xfrm>
            <a:off x="6434119" y="1553682"/>
            <a:ext cx="2160240" cy="369332"/>
          </a:xfrm>
          <a:prstGeom prst="rect">
            <a:avLst/>
          </a:prstGeom>
          <a:noFill/>
        </p:spPr>
        <p:txBody>
          <a:bodyPr wrap="square" rtlCol="0">
            <a:spAutoFit/>
          </a:bodyPr>
          <a:lstStyle/>
          <a:p>
            <a:pPr algn="ctr"/>
            <a:r>
              <a:rPr lang="en-IN" dirty="0">
                <a:solidFill>
                  <a:schemeClr val="accent4"/>
                </a:solidFill>
              </a:rPr>
              <a:t>Row Store</a:t>
            </a:r>
          </a:p>
        </p:txBody>
      </p:sp>
      <p:sp>
        <p:nvSpPr>
          <p:cNvPr id="11" name="TextBox 10">
            <a:extLst>
              <a:ext uri="{FF2B5EF4-FFF2-40B4-BE49-F238E27FC236}">
                <a16:creationId xmlns:a16="http://schemas.microsoft.com/office/drawing/2014/main" id="{7F8F5F7A-7658-4930-BF2B-3F17949C301F}"/>
              </a:ext>
            </a:extLst>
          </p:cNvPr>
          <p:cNvSpPr txBox="1"/>
          <p:nvPr/>
        </p:nvSpPr>
        <p:spPr>
          <a:xfrm>
            <a:off x="9626947" y="1555372"/>
            <a:ext cx="2160240" cy="369332"/>
          </a:xfrm>
          <a:prstGeom prst="rect">
            <a:avLst/>
          </a:prstGeom>
          <a:noFill/>
        </p:spPr>
        <p:txBody>
          <a:bodyPr wrap="square" rtlCol="0">
            <a:spAutoFit/>
          </a:bodyPr>
          <a:lstStyle/>
          <a:p>
            <a:pPr algn="ctr"/>
            <a:r>
              <a:rPr lang="en-IN" dirty="0">
                <a:solidFill>
                  <a:schemeClr val="accent4"/>
                </a:solidFill>
              </a:rPr>
              <a:t>Column Store</a:t>
            </a:r>
          </a:p>
        </p:txBody>
      </p:sp>
    </p:spTree>
    <p:extLst>
      <p:ext uri="{BB962C8B-B14F-4D97-AF65-F5344CB8AC3E}">
        <p14:creationId xmlns:p14="http://schemas.microsoft.com/office/powerpoint/2010/main" val="2444056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D7520-72B1-44F2-9D11-531BB1A9195B}"/>
              </a:ext>
            </a:extLst>
          </p:cNvPr>
          <p:cNvSpPr>
            <a:spLocks noGrp="1"/>
          </p:cNvSpPr>
          <p:nvPr>
            <p:ph type="title"/>
          </p:nvPr>
        </p:nvSpPr>
        <p:spPr/>
        <p:txBody>
          <a:bodyPr/>
          <a:lstStyle/>
          <a:p>
            <a:r>
              <a:rPr lang="en-IN" dirty="0"/>
              <a:t>In Memory Database</a:t>
            </a:r>
          </a:p>
        </p:txBody>
      </p:sp>
      <p:sp>
        <p:nvSpPr>
          <p:cNvPr id="3" name="Text Placeholder 2">
            <a:extLst>
              <a:ext uri="{FF2B5EF4-FFF2-40B4-BE49-F238E27FC236}">
                <a16:creationId xmlns:a16="http://schemas.microsoft.com/office/drawing/2014/main" id="{24D0B4F1-341E-4FA2-9A3A-A57DFE10145E}"/>
              </a:ext>
            </a:extLst>
          </p:cNvPr>
          <p:cNvSpPr>
            <a:spLocks noGrp="1"/>
          </p:cNvSpPr>
          <p:nvPr>
            <p:ph type="body" sz="quarter" idx="10"/>
          </p:nvPr>
        </p:nvSpPr>
        <p:spPr>
          <a:xfrm>
            <a:off x="404812" y="1447800"/>
            <a:ext cx="4186841" cy="4951650"/>
          </a:xfrm>
        </p:spPr>
        <p:txBody>
          <a:bodyPr/>
          <a:lstStyle/>
          <a:p>
            <a:pPr marL="342900" indent="-342900">
              <a:buFont typeface="Arial" panose="020B0604020202020204" pitchFamily="34" charset="0"/>
              <a:buChar char="•"/>
            </a:pPr>
            <a:r>
              <a:rPr lang="en-IN" dirty="0"/>
              <a:t>Data access is faster in memory as compared to hard disk</a:t>
            </a:r>
          </a:p>
          <a:p>
            <a:pPr marL="342900" indent="-342900">
              <a:buFont typeface="Arial" panose="020B0604020202020204" pitchFamily="34" charset="0"/>
              <a:buChar char="•"/>
            </a:pPr>
            <a:r>
              <a:rPr lang="en-IN" dirty="0"/>
              <a:t>To keep memory requirements reasonable</a:t>
            </a:r>
          </a:p>
          <a:p>
            <a:pPr marL="520700" lvl="1" indent="-342900">
              <a:buFont typeface="Arial" panose="020B0604020202020204" pitchFamily="34" charset="0"/>
              <a:buChar char="•"/>
            </a:pPr>
            <a:r>
              <a:rPr lang="en-IN" dirty="0"/>
              <a:t>Only the frequently required records are stored in memory</a:t>
            </a:r>
          </a:p>
          <a:p>
            <a:pPr marL="520700" lvl="1" indent="-342900">
              <a:buFont typeface="Arial" panose="020B0604020202020204" pitchFamily="34" charset="0"/>
              <a:buChar char="•"/>
            </a:pPr>
            <a:r>
              <a:rPr lang="en-IN" dirty="0"/>
              <a:t>If a record does not exist in memory, it is read from the disk</a:t>
            </a:r>
          </a:p>
          <a:p>
            <a:pPr marL="520700" lvl="1" indent="-342900">
              <a:buFont typeface="Arial" panose="020B0604020202020204" pitchFamily="34" charset="0"/>
              <a:buChar char="•"/>
            </a:pPr>
            <a:r>
              <a:rPr lang="en-IN" dirty="0"/>
              <a:t>Database system may implement dynamic tiering in which</a:t>
            </a:r>
          </a:p>
          <a:p>
            <a:pPr marL="704850" lvl="2" indent="-342900"/>
            <a:r>
              <a:rPr lang="en-IN" dirty="0"/>
              <a:t>Frequently accessed records not present in memory are loaded and retained in the memory</a:t>
            </a:r>
          </a:p>
          <a:p>
            <a:pPr marL="704850" lvl="2" indent="-342900"/>
            <a:r>
              <a:rPr lang="en-IN" dirty="0"/>
              <a:t>Unused records are saved to disk and removed from memory</a:t>
            </a:r>
          </a:p>
          <a:p>
            <a:pPr marL="342900" indent="-342900">
              <a:buFont typeface="Arial" panose="020B0604020202020204" pitchFamily="34" charset="0"/>
              <a:buChar char="•"/>
            </a:pPr>
            <a:endParaRPr lang="en-IN" dirty="0"/>
          </a:p>
        </p:txBody>
      </p:sp>
      <p:sp>
        <p:nvSpPr>
          <p:cNvPr id="21" name="Flowchart: Magnetic Disk 20">
            <a:extLst>
              <a:ext uri="{FF2B5EF4-FFF2-40B4-BE49-F238E27FC236}">
                <a16:creationId xmlns:a16="http://schemas.microsoft.com/office/drawing/2014/main" id="{2F637745-FCB2-4D45-8F0E-4076539DA51D}"/>
              </a:ext>
            </a:extLst>
          </p:cNvPr>
          <p:cNvSpPr/>
          <p:nvPr/>
        </p:nvSpPr>
        <p:spPr>
          <a:xfrm>
            <a:off x="5331728" y="5086030"/>
            <a:ext cx="1528544" cy="1313183"/>
          </a:xfrm>
          <a:prstGeom prst="flowChartMagneticDisk">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Hard Disk</a:t>
            </a:r>
          </a:p>
        </p:txBody>
      </p:sp>
      <p:sp>
        <p:nvSpPr>
          <p:cNvPr id="22" name="Rectangle: Rounded Corners 21">
            <a:extLst>
              <a:ext uri="{FF2B5EF4-FFF2-40B4-BE49-F238E27FC236}">
                <a16:creationId xmlns:a16="http://schemas.microsoft.com/office/drawing/2014/main" id="{C8CB2F90-EE5F-4B62-BFB0-C572F2815278}"/>
              </a:ext>
            </a:extLst>
          </p:cNvPr>
          <p:cNvSpPr/>
          <p:nvPr/>
        </p:nvSpPr>
        <p:spPr>
          <a:xfrm>
            <a:off x="5320157" y="1447798"/>
            <a:ext cx="1528544" cy="124398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Main Memory (RAM)</a:t>
            </a:r>
          </a:p>
        </p:txBody>
      </p:sp>
      <p:sp>
        <p:nvSpPr>
          <p:cNvPr id="23" name="Rectangle: Rounded Corners 22">
            <a:extLst>
              <a:ext uri="{FF2B5EF4-FFF2-40B4-BE49-F238E27FC236}">
                <a16:creationId xmlns:a16="http://schemas.microsoft.com/office/drawing/2014/main" id="{D43DFF8D-A756-4E76-AC0C-59067D52360E}"/>
              </a:ext>
            </a:extLst>
          </p:cNvPr>
          <p:cNvSpPr/>
          <p:nvPr/>
        </p:nvSpPr>
        <p:spPr>
          <a:xfrm>
            <a:off x="10776520" y="1856773"/>
            <a:ext cx="864096" cy="91002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CPU</a:t>
            </a:r>
          </a:p>
        </p:txBody>
      </p:sp>
      <p:sp>
        <p:nvSpPr>
          <p:cNvPr id="24" name="Flowchart: Decision 23">
            <a:extLst>
              <a:ext uri="{FF2B5EF4-FFF2-40B4-BE49-F238E27FC236}">
                <a16:creationId xmlns:a16="http://schemas.microsoft.com/office/drawing/2014/main" id="{ACF51B17-F277-44BC-9C5F-983365AA4122}"/>
              </a:ext>
            </a:extLst>
          </p:cNvPr>
          <p:cNvSpPr/>
          <p:nvPr/>
        </p:nvSpPr>
        <p:spPr>
          <a:xfrm>
            <a:off x="5221764" y="3126577"/>
            <a:ext cx="1725329" cy="1237904"/>
          </a:xfrm>
          <a:prstGeom prst="flowChartDecis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Data in memory?</a:t>
            </a:r>
          </a:p>
        </p:txBody>
      </p:sp>
      <p:cxnSp>
        <p:nvCxnSpPr>
          <p:cNvPr id="26" name="Straight Arrow Connector 25">
            <a:extLst>
              <a:ext uri="{FF2B5EF4-FFF2-40B4-BE49-F238E27FC236}">
                <a16:creationId xmlns:a16="http://schemas.microsoft.com/office/drawing/2014/main" id="{1E7FC7B1-B0C7-4057-8FB9-0B9C5F4E2221}"/>
              </a:ext>
            </a:extLst>
          </p:cNvPr>
          <p:cNvCxnSpPr>
            <a:cxnSpLocks/>
            <a:stCxn id="24" idx="0"/>
            <a:endCxn id="22" idx="2"/>
          </p:cNvCxnSpPr>
          <p:nvPr/>
        </p:nvCxnSpPr>
        <p:spPr>
          <a:xfrm flipV="1">
            <a:off x="6084429" y="2691779"/>
            <a:ext cx="0" cy="4347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E0CF7EB9-B513-4918-9046-DB7E4836DDBC}"/>
              </a:ext>
            </a:extLst>
          </p:cNvPr>
          <p:cNvCxnSpPr>
            <a:cxnSpLocks/>
            <a:stCxn id="24" idx="2"/>
            <a:endCxn id="21" idx="1"/>
          </p:cNvCxnSpPr>
          <p:nvPr/>
        </p:nvCxnSpPr>
        <p:spPr>
          <a:xfrm>
            <a:off x="6084429" y="4364481"/>
            <a:ext cx="11571" cy="7215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5A8215DA-EB61-4068-B282-FD5801B5AFE7}"/>
              </a:ext>
            </a:extLst>
          </p:cNvPr>
          <p:cNvCxnSpPr>
            <a:cxnSpLocks/>
            <a:stCxn id="21" idx="2"/>
            <a:endCxn id="22" idx="1"/>
          </p:cNvCxnSpPr>
          <p:nvPr/>
        </p:nvCxnSpPr>
        <p:spPr>
          <a:xfrm rot="10800000">
            <a:off x="5320158" y="2069790"/>
            <a:ext cx="11571" cy="3672833"/>
          </a:xfrm>
          <a:prstGeom prst="bentConnector3">
            <a:avLst>
              <a:gd name="adj1" fmla="val 207562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0257D05D-64C2-4731-A96C-13DE4B3264C4}"/>
              </a:ext>
            </a:extLst>
          </p:cNvPr>
          <p:cNvCxnSpPr>
            <a:cxnSpLocks/>
            <a:endCxn id="24" idx="3"/>
          </p:cNvCxnSpPr>
          <p:nvPr/>
        </p:nvCxnSpPr>
        <p:spPr>
          <a:xfrm rot="10800000" flipV="1">
            <a:off x="6947094" y="2513533"/>
            <a:ext cx="3848467" cy="1231996"/>
          </a:xfrm>
          <a:prstGeom prst="bentConnector3">
            <a:avLst>
              <a:gd name="adj1" fmla="val 8515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5FB8A149-CDF0-4CE5-BE50-461C5271B606}"/>
              </a:ext>
            </a:extLst>
          </p:cNvPr>
          <p:cNvCxnSpPr>
            <a:cxnSpLocks/>
            <a:stCxn id="22" idx="3"/>
          </p:cNvCxnSpPr>
          <p:nvPr/>
        </p:nvCxnSpPr>
        <p:spPr>
          <a:xfrm flipV="1">
            <a:off x="6848701" y="2063712"/>
            <a:ext cx="3946859" cy="6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C4610A43-D74E-4E5B-945D-C50013C7D293}"/>
              </a:ext>
            </a:extLst>
          </p:cNvPr>
          <p:cNvSpPr txBox="1"/>
          <p:nvPr/>
        </p:nvSpPr>
        <p:spPr>
          <a:xfrm>
            <a:off x="8003369" y="2255406"/>
            <a:ext cx="1260493" cy="307777"/>
          </a:xfrm>
          <a:prstGeom prst="rect">
            <a:avLst/>
          </a:prstGeom>
          <a:noFill/>
        </p:spPr>
        <p:txBody>
          <a:bodyPr wrap="square" rtlCol="0">
            <a:spAutoFit/>
          </a:bodyPr>
          <a:lstStyle/>
          <a:p>
            <a:r>
              <a:rPr lang="en-IN" sz="1400" dirty="0">
                <a:solidFill>
                  <a:schemeClr val="accent4"/>
                </a:solidFill>
              </a:rPr>
              <a:t>Request data</a:t>
            </a:r>
          </a:p>
        </p:txBody>
      </p:sp>
      <p:sp>
        <p:nvSpPr>
          <p:cNvPr id="60" name="TextBox 59">
            <a:extLst>
              <a:ext uri="{FF2B5EF4-FFF2-40B4-BE49-F238E27FC236}">
                <a16:creationId xmlns:a16="http://schemas.microsoft.com/office/drawing/2014/main" id="{695E47DF-1140-4433-A95D-874A6A59BDA3}"/>
              </a:ext>
            </a:extLst>
          </p:cNvPr>
          <p:cNvSpPr txBox="1"/>
          <p:nvPr/>
        </p:nvSpPr>
        <p:spPr>
          <a:xfrm>
            <a:off x="6039226" y="4649358"/>
            <a:ext cx="421910" cy="307777"/>
          </a:xfrm>
          <a:prstGeom prst="rect">
            <a:avLst/>
          </a:prstGeom>
          <a:noFill/>
        </p:spPr>
        <p:txBody>
          <a:bodyPr wrap="none" rtlCol="0">
            <a:spAutoFit/>
          </a:bodyPr>
          <a:lstStyle/>
          <a:p>
            <a:r>
              <a:rPr lang="en-IN" sz="1400" dirty="0">
                <a:solidFill>
                  <a:schemeClr val="accent4"/>
                </a:solidFill>
              </a:rPr>
              <a:t>No</a:t>
            </a:r>
          </a:p>
        </p:txBody>
      </p:sp>
      <p:sp>
        <p:nvSpPr>
          <p:cNvPr id="61" name="TextBox 60">
            <a:extLst>
              <a:ext uri="{FF2B5EF4-FFF2-40B4-BE49-F238E27FC236}">
                <a16:creationId xmlns:a16="http://schemas.microsoft.com/office/drawing/2014/main" id="{7DCBDFB5-1E62-45ED-B343-E15075998C45}"/>
              </a:ext>
            </a:extLst>
          </p:cNvPr>
          <p:cNvSpPr txBox="1"/>
          <p:nvPr/>
        </p:nvSpPr>
        <p:spPr>
          <a:xfrm>
            <a:off x="6013578" y="2781062"/>
            <a:ext cx="473206" cy="307777"/>
          </a:xfrm>
          <a:prstGeom prst="rect">
            <a:avLst/>
          </a:prstGeom>
          <a:noFill/>
        </p:spPr>
        <p:txBody>
          <a:bodyPr wrap="none" rtlCol="0">
            <a:spAutoFit/>
          </a:bodyPr>
          <a:lstStyle/>
          <a:p>
            <a:r>
              <a:rPr lang="en-IN" sz="1400" dirty="0">
                <a:solidFill>
                  <a:schemeClr val="accent4"/>
                </a:solidFill>
              </a:rPr>
              <a:t>Yes</a:t>
            </a:r>
          </a:p>
        </p:txBody>
      </p:sp>
      <p:sp>
        <p:nvSpPr>
          <p:cNvPr id="62" name="TextBox 61">
            <a:extLst>
              <a:ext uri="{FF2B5EF4-FFF2-40B4-BE49-F238E27FC236}">
                <a16:creationId xmlns:a16="http://schemas.microsoft.com/office/drawing/2014/main" id="{04D9DCFF-A767-4986-A38A-9BC20E4419E8}"/>
              </a:ext>
            </a:extLst>
          </p:cNvPr>
          <p:cNvSpPr txBox="1"/>
          <p:nvPr/>
        </p:nvSpPr>
        <p:spPr>
          <a:xfrm rot="16200000">
            <a:off x="4212753" y="3752317"/>
            <a:ext cx="1486304" cy="307777"/>
          </a:xfrm>
          <a:prstGeom prst="rect">
            <a:avLst/>
          </a:prstGeom>
          <a:noFill/>
        </p:spPr>
        <p:txBody>
          <a:bodyPr wrap="none" rtlCol="0">
            <a:spAutoFit/>
          </a:bodyPr>
          <a:lstStyle/>
          <a:p>
            <a:r>
              <a:rPr lang="en-IN" sz="1400" dirty="0">
                <a:solidFill>
                  <a:schemeClr val="accent4"/>
                </a:solidFill>
              </a:rPr>
              <a:t>Load in memory</a:t>
            </a:r>
          </a:p>
        </p:txBody>
      </p:sp>
      <p:sp>
        <p:nvSpPr>
          <p:cNvPr id="63" name="TextBox 62">
            <a:extLst>
              <a:ext uri="{FF2B5EF4-FFF2-40B4-BE49-F238E27FC236}">
                <a16:creationId xmlns:a16="http://schemas.microsoft.com/office/drawing/2014/main" id="{D145274F-415A-4154-9850-420648E745B7}"/>
              </a:ext>
            </a:extLst>
          </p:cNvPr>
          <p:cNvSpPr txBox="1"/>
          <p:nvPr/>
        </p:nvSpPr>
        <p:spPr>
          <a:xfrm>
            <a:off x="8003369" y="1755850"/>
            <a:ext cx="1215397" cy="307777"/>
          </a:xfrm>
          <a:prstGeom prst="rect">
            <a:avLst/>
          </a:prstGeom>
          <a:noFill/>
        </p:spPr>
        <p:txBody>
          <a:bodyPr wrap="none" rtlCol="0">
            <a:spAutoFit/>
          </a:bodyPr>
          <a:lstStyle/>
          <a:p>
            <a:r>
              <a:rPr lang="en-IN" sz="1400" dirty="0">
                <a:solidFill>
                  <a:schemeClr val="accent4"/>
                </a:solidFill>
              </a:rPr>
              <a:t>Provide data</a:t>
            </a:r>
          </a:p>
        </p:txBody>
      </p:sp>
      <p:graphicFrame>
        <p:nvGraphicFramePr>
          <p:cNvPr id="64" name="Diagram 63">
            <a:extLst>
              <a:ext uri="{FF2B5EF4-FFF2-40B4-BE49-F238E27FC236}">
                <a16:creationId xmlns:a16="http://schemas.microsoft.com/office/drawing/2014/main" id="{6EDB538D-7C77-46C8-B1A3-9FF6F20B06ED}"/>
              </a:ext>
            </a:extLst>
          </p:cNvPr>
          <p:cNvGraphicFramePr/>
          <p:nvPr>
            <p:extLst>
              <p:ext uri="{D42A27DB-BD31-4B8C-83A1-F6EECF244321}">
                <p14:modId xmlns:p14="http://schemas.microsoft.com/office/powerpoint/2010/main" val="1292273340"/>
              </p:ext>
            </p:extLst>
          </p:nvPr>
        </p:nvGraphicFramePr>
        <p:xfrm>
          <a:off x="8063668" y="3137083"/>
          <a:ext cx="3723511" cy="32477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0284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2F7F-DD5A-410D-8B44-83F9D780D799}"/>
              </a:ext>
            </a:extLst>
          </p:cNvPr>
          <p:cNvSpPr>
            <a:spLocks noGrp="1"/>
          </p:cNvSpPr>
          <p:nvPr>
            <p:ph type="title"/>
          </p:nvPr>
        </p:nvSpPr>
        <p:spPr/>
        <p:txBody>
          <a:bodyPr/>
          <a:lstStyle/>
          <a:p>
            <a:r>
              <a:rPr lang="en-IN" dirty="0"/>
              <a:t>Dictionary Compression</a:t>
            </a:r>
          </a:p>
        </p:txBody>
      </p:sp>
      <p:sp>
        <p:nvSpPr>
          <p:cNvPr id="3" name="Text Placeholder 2">
            <a:extLst>
              <a:ext uri="{FF2B5EF4-FFF2-40B4-BE49-F238E27FC236}">
                <a16:creationId xmlns:a16="http://schemas.microsoft.com/office/drawing/2014/main" id="{2EA1EEE8-6B7C-4B3C-AFEA-9092E92971C6}"/>
              </a:ext>
            </a:extLst>
          </p:cNvPr>
          <p:cNvSpPr>
            <a:spLocks noGrp="1"/>
          </p:cNvSpPr>
          <p:nvPr>
            <p:ph type="body" sz="quarter" idx="10"/>
          </p:nvPr>
        </p:nvSpPr>
        <p:spPr>
          <a:xfrm>
            <a:off x="404812" y="3370030"/>
            <a:ext cx="7204634" cy="3029420"/>
          </a:xfrm>
        </p:spPr>
        <p:txBody>
          <a:bodyPr>
            <a:normAutofit fontScale="85000" lnSpcReduction="20000"/>
          </a:bodyPr>
          <a:lstStyle/>
          <a:p>
            <a:pPr marL="342900" indent="-342900">
              <a:buFont typeface="Arial" panose="020B0604020202020204" pitchFamily="34" charset="0"/>
              <a:buChar char="•"/>
            </a:pPr>
            <a:r>
              <a:rPr lang="en-IN" dirty="0"/>
              <a:t>A dictionary is built from the column values</a:t>
            </a:r>
          </a:p>
          <a:p>
            <a:pPr marL="342900" indent="-342900">
              <a:buFont typeface="Arial" panose="020B0604020202020204" pitchFamily="34" charset="0"/>
              <a:buChar char="•"/>
            </a:pPr>
            <a:r>
              <a:rPr lang="en-IN" dirty="0"/>
              <a:t>The dictionary is sorted to improve performance</a:t>
            </a:r>
          </a:p>
          <a:p>
            <a:pPr marL="342900" indent="-342900">
              <a:buFont typeface="Arial" panose="020B0604020202020204" pitchFamily="34" charset="0"/>
              <a:buChar char="•"/>
            </a:pPr>
            <a:r>
              <a:rPr lang="en-IN" dirty="0"/>
              <a:t>While storing the table, the </a:t>
            </a:r>
            <a:r>
              <a:rPr lang="en-IN" dirty="0" err="1"/>
              <a:t>ValueID</a:t>
            </a:r>
            <a:r>
              <a:rPr lang="en-IN" dirty="0"/>
              <a:t> from the dictionary is used instead of the actual value</a:t>
            </a:r>
          </a:p>
          <a:p>
            <a:pPr marL="342900" indent="-342900">
              <a:buFont typeface="Arial" panose="020B0604020202020204" pitchFamily="34" charset="0"/>
              <a:buChar char="•"/>
            </a:pPr>
            <a:r>
              <a:rPr lang="en-IN" dirty="0"/>
              <a:t>The list of </a:t>
            </a:r>
            <a:r>
              <a:rPr lang="en-IN" dirty="0" err="1"/>
              <a:t>ValueIDs</a:t>
            </a:r>
            <a:r>
              <a:rPr lang="en-IN" dirty="0"/>
              <a:t> of a column is also called Attribute Vector</a:t>
            </a:r>
          </a:p>
          <a:p>
            <a:pPr marL="342900" indent="-342900">
              <a:buFont typeface="Arial" panose="020B0604020202020204" pitchFamily="34" charset="0"/>
              <a:buChar char="•"/>
            </a:pPr>
            <a:r>
              <a:rPr lang="en-IN" dirty="0"/>
              <a:t>When inserting a new value, the dictionary is first updated with new values, sorted and then the attribute vector is updated</a:t>
            </a:r>
          </a:p>
          <a:p>
            <a:pPr marL="342900" indent="-342900">
              <a:buFont typeface="Arial" panose="020B0604020202020204" pitchFamily="34" charset="0"/>
              <a:buChar char="•"/>
            </a:pPr>
            <a:r>
              <a:rPr lang="en-IN" dirty="0"/>
              <a:t>When returning the query result, the </a:t>
            </a:r>
            <a:r>
              <a:rPr lang="en-IN" dirty="0" err="1"/>
              <a:t>ValueID</a:t>
            </a:r>
            <a:r>
              <a:rPr lang="en-IN" dirty="0"/>
              <a:t> is replaced with its corresponding value</a:t>
            </a:r>
          </a:p>
          <a:p>
            <a:pPr marL="342900" indent="-342900">
              <a:buFont typeface="Arial" panose="020B0604020202020204" pitchFamily="34" charset="0"/>
              <a:buChar char="•"/>
            </a:pPr>
            <a:r>
              <a:rPr lang="en-IN" dirty="0"/>
              <a:t>The updates to the dictionary will reduce over time</a:t>
            </a:r>
          </a:p>
          <a:p>
            <a:pPr marL="342900" indent="-342900">
              <a:buFont typeface="Arial" panose="020B0604020202020204" pitchFamily="34" charset="0"/>
              <a:buChar char="•"/>
            </a:pPr>
            <a:r>
              <a:rPr lang="en-IN" dirty="0"/>
              <a:t>When records are deleted, the dictionary is also updated</a:t>
            </a:r>
          </a:p>
        </p:txBody>
      </p:sp>
      <p:graphicFrame>
        <p:nvGraphicFramePr>
          <p:cNvPr id="4" name="Table 2">
            <a:extLst>
              <a:ext uri="{FF2B5EF4-FFF2-40B4-BE49-F238E27FC236}">
                <a16:creationId xmlns:a16="http://schemas.microsoft.com/office/drawing/2014/main" id="{8C6EA765-AF6A-4312-8CB1-2000F5CA99AA}"/>
              </a:ext>
            </a:extLst>
          </p:cNvPr>
          <p:cNvGraphicFramePr>
            <a:graphicFrameLocks noGrp="1"/>
          </p:cNvGraphicFramePr>
          <p:nvPr>
            <p:extLst>
              <p:ext uri="{D42A27DB-BD31-4B8C-83A1-F6EECF244321}">
                <p14:modId xmlns:p14="http://schemas.microsoft.com/office/powerpoint/2010/main" val="2017346342"/>
              </p:ext>
            </p:extLst>
          </p:nvPr>
        </p:nvGraphicFramePr>
        <p:xfrm>
          <a:off x="404812" y="1556792"/>
          <a:ext cx="3998361" cy="1483360"/>
        </p:xfrm>
        <a:graphic>
          <a:graphicData uri="http://schemas.openxmlformats.org/drawingml/2006/table">
            <a:tbl>
              <a:tblPr firstRow="1" bandRow="1">
                <a:tableStyleId>{5C22544A-7EE6-4342-B048-85BDC9FD1C3A}</a:tableStyleId>
              </a:tblPr>
              <a:tblGrid>
                <a:gridCol w="1332787">
                  <a:extLst>
                    <a:ext uri="{9D8B030D-6E8A-4147-A177-3AD203B41FA5}">
                      <a16:colId xmlns:a16="http://schemas.microsoft.com/office/drawing/2014/main" val="781123181"/>
                    </a:ext>
                  </a:extLst>
                </a:gridCol>
                <a:gridCol w="1332787">
                  <a:extLst>
                    <a:ext uri="{9D8B030D-6E8A-4147-A177-3AD203B41FA5}">
                      <a16:colId xmlns:a16="http://schemas.microsoft.com/office/drawing/2014/main" val="1270420026"/>
                    </a:ext>
                  </a:extLst>
                </a:gridCol>
                <a:gridCol w="1332787">
                  <a:extLst>
                    <a:ext uri="{9D8B030D-6E8A-4147-A177-3AD203B41FA5}">
                      <a16:colId xmlns:a16="http://schemas.microsoft.com/office/drawing/2014/main" val="3771187222"/>
                    </a:ext>
                  </a:extLst>
                </a:gridCol>
              </a:tblGrid>
              <a:tr h="370840">
                <a:tc>
                  <a:txBody>
                    <a:bodyPr/>
                    <a:lstStyle/>
                    <a:p>
                      <a:r>
                        <a:rPr lang="en-IN" dirty="0" err="1"/>
                        <a:t>PersonID</a:t>
                      </a:r>
                      <a:endParaRPr lang="en-IN" dirty="0"/>
                    </a:p>
                  </a:txBody>
                  <a:tcPr/>
                </a:tc>
                <a:tc>
                  <a:txBody>
                    <a:bodyPr/>
                    <a:lstStyle/>
                    <a:p>
                      <a:r>
                        <a:rPr lang="en-IN" dirty="0"/>
                        <a:t>FirstName</a:t>
                      </a:r>
                    </a:p>
                  </a:txBody>
                  <a:tcPr/>
                </a:tc>
                <a:tc>
                  <a:txBody>
                    <a:bodyPr/>
                    <a:lstStyle/>
                    <a:p>
                      <a:r>
                        <a:rPr lang="en-IN" dirty="0" err="1"/>
                        <a:t>LastName</a:t>
                      </a:r>
                      <a:endParaRPr lang="en-IN" dirty="0"/>
                    </a:p>
                  </a:txBody>
                  <a:tcPr/>
                </a:tc>
                <a:extLst>
                  <a:ext uri="{0D108BD9-81ED-4DB2-BD59-A6C34878D82A}">
                    <a16:rowId xmlns:a16="http://schemas.microsoft.com/office/drawing/2014/main" val="3962087105"/>
                  </a:ext>
                </a:extLst>
              </a:tr>
              <a:tr h="370840">
                <a:tc>
                  <a:txBody>
                    <a:bodyPr/>
                    <a:lstStyle/>
                    <a:p>
                      <a:r>
                        <a:rPr lang="en-IN" dirty="0">
                          <a:solidFill>
                            <a:schemeClr val="bg1"/>
                          </a:solidFill>
                        </a:rPr>
                        <a:t>1</a:t>
                      </a:r>
                    </a:p>
                  </a:txBody>
                  <a:tcPr>
                    <a:solidFill>
                      <a:schemeClr val="accent1"/>
                    </a:solidFill>
                  </a:tcPr>
                </a:tc>
                <a:tc>
                  <a:txBody>
                    <a:bodyPr/>
                    <a:lstStyle/>
                    <a:p>
                      <a:r>
                        <a:rPr lang="en-IN" dirty="0"/>
                        <a:t>John</a:t>
                      </a:r>
                    </a:p>
                  </a:txBody>
                  <a:tcPr/>
                </a:tc>
                <a:tc>
                  <a:txBody>
                    <a:bodyPr/>
                    <a:lstStyle/>
                    <a:p>
                      <a:r>
                        <a:rPr lang="en-IN" dirty="0"/>
                        <a:t>Doe</a:t>
                      </a:r>
                    </a:p>
                  </a:txBody>
                  <a:tcPr/>
                </a:tc>
                <a:extLst>
                  <a:ext uri="{0D108BD9-81ED-4DB2-BD59-A6C34878D82A}">
                    <a16:rowId xmlns:a16="http://schemas.microsoft.com/office/drawing/2014/main" val="3949139848"/>
                  </a:ext>
                </a:extLst>
              </a:tr>
              <a:tr h="370840">
                <a:tc>
                  <a:txBody>
                    <a:bodyPr/>
                    <a:lstStyle/>
                    <a:p>
                      <a:r>
                        <a:rPr lang="en-IN" dirty="0">
                          <a:solidFill>
                            <a:schemeClr val="bg1"/>
                          </a:solidFill>
                        </a:rPr>
                        <a:t>2</a:t>
                      </a:r>
                    </a:p>
                  </a:txBody>
                  <a:tcPr>
                    <a:solidFill>
                      <a:schemeClr val="accent1"/>
                    </a:solidFill>
                  </a:tcPr>
                </a:tc>
                <a:tc>
                  <a:txBody>
                    <a:bodyPr/>
                    <a:lstStyle/>
                    <a:p>
                      <a:r>
                        <a:rPr lang="en-IN" dirty="0"/>
                        <a:t>Jane</a:t>
                      </a:r>
                    </a:p>
                  </a:txBody>
                  <a:tcPr/>
                </a:tc>
                <a:tc>
                  <a:txBody>
                    <a:bodyPr/>
                    <a:lstStyle/>
                    <a:p>
                      <a:r>
                        <a:rPr lang="en-IN" dirty="0"/>
                        <a:t>Doe</a:t>
                      </a:r>
                    </a:p>
                  </a:txBody>
                  <a:tcPr/>
                </a:tc>
                <a:extLst>
                  <a:ext uri="{0D108BD9-81ED-4DB2-BD59-A6C34878D82A}">
                    <a16:rowId xmlns:a16="http://schemas.microsoft.com/office/drawing/2014/main" val="1144030832"/>
                  </a:ext>
                </a:extLst>
              </a:tr>
              <a:tr h="370840">
                <a:tc>
                  <a:txBody>
                    <a:bodyPr/>
                    <a:lstStyle/>
                    <a:p>
                      <a:r>
                        <a:rPr lang="en-IN" dirty="0">
                          <a:solidFill>
                            <a:schemeClr val="bg1"/>
                          </a:solidFill>
                        </a:rPr>
                        <a:t>3</a:t>
                      </a:r>
                    </a:p>
                  </a:txBody>
                  <a:tcPr>
                    <a:solidFill>
                      <a:schemeClr val="accent1"/>
                    </a:solidFill>
                  </a:tcPr>
                </a:tc>
                <a:tc>
                  <a:txBody>
                    <a:bodyPr/>
                    <a:lstStyle/>
                    <a:p>
                      <a:r>
                        <a:rPr lang="en-IN" dirty="0"/>
                        <a:t>John</a:t>
                      </a:r>
                    </a:p>
                  </a:txBody>
                  <a:tcPr/>
                </a:tc>
                <a:tc>
                  <a:txBody>
                    <a:bodyPr/>
                    <a:lstStyle/>
                    <a:p>
                      <a:r>
                        <a:rPr lang="en-IN" dirty="0"/>
                        <a:t>Smith</a:t>
                      </a:r>
                    </a:p>
                  </a:txBody>
                  <a:tcPr/>
                </a:tc>
                <a:extLst>
                  <a:ext uri="{0D108BD9-81ED-4DB2-BD59-A6C34878D82A}">
                    <a16:rowId xmlns:a16="http://schemas.microsoft.com/office/drawing/2014/main" val="1698543186"/>
                  </a:ext>
                </a:extLst>
              </a:tr>
            </a:tbl>
          </a:graphicData>
        </a:graphic>
      </p:graphicFrame>
      <p:graphicFrame>
        <p:nvGraphicFramePr>
          <p:cNvPr id="5" name="Table 2">
            <a:extLst>
              <a:ext uri="{FF2B5EF4-FFF2-40B4-BE49-F238E27FC236}">
                <a16:creationId xmlns:a16="http://schemas.microsoft.com/office/drawing/2014/main" id="{5331687D-817C-4367-89C8-E7ED48834122}"/>
              </a:ext>
            </a:extLst>
          </p:cNvPr>
          <p:cNvGraphicFramePr>
            <a:graphicFrameLocks noGrp="1"/>
          </p:cNvGraphicFramePr>
          <p:nvPr>
            <p:extLst>
              <p:ext uri="{D42A27DB-BD31-4B8C-83A1-F6EECF244321}">
                <p14:modId xmlns:p14="http://schemas.microsoft.com/office/powerpoint/2010/main" val="3217532620"/>
              </p:ext>
            </p:extLst>
          </p:nvPr>
        </p:nvGraphicFramePr>
        <p:xfrm>
          <a:off x="4943872" y="1556792"/>
          <a:ext cx="2665574" cy="1112520"/>
        </p:xfrm>
        <a:graphic>
          <a:graphicData uri="http://schemas.openxmlformats.org/drawingml/2006/table">
            <a:tbl>
              <a:tblPr firstRow="1" bandRow="1">
                <a:tableStyleId>{5C22544A-7EE6-4342-B048-85BDC9FD1C3A}</a:tableStyleId>
              </a:tblPr>
              <a:tblGrid>
                <a:gridCol w="1332787">
                  <a:extLst>
                    <a:ext uri="{9D8B030D-6E8A-4147-A177-3AD203B41FA5}">
                      <a16:colId xmlns:a16="http://schemas.microsoft.com/office/drawing/2014/main" val="781123181"/>
                    </a:ext>
                  </a:extLst>
                </a:gridCol>
                <a:gridCol w="1332787">
                  <a:extLst>
                    <a:ext uri="{9D8B030D-6E8A-4147-A177-3AD203B41FA5}">
                      <a16:colId xmlns:a16="http://schemas.microsoft.com/office/drawing/2014/main" val="1270420026"/>
                    </a:ext>
                  </a:extLst>
                </a:gridCol>
              </a:tblGrid>
              <a:tr h="370840">
                <a:tc>
                  <a:txBody>
                    <a:bodyPr/>
                    <a:lstStyle/>
                    <a:p>
                      <a:r>
                        <a:rPr lang="en-IN" dirty="0" err="1"/>
                        <a:t>ValueID</a:t>
                      </a:r>
                      <a:endParaRPr lang="en-IN" dirty="0"/>
                    </a:p>
                  </a:txBody>
                  <a:tcPr/>
                </a:tc>
                <a:tc>
                  <a:txBody>
                    <a:bodyPr/>
                    <a:lstStyle/>
                    <a:p>
                      <a:r>
                        <a:rPr lang="en-IN" dirty="0"/>
                        <a:t>Value</a:t>
                      </a:r>
                    </a:p>
                  </a:txBody>
                  <a:tcPr/>
                </a:tc>
                <a:extLst>
                  <a:ext uri="{0D108BD9-81ED-4DB2-BD59-A6C34878D82A}">
                    <a16:rowId xmlns:a16="http://schemas.microsoft.com/office/drawing/2014/main" val="3962087105"/>
                  </a:ext>
                </a:extLst>
              </a:tr>
              <a:tr h="370840">
                <a:tc>
                  <a:txBody>
                    <a:bodyPr/>
                    <a:lstStyle/>
                    <a:p>
                      <a:r>
                        <a:rPr lang="en-IN" dirty="0">
                          <a:solidFill>
                            <a:schemeClr val="bg1"/>
                          </a:solidFill>
                        </a:rPr>
                        <a:t>1</a:t>
                      </a:r>
                    </a:p>
                  </a:txBody>
                  <a:tcPr>
                    <a:solidFill>
                      <a:schemeClr val="accent1"/>
                    </a:solidFill>
                  </a:tcPr>
                </a:tc>
                <a:tc>
                  <a:txBody>
                    <a:bodyPr/>
                    <a:lstStyle/>
                    <a:p>
                      <a:r>
                        <a:rPr lang="en-IN" dirty="0"/>
                        <a:t>Jane</a:t>
                      </a:r>
                    </a:p>
                  </a:txBody>
                  <a:tcPr/>
                </a:tc>
                <a:extLst>
                  <a:ext uri="{0D108BD9-81ED-4DB2-BD59-A6C34878D82A}">
                    <a16:rowId xmlns:a16="http://schemas.microsoft.com/office/drawing/2014/main" val="3949139848"/>
                  </a:ext>
                </a:extLst>
              </a:tr>
              <a:tr h="370840">
                <a:tc>
                  <a:txBody>
                    <a:bodyPr/>
                    <a:lstStyle/>
                    <a:p>
                      <a:r>
                        <a:rPr lang="en-IN" dirty="0">
                          <a:solidFill>
                            <a:schemeClr val="bg1"/>
                          </a:solidFill>
                        </a:rPr>
                        <a:t>2</a:t>
                      </a:r>
                    </a:p>
                  </a:txBody>
                  <a:tcPr>
                    <a:solidFill>
                      <a:schemeClr val="accent1"/>
                    </a:solidFill>
                  </a:tcPr>
                </a:tc>
                <a:tc>
                  <a:txBody>
                    <a:bodyPr/>
                    <a:lstStyle/>
                    <a:p>
                      <a:r>
                        <a:rPr lang="en-IN" dirty="0"/>
                        <a:t>John</a:t>
                      </a:r>
                    </a:p>
                  </a:txBody>
                  <a:tcPr/>
                </a:tc>
                <a:extLst>
                  <a:ext uri="{0D108BD9-81ED-4DB2-BD59-A6C34878D82A}">
                    <a16:rowId xmlns:a16="http://schemas.microsoft.com/office/drawing/2014/main" val="1144030832"/>
                  </a:ext>
                </a:extLst>
              </a:tr>
            </a:tbl>
          </a:graphicData>
        </a:graphic>
      </p:graphicFrame>
      <p:graphicFrame>
        <p:nvGraphicFramePr>
          <p:cNvPr id="6" name="Table 2">
            <a:extLst>
              <a:ext uri="{FF2B5EF4-FFF2-40B4-BE49-F238E27FC236}">
                <a16:creationId xmlns:a16="http://schemas.microsoft.com/office/drawing/2014/main" id="{601D1A4F-66A8-4236-81C8-9953726B28EE}"/>
              </a:ext>
            </a:extLst>
          </p:cNvPr>
          <p:cNvGraphicFramePr>
            <a:graphicFrameLocks noGrp="1"/>
          </p:cNvGraphicFramePr>
          <p:nvPr>
            <p:extLst>
              <p:ext uri="{D42A27DB-BD31-4B8C-83A1-F6EECF244321}">
                <p14:modId xmlns:p14="http://schemas.microsoft.com/office/powerpoint/2010/main" val="1795936261"/>
              </p:ext>
            </p:extLst>
          </p:nvPr>
        </p:nvGraphicFramePr>
        <p:xfrm>
          <a:off x="8148387" y="1556792"/>
          <a:ext cx="2665574" cy="1112520"/>
        </p:xfrm>
        <a:graphic>
          <a:graphicData uri="http://schemas.openxmlformats.org/drawingml/2006/table">
            <a:tbl>
              <a:tblPr firstRow="1" bandRow="1">
                <a:tableStyleId>{5C22544A-7EE6-4342-B048-85BDC9FD1C3A}</a:tableStyleId>
              </a:tblPr>
              <a:tblGrid>
                <a:gridCol w="1332787">
                  <a:extLst>
                    <a:ext uri="{9D8B030D-6E8A-4147-A177-3AD203B41FA5}">
                      <a16:colId xmlns:a16="http://schemas.microsoft.com/office/drawing/2014/main" val="781123181"/>
                    </a:ext>
                  </a:extLst>
                </a:gridCol>
                <a:gridCol w="1332787">
                  <a:extLst>
                    <a:ext uri="{9D8B030D-6E8A-4147-A177-3AD203B41FA5}">
                      <a16:colId xmlns:a16="http://schemas.microsoft.com/office/drawing/2014/main" val="1270420026"/>
                    </a:ext>
                  </a:extLst>
                </a:gridCol>
              </a:tblGrid>
              <a:tr h="370840">
                <a:tc>
                  <a:txBody>
                    <a:bodyPr/>
                    <a:lstStyle/>
                    <a:p>
                      <a:r>
                        <a:rPr lang="en-IN" dirty="0" err="1"/>
                        <a:t>ValueID</a:t>
                      </a:r>
                      <a:endParaRPr lang="en-IN" dirty="0"/>
                    </a:p>
                  </a:txBody>
                  <a:tcPr/>
                </a:tc>
                <a:tc>
                  <a:txBody>
                    <a:bodyPr/>
                    <a:lstStyle/>
                    <a:p>
                      <a:r>
                        <a:rPr lang="en-IN" dirty="0"/>
                        <a:t>Value</a:t>
                      </a:r>
                    </a:p>
                  </a:txBody>
                  <a:tcPr/>
                </a:tc>
                <a:extLst>
                  <a:ext uri="{0D108BD9-81ED-4DB2-BD59-A6C34878D82A}">
                    <a16:rowId xmlns:a16="http://schemas.microsoft.com/office/drawing/2014/main" val="3962087105"/>
                  </a:ext>
                </a:extLst>
              </a:tr>
              <a:tr h="370840">
                <a:tc>
                  <a:txBody>
                    <a:bodyPr/>
                    <a:lstStyle/>
                    <a:p>
                      <a:r>
                        <a:rPr lang="en-IN" dirty="0">
                          <a:solidFill>
                            <a:schemeClr val="bg1"/>
                          </a:solidFill>
                        </a:rPr>
                        <a:t>1</a:t>
                      </a:r>
                    </a:p>
                  </a:txBody>
                  <a:tcPr>
                    <a:solidFill>
                      <a:schemeClr val="accent1"/>
                    </a:solidFill>
                  </a:tcPr>
                </a:tc>
                <a:tc>
                  <a:txBody>
                    <a:bodyPr/>
                    <a:lstStyle/>
                    <a:p>
                      <a:r>
                        <a:rPr lang="en-IN" dirty="0"/>
                        <a:t>Doe</a:t>
                      </a:r>
                    </a:p>
                  </a:txBody>
                  <a:tcPr/>
                </a:tc>
                <a:extLst>
                  <a:ext uri="{0D108BD9-81ED-4DB2-BD59-A6C34878D82A}">
                    <a16:rowId xmlns:a16="http://schemas.microsoft.com/office/drawing/2014/main" val="3949139848"/>
                  </a:ext>
                </a:extLst>
              </a:tr>
              <a:tr h="370840">
                <a:tc>
                  <a:txBody>
                    <a:bodyPr/>
                    <a:lstStyle/>
                    <a:p>
                      <a:r>
                        <a:rPr lang="en-IN" dirty="0">
                          <a:solidFill>
                            <a:schemeClr val="bg1"/>
                          </a:solidFill>
                        </a:rPr>
                        <a:t>2</a:t>
                      </a:r>
                    </a:p>
                  </a:txBody>
                  <a:tcPr>
                    <a:solidFill>
                      <a:schemeClr val="accent1"/>
                    </a:solidFill>
                  </a:tcPr>
                </a:tc>
                <a:tc>
                  <a:txBody>
                    <a:bodyPr/>
                    <a:lstStyle/>
                    <a:p>
                      <a:r>
                        <a:rPr lang="en-IN" dirty="0"/>
                        <a:t>Smith</a:t>
                      </a:r>
                    </a:p>
                  </a:txBody>
                  <a:tcPr/>
                </a:tc>
                <a:extLst>
                  <a:ext uri="{0D108BD9-81ED-4DB2-BD59-A6C34878D82A}">
                    <a16:rowId xmlns:a16="http://schemas.microsoft.com/office/drawing/2014/main" val="1144030832"/>
                  </a:ext>
                </a:extLst>
              </a:tr>
            </a:tbl>
          </a:graphicData>
        </a:graphic>
      </p:graphicFrame>
      <p:graphicFrame>
        <p:nvGraphicFramePr>
          <p:cNvPr id="7" name="Table 2">
            <a:extLst>
              <a:ext uri="{FF2B5EF4-FFF2-40B4-BE49-F238E27FC236}">
                <a16:creationId xmlns:a16="http://schemas.microsoft.com/office/drawing/2014/main" id="{1E5E7624-8C4B-440D-8B78-0923E9879FE5}"/>
              </a:ext>
            </a:extLst>
          </p:cNvPr>
          <p:cNvGraphicFramePr>
            <a:graphicFrameLocks noGrp="1"/>
          </p:cNvGraphicFramePr>
          <p:nvPr>
            <p:extLst>
              <p:ext uri="{D42A27DB-BD31-4B8C-83A1-F6EECF244321}">
                <p14:modId xmlns:p14="http://schemas.microsoft.com/office/powerpoint/2010/main" val="3250356442"/>
              </p:ext>
            </p:extLst>
          </p:nvPr>
        </p:nvGraphicFramePr>
        <p:xfrm>
          <a:off x="7788825" y="3782469"/>
          <a:ext cx="3998361" cy="1483360"/>
        </p:xfrm>
        <a:graphic>
          <a:graphicData uri="http://schemas.openxmlformats.org/drawingml/2006/table">
            <a:tbl>
              <a:tblPr firstRow="1" bandRow="1">
                <a:tableStyleId>{5C22544A-7EE6-4342-B048-85BDC9FD1C3A}</a:tableStyleId>
              </a:tblPr>
              <a:tblGrid>
                <a:gridCol w="1332787">
                  <a:extLst>
                    <a:ext uri="{9D8B030D-6E8A-4147-A177-3AD203B41FA5}">
                      <a16:colId xmlns:a16="http://schemas.microsoft.com/office/drawing/2014/main" val="781123181"/>
                    </a:ext>
                  </a:extLst>
                </a:gridCol>
                <a:gridCol w="1332787">
                  <a:extLst>
                    <a:ext uri="{9D8B030D-6E8A-4147-A177-3AD203B41FA5}">
                      <a16:colId xmlns:a16="http://schemas.microsoft.com/office/drawing/2014/main" val="1270420026"/>
                    </a:ext>
                  </a:extLst>
                </a:gridCol>
                <a:gridCol w="1332787">
                  <a:extLst>
                    <a:ext uri="{9D8B030D-6E8A-4147-A177-3AD203B41FA5}">
                      <a16:colId xmlns:a16="http://schemas.microsoft.com/office/drawing/2014/main" val="3771187222"/>
                    </a:ext>
                  </a:extLst>
                </a:gridCol>
              </a:tblGrid>
              <a:tr h="370840">
                <a:tc>
                  <a:txBody>
                    <a:bodyPr/>
                    <a:lstStyle/>
                    <a:p>
                      <a:r>
                        <a:rPr lang="en-IN" dirty="0" err="1"/>
                        <a:t>PersonID</a:t>
                      </a:r>
                      <a:endParaRPr lang="en-IN" dirty="0"/>
                    </a:p>
                  </a:txBody>
                  <a:tcPr/>
                </a:tc>
                <a:tc>
                  <a:txBody>
                    <a:bodyPr/>
                    <a:lstStyle/>
                    <a:p>
                      <a:r>
                        <a:rPr lang="en-IN" dirty="0"/>
                        <a:t>FirstName</a:t>
                      </a:r>
                    </a:p>
                  </a:txBody>
                  <a:tcPr/>
                </a:tc>
                <a:tc>
                  <a:txBody>
                    <a:bodyPr/>
                    <a:lstStyle/>
                    <a:p>
                      <a:r>
                        <a:rPr lang="en-IN" dirty="0" err="1"/>
                        <a:t>LastName</a:t>
                      </a:r>
                      <a:endParaRPr lang="en-IN" dirty="0"/>
                    </a:p>
                  </a:txBody>
                  <a:tcPr/>
                </a:tc>
                <a:extLst>
                  <a:ext uri="{0D108BD9-81ED-4DB2-BD59-A6C34878D82A}">
                    <a16:rowId xmlns:a16="http://schemas.microsoft.com/office/drawing/2014/main" val="3962087105"/>
                  </a:ext>
                </a:extLst>
              </a:tr>
              <a:tr h="370840">
                <a:tc>
                  <a:txBody>
                    <a:bodyPr/>
                    <a:lstStyle/>
                    <a:p>
                      <a:r>
                        <a:rPr lang="en-IN" dirty="0">
                          <a:solidFill>
                            <a:schemeClr val="bg1"/>
                          </a:solidFill>
                        </a:rPr>
                        <a:t>1</a:t>
                      </a:r>
                    </a:p>
                  </a:txBody>
                  <a:tcPr>
                    <a:solidFill>
                      <a:schemeClr val="accent1"/>
                    </a:solidFill>
                  </a:tcPr>
                </a:tc>
                <a:tc>
                  <a:txBody>
                    <a:bodyPr/>
                    <a:lstStyle/>
                    <a:p>
                      <a:r>
                        <a:rPr lang="en-IN" dirty="0"/>
                        <a:t>2</a:t>
                      </a:r>
                    </a:p>
                  </a:txBody>
                  <a:tcPr/>
                </a:tc>
                <a:tc>
                  <a:txBody>
                    <a:bodyPr/>
                    <a:lstStyle/>
                    <a:p>
                      <a:r>
                        <a:rPr lang="en-IN" dirty="0"/>
                        <a:t>1</a:t>
                      </a:r>
                    </a:p>
                  </a:txBody>
                  <a:tcPr/>
                </a:tc>
                <a:extLst>
                  <a:ext uri="{0D108BD9-81ED-4DB2-BD59-A6C34878D82A}">
                    <a16:rowId xmlns:a16="http://schemas.microsoft.com/office/drawing/2014/main" val="3949139848"/>
                  </a:ext>
                </a:extLst>
              </a:tr>
              <a:tr h="370840">
                <a:tc>
                  <a:txBody>
                    <a:bodyPr/>
                    <a:lstStyle/>
                    <a:p>
                      <a:r>
                        <a:rPr lang="en-IN" dirty="0">
                          <a:solidFill>
                            <a:schemeClr val="bg1"/>
                          </a:solidFill>
                        </a:rPr>
                        <a:t>2</a:t>
                      </a:r>
                    </a:p>
                  </a:txBody>
                  <a:tcPr>
                    <a:solidFill>
                      <a:schemeClr val="accent1"/>
                    </a:solidFill>
                  </a:tcPr>
                </a:tc>
                <a:tc>
                  <a:txBody>
                    <a:bodyPr/>
                    <a:lstStyle/>
                    <a:p>
                      <a:r>
                        <a:rPr lang="en-IN" dirty="0"/>
                        <a:t>1</a:t>
                      </a:r>
                    </a:p>
                  </a:txBody>
                  <a:tcPr/>
                </a:tc>
                <a:tc>
                  <a:txBody>
                    <a:bodyPr/>
                    <a:lstStyle/>
                    <a:p>
                      <a:r>
                        <a:rPr lang="en-IN" dirty="0"/>
                        <a:t>1</a:t>
                      </a:r>
                    </a:p>
                  </a:txBody>
                  <a:tcPr/>
                </a:tc>
                <a:extLst>
                  <a:ext uri="{0D108BD9-81ED-4DB2-BD59-A6C34878D82A}">
                    <a16:rowId xmlns:a16="http://schemas.microsoft.com/office/drawing/2014/main" val="1144030832"/>
                  </a:ext>
                </a:extLst>
              </a:tr>
              <a:tr h="370840">
                <a:tc>
                  <a:txBody>
                    <a:bodyPr/>
                    <a:lstStyle/>
                    <a:p>
                      <a:r>
                        <a:rPr lang="en-IN" dirty="0">
                          <a:solidFill>
                            <a:schemeClr val="bg1"/>
                          </a:solidFill>
                        </a:rPr>
                        <a:t>3</a:t>
                      </a:r>
                    </a:p>
                  </a:txBody>
                  <a:tcPr>
                    <a:solidFill>
                      <a:schemeClr val="accent1"/>
                    </a:solidFill>
                  </a:tcPr>
                </a:tc>
                <a:tc>
                  <a:txBody>
                    <a:bodyPr/>
                    <a:lstStyle/>
                    <a:p>
                      <a:r>
                        <a:rPr lang="en-IN" dirty="0"/>
                        <a:t>2</a:t>
                      </a:r>
                    </a:p>
                  </a:txBody>
                  <a:tcPr/>
                </a:tc>
                <a:tc>
                  <a:txBody>
                    <a:bodyPr/>
                    <a:lstStyle/>
                    <a:p>
                      <a:r>
                        <a:rPr lang="en-IN" dirty="0"/>
                        <a:t>2</a:t>
                      </a:r>
                    </a:p>
                  </a:txBody>
                  <a:tcPr/>
                </a:tc>
                <a:extLst>
                  <a:ext uri="{0D108BD9-81ED-4DB2-BD59-A6C34878D82A}">
                    <a16:rowId xmlns:a16="http://schemas.microsoft.com/office/drawing/2014/main" val="1698543186"/>
                  </a:ext>
                </a:extLst>
              </a:tr>
            </a:tbl>
          </a:graphicData>
        </a:graphic>
      </p:graphicFrame>
      <p:sp>
        <p:nvSpPr>
          <p:cNvPr id="8" name="TextBox 7">
            <a:extLst>
              <a:ext uri="{FF2B5EF4-FFF2-40B4-BE49-F238E27FC236}">
                <a16:creationId xmlns:a16="http://schemas.microsoft.com/office/drawing/2014/main" id="{C8EE67A6-3D10-4298-A724-16476EFF374F}"/>
              </a:ext>
            </a:extLst>
          </p:cNvPr>
          <p:cNvSpPr txBox="1"/>
          <p:nvPr/>
        </p:nvSpPr>
        <p:spPr>
          <a:xfrm>
            <a:off x="1102995" y="1187460"/>
            <a:ext cx="2601994" cy="369332"/>
          </a:xfrm>
          <a:prstGeom prst="rect">
            <a:avLst/>
          </a:prstGeom>
          <a:noFill/>
        </p:spPr>
        <p:txBody>
          <a:bodyPr wrap="none" rtlCol="0">
            <a:spAutoFit/>
          </a:bodyPr>
          <a:lstStyle/>
          <a:p>
            <a:r>
              <a:rPr lang="en-IN" dirty="0">
                <a:solidFill>
                  <a:schemeClr val="accent4"/>
                </a:solidFill>
              </a:rPr>
              <a:t>Data to be compressed</a:t>
            </a:r>
          </a:p>
        </p:txBody>
      </p:sp>
      <p:sp>
        <p:nvSpPr>
          <p:cNvPr id="9" name="TextBox 8">
            <a:extLst>
              <a:ext uri="{FF2B5EF4-FFF2-40B4-BE49-F238E27FC236}">
                <a16:creationId xmlns:a16="http://schemas.microsoft.com/office/drawing/2014/main" id="{350A7282-F68A-48E1-86CA-2B94AD36D088}"/>
              </a:ext>
            </a:extLst>
          </p:cNvPr>
          <p:cNvSpPr txBox="1"/>
          <p:nvPr/>
        </p:nvSpPr>
        <p:spPr>
          <a:xfrm>
            <a:off x="4894710" y="1193645"/>
            <a:ext cx="2763898" cy="369332"/>
          </a:xfrm>
          <a:prstGeom prst="rect">
            <a:avLst/>
          </a:prstGeom>
          <a:noFill/>
        </p:spPr>
        <p:txBody>
          <a:bodyPr wrap="square" rtlCol="0">
            <a:spAutoFit/>
          </a:bodyPr>
          <a:lstStyle/>
          <a:p>
            <a:pPr algn="ctr"/>
            <a:r>
              <a:rPr lang="en-IN" dirty="0">
                <a:solidFill>
                  <a:schemeClr val="accent4"/>
                </a:solidFill>
              </a:rPr>
              <a:t>Dictionary for FirstName</a:t>
            </a:r>
          </a:p>
        </p:txBody>
      </p:sp>
      <p:sp>
        <p:nvSpPr>
          <p:cNvPr id="10" name="TextBox 9">
            <a:extLst>
              <a:ext uri="{FF2B5EF4-FFF2-40B4-BE49-F238E27FC236}">
                <a16:creationId xmlns:a16="http://schemas.microsoft.com/office/drawing/2014/main" id="{55D118FC-36CB-48F6-94A0-F294A746E539}"/>
              </a:ext>
            </a:extLst>
          </p:cNvPr>
          <p:cNvSpPr txBox="1"/>
          <p:nvPr/>
        </p:nvSpPr>
        <p:spPr>
          <a:xfrm>
            <a:off x="8099225" y="1187460"/>
            <a:ext cx="2763898" cy="369332"/>
          </a:xfrm>
          <a:prstGeom prst="rect">
            <a:avLst/>
          </a:prstGeom>
          <a:noFill/>
        </p:spPr>
        <p:txBody>
          <a:bodyPr wrap="square" rtlCol="0">
            <a:spAutoFit/>
          </a:bodyPr>
          <a:lstStyle/>
          <a:p>
            <a:pPr algn="ctr"/>
            <a:r>
              <a:rPr lang="en-IN" dirty="0">
                <a:solidFill>
                  <a:schemeClr val="accent4"/>
                </a:solidFill>
              </a:rPr>
              <a:t>Dictionary for </a:t>
            </a:r>
            <a:r>
              <a:rPr lang="en-IN" dirty="0" err="1">
                <a:solidFill>
                  <a:schemeClr val="accent4"/>
                </a:solidFill>
              </a:rPr>
              <a:t>LastName</a:t>
            </a:r>
            <a:endParaRPr lang="en-IN" dirty="0">
              <a:solidFill>
                <a:schemeClr val="accent4"/>
              </a:solidFill>
            </a:endParaRPr>
          </a:p>
        </p:txBody>
      </p:sp>
      <p:sp>
        <p:nvSpPr>
          <p:cNvPr id="11" name="TextBox 10">
            <a:extLst>
              <a:ext uri="{FF2B5EF4-FFF2-40B4-BE49-F238E27FC236}">
                <a16:creationId xmlns:a16="http://schemas.microsoft.com/office/drawing/2014/main" id="{C9ECC0FB-67FA-4EE9-8B00-E1B247E47DC8}"/>
              </a:ext>
            </a:extLst>
          </p:cNvPr>
          <p:cNvSpPr txBox="1"/>
          <p:nvPr/>
        </p:nvSpPr>
        <p:spPr>
          <a:xfrm>
            <a:off x="8406056" y="3330576"/>
            <a:ext cx="2763898" cy="369332"/>
          </a:xfrm>
          <a:prstGeom prst="rect">
            <a:avLst/>
          </a:prstGeom>
          <a:noFill/>
        </p:spPr>
        <p:txBody>
          <a:bodyPr wrap="square" rtlCol="0">
            <a:spAutoFit/>
          </a:bodyPr>
          <a:lstStyle/>
          <a:p>
            <a:pPr algn="ctr"/>
            <a:r>
              <a:rPr lang="en-IN" dirty="0">
                <a:solidFill>
                  <a:schemeClr val="accent4"/>
                </a:solidFill>
              </a:rPr>
              <a:t>Compressed Data</a:t>
            </a:r>
          </a:p>
        </p:txBody>
      </p:sp>
      <p:sp>
        <p:nvSpPr>
          <p:cNvPr id="12" name="TextBox 11">
            <a:extLst>
              <a:ext uri="{FF2B5EF4-FFF2-40B4-BE49-F238E27FC236}">
                <a16:creationId xmlns:a16="http://schemas.microsoft.com/office/drawing/2014/main" id="{75497820-E479-4973-BA39-141880A5892A}"/>
              </a:ext>
            </a:extLst>
          </p:cNvPr>
          <p:cNvSpPr txBox="1"/>
          <p:nvPr/>
        </p:nvSpPr>
        <p:spPr>
          <a:xfrm>
            <a:off x="9138654" y="5674194"/>
            <a:ext cx="1349834" cy="646331"/>
          </a:xfrm>
          <a:prstGeom prst="rect">
            <a:avLst/>
          </a:prstGeom>
          <a:noFill/>
        </p:spPr>
        <p:txBody>
          <a:bodyPr wrap="square" rtlCol="0">
            <a:spAutoFit/>
          </a:bodyPr>
          <a:lstStyle/>
          <a:p>
            <a:pPr algn="ctr"/>
            <a:r>
              <a:rPr lang="en-IN" dirty="0">
                <a:solidFill>
                  <a:schemeClr val="accent4"/>
                </a:solidFill>
              </a:rPr>
              <a:t>Attribute Vector</a:t>
            </a:r>
          </a:p>
        </p:txBody>
      </p:sp>
      <p:sp>
        <p:nvSpPr>
          <p:cNvPr id="16" name="Left Brace 15">
            <a:extLst>
              <a:ext uri="{FF2B5EF4-FFF2-40B4-BE49-F238E27FC236}">
                <a16:creationId xmlns:a16="http://schemas.microsoft.com/office/drawing/2014/main" id="{E0F98278-B975-4506-B210-7D59585F9C39}"/>
              </a:ext>
            </a:extLst>
          </p:cNvPr>
          <p:cNvSpPr/>
          <p:nvPr/>
        </p:nvSpPr>
        <p:spPr>
          <a:xfrm rot="16200000">
            <a:off x="9623066" y="4794641"/>
            <a:ext cx="329878" cy="1298702"/>
          </a:xfrm>
          <a:prstGeom prst="leftBrace">
            <a:avLst>
              <a:gd name="adj1" fmla="val 8333"/>
              <a:gd name="adj2" fmla="val 49282"/>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48012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FB05C-6CC6-4752-AF68-583789986020}"/>
              </a:ext>
            </a:extLst>
          </p:cNvPr>
          <p:cNvSpPr>
            <a:spLocks noGrp="1"/>
          </p:cNvSpPr>
          <p:nvPr>
            <p:ph type="title"/>
          </p:nvPr>
        </p:nvSpPr>
        <p:spPr/>
        <p:txBody>
          <a:bodyPr/>
          <a:lstStyle/>
          <a:p>
            <a:r>
              <a:rPr lang="en-IN" dirty="0"/>
              <a:t>Data Processing</a:t>
            </a:r>
          </a:p>
        </p:txBody>
      </p:sp>
      <p:sp>
        <p:nvSpPr>
          <p:cNvPr id="3" name="Text Placeholder 2">
            <a:extLst>
              <a:ext uri="{FF2B5EF4-FFF2-40B4-BE49-F238E27FC236}">
                <a16:creationId xmlns:a16="http://schemas.microsoft.com/office/drawing/2014/main" id="{5699E72F-EBE6-4D5D-A3B1-87982C62BE8A}"/>
              </a:ext>
            </a:extLst>
          </p:cNvPr>
          <p:cNvSpPr>
            <a:spLocks noGrp="1"/>
          </p:cNvSpPr>
          <p:nvPr>
            <p:ph type="body" sz="quarter" idx="10"/>
          </p:nvPr>
        </p:nvSpPr>
        <p:spPr>
          <a:xfrm>
            <a:off x="404812" y="1447800"/>
            <a:ext cx="5403155" cy="4951650"/>
          </a:xfrm>
        </p:spPr>
        <p:txBody>
          <a:bodyPr>
            <a:normAutofit fontScale="92500" lnSpcReduction="20000"/>
          </a:bodyPr>
          <a:lstStyle/>
          <a:p>
            <a:pPr marL="342900" indent="-342900">
              <a:buFont typeface="Arial" panose="020B0604020202020204" pitchFamily="34" charset="0"/>
              <a:buChar char="•"/>
            </a:pPr>
            <a:r>
              <a:rPr lang="en-IN" dirty="0"/>
              <a:t>Online Analytical Processing (OLAP)</a:t>
            </a:r>
          </a:p>
          <a:p>
            <a:pPr marL="520700" lvl="1" indent="-342900">
              <a:buFont typeface="Arial" panose="020B0604020202020204" pitchFamily="34" charset="0"/>
              <a:buChar char="•"/>
            </a:pPr>
            <a:r>
              <a:rPr lang="en-IN" dirty="0"/>
              <a:t>Analytical queries</a:t>
            </a:r>
          </a:p>
          <a:p>
            <a:pPr marL="520700" lvl="1" indent="-342900">
              <a:buFont typeface="Arial" panose="020B0604020202020204" pitchFamily="34" charset="0"/>
              <a:buChar char="•"/>
            </a:pPr>
            <a:r>
              <a:rPr lang="en-IN" dirty="0"/>
              <a:t>Generally done on historical data</a:t>
            </a:r>
          </a:p>
          <a:p>
            <a:pPr marL="520700" lvl="1" indent="-342900">
              <a:buFont typeface="Arial" panose="020B0604020202020204" pitchFamily="34" charset="0"/>
              <a:buChar char="•"/>
            </a:pPr>
            <a:r>
              <a:rPr lang="en-IN" dirty="0"/>
              <a:t>Use data to answer a specific question</a:t>
            </a:r>
          </a:p>
          <a:p>
            <a:pPr marL="520700" lvl="1" indent="-342900">
              <a:buFont typeface="Arial" panose="020B0604020202020204" pitchFamily="34" charset="0"/>
              <a:buChar char="•"/>
            </a:pPr>
            <a:r>
              <a:rPr lang="en-IN" dirty="0"/>
              <a:t>Examples: Revenue earned in a quarter, Quantity produced in a plant per shift</a:t>
            </a:r>
          </a:p>
          <a:p>
            <a:pPr marL="342900" indent="-342900">
              <a:buFont typeface="Arial" panose="020B0604020202020204" pitchFamily="34" charset="0"/>
              <a:buChar char="•"/>
            </a:pPr>
            <a:r>
              <a:rPr lang="en-IN" dirty="0"/>
              <a:t>Online Transaction Processing (OLTP)</a:t>
            </a:r>
          </a:p>
          <a:p>
            <a:pPr marL="520700" lvl="1" indent="-342900">
              <a:buFont typeface="Arial" panose="020B0604020202020204" pitchFamily="34" charset="0"/>
              <a:buChar char="•"/>
            </a:pPr>
            <a:r>
              <a:rPr lang="en-IN" dirty="0"/>
              <a:t>Transactional queries</a:t>
            </a:r>
          </a:p>
          <a:p>
            <a:pPr marL="520700" lvl="1" indent="-342900">
              <a:buFont typeface="Arial" panose="020B0604020202020204" pitchFamily="34" charset="0"/>
              <a:buChar char="•"/>
            </a:pPr>
            <a:r>
              <a:rPr lang="en-IN" dirty="0"/>
              <a:t>Generally done on current data</a:t>
            </a:r>
          </a:p>
          <a:p>
            <a:pPr marL="520700" lvl="1" indent="-342900">
              <a:buFont typeface="Arial" panose="020B0604020202020204" pitchFamily="34" charset="0"/>
              <a:buChar char="•"/>
            </a:pPr>
            <a:r>
              <a:rPr lang="en-IN" dirty="0"/>
              <a:t>Create or update data</a:t>
            </a:r>
          </a:p>
          <a:p>
            <a:pPr marL="520700" lvl="1" indent="-342900">
              <a:buFont typeface="Arial" panose="020B0604020202020204" pitchFamily="34" charset="0"/>
              <a:buChar char="•"/>
            </a:pPr>
            <a:r>
              <a:rPr lang="en-IN" dirty="0"/>
              <a:t>Examples: Change in delivery address of a customer, Receipt of material from vendor</a:t>
            </a:r>
          </a:p>
          <a:p>
            <a:pPr marL="342900" indent="-342900">
              <a:buFont typeface="Arial" panose="020B0604020202020204" pitchFamily="34" charset="0"/>
              <a:buChar char="•"/>
            </a:pPr>
            <a:r>
              <a:rPr lang="en-IN" dirty="0"/>
              <a:t>Hybrid Transaction/Analytical Processing (HTAP)</a:t>
            </a:r>
          </a:p>
          <a:p>
            <a:pPr marL="520700" lvl="1" indent="-342900">
              <a:buFont typeface="Arial" panose="020B0604020202020204" pitchFamily="34" charset="0"/>
              <a:buChar char="•"/>
            </a:pPr>
            <a:r>
              <a:rPr lang="en-IN" dirty="0"/>
              <a:t>Use same system for both transactional and analytical processes</a:t>
            </a:r>
          </a:p>
          <a:p>
            <a:pPr marL="520700" lvl="1" indent="-342900">
              <a:buFont typeface="Arial" panose="020B0604020202020204" pitchFamily="34" charset="0"/>
              <a:buChar char="•"/>
            </a:pPr>
            <a:r>
              <a:rPr lang="en-IN" dirty="0"/>
              <a:t>Eliminates data duplication between OLAP and OLTP systems and simplifies processing</a:t>
            </a:r>
          </a:p>
          <a:p>
            <a:pPr marL="520700" lvl="1" indent="-342900">
              <a:buFont typeface="Arial" panose="020B0604020202020204" pitchFamily="34" charset="0"/>
              <a:buChar char="•"/>
            </a:pPr>
            <a:endParaRPr lang="en-IN" dirty="0"/>
          </a:p>
        </p:txBody>
      </p:sp>
      <p:sp>
        <p:nvSpPr>
          <p:cNvPr id="4" name="Text Placeholder 2">
            <a:extLst>
              <a:ext uri="{FF2B5EF4-FFF2-40B4-BE49-F238E27FC236}">
                <a16:creationId xmlns:a16="http://schemas.microsoft.com/office/drawing/2014/main" id="{A343EF19-A98E-4CC5-8607-4814972EC06F}"/>
              </a:ext>
            </a:extLst>
          </p:cNvPr>
          <p:cNvSpPr txBox="1">
            <a:spLocks/>
          </p:cNvSpPr>
          <p:nvPr/>
        </p:nvSpPr>
        <p:spPr>
          <a:xfrm>
            <a:off x="6384032" y="1447799"/>
            <a:ext cx="5403155" cy="4951413"/>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bg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bg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accent5"/>
              </a:buClr>
              <a:buFont typeface="Ubuntu" panose="020B0504030602030204" pitchFamily="34" charset="0"/>
              <a:buChar char="–"/>
              <a:defRPr sz="1400" kern="1200" baseline="0">
                <a:solidFill>
                  <a:schemeClr val="bg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bg1"/>
              </a:buClr>
              <a:buFont typeface="Arial" panose="020B0604020202020204" pitchFamily="34" charset="0"/>
              <a:buChar char="•"/>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IN" dirty="0">
                <a:solidFill>
                  <a:schemeClr val="tx1"/>
                </a:solidFill>
              </a:rPr>
              <a:t>Characteristics of Enterprise Data</a:t>
            </a:r>
          </a:p>
          <a:p>
            <a:pPr marL="520700" lvl="1" indent="-342900">
              <a:buFont typeface="Arial" panose="020B0604020202020204" pitchFamily="34" charset="0"/>
              <a:buChar char="•"/>
            </a:pPr>
            <a:r>
              <a:rPr lang="en-IN" dirty="0">
                <a:solidFill>
                  <a:schemeClr val="tx1"/>
                </a:solidFill>
              </a:rPr>
              <a:t>Many columns in tables are empty</a:t>
            </a:r>
          </a:p>
          <a:p>
            <a:pPr marL="520700" lvl="1" indent="-342900">
              <a:buFont typeface="Arial" panose="020B0604020202020204" pitchFamily="34" charset="0"/>
              <a:buChar char="•"/>
            </a:pPr>
            <a:r>
              <a:rPr lang="en-IN" dirty="0">
                <a:solidFill>
                  <a:schemeClr val="tx1"/>
                </a:solidFill>
              </a:rPr>
              <a:t>A lot of columns get default values</a:t>
            </a:r>
          </a:p>
          <a:p>
            <a:pPr marL="520700" lvl="1" indent="-342900">
              <a:buFont typeface="Arial" panose="020B0604020202020204" pitchFamily="34" charset="0"/>
              <a:buChar char="•"/>
            </a:pPr>
            <a:r>
              <a:rPr lang="en-IN" dirty="0">
                <a:solidFill>
                  <a:schemeClr val="tx1"/>
                </a:solidFill>
              </a:rPr>
              <a:t>Some columns never get updated</a:t>
            </a:r>
          </a:p>
          <a:p>
            <a:pPr marL="520700" lvl="1" indent="-342900">
              <a:buFont typeface="Arial" panose="020B0604020202020204" pitchFamily="34" charset="0"/>
              <a:buChar char="•"/>
            </a:pPr>
            <a:r>
              <a:rPr lang="en-IN" dirty="0">
                <a:solidFill>
                  <a:schemeClr val="tx1"/>
                </a:solidFill>
              </a:rPr>
              <a:t>Repetition of values is high in many columns</a:t>
            </a:r>
          </a:p>
          <a:p>
            <a:pPr marL="342900" indent="-342900">
              <a:buFont typeface="Arial" panose="020B0604020202020204" pitchFamily="34" charset="0"/>
              <a:buChar char="•"/>
            </a:pPr>
            <a:r>
              <a:rPr lang="en-IN" dirty="0">
                <a:solidFill>
                  <a:schemeClr val="tx1"/>
                </a:solidFill>
              </a:rPr>
              <a:t>Due to empty/repeated values, data compression will lead to significant reduction in memory requirement</a:t>
            </a:r>
          </a:p>
          <a:p>
            <a:pPr marL="342900" indent="-342900">
              <a:buFont typeface="Arial" panose="020B0604020202020204" pitchFamily="34" charset="0"/>
              <a:buChar char="•"/>
            </a:pPr>
            <a:r>
              <a:rPr lang="en-IN" dirty="0">
                <a:solidFill>
                  <a:schemeClr val="tx1"/>
                </a:solidFill>
              </a:rPr>
              <a:t>As a result, column store can be used</a:t>
            </a:r>
          </a:p>
          <a:p>
            <a:pPr marL="342900" indent="-342900">
              <a:buFont typeface="Arial" panose="020B0604020202020204" pitchFamily="34" charset="0"/>
              <a:buChar char="•"/>
            </a:pPr>
            <a:endParaRPr lang="en-IN" dirty="0">
              <a:solidFill>
                <a:schemeClr val="tx1"/>
              </a:solidFill>
            </a:endParaRPr>
          </a:p>
        </p:txBody>
      </p:sp>
    </p:spTree>
    <p:extLst>
      <p:ext uri="{BB962C8B-B14F-4D97-AF65-F5344CB8AC3E}">
        <p14:creationId xmlns:p14="http://schemas.microsoft.com/office/powerpoint/2010/main" val="200077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1849-7304-418B-838C-8D0B2B680B38}"/>
              </a:ext>
            </a:extLst>
          </p:cNvPr>
          <p:cNvSpPr>
            <a:spLocks noGrp="1"/>
          </p:cNvSpPr>
          <p:nvPr>
            <p:ph type="title"/>
          </p:nvPr>
        </p:nvSpPr>
        <p:spPr/>
        <p:txBody>
          <a:bodyPr/>
          <a:lstStyle/>
          <a:p>
            <a:r>
              <a:rPr lang="en-IN" dirty="0"/>
              <a:t>Insert Only</a:t>
            </a:r>
          </a:p>
        </p:txBody>
      </p:sp>
      <p:sp>
        <p:nvSpPr>
          <p:cNvPr id="3" name="Text Placeholder 2">
            <a:extLst>
              <a:ext uri="{FF2B5EF4-FFF2-40B4-BE49-F238E27FC236}">
                <a16:creationId xmlns:a16="http://schemas.microsoft.com/office/drawing/2014/main" id="{9CA38265-3755-428A-8736-91017512FECB}"/>
              </a:ext>
            </a:extLst>
          </p:cNvPr>
          <p:cNvSpPr>
            <a:spLocks noGrp="1"/>
          </p:cNvSpPr>
          <p:nvPr>
            <p:ph type="body" sz="quarter" idx="10"/>
          </p:nvPr>
        </p:nvSpPr>
        <p:spPr>
          <a:xfrm>
            <a:off x="404812" y="1447800"/>
            <a:ext cx="11406188" cy="1837184"/>
          </a:xfrm>
        </p:spPr>
        <p:txBody>
          <a:bodyPr numCol="2">
            <a:normAutofit fontScale="85000" lnSpcReduction="20000"/>
          </a:bodyPr>
          <a:lstStyle/>
          <a:p>
            <a:pPr marL="342900" indent="-342900">
              <a:buFont typeface="Arial" panose="020B0604020202020204" pitchFamily="34" charset="0"/>
              <a:buChar char="•"/>
            </a:pPr>
            <a:r>
              <a:rPr lang="en-IN" dirty="0"/>
              <a:t>Never delete any data, only invalidate outdated records</a:t>
            </a:r>
          </a:p>
          <a:p>
            <a:pPr marL="342900" indent="-342900">
              <a:buFont typeface="Arial" panose="020B0604020202020204" pitchFamily="34" charset="0"/>
              <a:buChar char="•"/>
            </a:pPr>
            <a:r>
              <a:rPr lang="en-IN" dirty="0"/>
              <a:t>Advantages</a:t>
            </a:r>
          </a:p>
          <a:p>
            <a:pPr marL="520700" lvl="1" indent="-342900">
              <a:buFont typeface="Arial" panose="020B0604020202020204" pitchFamily="34" charset="0"/>
              <a:buChar char="•"/>
            </a:pPr>
            <a:r>
              <a:rPr lang="en-IN" dirty="0"/>
              <a:t>Complete change history is available</a:t>
            </a:r>
          </a:p>
          <a:p>
            <a:pPr marL="520700" lvl="1" indent="-342900">
              <a:buFont typeface="Arial" panose="020B0604020202020204" pitchFamily="34" charset="0"/>
              <a:buChar char="•"/>
            </a:pPr>
            <a:r>
              <a:rPr lang="en-IN" dirty="0"/>
              <a:t>Simplified locking</a:t>
            </a:r>
          </a:p>
          <a:p>
            <a:pPr marL="520700" lvl="1" indent="-342900">
              <a:buFont typeface="Arial" panose="020B0604020202020204" pitchFamily="34" charset="0"/>
              <a:buChar char="•"/>
            </a:pPr>
            <a:r>
              <a:rPr lang="en-IN" dirty="0"/>
              <a:t>Dictionary cleaning is not required, as nothing is ever deleted</a:t>
            </a:r>
          </a:p>
          <a:p>
            <a:pPr marL="342900" indent="-342900">
              <a:buFont typeface="Arial" panose="020B0604020202020204" pitchFamily="34" charset="0"/>
              <a:buChar char="•"/>
            </a:pPr>
            <a:r>
              <a:rPr lang="en-IN" dirty="0"/>
              <a:t>Disadvantages</a:t>
            </a:r>
          </a:p>
          <a:p>
            <a:pPr marL="520700" lvl="1" indent="-342900">
              <a:buFont typeface="Arial" panose="020B0604020202020204" pitchFamily="34" charset="0"/>
              <a:buChar char="•"/>
            </a:pPr>
            <a:r>
              <a:rPr lang="en-IN" dirty="0"/>
              <a:t>Higher memory consumption</a:t>
            </a:r>
          </a:p>
          <a:p>
            <a:pPr marL="520700" lvl="1" indent="-342900">
              <a:buFont typeface="Arial" panose="020B0604020202020204" pitchFamily="34" charset="0"/>
              <a:buChar char="•"/>
            </a:pPr>
            <a:r>
              <a:rPr lang="en-IN" dirty="0"/>
              <a:t>The criterion for selecting the valid entry needs to be present in the database queries</a:t>
            </a:r>
          </a:p>
          <a:p>
            <a:pPr marL="342900" indent="-342900">
              <a:buFont typeface="Arial" panose="020B0604020202020204" pitchFamily="34" charset="0"/>
              <a:buChar char="•"/>
            </a:pPr>
            <a:r>
              <a:rPr lang="en-IN" dirty="0"/>
              <a:t>Implementation approaches</a:t>
            </a:r>
          </a:p>
          <a:p>
            <a:pPr marL="520700" lvl="1" indent="-342900">
              <a:buFont typeface="Arial" panose="020B0604020202020204" pitchFamily="34" charset="0"/>
              <a:buChar char="•"/>
            </a:pPr>
            <a:r>
              <a:rPr lang="en-IN" dirty="0"/>
              <a:t>Point representation</a:t>
            </a:r>
          </a:p>
          <a:p>
            <a:pPr marL="520700" lvl="1" indent="-342900">
              <a:buFont typeface="Arial" panose="020B0604020202020204" pitchFamily="34" charset="0"/>
              <a:buChar char="•"/>
            </a:pPr>
            <a:r>
              <a:rPr lang="en-IN" dirty="0"/>
              <a:t>Interval representation</a:t>
            </a:r>
          </a:p>
        </p:txBody>
      </p:sp>
      <p:graphicFrame>
        <p:nvGraphicFramePr>
          <p:cNvPr id="4" name="Table 2">
            <a:extLst>
              <a:ext uri="{FF2B5EF4-FFF2-40B4-BE49-F238E27FC236}">
                <a16:creationId xmlns:a16="http://schemas.microsoft.com/office/drawing/2014/main" id="{0B4B12F9-6B4E-4EF7-9A96-40D8BA321DEC}"/>
              </a:ext>
            </a:extLst>
          </p:cNvPr>
          <p:cNvGraphicFramePr>
            <a:graphicFrameLocks noGrp="1"/>
          </p:cNvGraphicFramePr>
          <p:nvPr>
            <p:extLst>
              <p:ext uri="{D42A27DB-BD31-4B8C-83A1-F6EECF244321}">
                <p14:modId xmlns:p14="http://schemas.microsoft.com/office/powerpoint/2010/main" val="1727634531"/>
              </p:ext>
            </p:extLst>
          </p:nvPr>
        </p:nvGraphicFramePr>
        <p:xfrm>
          <a:off x="404812" y="3809150"/>
          <a:ext cx="4408985" cy="91440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781123181"/>
                    </a:ext>
                  </a:extLst>
                </a:gridCol>
                <a:gridCol w="936000">
                  <a:extLst>
                    <a:ext uri="{9D8B030D-6E8A-4147-A177-3AD203B41FA5}">
                      <a16:colId xmlns:a16="http://schemas.microsoft.com/office/drawing/2014/main" val="3762228539"/>
                    </a:ext>
                  </a:extLst>
                </a:gridCol>
                <a:gridCol w="1276985">
                  <a:extLst>
                    <a:ext uri="{9D8B030D-6E8A-4147-A177-3AD203B41FA5}">
                      <a16:colId xmlns:a16="http://schemas.microsoft.com/office/drawing/2014/main" val="1270420026"/>
                    </a:ext>
                  </a:extLst>
                </a:gridCol>
                <a:gridCol w="1188000">
                  <a:extLst>
                    <a:ext uri="{9D8B030D-6E8A-4147-A177-3AD203B41FA5}">
                      <a16:colId xmlns:a16="http://schemas.microsoft.com/office/drawing/2014/main" val="3771187222"/>
                    </a:ext>
                  </a:extLst>
                </a:gridCol>
              </a:tblGrid>
              <a:tr h="297953">
                <a:tc>
                  <a:txBody>
                    <a:bodyPr/>
                    <a:lstStyle/>
                    <a:p>
                      <a:r>
                        <a:rPr lang="en-IN" sz="1400" dirty="0" err="1"/>
                        <a:t>RecordID</a:t>
                      </a:r>
                      <a:endParaRPr lang="en-IN" sz="1400" dirty="0"/>
                    </a:p>
                  </a:txBody>
                  <a:tcPr/>
                </a:tc>
                <a:tc>
                  <a:txBody>
                    <a:bodyPr/>
                    <a:lstStyle/>
                    <a:p>
                      <a:r>
                        <a:rPr lang="en-IN" sz="1400" dirty="0"/>
                        <a:t>Material</a:t>
                      </a:r>
                    </a:p>
                  </a:txBody>
                  <a:tcPr/>
                </a:tc>
                <a:tc>
                  <a:txBody>
                    <a:bodyPr/>
                    <a:lstStyle/>
                    <a:p>
                      <a:r>
                        <a:rPr lang="en-IN" sz="1400" dirty="0"/>
                        <a:t>Selling Price</a:t>
                      </a:r>
                    </a:p>
                  </a:txBody>
                  <a:tcPr/>
                </a:tc>
                <a:tc>
                  <a:txBody>
                    <a:bodyPr/>
                    <a:lstStyle/>
                    <a:p>
                      <a:r>
                        <a:rPr lang="en-IN" sz="1400" dirty="0"/>
                        <a:t>Valid From</a:t>
                      </a:r>
                    </a:p>
                  </a:txBody>
                  <a:tcPr/>
                </a:tc>
                <a:extLst>
                  <a:ext uri="{0D108BD9-81ED-4DB2-BD59-A6C34878D82A}">
                    <a16:rowId xmlns:a16="http://schemas.microsoft.com/office/drawing/2014/main" val="3962087105"/>
                  </a:ext>
                </a:extLst>
              </a:tr>
              <a:tr h="297953">
                <a:tc>
                  <a:txBody>
                    <a:bodyPr/>
                    <a:lstStyle/>
                    <a:p>
                      <a:r>
                        <a:rPr lang="en-IN" sz="1400" dirty="0">
                          <a:solidFill>
                            <a:schemeClr val="bg1"/>
                          </a:solidFill>
                        </a:rPr>
                        <a:t>00000001</a:t>
                      </a:r>
                    </a:p>
                  </a:txBody>
                  <a:tcPr>
                    <a:solidFill>
                      <a:schemeClr val="accent1"/>
                    </a:solidFill>
                  </a:tcPr>
                </a:tc>
                <a:tc>
                  <a:txBody>
                    <a:bodyPr/>
                    <a:lstStyle/>
                    <a:p>
                      <a:r>
                        <a:rPr lang="en-IN" sz="1400" dirty="0">
                          <a:solidFill>
                            <a:schemeClr val="tx1"/>
                          </a:solidFill>
                        </a:rPr>
                        <a:t>FG0001</a:t>
                      </a:r>
                    </a:p>
                  </a:txBody>
                  <a:tcPr/>
                </a:tc>
                <a:tc>
                  <a:txBody>
                    <a:bodyPr/>
                    <a:lstStyle/>
                    <a:p>
                      <a:r>
                        <a:rPr lang="en-IN" sz="1400" dirty="0"/>
                        <a:t>120.00</a:t>
                      </a:r>
                    </a:p>
                  </a:txBody>
                  <a:tcPr/>
                </a:tc>
                <a:tc>
                  <a:txBody>
                    <a:bodyPr/>
                    <a:lstStyle/>
                    <a:p>
                      <a:r>
                        <a:rPr lang="en-IN" sz="1400" dirty="0"/>
                        <a:t>01-01-2022</a:t>
                      </a:r>
                    </a:p>
                  </a:txBody>
                  <a:tcPr/>
                </a:tc>
                <a:extLst>
                  <a:ext uri="{0D108BD9-81ED-4DB2-BD59-A6C34878D82A}">
                    <a16:rowId xmlns:a16="http://schemas.microsoft.com/office/drawing/2014/main" val="3949139848"/>
                  </a:ext>
                </a:extLst>
              </a:tr>
              <a:tr h="297953">
                <a:tc>
                  <a:txBody>
                    <a:bodyPr/>
                    <a:lstStyle/>
                    <a:p>
                      <a:r>
                        <a:rPr lang="en-IN" sz="1400" dirty="0">
                          <a:solidFill>
                            <a:schemeClr val="bg1"/>
                          </a:solidFill>
                        </a:rPr>
                        <a:t>00000002</a:t>
                      </a:r>
                    </a:p>
                  </a:txBody>
                  <a:tcPr>
                    <a:solidFill>
                      <a:schemeClr val="accent1"/>
                    </a:solidFill>
                  </a:tcPr>
                </a:tc>
                <a:tc>
                  <a:txBody>
                    <a:bodyPr/>
                    <a:lstStyle/>
                    <a:p>
                      <a:r>
                        <a:rPr lang="en-IN" sz="1400" dirty="0">
                          <a:solidFill>
                            <a:schemeClr val="tx1"/>
                          </a:solidFill>
                        </a:rPr>
                        <a:t>FG0002</a:t>
                      </a:r>
                    </a:p>
                  </a:txBody>
                  <a:tcPr/>
                </a:tc>
                <a:tc>
                  <a:txBody>
                    <a:bodyPr/>
                    <a:lstStyle/>
                    <a:p>
                      <a:r>
                        <a:rPr lang="en-IN" sz="1400" dirty="0"/>
                        <a:t>100.00</a:t>
                      </a:r>
                    </a:p>
                  </a:txBody>
                  <a:tcPr/>
                </a:tc>
                <a:tc>
                  <a:txBody>
                    <a:bodyPr/>
                    <a:lstStyle/>
                    <a:p>
                      <a:r>
                        <a:rPr lang="en-IN" sz="1400" dirty="0"/>
                        <a:t>01-01-2022</a:t>
                      </a:r>
                    </a:p>
                  </a:txBody>
                  <a:tcPr/>
                </a:tc>
                <a:extLst>
                  <a:ext uri="{0D108BD9-81ED-4DB2-BD59-A6C34878D82A}">
                    <a16:rowId xmlns:a16="http://schemas.microsoft.com/office/drawing/2014/main" val="1144030832"/>
                  </a:ext>
                </a:extLst>
              </a:tr>
            </a:tbl>
          </a:graphicData>
        </a:graphic>
      </p:graphicFrame>
      <p:sp>
        <p:nvSpPr>
          <p:cNvPr id="6" name="TextBox 5">
            <a:extLst>
              <a:ext uri="{FF2B5EF4-FFF2-40B4-BE49-F238E27FC236}">
                <a16:creationId xmlns:a16="http://schemas.microsoft.com/office/drawing/2014/main" id="{42AF08EE-E893-437A-8D47-CD2DFD1CD1C7}"/>
              </a:ext>
            </a:extLst>
          </p:cNvPr>
          <p:cNvSpPr txBox="1"/>
          <p:nvPr/>
        </p:nvSpPr>
        <p:spPr>
          <a:xfrm>
            <a:off x="404811" y="3439818"/>
            <a:ext cx="4408985" cy="369332"/>
          </a:xfrm>
          <a:prstGeom prst="rect">
            <a:avLst/>
          </a:prstGeom>
          <a:noFill/>
        </p:spPr>
        <p:txBody>
          <a:bodyPr wrap="square" rtlCol="0">
            <a:spAutoFit/>
          </a:bodyPr>
          <a:lstStyle/>
          <a:p>
            <a:pPr algn="ctr"/>
            <a:r>
              <a:rPr lang="en-IN" dirty="0">
                <a:solidFill>
                  <a:schemeClr val="accent4"/>
                </a:solidFill>
              </a:rPr>
              <a:t>Point representation</a:t>
            </a:r>
          </a:p>
        </p:txBody>
      </p:sp>
      <p:graphicFrame>
        <p:nvGraphicFramePr>
          <p:cNvPr id="7" name="Table 2">
            <a:extLst>
              <a:ext uri="{FF2B5EF4-FFF2-40B4-BE49-F238E27FC236}">
                <a16:creationId xmlns:a16="http://schemas.microsoft.com/office/drawing/2014/main" id="{AB795F8A-33E8-4819-B557-43AA7EE5147A}"/>
              </a:ext>
            </a:extLst>
          </p:cNvPr>
          <p:cNvGraphicFramePr>
            <a:graphicFrameLocks noGrp="1"/>
          </p:cNvGraphicFramePr>
          <p:nvPr>
            <p:extLst>
              <p:ext uri="{D42A27DB-BD31-4B8C-83A1-F6EECF244321}">
                <p14:modId xmlns:p14="http://schemas.microsoft.com/office/powerpoint/2010/main" val="3526875821"/>
              </p:ext>
            </p:extLst>
          </p:nvPr>
        </p:nvGraphicFramePr>
        <p:xfrm>
          <a:off x="412182" y="5088922"/>
          <a:ext cx="4408985" cy="121920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781123181"/>
                    </a:ext>
                  </a:extLst>
                </a:gridCol>
                <a:gridCol w="936000">
                  <a:extLst>
                    <a:ext uri="{9D8B030D-6E8A-4147-A177-3AD203B41FA5}">
                      <a16:colId xmlns:a16="http://schemas.microsoft.com/office/drawing/2014/main" val="3762228539"/>
                    </a:ext>
                  </a:extLst>
                </a:gridCol>
                <a:gridCol w="1276985">
                  <a:extLst>
                    <a:ext uri="{9D8B030D-6E8A-4147-A177-3AD203B41FA5}">
                      <a16:colId xmlns:a16="http://schemas.microsoft.com/office/drawing/2014/main" val="1270420026"/>
                    </a:ext>
                  </a:extLst>
                </a:gridCol>
                <a:gridCol w="1188000">
                  <a:extLst>
                    <a:ext uri="{9D8B030D-6E8A-4147-A177-3AD203B41FA5}">
                      <a16:colId xmlns:a16="http://schemas.microsoft.com/office/drawing/2014/main" val="3771187222"/>
                    </a:ext>
                  </a:extLst>
                </a:gridCol>
              </a:tblGrid>
              <a:tr h="297953">
                <a:tc>
                  <a:txBody>
                    <a:bodyPr/>
                    <a:lstStyle/>
                    <a:p>
                      <a:r>
                        <a:rPr lang="en-IN" sz="1400" dirty="0" err="1"/>
                        <a:t>RecordID</a:t>
                      </a:r>
                      <a:endParaRPr lang="en-IN" sz="1400" dirty="0"/>
                    </a:p>
                  </a:txBody>
                  <a:tcPr/>
                </a:tc>
                <a:tc>
                  <a:txBody>
                    <a:bodyPr/>
                    <a:lstStyle/>
                    <a:p>
                      <a:r>
                        <a:rPr lang="en-IN" sz="1400" dirty="0"/>
                        <a:t>Material</a:t>
                      </a:r>
                    </a:p>
                  </a:txBody>
                  <a:tcPr/>
                </a:tc>
                <a:tc>
                  <a:txBody>
                    <a:bodyPr/>
                    <a:lstStyle/>
                    <a:p>
                      <a:r>
                        <a:rPr lang="en-IN" sz="1400" dirty="0"/>
                        <a:t>Selling Price</a:t>
                      </a:r>
                    </a:p>
                  </a:txBody>
                  <a:tcPr/>
                </a:tc>
                <a:tc>
                  <a:txBody>
                    <a:bodyPr/>
                    <a:lstStyle/>
                    <a:p>
                      <a:r>
                        <a:rPr lang="en-IN" sz="1400" dirty="0"/>
                        <a:t>Valid From</a:t>
                      </a:r>
                    </a:p>
                  </a:txBody>
                  <a:tcPr/>
                </a:tc>
                <a:extLst>
                  <a:ext uri="{0D108BD9-81ED-4DB2-BD59-A6C34878D82A}">
                    <a16:rowId xmlns:a16="http://schemas.microsoft.com/office/drawing/2014/main" val="3962087105"/>
                  </a:ext>
                </a:extLst>
              </a:tr>
              <a:tr h="297953">
                <a:tc>
                  <a:txBody>
                    <a:bodyPr/>
                    <a:lstStyle/>
                    <a:p>
                      <a:r>
                        <a:rPr lang="en-IN" sz="1400" dirty="0">
                          <a:solidFill>
                            <a:schemeClr val="bg1"/>
                          </a:solidFill>
                        </a:rPr>
                        <a:t>00000001</a:t>
                      </a:r>
                    </a:p>
                  </a:txBody>
                  <a:tcPr>
                    <a:solidFill>
                      <a:schemeClr val="accent1"/>
                    </a:solidFill>
                  </a:tcPr>
                </a:tc>
                <a:tc>
                  <a:txBody>
                    <a:bodyPr/>
                    <a:lstStyle/>
                    <a:p>
                      <a:r>
                        <a:rPr lang="en-IN" sz="1400" dirty="0">
                          <a:solidFill>
                            <a:schemeClr val="tx1"/>
                          </a:solidFill>
                        </a:rPr>
                        <a:t>FG0001</a:t>
                      </a:r>
                    </a:p>
                  </a:txBody>
                  <a:tcPr/>
                </a:tc>
                <a:tc>
                  <a:txBody>
                    <a:bodyPr/>
                    <a:lstStyle/>
                    <a:p>
                      <a:r>
                        <a:rPr lang="en-IN" sz="1400" dirty="0"/>
                        <a:t>120.00</a:t>
                      </a:r>
                    </a:p>
                  </a:txBody>
                  <a:tcPr/>
                </a:tc>
                <a:tc>
                  <a:txBody>
                    <a:bodyPr/>
                    <a:lstStyle/>
                    <a:p>
                      <a:r>
                        <a:rPr lang="en-IN" sz="1400" dirty="0"/>
                        <a:t>01-01-2022</a:t>
                      </a:r>
                    </a:p>
                  </a:txBody>
                  <a:tcPr/>
                </a:tc>
                <a:extLst>
                  <a:ext uri="{0D108BD9-81ED-4DB2-BD59-A6C34878D82A}">
                    <a16:rowId xmlns:a16="http://schemas.microsoft.com/office/drawing/2014/main" val="3949139848"/>
                  </a:ext>
                </a:extLst>
              </a:tr>
              <a:tr h="297953">
                <a:tc>
                  <a:txBody>
                    <a:bodyPr/>
                    <a:lstStyle/>
                    <a:p>
                      <a:r>
                        <a:rPr lang="en-IN" sz="1400" dirty="0">
                          <a:solidFill>
                            <a:schemeClr val="bg1"/>
                          </a:solidFill>
                        </a:rPr>
                        <a:t>00000002</a:t>
                      </a:r>
                    </a:p>
                  </a:txBody>
                  <a:tcPr>
                    <a:solidFill>
                      <a:schemeClr val="accent1"/>
                    </a:solidFill>
                  </a:tcPr>
                </a:tc>
                <a:tc>
                  <a:txBody>
                    <a:bodyPr/>
                    <a:lstStyle/>
                    <a:p>
                      <a:r>
                        <a:rPr lang="en-IN" sz="1400" dirty="0">
                          <a:solidFill>
                            <a:schemeClr val="tx1"/>
                          </a:solidFill>
                        </a:rPr>
                        <a:t>FG0002</a:t>
                      </a:r>
                    </a:p>
                  </a:txBody>
                  <a:tcPr/>
                </a:tc>
                <a:tc>
                  <a:txBody>
                    <a:bodyPr/>
                    <a:lstStyle/>
                    <a:p>
                      <a:r>
                        <a:rPr lang="en-IN" sz="1400" dirty="0"/>
                        <a:t>100.00</a:t>
                      </a:r>
                    </a:p>
                  </a:txBody>
                  <a:tcPr/>
                </a:tc>
                <a:tc>
                  <a:txBody>
                    <a:bodyPr/>
                    <a:lstStyle/>
                    <a:p>
                      <a:r>
                        <a:rPr lang="en-IN" sz="1400" dirty="0"/>
                        <a:t>01-01-2022</a:t>
                      </a:r>
                    </a:p>
                  </a:txBody>
                  <a:tcPr/>
                </a:tc>
                <a:extLst>
                  <a:ext uri="{0D108BD9-81ED-4DB2-BD59-A6C34878D82A}">
                    <a16:rowId xmlns:a16="http://schemas.microsoft.com/office/drawing/2014/main" val="1144030832"/>
                  </a:ext>
                </a:extLst>
              </a:tr>
              <a:tr h="297953">
                <a:tc>
                  <a:txBody>
                    <a:bodyPr/>
                    <a:lstStyle/>
                    <a:p>
                      <a:r>
                        <a:rPr lang="en-IN" sz="1400" dirty="0">
                          <a:solidFill>
                            <a:schemeClr val="bg1"/>
                          </a:solidFill>
                        </a:rPr>
                        <a:t>00000001</a:t>
                      </a:r>
                    </a:p>
                  </a:txBody>
                  <a:tcPr>
                    <a:solidFill>
                      <a:schemeClr val="accent5"/>
                    </a:solidFill>
                  </a:tcPr>
                </a:tc>
                <a:tc>
                  <a:txBody>
                    <a:bodyPr/>
                    <a:lstStyle/>
                    <a:p>
                      <a:r>
                        <a:rPr lang="en-IN" sz="1400" dirty="0">
                          <a:solidFill>
                            <a:schemeClr val="tx1"/>
                          </a:solidFill>
                        </a:rPr>
                        <a:t>FG0001</a:t>
                      </a:r>
                    </a:p>
                  </a:txBody>
                  <a:tcPr>
                    <a:solidFill>
                      <a:schemeClr val="accent5"/>
                    </a:solidFill>
                  </a:tcPr>
                </a:tc>
                <a:tc>
                  <a:txBody>
                    <a:bodyPr/>
                    <a:lstStyle/>
                    <a:p>
                      <a:r>
                        <a:rPr lang="en-IN" sz="1400" dirty="0"/>
                        <a:t>150</a:t>
                      </a:r>
                    </a:p>
                  </a:txBody>
                  <a:tcPr>
                    <a:solidFill>
                      <a:schemeClr val="accent5"/>
                    </a:solidFill>
                  </a:tcPr>
                </a:tc>
                <a:tc>
                  <a:txBody>
                    <a:bodyPr/>
                    <a:lstStyle/>
                    <a:p>
                      <a:r>
                        <a:rPr lang="en-IN" sz="1400" dirty="0"/>
                        <a:t>01-05-2022</a:t>
                      </a:r>
                    </a:p>
                  </a:txBody>
                  <a:tcPr>
                    <a:solidFill>
                      <a:schemeClr val="accent5"/>
                    </a:solidFill>
                  </a:tcPr>
                </a:tc>
                <a:extLst>
                  <a:ext uri="{0D108BD9-81ED-4DB2-BD59-A6C34878D82A}">
                    <a16:rowId xmlns:a16="http://schemas.microsoft.com/office/drawing/2014/main" val="2733053449"/>
                  </a:ext>
                </a:extLst>
              </a:tr>
            </a:tbl>
          </a:graphicData>
        </a:graphic>
      </p:graphicFrame>
      <p:graphicFrame>
        <p:nvGraphicFramePr>
          <p:cNvPr id="8" name="Table 2">
            <a:extLst>
              <a:ext uri="{FF2B5EF4-FFF2-40B4-BE49-F238E27FC236}">
                <a16:creationId xmlns:a16="http://schemas.microsoft.com/office/drawing/2014/main" id="{346497B8-0FA5-4F96-BD49-57E7EDE50599}"/>
              </a:ext>
            </a:extLst>
          </p:cNvPr>
          <p:cNvGraphicFramePr>
            <a:graphicFrameLocks noGrp="1"/>
          </p:cNvGraphicFramePr>
          <p:nvPr>
            <p:extLst>
              <p:ext uri="{D42A27DB-BD31-4B8C-83A1-F6EECF244321}">
                <p14:modId xmlns:p14="http://schemas.microsoft.com/office/powerpoint/2010/main" val="3508346635"/>
              </p:ext>
            </p:extLst>
          </p:nvPr>
        </p:nvGraphicFramePr>
        <p:xfrm>
          <a:off x="5879975" y="3784837"/>
          <a:ext cx="5472610" cy="914400"/>
        </p:xfrm>
        <a:graphic>
          <a:graphicData uri="http://schemas.openxmlformats.org/drawingml/2006/table">
            <a:tbl>
              <a:tblPr firstRow="1" bandRow="1">
                <a:tableStyleId>{5C22544A-7EE6-4342-B048-85BDC9FD1C3A}</a:tableStyleId>
              </a:tblPr>
              <a:tblGrid>
                <a:gridCol w="985600">
                  <a:extLst>
                    <a:ext uri="{9D8B030D-6E8A-4147-A177-3AD203B41FA5}">
                      <a16:colId xmlns:a16="http://schemas.microsoft.com/office/drawing/2014/main" val="781123181"/>
                    </a:ext>
                  </a:extLst>
                </a:gridCol>
                <a:gridCol w="915200">
                  <a:extLst>
                    <a:ext uri="{9D8B030D-6E8A-4147-A177-3AD203B41FA5}">
                      <a16:colId xmlns:a16="http://schemas.microsoft.com/office/drawing/2014/main" val="3762228539"/>
                    </a:ext>
                  </a:extLst>
                </a:gridCol>
                <a:gridCol w="1248608">
                  <a:extLst>
                    <a:ext uri="{9D8B030D-6E8A-4147-A177-3AD203B41FA5}">
                      <a16:colId xmlns:a16="http://schemas.microsoft.com/office/drawing/2014/main" val="1270420026"/>
                    </a:ext>
                  </a:extLst>
                </a:gridCol>
                <a:gridCol w="1161601">
                  <a:extLst>
                    <a:ext uri="{9D8B030D-6E8A-4147-A177-3AD203B41FA5}">
                      <a16:colId xmlns:a16="http://schemas.microsoft.com/office/drawing/2014/main" val="3771187222"/>
                    </a:ext>
                  </a:extLst>
                </a:gridCol>
                <a:gridCol w="1161601">
                  <a:extLst>
                    <a:ext uri="{9D8B030D-6E8A-4147-A177-3AD203B41FA5}">
                      <a16:colId xmlns:a16="http://schemas.microsoft.com/office/drawing/2014/main" val="3224934622"/>
                    </a:ext>
                  </a:extLst>
                </a:gridCol>
              </a:tblGrid>
              <a:tr h="297953">
                <a:tc>
                  <a:txBody>
                    <a:bodyPr/>
                    <a:lstStyle/>
                    <a:p>
                      <a:r>
                        <a:rPr lang="en-IN" sz="1400" dirty="0" err="1"/>
                        <a:t>RecordID</a:t>
                      </a:r>
                      <a:endParaRPr lang="en-IN" sz="1400" dirty="0"/>
                    </a:p>
                  </a:txBody>
                  <a:tcPr/>
                </a:tc>
                <a:tc>
                  <a:txBody>
                    <a:bodyPr/>
                    <a:lstStyle/>
                    <a:p>
                      <a:r>
                        <a:rPr lang="en-IN" sz="1400" dirty="0"/>
                        <a:t>Material</a:t>
                      </a:r>
                    </a:p>
                  </a:txBody>
                  <a:tcPr/>
                </a:tc>
                <a:tc>
                  <a:txBody>
                    <a:bodyPr/>
                    <a:lstStyle/>
                    <a:p>
                      <a:r>
                        <a:rPr lang="en-IN" sz="1400" dirty="0"/>
                        <a:t>Selling Price</a:t>
                      </a:r>
                    </a:p>
                  </a:txBody>
                  <a:tcPr/>
                </a:tc>
                <a:tc>
                  <a:txBody>
                    <a:bodyPr/>
                    <a:lstStyle/>
                    <a:p>
                      <a:r>
                        <a:rPr lang="en-IN" sz="1400" dirty="0"/>
                        <a:t>Valid From</a:t>
                      </a:r>
                    </a:p>
                  </a:txBody>
                  <a:tcPr/>
                </a:tc>
                <a:tc>
                  <a:txBody>
                    <a:bodyPr/>
                    <a:lstStyle/>
                    <a:p>
                      <a:r>
                        <a:rPr lang="en-IN" sz="1400" dirty="0"/>
                        <a:t>Valid To</a:t>
                      </a:r>
                    </a:p>
                  </a:txBody>
                  <a:tcPr/>
                </a:tc>
                <a:extLst>
                  <a:ext uri="{0D108BD9-81ED-4DB2-BD59-A6C34878D82A}">
                    <a16:rowId xmlns:a16="http://schemas.microsoft.com/office/drawing/2014/main" val="3962087105"/>
                  </a:ext>
                </a:extLst>
              </a:tr>
              <a:tr h="297953">
                <a:tc>
                  <a:txBody>
                    <a:bodyPr/>
                    <a:lstStyle/>
                    <a:p>
                      <a:r>
                        <a:rPr lang="en-IN" sz="1400" dirty="0">
                          <a:solidFill>
                            <a:schemeClr val="bg1"/>
                          </a:solidFill>
                        </a:rPr>
                        <a:t>00000001</a:t>
                      </a:r>
                    </a:p>
                  </a:txBody>
                  <a:tcPr>
                    <a:solidFill>
                      <a:schemeClr val="accent1"/>
                    </a:solidFill>
                  </a:tcPr>
                </a:tc>
                <a:tc>
                  <a:txBody>
                    <a:bodyPr/>
                    <a:lstStyle/>
                    <a:p>
                      <a:r>
                        <a:rPr lang="en-IN" sz="1400" dirty="0">
                          <a:solidFill>
                            <a:schemeClr val="tx1"/>
                          </a:solidFill>
                        </a:rPr>
                        <a:t>FG0001</a:t>
                      </a:r>
                    </a:p>
                  </a:txBody>
                  <a:tcPr/>
                </a:tc>
                <a:tc>
                  <a:txBody>
                    <a:bodyPr/>
                    <a:lstStyle/>
                    <a:p>
                      <a:r>
                        <a:rPr lang="en-IN" sz="1400" dirty="0"/>
                        <a:t>120.00</a:t>
                      </a:r>
                    </a:p>
                  </a:txBody>
                  <a:tcPr/>
                </a:tc>
                <a:tc>
                  <a:txBody>
                    <a:bodyPr/>
                    <a:lstStyle/>
                    <a:p>
                      <a:r>
                        <a:rPr lang="en-IN" sz="1400" dirty="0"/>
                        <a:t>01-01-2022</a:t>
                      </a:r>
                    </a:p>
                  </a:txBody>
                  <a:tcPr/>
                </a:tc>
                <a:tc>
                  <a:txBody>
                    <a:bodyPr/>
                    <a:lstStyle/>
                    <a:p>
                      <a:endParaRPr lang="en-IN" sz="1400" dirty="0"/>
                    </a:p>
                  </a:txBody>
                  <a:tcPr/>
                </a:tc>
                <a:extLst>
                  <a:ext uri="{0D108BD9-81ED-4DB2-BD59-A6C34878D82A}">
                    <a16:rowId xmlns:a16="http://schemas.microsoft.com/office/drawing/2014/main" val="3949139848"/>
                  </a:ext>
                </a:extLst>
              </a:tr>
              <a:tr h="297953">
                <a:tc>
                  <a:txBody>
                    <a:bodyPr/>
                    <a:lstStyle/>
                    <a:p>
                      <a:r>
                        <a:rPr lang="en-IN" sz="1400" dirty="0">
                          <a:solidFill>
                            <a:schemeClr val="bg1"/>
                          </a:solidFill>
                        </a:rPr>
                        <a:t>00000002</a:t>
                      </a:r>
                    </a:p>
                  </a:txBody>
                  <a:tcPr>
                    <a:solidFill>
                      <a:schemeClr val="accent1"/>
                    </a:solidFill>
                  </a:tcPr>
                </a:tc>
                <a:tc>
                  <a:txBody>
                    <a:bodyPr/>
                    <a:lstStyle/>
                    <a:p>
                      <a:r>
                        <a:rPr lang="en-IN" sz="1400" dirty="0">
                          <a:solidFill>
                            <a:schemeClr val="tx1"/>
                          </a:solidFill>
                        </a:rPr>
                        <a:t>FG0002</a:t>
                      </a:r>
                    </a:p>
                  </a:txBody>
                  <a:tcPr/>
                </a:tc>
                <a:tc>
                  <a:txBody>
                    <a:bodyPr/>
                    <a:lstStyle/>
                    <a:p>
                      <a:r>
                        <a:rPr lang="en-IN" sz="1400" dirty="0"/>
                        <a:t>100.00</a:t>
                      </a:r>
                    </a:p>
                  </a:txBody>
                  <a:tcPr/>
                </a:tc>
                <a:tc>
                  <a:txBody>
                    <a:bodyPr/>
                    <a:lstStyle/>
                    <a:p>
                      <a:r>
                        <a:rPr lang="en-IN" sz="1400" dirty="0"/>
                        <a:t>01-01-2022</a:t>
                      </a:r>
                    </a:p>
                  </a:txBody>
                  <a:tcPr/>
                </a:tc>
                <a:tc>
                  <a:txBody>
                    <a:bodyPr/>
                    <a:lstStyle/>
                    <a:p>
                      <a:endParaRPr lang="en-IN" sz="1400" dirty="0"/>
                    </a:p>
                  </a:txBody>
                  <a:tcPr/>
                </a:tc>
                <a:extLst>
                  <a:ext uri="{0D108BD9-81ED-4DB2-BD59-A6C34878D82A}">
                    <a16:rowId xmlns:a16="http://schemas.microsoft.com/office/drawing/2014/main" val="1144030832"/>
                  </a:ext>
                </a:extLst>
              </a:tr>
            </a:tbl>
          </a:graphicData>
        </a:graphic>
      </p:graphicFrame>
      <p:sp>
        <p:nvSpPr>
          <p:cNvPr id="9" name="TextBox 8">
            <a:extLst>
              <a:ext uri="{FF2B5EF4-FFF2-40B4-BE49-F238E27FC236}">
                <a16:creationId xmlns:a16="http://schemas.microsoft.com/office/drawing/2014/main" id="{7276472C-0A86-4B36-8472-6707E1898094}"/>
              </a:ext>
            </a:extLst>
          </p:cNvPr>
          <p:cNvSpPr txBox="1"/>
          <p:nvPr/>
        </p:nvSpPr>
        <p:spPr>
          <a:xfrm>
            <a:off x="5879973" y="3415505"/>
            <a:ext cx="5479981" cy="369332"/>
          </a:xfrm>
          <a:prstGeom prst="rect">
            <a:avLst/>
          </a:prstGeom>
          <a:noFill/>
        </p:spPr>
        <p:txBody>
          <a:bodyPr wrap="square" rtlCol="0">
            <a:spAutoFit/>
          </a:bodyPr>
          <a:lstStyle/>
          <a:p>
            <a:pPr algn="ctr"/>
            <a:r>
              <a:rPr lang="en-IN" dirty="0">
                <a:solidFill>
                  <a:schemeClr val="accent4"/>
                </a:solidFill>
              </a:rPr>
              <a:t>Interval representation</a:t>
            </a:r>
          </a:p>
        </p:txBody>
      </p:sp>
      <p:graphicFrame>
        <p:nvGraphicFramePr>
          <p:cNvPr id="10" name="Table 2">
            <a:extLst>
              <a:ext uri="{FF2B5EF4-FFF2-40B4-BE49-F238E27FC236}">
                <a16:creationId xmlns:a16="http://schemas.microsoft.com/office/drawing/2014/main" id="{022DD0BE-E447-46EF-89DA-ABC4F378A2E5}"/>
              </a:ext>
            </a:extLst>
          </p:cNvPr>
          <p:cNvGraphicFramePr>
            <a:graphicFrameLocks noGrp="1"/>
          </p:cNvGraphicFramePr>
          <p:nvPr>
            <p:extLst>
              <p:ext uri="{D42A27DB-BD31-4B8C-83A1-F6EECF244321}">
                <p14:modId xmlns:p14="http://schemas.microsoft.com/office/powerpoint/2010/main" val="2142604090"/>
              </p:ext>
            </p:extLst>
          </p:nvPr>
        </p:nvGraphicFramePr>
        <p:xfrm>
          <a:off x="5887345" y="5064609"/>
          <a:ext cx="5472610" cy="1219200"/>
        </p:xfrm>
        <a:graphic>
          <a:graphicData uri="http://schemas.openxmlformats.org/drawingml/2006/table">
            <a:tbl>
              <a:tblPr firstRow="1" bandRow="1">
                <a:tableStyleId>{5C22544A-7EE6-4342-B048-85BDC9FD1C3A}</a:tableStyleId>
              </a:tblPr>
              <a:tblGrid>
                <a:gridCol w="985600">
                  <a:extLst>
                    <a:ext uri="{9D8B030D-6E8A-4147-A177-3AD203B41FA5}">
                      <a16:colId xmlns:a16="http://schemas.microsoft.com/office/drawing/2014/main" val="781123181"/>
                    </a:ext>
                  </a:extLst>
                </a:gridCol>
                <a:gridCol w="915200">
                  <a:extLst>
                    <a:ext uri="{9D8B030D-6E8A-4147-A177-3AD203B41FA5}">
                      <a16:colId xmlns:a16="http://schemas.microsoft.com/office/drawing/2014/main" val="3762228539"/>
                    </a:ext>
                  </a:extLst>
                </a:gridCol>
                <a:gridCol w="1248608">
                  <a:extLst>
                    <a:ext uri="{9D8B030D-6E8A-4147-A177-3AD203B41FA5}">
                      <a16:colId xmlns:a16="http://schemas.microsoft.com/office/drawing/2014/main" val="1270420026"/>
                    </a:ext>
                  </a:extLst>
                </a:gridCol>
                <a:gridCol w="1161601">
                  <a:extLst>
                    <a:ext uri="{9D8B030D-6E8A-4147-A177-3AD203B41FA5}">
                      <a16:colId xmlns:a16="http://schemas.microsoft.com/office/drawing/2014/main" val="3771187222"/>
                    </a:ext>
                  </a:extLst>
                </a:gridCol>
                <a:gridCol w="1161601">
                  <a:extLst>
                    <a:ext uri="{9D8B030D-6E8A-4147-A177-3AD203B41FA5}">
                      <a16:colId xmlns:a16="http://schemas.microsoft.com/office/drawing/2014/main" val="728520408"/>
                    </a:ext>
                  </a:extLst>
                </a:gridCol>
              </a:tblGrid>
              <a:tr h="297953">
                <a:tc>
                  <a:txBody>
                    <a:bodyPr/>
                    <a:lstStyle/>
                    <a:p>
                      <a:r>
                        <a:rPr lang="en-IN" sz="1400" dirty="0" err="1"/>
                        <a:t>RecordID</a:t>
                      </a:r>
                      <a:endParaRPr lang="en-IN" sz="1400" dirty="0"/>
                    </a:p>
                  </a:txBody>
                  <a:tcPr/>
                </a:tc>
                <a:tc>
                  <a:txBody>
                    <a:bodyPr/>
                    <a:lstStyle/>
                    <a:p>
                      <a:r>
                        <a:rPr lang="en-IN" sz="1400" dirty="0"/>
                        <a:t>Material</a:t>
                      </a:r>
                    </a:p>
                  </a:txBody>
                  <a:tcPr/>
                </a:tc>
                <a:tc>
                  <a:txBody>
                    <a:bodyPr/>
                    <a:lstStyle/>
                    <a:p>
                      <a:r>
                        <a:rPr lang="en-IN" sz="1400" dirty="0"/>
                        <a:t>Selling Price</a:t>
                      </a:r>
                    </a:p>
                  </a:txBody>
                  <a:tcPr/>
                </a:tc>
                <a:tc>
                  <a:txBody>
                    <a:bodyPr/>
                    <a:lstStyle/>
                    <a:p>
                      <a:r>
                        <a:rPr lang="en-IN" sz="1400" dirty="0"/>
                        <a:t>Valid From</a:t>
                      </a:r>
                    </a:p>
                  </a:txBody>
                  <a:tcPr/>
                </a:tc>
                <a:tc>
                  <a:txBody>
                    <a:bodyPr/>
                    <a:lstStyle/>
                    <a:p>
                      <a:r>
                        <a:rPr lang="en-IN" sz="1400" dirty="0"/>
                        <a:t>Valid To</a:t>
                      </a:r>
                    </a:p>
                  </a:txBody>
                  <a:tcPr/>
                </a:tc>
                <a:extLst>
                  <a:ext uri="{0D108BD9-81ED-4DB2-BD59-A6C34878D82A}">
                    <a16:rowId xmlns:a16="http://schemas.microsoft.com/office/drawing/2014/main" val="3962087105"/>
                  </a:ext>
                </a:extLst>
              </a:tr>
              <a:tr h="297953">
                <a:tc>
                  <a:txBody>
                    <a:bodyPr/>
                    <a:lstStyle/>
                    <a:p>
                      <a:r>
                        <a:rPr lang="en-IN" sz="1400" dirty="0">
                          <a:solidFill>
                            <a:schemeClr val="bg1"/>
                          </a:solidFill>
                        </a:rPr>
                        <a:t>00000001</a:t>
                      </a:r>
                    </a:p>
                  </a:txBody>
                  <a:tcPr>
                    <a:solidFill>
                      <a:schemeClr val="accent1"/>
                    </a:solidFill>
                  </a:tcPr>
                </a:tc>
                <a:tc>
                  <a:txBody>
                    <a:bodyPr/>
                    <a:lstStyle/>
                    <a:p>
                      <a:r>
                        <a:rPr lang="en-IN" sz="1400" dirty="0">
                          <a:solidFill>
                            <a:schemeClr val="tx1"/>
                          </a:solidFill>
                        </a:rPr>
                        <a:t>FG0001</a:t>
                      </a:r>
                    </a:p>
                  </a:txBody>
                  <a:tcPr/>
                </a:tc>
                <a:tc>
                  <a:txBody>
                    <a:bodyPr/>
                    <a:lstStyle/>
                    <a:p>
                      <a:r>
                        <a:rPr lang="en-IN" sz="1400" dirty="0"/>
                        <a:t>120.00</a:t>
                      </a:r>
                    </a:p>
                  </a:txBody>
                  <a:tcPr/>
                </a:tc>
                <a:tc>
                  <a:txBody>
                    <a:bodyPr/>
                    <a:lstStyle/>
                    <a:p>
                      <a:r>
                        <a:rPr lang="en-IN" sz="1400" dirty="0"/>
                        <a:t>01-01-2022</a:t>
                      </a:r>
                    </a:p>
                  </a:txBody>
                  <a:tcPr/>
                </a:tc>
                <a:tc>
                  <a:txBody>
                    <a:bodyPr/>
                    <a:lstStyle/>
                    <a:p>
                      <a:r>
                        <a:rPr lang="en-IN" sz="1400" dirty="0"/>
                        <a:t>01-05-2022</a:t>
                      </a:r>
                    </a:p>
                  </a:txBody>
                  <a:tcPr>
                    <a:solidFill>
                      <a:schemeClr val="accent5"/>
                    </a:solidFill>
                  </a:tcPr>
                </a:tc>
                <a:extLst>
                  <a:ext uri="{0D108BD9-81ED-4DB2-BD59-A6C34878D82A}">
                    <a16:rowId xmlns:a16="http://schemas.microsoft.com/office/drawing/2014/main" val="3949139848"/>
                  </a:ext>
                </a:extLst>
              </a:tr>
              <a:tr h="297953">
                <a:tc>
                  <a:txBody>
                    <a:bodyPr/>
                    <a:lstStyle/>
                    <a:p>
                      <a:r>
                        <a:rPr lang="en-IN" sz="1400" dirty="0">
                          <a:solidFill>
                            <a:schemeClr val="bg1"/>
                          </a:solidFill>
                        </a:rPr>
                        <a:t>00000002</a:t>
                      </a:r>
                    </a:p>
                  </a:txBody>
                  <a:tcPr>
                    <a:solidFill>
                      <a:schemeClr val="accent1"/>
                    </a:solidFill>
                  </a:tcPr>
                </a:tc>
                <a:tc>
                  <a:txBody>
                    <a:bodyPr/>
                    <a:lstStyle/>
                    <a:p>
                      <a:r>
                        <a:rPr lang="en-IN" sz="1400" dirty="0">
                          <a:solidFill>
                            <a:schemeClr val="tx1"/>
                          </a:solidFill>
                        </a:rPr>
                        <a:t>FG0002</a:t>
                      </a:r>
                    </a:p>
                  </a:txBody>
                  <a:tcPr/>
                </a:tc>
                <a:tc>
                  <a:txBody>
                    <a:bodyPr/>
                    <a:lstStyle/>
                    <a:p>
                      <a:r>
                        <a:rPr lang="en-IN" sz="1400" dirty="0"/>
                        <a:t>100.00</a:t>
                      </a:r>
                    </a:p>
                  </a:txBody>
                  <a:tcPr/>
                </a:tc>
                <a:tc>
                  <a:txBody>
                    <a:bodyPr/>
                    <a:lstStyle/>
                    <a:p>
                      <a:r>
                        <a:rPr lang="en-IN" sz="1400" dirty="0"/>
                        <a:t>01-01-2022</a:t>
                      </a:r>
                    </a:p>
                  </a:txBody>
                  <a:tcPr/>
                </a:tc>
                <a:tc>
                  <a:txBody>
                    <a:bodyPr/>
                    <a:lstStyle/>
                    <a:p>
                      <a:endParaRPr lang="en-IN" sz="1400" dirty="0"/>
                    </a:p>
                  </a:txBody>
                  <a:tcPr/>
                </a:tc>
                <a:extLst>
                  <a:ext uri="{0D108BD9-81ED-4DB2-BD59-A6C34878D82A}">
                    <a16:rowId xmlns:a16="http://schemas.microsoft.com/office/drawing/2014/main" val="1144030832"/>
                  </a:ext>
                </a:extLst>
              </a:tr>
              <a:tr h="297953">
                <a:tc>
                  <a:txBody>
                    <a:bodyPr/>
                    <a:lstStyle/>
                    <a:p>
                      <a:r>
                        <a:rPr lang="en-IN" sz="1400" dirty="0">
                          <a:solidFill>
                            <a:schemeClr val="bg1"/>
                          </a:solidFill>
                        </a:rPr>
                        <a:t>00000001</a:t>
                      </a:r>
                    </a:p>
                  </a:txBody>
                  <a:tcPr>
                    <a:solidFill>
                      <a:schemeClr val="accent5"/>
                    </a:solidFill>
                  </a:tcPr>
                </a:tc>
                <a:tc>
                  <a:txBody>
                    <a:bodyPr/>
                    <a:lstStyle/>
                    <a:p>
                      <a:r>
                        <a:rPr lang="en-IN" sz="1400" dirty="0">
                          <a:solidFill>
                            <a:schemeClr val="tx1"/>
                          </a:solidFill>
                        </a:rPr>
                        <a:t>FG0001</a:t>
                      </a:r>
                    </a:p>
                  </a:txBody>
                  <a:tcPr>
                    <a:solidFill>
                      <a:schemeClr val="accent5"/>
                    </a:solidFill>
                  </a:tcPr>
                </a:tc>
                <a:tc>
                  <a:txBody>
                    <a:bodyPr/>
                    <a:lstStyle/>
                    <a:p>
                      <a:r>
                        <a:rPr lang="en-IN" sz="1400" dirty="0"/>
                        <a:t>150</a:t>
                      </a:r>
                    </a:p>
                  </a:txBody>
                  <a:tcPr>
                    <a:solidFill>
                      <a:schemeClr val="accent5"/>
                    </a:solidFill>
                  </a:tcPr>
                </a:tc>
                <a:tc>
                  <a:txBody>
                    <a:bodyPr/>
                    <a:lstStyle/>
                    <a:p>
                      <a:r>
                        <a:rPr lang="en-IN" sz="1400" dirty="0"/>
                        <a:t>01-05-2022</a:t>
                      </a:r>
                    </a:p>
                  </a:txBody>
                  <a:tcPr>
                    <a:solidFill>
                      <a:schemeClr val="accent5"/>
                    </a:solidFill>
                  </a:tcPr>
                </a:tc>
                <a:tc>
                  <a:txBody>
                    <a:bodyPr/>
                    <a:lstStyle/>
                    <a:p>
                      <a:endParaRPr lang="en-IN" sz="1400" dirty="0"/>
                    </a:p>
                  </a:txBody>
                  <a:tcPr>
                    <a:solidFill>
                      <a:schemeClr val="accent5"/>
                    </a:solidFill>
                  </a:tcPr>
                </a:tc>
                <a:extLst>
                  <a:ext uri="{0D108BD9-81ED-4DB2-BD59-A6C34878D82A}">
                    <a16:rowId xmlns:a16="http://schemas.microsoft.com/office/drawing/2014/main" val="2733053449"/>
                  </a:ext>
                </a:extLst>
              </a:tr>
            </a:tbl>
          </a:graphicData>
        </a:graphic>
      </p:graphicFrame>
    </p:spTree>
    <p:extLst>
      <p:ext uri="{BB962C8B-B14F-4D97-AF65-F5344CB8AC3E}">
        <p14:creationId xmlns:p14="http://schemas.microsoft.com/office/powerpoint/2010/main" val="870990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18D28-C661-4595-B930-6CCCCE44D418}"/>
              </a:ext>
            </a:extLst>
          </p:cNvPr>
          <p:cNvSpPr>
            <a:spLocks noGrp="1"/>
          </p:cNvSpPr>
          <p:nvPr>
            <p:ph type="title"/>
          </p:nvPr>
        </p:nvSpPr>
        <p:spPr/>
        <p:txBody>
          <a:bodyPr/>
          <a:lstStyle/>
          <a:p>
            <a:r>
              <a:rPr lang="en-IN" dirty="0"/>
              <a:t>Table Partitioning</a:t>
            </a:r>
          </a:p>
        </p:txBody>
      </p:sp>
      <p:sp>
        <p:nvSpPr>
          <p:cNvPr id="3" name="Text Placeholder 2">
            <a:extLst>
              <a:ext uri="{FF2B5EF4-FFF2-40B4-BE49-F238E27FC236}">
                <a16:creationId xmlns:a16="http://schemas.microsoft.com/office/drawing/2014/main" id="{CBEB7107-75E8-42A6-A2B1-1CC62C00158D}"/>
              </a:ext>
            </a:extLst>
          </p:cNvPr>
          <p:cNvSpPr>
            <a:spLocks noGrp="1"/>
          </p:cNvSpPr>
          <p:nvPr>
            <p:ph type="body" sz="quarter" idx="10"/>
          </p:nvPr>
        </p:nvSpPr>
        <p:spPr/>
        <p:txBody>
          <a:bodyPr>
            <a:normAutofit lnSpcReduction="10000"/>
          </a:bodyPr>
          <a:lstStyle/>
          <a:p>
            <a:pPr marL="342900" indent="-342900">
              <a:buFont typeface="Arial" panose="020B0604020202020204" pitchFamily="34" charset="0"/>
              <a:buChar char="•"/>
            </a:pPr>
            <a:r>
              <a:rPr lang="en-IN" dirty="0"/>
              <a:t>Distributes the data of the table into multiple independent and non overlapping parts</a:t>
            </a:r>
          </a:p>
          <a:p>
            <a:pPr marL="342900" indent="-342900">
              <a:buFont typeface="Arial" panose="020B0604020202020204" pitchFamily="34" charset="0"/>
              <a:buChar char="•"/>
            </a:pPr>
            <a:r>
              <a:rPr lang="en-IN" dirty="0"/>
              <a:t>Some advantages of partitioning</a:t>
            </a:r>
          </a:p>
          <a:p>
            <a:pPr marL="520700" lvl="1" indent="-342900">
              <a:buFont typeface="Arial" panose="020B0604020202020204" pitchFamily="34" charset="0"/>
              <a:buChar char="•"/>
            </a:pPr>
            <a:r>
              <a:rPr lang="en-IN" dirty="0"/>
              <a:t>Load balancing in a distributed system</a:t>
            </a:r>
          </a:p>
          <a:p>
            <a:pPr marL="520700" lvl="1" indent="-342900">
              <a:buFont typeface="Arial" panose="020B0604020202020204" pitchFamily="34" charset="0"/>
              <a:buChar char="•"/>
            </a:pPr>
            <a:r>
              <a:rPr lang="en-IN" dirty="0"/>
              <a:t>Overcome size limitation</a:t>
            </a:r>
          </a:p>
          <a:p>
            <a:pPr marL="520700" lvl="1" indent="-342900">
              <a:buFont typeface="Arial" panose="020B0604020202020204" pitchFamily="34" charset="0"/>
              <a:buChar char="•"/>
            </a:pPr>
            <a:r>
              <a:rPr lang="en-IN" dirty="0"/>
              <a:t>Parallel processing</a:t>
            </a:r>
          </a:p>
          <a:p>
            <a:pPr marL="342900" indent="-342900">
              <a:buFont typeface="Arial" panose="020B0604020202020204" pitchFamily="34" charset="0"/>
              <a:buChar char="•"/>
            </a:pPr>
            <a:r>
              <a:rPr lang="en-IN" dirty="0"/>
              <a:t>Approaches to partitioning</a:t>
            </a:r>
          </a:p>
          <a:p>
            <a:pPr marL="520700" lvl="1" indent="-342900">
              <a:buFont typeface="Arial" panose="020B0604020202020204" pitchFamily="34" charset="0"/>
              <a:buChar char="•"/>
            </a:pPr>
            <a:r>
              <a:rPr lang="en-IN" dirty="0"/>
              <a:t>Vertical partitioning</a:t>
            </a:r>
          </a:p>
          <a:p>
            <a:pPr marL="704850" lvl="2" indent="-342900"/>
            <a:r>
              <a:rPr lang="en-IN" dirty="0"/>
              <a:t>Split column into two or more parts</a:t>
            </a:r>
          </a:p>
          <a:p>
            <a:pPr marL="704850" lvl="2" indent="-342900"/>
            <a:r>
              <a:rPr lang="en-IN" dirty="0"/>
              <a:t>Generally primary key is replicated in each part</a:t>
            </a:r>
          </a:p>
          <a:p>
            <a:pPr marL="520700" lvl="1" indent="-342900">
              <a:buFont typeface="Arial" panose="020B0604020202020204" pitchFamily="34" charset="0"/>
              <a:buChar char="•"/>
            </a:pPr>
            <a:r>
              <a:rPr lang="en-IN" dirty="0"/>
              <a:t>Horizontal partitioning</a:t>
            </a:r>
          </a:p>
          <a:p>
            <a:pPr marL="704850" lvl="2" indent="-342900"/>
            <a:r>
              <a:rPr lang="en-IN" dirty="0"/>
              <a:t>Split table based on number of rows</a:t>
            </a:r>
          </a:p>
          <a:p>
            <a:pPr marL="520700" lvl="1" indent="-342900">
              <a:buFont typeface="Arial" panose="020B0604020202020204" pitchFamily="34" charset="0"/>
              <a:buChar char="•"/>
            </a:pPr>
            <a:r>
              <a:rPr lang="en-IN" dirty="0"/>
              <a:t>Range partitioning</a:t>
            </a:r>
          </a:p>
          <a:p>
            <a:pPr marL="704850" lvl="2" indent="-342900"/>
            <a:r>
              <a:rPr lang="en-IN" dirty="0"/>
              <a:t>Split table based on a range of values of a field or fields</a:t>
            </a:r>
          </a:p>
          <a:p>
            <a:pPr marL="520700" lvl="1" indent="-342900">
              <a:buFont typeface="Arial" panose="020B0604020202020204" pitchFamily="34" charset="0"/>
              <a:buChar char="•"/>
            </a:pPr>
            <a:r>
              <a:rPr lang="en-IN" dirty="0"/>
              <a:t>Round robin partitioning</a:t>
            </a:r>
          </a:p>
          <a:p>
            <a:pPr marL="704850" lvl="2" indent="-342900"/>
            <a:r>
              <a:rPr lang="en-IN" dirty="0"/>
              <a:t>Distribute records across all partitions</a:t>
            </a:r>
          </a:p>
        </p:txBody>
      </p:sp>
    </p:spTree>
    <p:extLst>
      <p:ext uri="{BB962C8B-B14F-4D97-AF65-F5344CB8AC3E}">
        <p14:creationId xmlns:p14="http://schemas.microsoft.com/office/powerpoint/2010/main" val="30821236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_Standard-Template_2022.pptx" id="{4E267CF8-9105-4C04-8A4B-7AEE8CF5A090}" vid="{CF555E12-DAD9-47F9-A47B-5AD9CFEEC164}"/>
    </a:ext>
  </a:extLst>
</a:theme>
</file>

<file path=ppt/theme/theme2.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879D68279BD8848B2E6E25BDBF8C2D3" ma:contentTypeVersion="16" ma:contentTypeDescription="Create a new document." ma:contentTypeScope="" ma:versionID="077d0757f9e5a467e074d2d6e8e70bac">
  <xsd:schema xmlns:xsd="http://www.w3.org/2001/XMLSchema" xmlns:xs="http://www.w3.org/2001/XMLSchema" xmlns:p="http://schemas.microsoft.com/office/2006/metadata/properties" xmlns:ns2="892d93e1-f394-447a-89d4-a77303aa605e" xmlns:ns3="cd6156e9-227f-4c5d-869b-e260890bbe46" targetNamespace="http://schemas.microsoft.com/office/2006/metadata/properties" ma:root="true" ma:fieldsID="6b53187c3007cfed7db15853367b29c2" ns2:_="" ns3:_="">
    <xsd:import namespace="892d93e1-f394-447a-89d4-a77303aa605e"/>
    <xsd:import namespace="cd6156e9-227f-4c5d-869b-e260890bbe4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lcf76f155ced4ddcb4097134ff3c332f" minOccurs="0"/>
                <xsd:element ref="ns2:TaxCatchAll" minOccurs="0"/>
                <xsd:element ref="ns3:MediaServiceObjectDetectorVersion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2d93e1-f394-447a-89d4-a77303aa60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0dc4df07-b85f-4eb6-bf17-4b81d0193c7a}" ma:internalName="TaxCatchAll" ma:showField="CatchAllData" ma:web="892d93e1-f394-447a-89d4-a77303aa605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d6156e9-227f-4c5d-869b-e260890bbe4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d6156e9-227f-4c5d-869b-e260890bbe46">
      <Terms xmlns="http://schemas.microsoft.com/office/infopath/2007/PartnerControls"/>
    </lcf76f155ced4ddcb4097134ff3c332f>
    <TaxCatchAll xmlns="892d93e1-f394-447a-89d4-a77303aa605e" xsi:nil="true"/>
    <SharedWithUsers xmlns="892d93e1-f394-447a-89d4-a77303aa605e">
      <UserInfo>
        <DisplayName/>
        <AccountId xsi:nil="true"/>
        <AccountType/>
      </UserInfo>
    </SharedWithUsers>
    <MediaLengthInSeconds xmlns="cd6156e9-227f-4c5d-869b-e260890bbe46" xsi:nil="true"/>
  </documentManagement>
</p:properties>
</file>

<file path=customXml/itemProps1.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2.xml><?xml version="1.0" encoding="utf-8"?>
<ds:datastoreItem xmlns:ds="http://schemas.openxmlformats.org/officeDocument/2006/customXml" ds:itemID="{8C9CD1B1-2BE5-44DA-8FA3-3EBEC5368EE6}"/>
</file>

<file path=customXml/itemProps3.xml><?xml version="1.0" encoding="utf-8"?>
<ds:datastoreItem xmlns:ds="http://schemas.openxmlformats.org/officeDocument/2006/customXml" ds:itemID="{8765F6DA-EDFD-4C3F-B2EB-EDE359E124E2}">
  <ds:schemaRefs>
    <ds:schemaRef ds:uri="http://schemas.microsoft.com/office/2006/metadata/properties"/>
    <ds:schemaRef ds:uri="83fd27e2-85d6-4e10-9bbd-a3e555ecf21b"/>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f1122fed-4606-4ec8-90ef-13536176a38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ppt-Capgemini_Standard-Template_2022</Template>
  <TotalTime>7054</TotalTime>
  <Words>1761</Words>
  <Application>Microsoft Office PowerPoint</Application>
  <PresentationFormat>Widescreen</PresentationFormat>
  <Paragraphs>408</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Wingdings</vt:lpstr>
      <vt:lpstr>Arial</vt:lpstr>
      <vt:lpstr>Ubuntu Light</vt:lpstr>
      <vt:lpstr>Ubuntu</vt:lpstr>
      <vt:lpstr>Ubuntu Medium</vt:lpstr>
      <vt:lpstr>Capgemini2021</vt:lpstr>
      <vt:lpstr>SAP ABAP on HANA</vt:lpstr>
      <vt:lpstr>Relational Database Fundamentals</vt:lpstr>
      <vt:lpstr>What is a Relational Database?</vt:lpstr>
      <vt:lpstr>Row And Column Store</vt:lpstr>
      <vt:lpstr>In Memory Database</vt:lpstr>
      <vt:lpstr>Dictionary Compression</vt:lpstr>
      <vt:lpstr>Data Processing</vt:lpstr>
      <vt:lpstr>Insert Only</vt:lpstr>
      <vt:lpstr>Table Partitioning</vt:lpstr>
      <vt:lpstr>What IS SAP HANA?</vt:lpstr>
      <vt:lpstr>SAP HANA</vt:lpstr>
      <vt:lpstr>Services Provided By the HANA Platform</vt:lpstr>
      <vt:lpstr>Architecture of the HANA Platform</vt:lpstr>
      <vt:lpstr>Architecture of the HANA Database</vt:lpstr>
      <vt:lpstr>The DIFFERENTIAL Buffer</vt:lpstr>
      <vt:lpstr>References</vt:lpstr>
      <vt:lpstr>References for Further reading</vt:lpstr>
      <vt:lpstr>References for Further reading</vt:lpstr>
      <vt:lpstr>GET THE   FUTURE  YOU WANT</vt:lpstr>
      <vt:lpstr>About Capgemini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Capgemini template</dc:subject>
  <dc:creator>Jaieel, Aditya</dc:creator>
  <cp:lastModifiedBy>Jaieel, Aditya</cp:lastModifiedBy>
  <cp:revision>338</cp:revision>
  <dcterms:created xsi:type="dcterms:W3CDTF">2022-04-28T11:10:20Z</dcterms:created>
  <dcterms:modified xsi:type="dcterms:W3CDTF">2023-01-16T12:39:55Z</dcterms:modified>
  <cp:category>Enter Data Classification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0x0101002879D68279BD8848B2E6E25BDBF8C2D3</vt:lpwstr>
  </property>
  <property fmtid="{D5CDD505-2E9C-101B-9397-08002B2CF9AE}" pid="3" name="Order">
    <vt:r8>1041200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ExtendedDescription">
    <vt:lpwstr/>
  </property>
  <property fmtid="{D5CDD505-2E9C-101B-9397-08002B2CF9AE}" pid="8" name="TriggerFlowInfo">
    <vt:lpwstr/>
  </property>
</Properties>
</file>