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3"/>
  </p:notesMasterIdLst>
  <p:handoutMasterIdLst>
    <p:handoutMasterId r:id="rId14"/>
  </p:handoutMasterIdLst>
  <p:sldIdLst>
    <p:sldId id="291" r:id="rId4"/>
    <p:sldId id="264" r:id="rId5"/>
    <p:sldId id="296" r:id="rId6"/>
    <p:sldId id="265" r:id="rId7"/>
    <p:sldId id="295" r:id="rId8"/>
    <p:sldId id="297" r:id="rId9"/>
    <p:sldId id="299" r:id="rId10"/>
    <p:sldId id="298" r:id="rId11"/>
    <p:sldId id="273" r:id="rId12"/>
  </p:sldIdLst>
  <p:sldSz cx="12192000" cy="6858000"/>
  <p:notesSz cx="6858000" cy="9144000"/>
  <p:custDataLst>
    <p:tags r:id="rId1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59" autoAdjust="0"/>
  </p:normalViewPr>
  <p:slideViewPr>
    <p:cSldViewPr>
      <p:cViewPr varScale="1">
        <p:scale>
          <a:sx n="89" d="100"/>
          <a:sy n="89" d="100"/>
        </p:scale>
        <p:origin x="72" y="7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02/06/2021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02/06/2021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0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2"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5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6"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4"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1"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lvl="0"/>
            <a:r>
              <a:rPr lang="en-US" dirty="0"/>
              <a:t>ABAP Database </a:t>
            </a:r>
            <a:r>
              <a:rPr lang="en-US" dirty="0" smtClean="0"/>
              <a:t>Connectivity (ADBC)</a:t>
            </a:r>
            <a:endParaRPr lang="en-US" dirty="0"/>
          </a:p>
        </p:txBody>
      </p:sp>
    </p:spTree>
    <p:extLst>
      <p:ext uri="{BB962C8B-B14F-4D97-AF65-F5344CB8AC3E}">
        <p14:creationId xmlns:p14="http://schemas.microsoft.com/office/powerpoint/2010/main" val="1445110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ADBC</a:t>
            </a:r>
            <a:endParaRPr lang="en-GB" dirty="0"/>
          </a:p>
        </p:txBody>
      </p:sp>
      <p:sp>
        <p:nvSpPr>
          <p:cNvPr id="5" name="Text Placeholder 4"/>
          <p:cNvSpPr>
            <a:spLocks noGrp="1"/>
          </p:cNvSpPr>
          <p:nvPr>
            <p:ph type="body" sz="quarter" idx="10"/>
          </p:nvPr>
        </p:nvSpPr>
        <p:spPr/>
        <p:txBody>
          <a:bodyPr>
            <a:normAutofit/>
          </a:bodyPr>
          <a:lstStyle/>
          <a:p>
            <a:pPr marL="342900" lvl="0" indent="-342900">
              <a:buFont typeface="Arial" panose="020B0604020202020204" pitchFamily="34" charset="0"/>
              <a:buChar char="•"/>
            </a:pPr>
            <a:r>
              <a:rPr lang="en-US" dirty="0"/>
              <a:t>ADBC stands for ABAP Database Connectivity</a:t>
            </a:r>
          </a:p>
          <a:p>
            <a:pPr marL="342900" lvl="0" indent="-342900">
              <a:buFont typeface="Arial" panose="020B0604020202020204" pitchFamily="34" charset="0"/>
              <a:buChar char="•"/>
            </a:pPr>
            <a:r>
              <a:rPr lang="en-US" dirty="0"/>
              <a:t>ADBC is an object based API</a:t>
            </a:r>
          </a:p>
          <a:p>
            <a:pPr marL="342900" lvl="0" indent="-342900">
              <a:buFont typeface="Arial" panose="020B0604020202020204" pitchFamily="34" charset="0"/>
              <a:buChar char="•"/>
            </a:pPr>
            <a:r>
              <a:rPr lang="en-US" dirty="0"/>
              <a:t>It is used in ABAP applications where SAP HANA is installed as a secondary database side-by-side with the ABAP system.</a:t>
            </a:r>
          </a:p>
          <a:p>
            <a:pPr marL="342900" lvl="0" indent="-342900">
              <a:buFont typeface="Arial" panose="020B0604020202020204" pitchFamily="34" charset="0"/>
              <a:buChar char="•"/>
            </a:pPr>
            <a:r>
              <a:rPr lang="en-US" dirty="0"/>
              <a:t>For such side-by-side systems, it is recommended to use ADBC API.</a:t>
            </a:r>
          </a:p>
          <a:p>
            <a:pPr marL="342900" lvl="0" indent="-342900">
              <a:buFont typeface="Arial" panose="020B0604020202020204" pitchFamily="34" charset="0"/>
              <a:buChar char="•"/>
            </a:pPr>
            <a:r>
              <a:rPr lang="en-US" dirty="0"/>
              <a:t>It is used for native SQL calls in ABAP.</a:t>
            </a:r>
          </a:p>
          <a:p>
            <a:pPr marL="342900" lvl="0" indent="-342900">
              <a:buFont typeface="Arial" panose="020B0604020202020204" pitchFamily="34" charset="0"/>
              <a:buChar char="•"/>
            </a:pPr>
            <a:r>
              <a:rPr lang="en-US" dirty="0"/>
              <a:t>As an API, it allows for the determination of where native SQL calls are used.</a:t>
            </a:r>
          </a:p>
          <a:p>
            <a:pPr marL="342900" lvl="0" indent="-342900">
              <a:buFont typeface="Arial" panose="020B0604020202020204" pitchFamily="34" charset="0"/>
              <a:buChar char="•"/>
            </a:pPr>
            <a:r>
              <a:rPr lang="en-US" dirty="0"/>
              <a:t>It also supports exception handling.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Business Requirement</a:t>
            </a:r>
          </a:p>
        </p:txBody>
      </p:sp>
      <p:sp>
        <p:nvSpPr>
          <p:cNvPr id="5" name="Text Placeholder 4"/>
          <p:cNvSpPr>
            <a:spLocks noGrp="1"/>
          </p:cNvSpPr>
          <p:nvPr>
            <p:ph type="body" sz="quarter" idx="10"/>
          </p:nvPr>
        </p:nvSpPr>
        <p:spPr/>
        <p:txBody>
          <a:bodyPr/>
          <a:lstStyle/>
          <a:p>
            <a:r>
              <a:rPr lang="en-US" dirty="0"/>
              <a:t>ADBC is flexible, object-oriented, and not difficult to use, as only two- three main classes are relevant in most cases</a:t>
            </a:r>
          </a:p>
          <a:p>
            <a:pPr lvl="0"/>
            <a:r>
              <a:rPr lang="en-US" dirty="0"/>
              <a:t>It allows native SQL access providing</a:t>
            </a:r>
            <a:endParaRPr lang="en-US" sz="1400" dirty="0"/>
          </a:p>
          <a:p>
            <a:pPr lvl="1"/>
            <a:r>
              <a:rPr lang="en-US" dirty="0"/>
              <a:t>Flexibility</a:t>
            </a:r>
            <a:endParaRPr lang="en-US" sz="1200" dirty="0"/>
          </a:p>
          <a:p>
            <a:pPr lvl="1"/>
            <a:r>
              <a:rPr lang="en-US" dirty="0"/>
              <a:t>Where used list</a:t>
            </a:r>
            <a:endParaRPr lang="en-US" sz="1200" dirty="0"/>
          </a:p>
          <a:p>
            <a:pPr lvl="1"/>
            <a:r>
              <a:rPr lang="en-US" dirty="0"/>
              <a:t>Error Handling</a:t>
            </a:r>
            <a:endParaRPr lang="en-US" sz="1200" dirty="0"/>
          </a:p>
          <a:p>
            <a:r>
              <a:rPr lang="en-US" dirty="0"/>
              <a:t> </a:t>
            </a:r>
          </a:p>
          <a:p>
            <a:pPr lvl="0"/>
            <a:r>
              <a:rPr lang="en-US" dirty="0"/>
              <a:t>Main Classes are –</a:t>
            </a:r>
            <a:endParaRPr lang="en-US" sz="1400" dirty="0"/>
          </a:p>
          <a:p>
            <a:pPr lvl="1"/>
            <a:r>
              <a:rPr lang="en-US" dirty="0"/>
              <a:t>CL_SQL_CONNECTION</a:t>
            </a:r>
            <a:endParaRPr lang="en-US" sz="1200" dirty="0"/>
          </a:p>
          <a:p>
            <a:pPr lvl="1"/>
            <a:r>
              <a:rPr lang="en-US" dirty="0"/>
              <a:t>CL_SQL_STATEMENT</a:t>
            </a:r>
            <a:endParaRPr lang="en-US" sz="1200" dirty="0"/>
          </a:p>
          <a:p>
            <a:pPr lvl="1"/>
            <a:r>
              <a:rPr lang="en-US" dirty="0"/>
              <a:t>CL_SQL_RESULT_SET</a:t>
            </a:r>
            <a:endParaRPr lang="en-US" sz="1200" dirty="0"/>
          </a:p>
        </p:txBody>
      </p:sp>
    </p:spTree>
    <p:extLst>
      <p:ext uri="{BB962C8B-B14F-4D97-AF65-F5344CB8AC3E}">
        <p14:creationId xmlns:p14="http://schemas.microsoft.com/office/powerpoint/2010/main" val="1468819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ADBC</a:t>
            </a:r>
            <a:endParaRPr lang="en-GB" dirty="0"/>
          </a:p>
        </p:txBody>
      </p:sp>
      <p:sp>
        <p:nvSpPr>
          <p:cNvPr id="2" name="Rectangle 4"/>
          <p:cNvSpPr>
            <a:spLocks noChangeArrowheads="1"/>
          </p:cNvSpPr>
          <p:nvPr/>
        </p:nvSpPr>
        <p:spPr bwMode="auto">
          <a:xfrm>
            <a:off x="620452" y="9019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1"/>
          <p:cNvGrpSpPr>
            <a:grpSpLocks/>
          </p:cNvGrpSpPr>
          <p:nvPr/>
        </p:nvGrpSpPr>
        <p:grpSpPr bwMode="auto">
          <a:xfrm>
            <a:off x="648079" y="1412776"/>
            <a:ext cx="7992888" cy="4283571"/>
            <a:chOff x="0" y="0"/>
            <a:chExt cx="10515" cy="5386"/>
          </a:xfrm>
        </p:grpSpPr>
        <p:pic>
          <p:nvPicPr>
            <p:cNvPr id="665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 y="14"/>
              <a:ext cx="10441" cy="535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7" y="7"/>
              <a:ext cx="10500" cy="5372"/>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ADBC</a:t>
            </a:r>
            <a:endParaRPr lang="en-GB" dirty="0"/>
          </a:p>
        </p:txBody>
      </p:sp>
      <p:pic>
        <p:nvPicPr>
          <p:cNvPr id="7" name="image5.jpeg"/>
          <p:cNvPicPr/>
          <p:nvPr/>
        </p:nvPicPr>
        <p:blipFill>
          <a:blip r:embed="rId2" cstate="print"/>
          <a:stretch>
            <a:fillRect/>
          </a:stretch>
        </p:blipFill>
        <p:spPr>
          <a:xfrm>
            <a:off x="623392" y="1916832"/>
            <a:ext cx="8280920" cy="4248472"/>
          </a:xfrm>
          <a:prstGeom prst="rect">
            <a:avLst/>
          </a:prstGeom>
        </p:spPr>
      </p:pic>
      <p:pic>
        <p:nvPicPr>
          <p:cNvPr id="8" name="image4.png"/>
          <p:cNvPicPr/>
          <p:nvPr/>
        </p:nvPicPr>
        <p:blipFill>
          <a:blip r:embed="rId3" cstate="print"/>
          <a:stretch>
            <a:fillRect/>
          </a:stretch>
        </p:blipFill>
        <p:spPr>
          <a:xfrm>
            <a:off x="623392" y="1268760"/>
            <a:ext cx="4524375" cy="228600"/>
          </a:xfrm>
          <a:prstGeom prst="rect">
            <a:avLst/>
          </a:prstGeom>
        </p:spPr>
      </p:pic>
    </p:spTree>
    <p:extLst>
      <p:ext uri="{BB962C8B-B14F-4D97-AF65-F5344CB8AC3E}">
        <p14:creationId xmlns:p14="http://schemas.microsoft.com/office/powerpoint/2010/main" val="435659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ADBC</a:t>
            </a:r>
            <a:endParaRPr lang="en-GB" dirty="0"/>
          </a:p>
        </p:txBody>
      </p:sp>
      <p:sp>
        <p:nvSpPr>
          <p:cNvPr id="2" name="Rectangle 1"/>
          <p:cNvSpPr/>
          <p:nvPr/>
        </p:nvSpPr>
        <p:spPr>
          <a:xfrm>
            <a:off x="335360" y="1661220"/>
            <a:ext cx="11521280" cy="4186402"/>
          </a:xfrm>
          <a:prstGeom prst="rect">
            <a:avLst/>
          </a:prstGeom>
        </p:spPr>
        <p:txBody>
          <a:bodyPr wrap="square">
            <a:spAutoFit/>
          </a:bodyPr>
          <a:lstStyle/>
          <a:p>
            <a:pPr marL="323850" marR="570865">
              <a:lnSpc>
                <a:spcPct val="78000"/>
              </a:lnSpc>
              <a:spcBef>
                <a:spcPts val="925"/>
              </a:spcBef>
              <a:spcAft>
                <a:spcPts val="0"/>
              </a:spcAft>
            </a:pPr>
            <a:r>
              <a:rPr lang="en-US" b="1" kern="0" dirty="0">
                <a:latin typeface="Verdana" panose="020B0604030504040204" pitchFamily="34" charset="0"/>
                <a:ea typeface="Verdana" panose="020B0604030504040204" pitchFamily="34" charset="0"/>
                <a:cs typeface="Verdana" panose="020B0604030504040204" pitchFamily="34" charset="0"/>
              </a:rPr>
              <a:t>In</a:t>
            </a:r>
            <a:r>
              <a:rPr lang="en-US" b="1" kern="0" spc="-25" dirty="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short,</a:t>
            </a:r>
            <a:r>
              <a:rPr lang="en-US" b="1" kern="0" spc="-35" dirty="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the</a:t>
            </a:r>
            <a:r>
              <a:rPr lang="en-US" b="1" kern="0" spc="-20" dirty="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steps</a:t>
            </a:r>
            <a:r>
              <a:rPr lang="en-US" b="1" kern="0" spc="-25" dirty="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in</a:t>
            </a:r>
            <a:r>
              <a:rPr lang="en-US" b="1" kern="0" spc="-10" dirty="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the</a:t>
            </a:r>
            <a:r>
              <a:rPr lang="en-US" b="1" kern="0" spc="-35" dirty="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previous</a:t>
            </a:r>
            <a:r>
              <a:rPr lang="en-US" b="1" kern="0" spc="-5" dirty="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slide</a:t>
            </a:r>
            <a:r>
              <a:rPr lang="en-US" b="1" kern="0" spc="-5" dirty="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can</a:t>
            </a:r>
            <a:r>
              <a:rPr lang="en-US" b="1" kern="0" spc="-20" dirty="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be</a:t>
            </a:r>
            <a:r>
              <a:rPr lang="en-US" b="1" kern="0" spc="-5" dirty="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summarized</a:t>
            </a:r>
            <a:r>
              <a:rPr lang="en-US" b="1" kern="0" spc="-10" dirty="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as</a:t>
            </a:r>
            <a:r>
              <a:rPr lang="en-US" b="1" kern="0" spc="-690" dirty="0">
                <a:latin typeface="Verdana" panose="020B0604030504040204" pitchFamily="34" charset="0"/>
                <a:ea typeface="Verdana" panose="020B0604030504040204" pitchFamily="34" charset="0"/>
                <a:cs typeface="Verdana" panose="020B0604030504040204" pitchFamily="34" charset="0"/>
              </a:rPr>
              <a:t> </a:t>
            </a:r>
            <a:r>
              <a:rPr lang="en-US" b="1" kern="0" spc="-690" dirty="0" smtClean="0">
                <a:latin typeface="Verdana" panose="020B0604030504040204" pitchFamily="34" charset="0"/>
                <a:ea typeface="Verdana" panose="020B0604030504040204" pitchFamily="34" charset="0"/>
                <a:cs typeface="Verdana" panose="020B0604030504040204" pitchFamily="34" charset="0"/>
              </a:rPr>
              <a:t>  </a:t>
            </a:r>
            <a:r>
              <a:rPr lang="en-US" b="1" kern="0" dirty="0">
                <a:latin typeface="Verdana" panose="020B0604030504040204" pitchFamily="34" charset="0"/>
                <a:ea typeface="Verdana" panose="020B0604030504040204" pitchFamily="34" charset="0"/>
                <a:cs typeface="Verdana" panose="020B0604030504040204" pitchFamily="34" charset="0"/>
              </a:rPr>
              <a:t> </a:t>
            </a:r>
            <a:r>
              <a:rPr lang="en-US" b="1" kern="0" dirty="0" smtClean="0">
                <a:latin typeface="Verdana" panose="020B0604030504040204" pitchFamily="34" charset="0"/>
                <a:ea typeface="Verdana" panose="020B0604030504040204" pitchFamily="34" charset="0"/>
                <a:cs typeface="Verdana" panose="020B0604030504040204" pitchFamily="34" charset="0"/>
              </a:rPr>
              <a:t>below</a:t>
            </a:r>
            <a:endParaRPr lang="en-US" b="1" kern="0"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 </a:t>
            </a:r>
          </a:p>
          <a:p>
            <a:pPr marL="342900" marR="0" lvl="0" indent="-342900">
              <a:spcBef>
                <a:spcPts val="0"/>
              </a:spcBef>
              <a:spcAft>
                <a:spcPts val="0"/>
              </a:spcAft>
              <a:buClr>
                <a:srgbClr val="006FAC"/>
              </a:buClr>
              <a:buSzPts val="1800"/>
              <a:buFont typeface="Wingdings" panose="05000000000000000000" pitchFamily="2" charset="2"/>
              <a:buChar char=""/>
              <a:tabLst>
                <a:tab pos="591185" algn="l"/>
              </a:tabLst>
            </a:pPr>
            <a:r>
              <a:rPr lang="en-US" dirty="0">
                <a:latin typeface="Verdana" panose="020B0604030504040204" pitchFamily="34" charset="0"/>
                <a:ea typeface="Wingdings" panose="05000000000000000000" pitchFamily="2" charset="2"/>
                <a:cs typeface="Wingdings" panose="05000000000000000000" pitchFamily="2" charset="2"/>
              </a:rPr>
              <a:t>Choose</a:t>
            </a:r>
            <a:r>
              <a:rPr lang="en-US" spc="-2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database</a:t>
            </a:r>
            <a:r>
              <a:rPr lang="en-US" spc="-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connection</a:t>
            </a:r>
          </a:p>
          <a:p>
            <a:pPr marL="742950" marR="0" lvl="1" indent="-285750">
              <a:spcBef>
                <a:spcPts val="45"/>
              </a:spcBef>
              <a:spcAft>
                <a:spcPts val="0"/>
              </a:spcAft>
              <a:buClr>
                <a:srgbClr val="12ABDB"/>
              </a:buClr>
              <a:buSzPts val="1800"/>
              <a:buFont typeface="Arial MT"/>
              <a:buChar char="•"/>
              <a:tabLst>
                <a:tab pos="772795" algn="l"/>
              </a:tabLst>
            </a:pPr>
            <a:r>
              <a:rPr lang="en-US" dirty="0" err="1">
                <a:latin typeface="Verdana" panose="020B0604030504040204" pitchFamily="34" charset="0"/>
                <a:ea typeface="Arial MT"/>
                <a:cs typeface="Arial MT"/>
              </a:rPr>
              <a:t>cl_sql_connection</a:t>
            </a:r>
            <a:r>
              <a:rPr lang="en-US" dirty="0">
                <a:latin typeface="Verdana" panose="020B0604030504040204" pitchFamily="34" charset="0"/>
                <a:ea typeface="Arial MT"/>
                <a:cs typeface="Arial MT"/>
              </a:rPr>
              <a:t>=&gt;</a:t>
            </a:r>
            <a:r>
              <a:rPr lang="en-US" dirty="0" err="1">
                <a:latin typeface="Verdana" panose="020B0604030504040204" pitchFamily="34" charset="0"/>
                <a:ea typeface="Arial MT"/>
                <a:cs typeface="Arial MT"/>
              </a:rPr>
              <a:t>get_connection</a:t>
            </a:r>
            <a:endParaRPr lang="en-US" dirty="0">
              <a:latin typeface="Verdana" panose="020B0604030504040204" pitchFamily="34" charset="0"/>
              <a:ea typeface="Arial MT"/>
              <a:cs typeface="Arial MT"/>
            </a:endParaRPr>
          </a:p>
          <a:p>
            <a:pPr>
              <a:spcBef>
                <a:spcPts val="10"/>
              </a:spcBef>
            </a:pPr>
            <a:r>
              <a:rPr lang="en-US" dirty="0">
                <a:latin typeface="Verdana" panose="020B0604030504040204" pitchFamily="34" charset="0"/>
                <a:ea typeface="Verdana" panose="020B0604030504040204" pitchFamily="34" charset="0"/>
                <a:cs typeface="Verdana" panose="020B0604030504040204" pitchFamily="34" charset="0"/>
              </a:rPr>
              <a:t> </a:t>
            </a:r>
          </a:p>
          <a:p>
            <a:pPr marL="342900" marR="0" lvl="0" indent="-342900">
              <a:spcBef>
                <a:spcPts val="0"/>
              </a:spcBef>
              <a:spcAft>
                <a:spcPts val="0"/>
              </a:spcAft>
              <a:buClr>
                <a:srgbClr val="006FAC"/>
              </a:buClr>
              <a:buSzPts val="1800"/>
              <a:buFont typeface="Wingdings" panose="05000000000000000000" pitchFamily="2" charset="2"/>
              <a:buChar char=""/>
              <a:tabLst>
                <a:tab pos="591185" algn="l"/>
              </a:tabLst>
            </a:pPr>
            <a:r>
              <a:rPr lang="en-US" dirty="0">
                <a:latin typeface="Verdana" panose="020B0604030504040204" pitchFamily="34" charset="0"/>
                <a:ea typeface="Wingdings" panose="05000000000000000000" pitchFamily="2" charset="2"/>
                <a:cs typeface="Wingdings" panose="05000000000000000000" pitchFamily="2" charset="2"/>
              </a:rPr>
              <a:t>Instantiate</a:t>
            </a:r>
            <a:r>
              <a:rPr lang="en-US" spc="-1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the</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statement</a:t>
            </a:r>
            <a:r>
              <a:rPr lang="en-US" spc="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object</a:t>
            </a:r>
          </a:p>
          <a:p>
            <a:pPr>
              <a:spcBef>
                <a:spcPts val="15"/>
              </a:spcBef>
            </a:pPr>
            <a:r>
              <a:rPr lang="en-US" dirty="0">
                <a:latin typeface="Verdana" panose="020B0604030504040204" pitchFamily="34" charset="0"/>
                <a:ea typeface="Verdana" panose="020B0604030504040204" pitchFamily="34" charset="0"/>
                <a:cs typeface="Verdana" panose="020B0604030504040204" pitchFamily="34" charset="0"/>
              </a:rPr>
              <a:t> </a:t>
            </a:r>
          </a:p>
          <a:p>
            <a:pPr marL="342900" marR="0" lvl="0" indent="-342900">
              <a:spcBef>
                <a:spcPts val="5"/>
              </a:spcBef>
              <a:spcAft>
                <a:spcPts val="0"/>
              </a:spcAft>
              <a:buClr>
                <a:srgbClr val="006FAC"/>
              </a:buClr>
              <a:buSzPts val="1800"/>
              <a:buFont typeface="Wingdings" panose="05000000000000000000" pitchFamily="2" charset="2"/>
              <a:buChar char=""/>
              <a:tabLst>
                <a:tab pos="591185" algn="l"/>
              </a:tabLst>
            </a:pPr>
            <a:r>
              <a:rPr lang="en-US" dirty="0">
                <a:latin typeface="Verdana" panose="020B0604030504040204" pitchFamily="34" charset="0"/>
                <a:ea typeface="Wingdings" panose="05000000000000000000" pitchFamily="2" charset="2"/>
                <a:cs typeface="Wingdings" panose="05000000000000000000" pitchFamily="2" charset="2"/>
              </a:rPr>
              <a:t>Construct</a:t>
            </a:r>
            <a:r>
              <a:rPr lang="en-US" spc="-1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the</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SQL</a:t>
            </a:r>
            <a:r>
              <a:rPr lang="en-US" spc="-2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(check</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with</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SQL</a:t>
            </a:r>
            <a:r>
              <a:rPr lang="en-US" spc="-3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Console</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for</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syntax)</a:t>
            </a:r>
          </a:p>
          <a:p>
            <a:pPr>
              <a:spcBef>
                <a:spcPts val="25"/>
              </a:spcBef>
            </a:pPr>
            <a:r>
              <a:rPr lang="en-US" dirty="0">
                <a:latin typeface="Verdana" panose="020B0604030504040204" pitchFamily="34" charset="0"/>
                <a:ea typeface="Verdana" panose="020B0604030504040204" pitchFamily="34" charset="0"/>
                <a:cs typeface="Verdana" panose="020B0604030504040204" pitchFamily="34" charset="0"/>
              </a:rPr>
              <a:t> </a:t>
            </a:r>
          </a:p>
          <a:p>
            <a:pPr marL="342900" marR="0" lvl="0" indent="-342900">
              <a:spcBef>
                <a:spcPts val="0"/>
              </a:spcBef>
              <a:spcAft>
                <a:spcPts val="0"/>
              </a:spcAft>
              <a:buClr>
                <a:srgbClr val="006FAC"/>
              </a:buClr>
              <a:buSzPts val="1800"/>
              <a:buFont typeface="Wingdings" panose="05000000000000000000" pitchFamily="2" charset="2"/>
              <a:buChar char=""/>
              <a:tabLst>
                <a:tab pos="591185" algn="l"/>
              </a:tabLst>
            </a:pPr>
            <a:r>
              <a:rPr lang="en-US" dirty="0">
                <a:latin typeface="Verdana" panose="020B0604030504040204" pitchFamily="34" charset="0"/>
                <a:ea typeface="Wingdings" panose="05000000000000000000" pitchFamily="2" charset="2"/>
                <a:cs typeface="Wingdings" panose="05000000000000000000" pitchFamily="2" charset="2"/>
              </a:rPr>
              <a:t>Issue Native</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SQL</a:t>
            </a:r>
            <a:r>
              <a:rPr lang="en-US" spc="-1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Call</a:t>
            </a:r>
          </a:p>
          <a:p>
            <a:pPr>
              <a:spcBef>
                <a:spcPts val="10"/>
              </a:spcBef>
            </a:pPr>
            <a:r>
              <a:rPr lang="en-US" dirty="0">
                <a:latin typeface="Verdana" panose="020B0604030504040204" pitchFamily="34" charset="0"/>
                <a:ea typeface="Verdana" panose="020B0604030504040204" pitchFamily="34" charset="0"/>
                <a:cs typeface="Verdana" panose="020B0604030504040204" pitchFamily="34" charset="0"/>
              </a:rPr>
              <a:t> </a:t>
            </a:r>
          </a:p>
          <a:p>
            <a:pPr marL="342900" marR="0" lvl="0" indent="-342900">
              <a:spcBef>
                <a:spcPts val="5"/>
              </a:spcBef>
              <a:spcAft>
                <a:spcPts val="0"/>
              </a:spcAft>
              <a:buClr>
                <a:srgbClr val="006FAC"/>
              </a:buClr>
              <a:buSzPts val="1800"/>
              <a:buFont typeface="Wingdings" panose="05000000000000000000" pitchFamily="2" charset="2"/>
              <a:buChar char=""/>
              <a:tabLst>
                <a:tab pos="591185" algn="l"/>
              </a:tabLst>
            </a:pPr>
            <a:r>
              <a:rPr lang="en-US" dirty="0">
                <a:latin typeface="Verdana" panose="020B0604030504040204" pitchFamily="34" charset="0"/>
                <a:ea typeface="Wingdings" panose="05000000000000000000" pitchFamily="2" charset="2"/>
                <a:cs typeface="Wingdings" panose="05000000000000000000" pitchFamily="2" charset="2"/>
              </a:rPr>
              <a:t>Assign</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target variable</a:t>
            </a:r>
            <a:r>
              <a:rPr lang="en-US" spc="-2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for</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result</a:t>
            </a:r>
            <a:r>
              <a:rPr lang="en-US" spc="-1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set</a:t>
            </a:r>
          </a:p>
          <a:p>
            <a:pPr>
              <a:spcBef>
                <a:spcPts val="15"/>
              </a:spcBef>
            </a:pPr>
            <a:r>
              <a:rPr lang="en-US" dirty="0">
                <a:latin typeface="Verdana" panose="020B0604030504040204" pitchFamily="34" charset="0"/>
                <a:ea typeface="Verdana" panose="020B0604030504040204" pitchFamily="34" charset="0"/>
                <a:cs typeface="Verdana" panose="020B0604030504040204" pitchFamily="34" charset="0"/>
              </a:rPr>
              <a:t> </a:t>
            </a:r>
          </a:p>
          <a:p>
            <a:pPr marL="342900" marR="0" lvl="0" indent="-342900">
              <a:spcBef>
                <a:spcPts val="0"/>
              </a:spcBef>
              <a:spcAft>
                <a:spcPts val="0"/>
              </a:spcAft>
              <a:buClr>
                <a:srgbClr val="006FAC"/>
              </a:buClr>
              <a:buSzPts val="1800"/>
              <a:buFont typeface="Wingdings" panose="05000000000000000000" pitchFamily="2" charset="2"/>
              <a:buChar char=""/>
              <a:tabLst>
                <a:tab pos="591185" algn="l"/>
              </a:tabLst>
            </a:pPr>
            <a:r>
              <a:rPr lang="en-US" dirty="0">
                <a:latin typeface="Verdana" panose="020B0604030504040204" pitchFamily="34" charset="0"/>
                <a:ea typeface="Wingdings" panose="05000000000000000000" pitchFamily="2" charset="2"/>
                <a:cs typeface="Wingdings" panose="05000000000000000000" pitchFamily="2" charset="2"/>
              </a:rPr>
              <a:t>Retrieve</a:t>
            </a:r>
            <a:r>
              <a:rPr lang="en-US" spc="-40"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Result</a:t>
            </a:r>
            <a:r>
              <a:rPr lang="en-US" spc="-3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set</a:t>
            </a:r>
          </a:p>
          <a:p>
            <a:pPr marL="342900" marR="0" lvl="0" indent="-342900">
              <a:spcBef>
                <a:spcPts val="45"/>
              </a:spcBef>
              <a:spcAft>
                <a:spcPts val="0"/>
              </a:spcAft>
              <a:buClr>
                <a:srgbClr val="006FAC"/>
              </a:buClr>
              <a:buSzPts val="1800"/>
              <a:buFont typeface="Wingdings" panose="05000000000000000000" pitchFamily="2" charset="2"/>
              <a:buChar char=""/>
              <a:tabLst>
                <a:tab pos="591185" algn="l"/>
              </a:tabLst>
            </a:pPr>
            <a:r>
              <a:rPr lang="en-US" dirty="0">
                <a:latin typeface="Verdana" panose="020B0604030504040204" pitchFamily="34" charset="0"/>
                <a:ea typeface="Wingdings" panose="05000000000000000000" pitchFamily="2" charset="2"/>
                <a:cs typeface="Wingdings" panose="05000000000000000000" pitchFamily="2" charset="2"/>
              </a:rPr>
              <a:t>Close</a:t>
            </a:r>
            <a:r>
              <a:rPr lang="en-US" spc="-1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the query and</a:t>
            </a:r>
            <a:r>
              <a:rPr lang="en-US" spc="-15" dirty="0">
                <a:latin typeface="Verdana" panose="020B0604030504040204" pitchFamily="34" charset="0"/>
                <a:ea typeface="Wingdings" panose="05000000000000000000" pitchFamily="2" charset="2"/>
                <a:cs typeface="Wingdings" panose="05000000000000000000" pitchFamily="2" charset="2"/>
              </a:rPr>
              <a:t> </a:t>
            </a:r>
            <a:r>
              <a:rPr lang="en-US" dirty="0">
                <a:latin typeface="Verdana" panose="020B0604030504040204" pitchFamily="34" charset="0"/>
                <a:ea typeface="Wingdings" panose="05000000000000000000" pitchFamily="2" charset="2"/>
                <a:cs typeface="Wingdings" panose="05000000000000000000" pitchFamily="2" charset="2"/>
              </a:rPr>
              <a:t>release resources</a:t>
            </a:r>
            <a:endParaRPr lang="en-US" dirty="0">
              <a:effectLst/>
              <a:latin typeface="Verdana" panose="020B0604030504040204" pitchFamily="34"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3545881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Disadvantages of ADBC</a:t>
            </a:r>
          </a:p>
        </p:txBody>
      </p:sp>
      <p:sp>
        <p:nvSpPr>
          <p:cNvPr id="2" name="Rectangle 1"/>
          <p:cNvSpPr/>
          <p:nvPr/>
        </p:nvSpPr>
        <p:spPr>
          <a:xfrm>
            <a:off x="224445" y="1124786"/>
            <a:ext cx="7632848" cy="2531462"/>
          </a:xfrm>
          <a:prstGeom prst="rect">
            <a:avLst/>
          </a:prstGeom>
        </p:spPr>
        <p:txBody>
          <a:bodyPr wrap="square">
            <a:spAutoFit/>
          </a:bodyPr>
          <a:lstStyle/>
          <a:p>
            <a:pPr marL="171450" marR="0">
              <a:spcBef>
                <a:spcPts val="500"/>
              </a:spcBef>
              <a:spcAft>
                <a:spcPts val="0"/>
              </a:spcAft>
            </a:pPr>
            <a:r>
              <a:rPr lang="en-US" dirty="0">
                <a:latin typeface="Verdana" panose="020B0604030504040204" pitchFamily="34" charset="0"/>
                <a:ea typeface="Verdana" panose="020B0604030504040204" pitchFamily="34" charset="0"/>
                <a:cs typeface="Verdana" panose="020B0604030504040204" pitchFamily="34" charset="0"/>
              </a:rPr>
              <a:t>No</a:t>
            </a:r>
            <a:r>
              <a:rPr lang="en-US" spc="-1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hashed or</a:t>
            </a:r>
            <a:r>
              <a:rPr lang="en-US" spc="-1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sorted</a:t>
            </a:r>
            <a:r>
              <a:rPr lang="en-US" spc="-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tables</a:t>
            </a:r>
            <a:r>
              <a:rPr lang="en-US" spc="1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allowed</a:t>
            </a:r>
            <a:r>
              <a:rPr lang="en-US" spc="-1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as</a:t>
            </a:r>
            <a:r>
              <a:rPr lang="en-US" spc="-1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target</a:t>
            </a:r>
          </a:p>
          <a:p>
            <a:pPr marL="342900" marR="0" lvl="0" indent="-342900">
              <a:spcBef>
                <a:spcPts val="285"/>
              </a:spcBef>
              <a:spcAft>
                <a:spcPts val="0"/>
              </a:spcAft>
              <a:buClr>
                <a:srgbClr val="006FAC"/>
              </a:buClr>
              <a:buSzPts val="1600"/>
              <a:buFont typeface="Wingdings" panose="05000000000000000000" pitchFamily="2" charset="2"/>
              <a:buChar char=""/>
              <a:tabLst>
                <a:tab pos="438785" algn="l"/>
              </a:tabLst>
            </a:pPr>
            <a:r>
              <a:rPr lang="en-US" sz="1600" dirty="0">
                <a:latin typeface="Verdana" panose="020B0604030504040204" pitchFamily="34" charset="0"/>
                <a:ea typeface="Wingdings" panose="05000000000000000000" pitchFamily="2" charset="2"/>
                <a:cs typeface="Wingdings" panose="05000000000000000000" pitchFamily="2" charset="2"/>
              </a:rPr>
              <a:t>Use</a:t>
            </a:r>
            <a:r>
              <a:rPr lang="en-US" sz="1600" spc="-5" dirty="0">
                <a:latin typeface="Verdana" panose="020B0604030504040204" pitchFamily="34" charset="0"/>
                <a:ea typeface="Wingdings" panose="05000000000000000000" pitchFamily="2" charset="2"/>
                <a:cs typeface="Wingdings" panose="05000000000000000000" pitchFamily="2" charset="2"/>
              </a:rPr>
              <a:t> </a:t>
            </a:r>
            <a:r>
              <a:rPr lang="en-US" sz="1600" dirty="0">
                <a:latin typeface="Verdana" panose="020B0604030504040204" pitchFamily="34" charset="0"/>
                <a:ea typeface="Wingdings" panose="05000000000000000000" pitchFamily="2" charset="2"/>
                <a:cs typeface="Wingdings" panose="05000000000000000000" pitchFamily="2" charset="2"/>
              </a:rPr>
              <a:t>standard</a:t>
            </a:r>
            <a:r>
              <a:rPr lang="en-US" sz="1600" spc="5" dirty="0">
                <a:latin typeface="Verdana" panose="020B0604030504040204" pitchFamily="34" charset="0"/>
                <a:ea typeface="Wingdings" panose="05000000000000000000" pitchFamily="2" charset="2"/>
                <a:cs typeface="Wingdings" panose="05000000000000000000" pitchFamily="2" charset="2"/>
              </a:rPr>
              <a:t> </a:t>
            </a:r>
            <a:r>
              <a:rPr lang="en-US" sz="1600" dirty="0">
                <a:latin typeface="Verdana" panose="020B0604030504040204" pitchFamily="34" charset="0"/>
                <a:ea typeface="Wingdings" panose="05000000000000000000" pitchFamily="2" charset="2"/>
                <a:cs typeface="Wingdings" panose="05000000000000000000" pitchFamily="2" charset="2"/>
              </a:rPr>
              <a:t>table</a:t>
            </a:r>
            <a:endParaRPr lang="en-US" sz="1100" dirty="0">
              <a:latin typeface="Verdana" panose="020B0604030504040204" pitchFamily="34" charset="0"/>
              <a:ea typeface="Wingdings" panose="05000000000000000000" pitchFamily="2" charset="2"/>
              <a:cs typeface="Wingdings" panose="05000000000000000000" pitchFamily="2" charset="2"/>
            </a:endParaRPr>
          </a:p>
          <a:p>
            <a:pPr>
              <a:spcBef>
                <a:spcPts val="10"/>
              </a:spcBef>
            </a:pPr>
            <a:r>
              <a:rPr lang="en-US" sz="2450"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marL="171450" marR="0">
              <a:spcBef>
                <a:spcPts val="5"/>
              </a:spcBef>
              <a:spcAft>
                <a:spcPts val="0"/>
              </a:spcAft>
            </a:pPr>
            <a:r>
              <a:rPr lang="en-US" dirty="0">
                <a:latin typeface="Verdana" panose="020B0604030504040204" pitchFamily="34" charset="0"/>
                <a:ea typeface="Verdana" panose="020B0604030504040204" pitchFamily="34" charset="0"/>
                <a:cs typeface="Verdana" panose="020B0604030504040204" pitchFamily="34" charset="0"/>
              </a:rPr>
              <a:t>No automatic</a:t>
            </a:r>
            <a:r>
              <a:rPr lang="en-US" spc="-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client</a:t>
            </a:r>
            <a:r>
              <a:rPr lang="en-US" spc="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handling</a:t>
            </a:r>
          </a:p>
          <a:p>
            <a:pPr marL="342900" marR="0" lvl="0" indent="-342900">
              <a:spcBef>
                <a:spcPts val="280"/>
              </a:spcBef>
              <a:spcAft>
                <a:spcPts val="0"/>
              </a:spcAft>
              <a:buClr>
                <a:srgbClr val="006FAC"/>
              </a:buClr>
              <a:buSzPts val="1600"/>
              <a:buFont typeface="Wingdings" panose="05000000000000000000" pitchFamily="2" charset="2"/>
              <a:buChar char=""/>
              <a:tabLst>
                <a:tab pos="438785" algn="l"/>
              </a:tabLst>
            </a:pPr>
            <a:r>
              <a:rPr lang="en-US" sz="1600" dirty="0">
                <a:latin typeface="Verdana" panose="020B0604030504040204" pitchFamily="34" charset="0"/>
                <a:ea typeface="Wingdings" panose="05000000000000000000" pitchFamily="2" charset="2"/>
                <a:cs typeface="Wingdings" panose="05000000000000000000" pitchFamily="2" charset="2"/>
              </a:rPr>
              <a:t>Specify</a:t>
            </a:r>
            <a:r>
              <a:rPr lang="en-US" sz="1600" spc="-10" dirty="0">
                <a:latin typeface="Verdana" panose="020B0604030504040204" pitchFamily="34" charset="0"/>
                <a:ea typeface="Wingdings" panose="05000000000000000000" pitchFamily="2" charset="2"/>
                <a:cs typeface="Wingdings" panose="05000000000000000000" pitchFamily="2" charset="2"/>
              </a:rPr>
              <a:t> </a:t>
            </a:r>
            <a:r>
              <a:rPr lang="en-US" sz="1600" dirty="0">
                <a:latin typeface="Verdana" panose="020B0604030504040204" pitchFamily="34" charset="0"/>
                <a:ea typeface="Wingdings" panose="05000000000000000000" pitchFamily="2" charset="2"/>
                <a:cs typeface="Wingdings" panose="05000000000000000000" pitchFamily="2" charset="2"/>
              </a:rPr>
              <a:t>MANDT</a:t>
            </a:r>
            <a:r>
              <a:rPr lang="en-US" sz="1600" spc="-5" dirty="0">
                <a:latin typeface="Verdana" panose="020B0604030504040204" pitchFamily="34" charset="0"/>
                <a:ea typeface="Wingdings" panose="05000000000000000000" pitchFamily="2" charset="2"/>
                <a:cs typeface="Wingdings" panose="05000000000000000000" pitchFamily="2" charset="2"/>
              </a:rPr>
              <a:t> </a:t>
            </a:r>
            <a:r>
              <a:rPr lang="en-US" sz="1600" dirty="0">
                <a:latin typeface="Verdana" panose="020B0604030504040204" pitchFamily="34" charset="0"/>
                <a:ea typeface="Wingdings" panose="05000000000000000000" pitchFamily="2" charset="2"/>
                <a:cs typeface="Wingdings" panose="05000000000000000000" pitchFamily="2" charset="2"/>
              </a:rPr>
              <a:t>in</a:t>
            </a:r>
            <a:r>
              <a:rPr lang="en-US" sz="1600" spc="-40" dirty="0">
                <a:latin typeface="Verdana" panose="020B0604030504040204" pitchFamily="34" charset="0"/>
                <a:ea typeface="Wingdings" panose="05000000000000000000" pitchFamily="2" charset="2"/>
                <a:cs typeface="Wingdings" panose="05000000000000000000" pitchFamily="2" charset="2"/>
              </a:rPr>
              <a:t> </a:t>
            </a:r>
            <a:r>
              <a:rPr lang="en-US" sz="1600" dirty="0">
                <a:latin typeface="Verdana" panose="020B0604030504040204" pitchFamily="34" charset="0"/>
                <a:ea typeface="Wingdings" panose="05000000000000000000" pitchFamily="2" charset="2"/>
                <a:cs typeface="Wingdings" panose="05000000000000000000" pitchFamily="2" charset="2"/>
              </a:rPr>
              <a:t>where</a:t>
            </a:r>
            <a:r>
              <a:rPr lang="en-US" sz="1600" spc="-35" dirty="0">
                <a:latin typeface="Verdana" panose="020B0604030504040204" pitchFamily="34" charset="0"/>
                <a:ea typeface="Wingdings" panose="05000000000000000000" pitchFamily="2" charset="2"/>
                <a:cs typeface="Wingdings" panose="05000000000000000000" pitchFamily="2" charset="2"/>
              </a:rPr>
              <a:t> </a:t>
            </a:r>
            <a:r>
              <a:rPr lang="en-US" sz="1600" dirty="0">
                <a:latin typeface="Verdana" panose="020B0604030504040204" pitchFamily="34" charset="0"/>
                <a:ea typeface="Wingdings" panose="05000000000000000000" pitchFamily="2" charset="2"/>
                <a:cs typeface="Wingdings" panose="05000000000000000000" pitchFamily="2" charset="2"/>
              </a:rPr>
              <a:t>condition</a:t>
            </a:r>
            <a:endParaRPr lang="en-US" sz="1100" dirty="0">
              <a:latin typeface="Verdana" panose="020B0604030504040204" pitchFamily="34" charset="0"/>
              <a:ea typeface="Wingdings" panose="05000000000000000000" pitchFamily="2" charset="2"/>
              <a:cs typeface="Wingdings" panose="05000000000000000000" pitchFamily="2" charset="2"/>
            </a:endParaRPr>
          </a:p>
          <a:p>
            <a:pPr>
              <a:spcBef>
                <a:spcPts val="10"/>
              </a:spcBef>
            </a:pPr>
            <a:r>
              <a:rPr lang="en-US" sz="2450"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marL="171450" marR="0">
              <a:spcBef>
                <a:spcPts val="5"/>
              </a:spcBef>
              <a:spcAft>
                <a:spcPts val="0"/>
              </a:spcAft>
            </a:pPr>
            <a:r>
              <a:rPr lang="en-US" dirty="0">
                <a:latin typeface="Verdana" panose="020B0604030504040204" pitchFamily="34" charset="0"/>
                <a:ea typeface="Verdana" panose="020B0604030504040204" pitchFamily="34" charset="0"/>
                <a:cs typeface="Verdana" panose="020B0604030504040204" pitchFamily="34" charset="0"/>
              </a:rPr>
              <a:t>No</a:t>
            </a:r>
            <a:r>
              <a:rPr lang="en-US" spc="-1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guaranteed</a:t>
            </a:r>
            <a:r>
              <a:rPr lang="en-US" spc="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release</a:t>
            </a:r>
            <a:r>
              <a:rPr lang="en-US" spc="-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of</a:t>
            </a:r>
            <a:r>
              <a:rPr lang="en-US" spc="-1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allocated</a:t>
            </a:r>
            <a:r>
              <a:rPr lang="en-US" spc="-2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resources</a:t>
            </a:r>
            <a:r>
              <a:rPr lang="en-US" spc="-1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on</a:t>
            </a:r>
            <a:r>
              <a:rPr lang="en-US" spc="-1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DB</a:t>
            </a:r>
          </a:p>
          <a:p>
            <a:pPr marL="342900" marR="0" lvl="0" indent="-342900">
              <a:spcBef>
                <a:spcPts val="280"/>
              </a:spcBef>
              <a:spcAft>
                <a:spcPts val="0"/>
              </a:spcAft>
              <a:buClr>
                <a:srgbClr val="006FAC"/>
              </a:buClr>
              <a:buSzPts val="1600"/>
              <a:buFont typeface="Wingdings" panose="05000000000000000000" pitchFamily="2" charset="2"/>
              <a:buChar char=""/>
              <a:tabLst>
                <a:tab pos="438785" algn="l"/>
              </a:tabLst>
            </a:pPr>
            <a:r>
              <a:rPr lang="en-US" sz="1600" dirty="0">
                <a:latin typeface="Verdana" panose="020B0604030504040204" pitchFamily="34" charset="0"/>
                <a:ea typeface="Wingdings" panose="05000000000000000000" pitchFamily="2" charset="2"/>
                <a:cs typeface="Wingdings" panose="05000000000000000000" pitchFamily="2" charset="2"/>
              </a:rPr>
              <a:t>Close</a:t>
            </a:r>
            <a:r>
              <a:rPr lang="en-US" sz="1600" spc="-25" dirty="0">
                <a:latin typeface="Verdana" panose="020B0604030504040204" pitchFamily="34" charset="0"/>
                <a:ea typeface="Wingdings" panose="05000000000000000000" pitchFamily="2" charset="2"/>
                <a:cs typeface="Wingdings" panose="05000000000000000000" pitchFamily="2" charset="2"/>
              </a:rPr>
              <a:t> </a:t>
            </a:r>
            <a:r>
              <a:rPr lang="en-US" sz="1600" dirty="0">
                <a:latin typeface="Verdana" panose="020B0604030504040204" pitchFamily="34" charset="0"/>
                <a:ea typeface="Wingdings" panose="05000000000000000000" pitchFamily="2" charset="2"/>
                <a:cs typeface="Wingdings" panose="05000000000000000000" pitchFamily="2" charset="2"/>
              </a:rPr>
              <a:t>the</a:t>
            </a:r>
            <a:r>
              <a:rPr lang="en-US" sz="1600" spc="-20" dirty="0">
                <a:latin typeface="Verdana" panose="020B0604030504040204" pitchFamily="34" charset="0"/>
                <a:ea typeface="Wingdings" panose="05000000000000000000" pitchFamily="2" charset="2"/>
                <a:cs typeface="Wingdings" panose="05000000000000000000" pitchFamily="2" charset="2"/>
              </a:rPr>
              <a:t> </a:t>
            </a:r>
            <a:r>
              <a:rPr lang="en-US" sz="1600" dirty="0">
                <a:latin typeface="Verdana" panose="020B0604030504040204" pitchFamily="34" charset="0"/>
                <a:ea typeface="Wingdings" panose="05000000000000000000" pitchFamily="2" charset="2"/>
                <a:cs typeface="Wingdings" panose="05000000000000000000" pitchFamily="2" charset="2"/>
              </a:rPr>
              <a:t>query</a:t>
            </a:r>
            <a:endParaRPr lang="en-US" sz="1100" dirty="0">
              <a:effectLst/>
              <a:latin typeface="Verdana" panose="020B0604030504040204" pitchFamily="34"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4230650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ADBC</a:t>
            </a:r>
            <a:endParaRPr lang="en-GB" dirty="0"/>
          </a:p>
        </p:txBody>
      </p:sp>
      <p:pic>
        <p:nvPicPr>
          <p:cNvPr id="5" name="image7.jpeg"/>
          <p:cNvPicPr/>
          <p:nvPr/>
        </p:nvPicPr>
        <p:blipFill>
          <a:blip r:embed="rId2" cstate="print"/>
          <a:stretch>
            <a:fillRect/>
          </a:stretch>
        </p:blipFill>
        <p:spPr>
          <a:xfrm>
            <a:off x="551384" y="1685466"/>
            <a:ext cx="8208912" cy="4695862"/>
          </a:xfrm>
          <a:prstGeom prst="rect">
            <a:avLst/>
          </a:prstGeom>
        </p:spPr>
      </p:pic>
      <p:pic>
        <p:nvPicPr>
          <p:cNvPr id="6" name="image6.jpeg"/>
          <p:cNvPicPr/>
          <p:nvPr/>
        </p:nvPicPr>
        <p:blipFill>
          <a:blip r:embed="rId3" cstate="print"/>
          <a:stretch>
            <a:fillRect/>
          </a:stretch>
        </p:blipFill>
        <p:spPr>
          <a:xfrm>
            <a:off x="227349" y="1275978"/>
            <a:ext cx="6386195" cy="228600"/>
          </a:xfrm>
          <a:prstGeom prst="rect">
            <a:avLst/>
          </a:prstGeom>
        </p:spPr>
      </p:pic>
    </p:spTree>
    <p:extLst>
      <p:ext uri="{BB962C8B-B14F-4D97-AF65-F5344CB8AC3E}">
        <p14:creationId xmlns:p14="http://schemas.microsoft.com/office/powerpoint/2010/main" val="2364465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336</TotalTime>
  <Words>231</Words>
  <Application>Microsoft Office PowerPoint</Application>
  <PresentationFormat>Widescreen</PresentationFormat>
  <Paragraphs>48</Paragraphs>
  <Slides>9</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17" baseType="lpstr">
      <vt:lpstr>Arial</vt:lpstr>
      <vt:lpstr>Arial MT</vt:lpstr>
      <vt:lpstr>Verdana</vt:lpstr>
      <vt:lpstr>Wingdings</vt:lpstr>
      <vt:lpstr>Capgemini Master</vt:lpstr>
      <vt:lpstr>Cover options</vt:lpstr>
      <vt:lpstr>Final slides</vt:lpstr>
      <vt:lpstr>think-cell Slide</vt:lpstr>
      <vt:lpstr>ABAP Database Connectivity (ADBC)</vt:lpstr>
      <vt:lpstr>ADBC</vt:lpstr>
      <vt:lpstr>Business Requirement</vt:lpstr>
      <vt:lpstr>ADBC</vt:lpstr>
      <vt:lpstr>ADBC</vt:lpstr>
      <vt:lpstr>ADBC</vt:lpstr>
      <vt:lpstr>Disadvantages of ADBC</vt:lpstr>
      <vt:lpstr>ADBC</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Ghosh, Debopriya</dc:creator>
  <cp:lastModifiedBy>Jha, Anind</cp:lastModifiedBy>
  <cp:revision>10</cp:revision>
  <dcterms:created xsi:type="dcterms:W3CDTF">2020-12-21T06:25:03Z</dcterms:created>
  <dcterms:modified xsi:type="dcterms:W3CDTF">2021-06-02T05:56:04Z</dcterms:modified>
</cp:coreProperties>
</file>