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25"/>
  </p:notesMasterIdLst>
  <p:handoutMasterIdLst>
    <p:handoutMasterId r:id="rId26"/>
  </p:handoutMasterIdLst>
  <p:sldIdLst>
    <p:sldId id="291" r:id="rId4"/>
    <p:sldId id="264" r:id="rId5"/>
    <p:sldId id="297" r:id="rId6"/>
    <p:sldId id="298" r:id="rId7"/>
    <p:sldId id="309" r:id="rId8"/>
    <p:sldId id="308" r:id="rId9"/>
    <p:sldId id="313" r:id="rId10"/>
    <p:sldId id="307" r:id="rId11"/>
    <p:sldId id="314" r:id="rId12"/>
    <p:sldId id="306" r:id="rId13"/>
    <p:sldId id="305" r:id="rId14"/>
    <p:sldId id="304" r:id="rId15"/>
    <p:sldId id="303" r:id="rId16"/>
    <p:sldId id="302" r:id="rId17"/>
    <p:sldId id="301" r:id="rId18"/>
    <p:sldId id="300" r:id="rId19"/>
    <p:sldId id="299" r:id="rId20"/>
    <p:sldId id="310" r:id="rId21"/>
    <p:sldId id="311" r:id="rId22"/>
    <p:sldId id="312" r:id="rId23"/>
    <p:sldId id="273" r:id="rId24"/>
  </p:sldIdLst>
  <p:sldSz cx="12192000" cy="6858000"/>
  <p:notesSz cx="6858000" cy="9144000"/>
  <p:custDataLst>
    <p:tags r:id="rId27"/>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759" autoAdjust="0"/>
  </p:normalViewPr>
  <p:slideViewPr>
    <p:cSldViewPr>
      <p:cViewPr varScale="1">
        <p:scale>
          <a:sx n="69" d="100"/>
          <a:sy n="69" d="100"/>
        </p:scale>
        <p:origin x="56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gs" Target="tags/tag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07/06/2021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07/06/2021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3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684"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07"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67"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4"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55"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60"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61"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39"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56"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4871864" y="622300"/>
            <a:ext cx="7043911" cy="934492"/>
          </a:xfrm>
        </p:spPr>
        <p:txBody>
          <a:bodyPr/>
          <a:lstStyle/>
          <a:p>
            <a:r>
              <a:rPr lang="en-US" sz="2400" dirty="0"/>
              <a:t>ABAP-Managed Database </a:t>
            </a:r>
            <a:r>
              <a:rPr lang="en-US" sz="2400" dirty="0" smtClean="0"/>
              <a:t>Procedures(AMDP)</a:t>
            </a:r>
            <a:endParaRPr lang="en-US" sz="2400" dirty="0"/>
          </a:p>
        </p:txBody>
      </p:sp>
    </p:spTree>
    <p:extLst>
      <p:ext uri="{BB962C8B-B14F-4D97-AF65-F5344CB8AC3E}">
        <p14:creationId xmlns:p14="http://schemas.microsoft.com/office/powerpoint/2010/main" val="1445110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AMDP</a:t>
            </a:r>
            <a:endParaRPr lang="en-US" dirty="0"/>
          </a:p>
        </p:txBody>
      </p:sp>
      <p:pic>
        <p:nvPicPr>
          <p:cNvPr id="5" name="image10.jpeg"/>
          <p:cNvPicPr/>
          <p:nvPr/>
        </p:nvPicPr>
        <p:blipFill>
          <a:blip r:embed="rId2" cstate="print"/>
          <a:stretch>
            <a:fillRect/>
          </a:stretch>
        </p:blipFill>
        <p:spPr>
          <a:xfrm>
            <a:off x="523381" y="1104900"/>
            <a:ext cx="10533172" cy="5050934"/>
          </a:xfrm>
          <a:prstGeom prst="rect">
            <a:avLst/>
          </a:prstGeom>
        </p:spPr>
      </p:pic>
    </p:spTree>
    <p:extLst>
      <p:ext uri="{BB962C8B-B14F-4D97-AF65-F5344CB8AC3E}">
        <p14:creationId xmlns:p14="http://schemas.microsoft.com/office/powerpoint/2010/main" val="697569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AMDP</a:t>
            </a:r>
            <a:endParaRPr lang="en-US" dirty="0"/>
          </a:p>
        </p:txBody>
      </p:sp>
      <p:pic>
        <p:nvPicPr>
          <p:cNvPr id="5" name="image11.jpeg"/>
          <p:cNvPicPr/>
          <p:nvPr/>
        </p:nvPicPr>
        <p:blipFill>
          <a:blip r:embed="rId2" cstate="print"/>
          <a:stretch>
            <a:fillRect/>
          </a:stretch>
        </p:blipFill>
        <p:spPr>
          <a:xfrm>
            <a:off x="623392" y="1627059"/>
            <a:ext cx="9793088" cy="4755257"/>
          </a:xfrm>
          <a:prstGeom prst="rect">
            <a:avLst/>
          </a:prstGeom>
        </p:spPr>
      </p:pic>
      <p:sp>
        <p:nvSpPr>
          <p:cNvPr id="6" name="TextBox 5"/>
          <p:cNvSpPr txBox="1"/>
          <p:nvPr/>
        </p:nvSpPr>
        <p:spPr>
          <a:xfrm>
            <a:off x="623392" y="1066111"/>
            <a:ext cx="7056784" cy="646331"/>
          </a:xfrm>
          <a:prstGeom prst="rect">
            <a:avLst/>
          </a:prstGeom>
          <a:noFill/>
        </p:spPr>
        <p:txBody>
          <a:bodyPr wrap="square" rtlCol="0">
            <a:spAutoFit/>
          </a:bodyPr>
          <a:lstStyle/>
          <a:p>
            <a:r>
              <a:rPr lang="en-US" dirty="0"/>
              <a:t>Structure of AMDP Exception Classes</a:t>
            </a:r>
          </a:p>
          <a:p>
            <a:endParaRPr lang="en-US" dirty="0"/>
          </a:p>
        </p:txBody>
      </p:sp>
    </p:spTree>
    <p:extLst>
      <p:ext uri="{BB962C8B-B14F-4D97-AF65-F5344CB8AC3E}">
        <p14:creationId xmlns:p14="http://schemas.microsoft.com/office/powerpoint/2010/main" val="23714034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AMDP De</a:t>
            </a:r>
            <a:endParaRPr lang="en-US" dirty="0"/>
          </a:p>
        </p:txBody>
      </p:sp>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a:t>ABAP Developer User </a:t>
            </a:r>
            <a:r>
              <a:rPr lang="en-US" dirty="0" smtClean="0"/>
              <a:t>,Who </a:t>
            </a:r>
            <a:r>
              <a:rPr lang="en-US" dirty="0"/>
              <a:t>will run the report program</a:t>
            </a:r>
          </a:p>
          <a:p>
            <a:r>
              <a:rPr lang="en-US" dirty="0"/>
              <a:t> </a:t>
            </a:r>
          </a:p>
          <a:p>
            <a:endParaRPr lang="en-US" dirty="0" smtClean="0"/>
          </a:p>
          <a:p>
            <a:r>
              <a:rPr lang="en-US" dirty="0"/>
              <a:t> </a:t>
            </a:r>
          </a:p>
          <a:p>
            <a:pPr marL="342900" indent="-342900">
              <a:buFont typeface="Arial" panose="020B0604020202020204" pitchFamily="34" charset="0"/>
              <a:buChar char="•"/>
            </a:pPr>
            <a:r>
              <a:rPr lang="en-US" dirty="0"/>
              <a:t>HANA User of same system</a:t>
            </a:r>
          </a:p>
          <a:p>
            <a:endParaRPr lang="en-US" dirty="0" smtClean="0"/>
          </a:p>
          <a:p>
            <a:r>
              <a:rPr lang="en-US" dirty="0"/>
              <a:t> </a:t>
            </a:r>
            <a:endParaRPr lang="en-US" dirty="0" smtClean="0"/>
          </a:p>
          <a:p>
            <a:endParaRPr lang="en-US" dirty="0"/>
          </a:p>
          <a:p>
            <a:pPr marL="342900" indent="-342900">
              <a:buFont typeface="Arial" panose="020B0604020202020204" pitchFamily="34" charset="0"/>
              <a:buChar char="•"/>
            </a:pPr>
            <a:r>
              <a:rPr lang="en-US" dirty="0"/>
              <a:t>Debug user is a HANA User who will set </a:t>
            </a:r>
            <a:r>
              <a:rPr lang="en-US" dirty="0" smtClean="0"/>
              <a:t>the debugging</a:t>
            </a:r>
            <a:endParaRPr lang="en-US" dirty="0"/>
          </a:p>
          <a:p>
            <a:endParaRPr lang="en-US" dirty="0"/>
          </a:p>
        </p:txBody>
      </p:sp>
      <p:sp>
        <p:nvSpPr>
          <p:cNvPr id="4" name="Text Placeholder 3"/>
          <p:cNvSpPr>
            <a:spLocks noGrp="1"/>
          </p:cNvSpPr>
          <p:nvPr>
            <p:ph type="body" sz="quarter" idx="11"/>
          </p:nvPr>
        </p:nvSpPr>
        <p:spPr/>
        <p:txBody>
          <a:bodyPr/>
          <a:lstStyle/>
          <a:p>
            <a:r>
              <a:rPr lang="en-US" dirty="0"/>
              <a:t>For AMDP Debugging, we need 3 users.</a:t>
            </a:r>
          </a:p>
        </p:txBody>
      </p:sp>
      <p:pic>
        <p:nvPicPr>
          <p:cNvPr id="5" name="image12.jpeg"/>
          <p:cNvPicPr/>
          <p:nvPr/>
        </p:nvPicPr>
        <p:blipFill>
          <a:blip r:embed="rId2" cstate="print"/>
          <a:stretch>
            <a:fillRect/>
          </a:stretch>
        </p:blipFill>
        <p:spPr>
          <a:xfrm>
            <a:off x="10269127" y="1815351"/>
            <a:ext cx="1056005" cy="4504690"/>
          </a:xfrm>
          <a:prstGeom prst="rect">
            <a:avLst/>
          </a:prstGeom>
        </p:spPr>
      </p:pic>
    </p:spTree>
    <p:extLst>
      <p:ext uri="{BB962C8B-B14F-4D97-AF65-F5344CB8AC3E}">
        <p14:creationId xmlns:p14="http://schemas.microsoft.com/office/powerpoint/2010/main" val="2927476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sp>
        <p:nvSpPr>
          <p:cNvPr id="3" name="Text Placeholder 2"/>
          <p:cNvSpPr>
            <a:spLocks noGrp="1"/>
          </p:cNvSpPr>
          <p:nvPr>
            <p:ph type="body" sz="quarter" idx="10"/>
          </p:nvPr>
        </p:nvSpPr>
        <p:spPr/>
        <p:txBody>
          <a:bodyPr/>
          <a:lstStyle/>
          <a:p>
            <a:pPr marL="342900" lvl="0" indent="-342900">
              <a:buFont typeface="Arial" panose="020B0604020202020204" pitchFamily="34" charset="0"/>
              <a:buChar char="•"/>
            </a:pPr>
            <a:r>
              <a:rPr lang="en-US" dirty="0"/>
              <a:t>Set a break point by Debug User in Catalog DB Procedure</a:t>
            </a:r>
          </a:p>
          <a:p>
            <a:r>
              <a:rPr lang="en-US" dirty="0"/>
              <a:t> </a:t>
            </a:r>
          </a:p>
          <a:p>
            <a:pPr marL="342900" lvl="0" indent="-342900">
              <a:buFont typeface="Arial" panose="020B0604020202020204" pitchFamily="34" charset="0"/>
              <a:buChar char="•"/>
            </a:pPr>
            <a:r>
              <a:rPr lang="en-US" dirty="0"/>
              <a:t>Create debug configuration with Filter criteria</a:t>
            </a:r>
          </a:p>
          <a:p>
            <a:r>
              <a:rPr lang="en-US" dirty="0"/>
              <a:t> </a:t>
            </a:r>
          </a:p>
          <a:p>
            <a:pPr marL="342900" lvl="0" indent="-342900">
              <a:buFont typeface="Arial" panose="020B0604020202020204" pitchFamily="34" charset="0"/>
              <a:buChar char="•"/>
            </a:pPr>
            <a:r>
              <a:rPr lang="en-US" dirty="0"/>
              <a:t>Start SQL script debugger ( Attach session of HANA User )</a:t>
            </a:r>
          </a:p>
          <a:p>
            <a:pPr marL="342900" indent="-342900">
              <a:buFont typeface="Arial" panose="020B0604020202020204" pitchFamily="34" charset="0"/>
              <a:buChar char="•"/>
            </a:pPr>
            <a:endParaRPr lang="en-US" dirty="0"/>
          </a:p>
          <a:p>
            <a:pPr marL="342900" lvl="0" indent="-342900">
              <a:buFont typeface="Arial" panose="020B0604020202020204" pitchFamily="34" charset="0"/>
              <a:buChar char="•"/>
            </a:pPr>
            <a:r>
              <a:rPr lang="en-US" dirty="0"/>
              <a:t>Developer now execute the ABAP report and AMDP called</a:t>
            </a:r>
          </a:p>
          <a:p>
            <a:endParaRPr lang="en-US" dirty="0"/>
          </a:p>
        </p:txBody>
      </p:sp>
    </p:spTree>
    <p:extLst>
      <p:ext uri="{BB962C8B-B14F-4D97-AF65-F5344CB8AC3E}">
        <p14:creationId xmlns:p14="http://schemas.microsoft.com/office/powerpoint/2010/main" val="146302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sp>
        <p:nvSpPr>
          <p:cNvPr id="3" name="Text Placeholder 2"/>
          <p:cNvSpPr>
            <a:spLocks noGrp="1"/>
          </p:cNvSpPr>
          <p:nvPr>
            <p:ph type="body" sz="quarter" idx="10"/>
          </p:nvPr>
        </p:nvSpPr>
        <p:spPr/>
        <p:txBody>
          <a:bodyPr/>
          <a:lstStyle/>
          <a:p>
            <a:pPr marL="342900" lvl="0" indent="-342900">
              <a:buFont typeface="Arial" panose="020B0604020202020204" pitchFamily="34" charset="0"/>
              <a:buChar char="•"/>
            </a:pPr>
            <a:r>
              <a:rPr lang="en-US" dirty="0"/>
              <a:t>Set a break point by Debug User in Catalog DB Procedure</a:t>
            </a:r>
          </a:p>
          <a:p>
            <a:endParaRPr lang="en-US" dirty="0"/>
          </a:p>
          <a:p>
            <a:pPr marL="342900" lvl="0" indent="-342900">
              <a:buFont typeface="Arial" panose="020B0604020202020204" pitchFamily="34" charset="0"/>
              <a:buChar char="•"/>
            </a:pPr>
            <a:r>
              <a:rPr lang="en-US" dirty="0"/>
              <a:t>Go to HANA Development perspective with Debug user.</a:t>
            </a:r>
          </a:p>
          <a:p>
            <a:endParaRPr lang="en-US" dirty="0"/>
          </a:p>
          <a:p>
            <a:pPr marL="342900" lvl="0" indent="-342900">
              <a:buFont typeface="Arial" panose="020B0604020202020204" pitchFamily="34" charset="0"/>
              <a:buChar char="•"/>
            </a:pPr>
            <a:r>
              <a:rPr lang="en-US" dirty="0"/>
              <a:t>Open SAP developer User schema</a:t>
            </a:r>
          </a:p>
          <a:p>
            <a:endParaRPr lang="en-US" dirty="0"/>
          </a:p>
          <a:p>
            <a:pPr marL="342900" lvl="0" indent="-342900">
              <a:buFont typeface="Arial" panose="020B0604020202020204" pitchFamily="34" charset="0"/>
              <a:buChar char="•"/>
            </a:pPr>
            <a:r>
              <a:rPr lang="en-US" dirty="0"/>
              <a:t>Open the respective AMDP HANA Procedure</a:t>
            </a:r>
          </a:p>
          <a:p>
            <a:endParaRPr lang="en-US" dirty="0"/>
          </a:p>
        </p:txBody>
      </p:sp>
    </p:spTree>
    <p:extLst>
      <p:ext uri="{BB962C8B-B14F-4D97-AF65-F5344CB8AC3E}">
        <p14:creationId xmlns:p14="http://schemas.microsoft.com/office/powerpoint/2010/main" val="1468264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sp>
        <p:nvSpPr>
          <p:cNvPr id="8" name="Rectangle 8"/>
          <p:cNvSpPr>
            <a:spLocks noChangeArrowheads="1"/>
          </p:cNvSpPr>
          <p:nvPr/>
        </p:nvSpPr>
        <p:spPr bwMode="auto">
          <a:xfrm>
            <a:off x="407368" y="148478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9" name="Group 5"/>
          <p:cNvGrpSpPr>
            <a:grpSpLocks/>
          </p:cNvGrpSpPr>
          <p:nvPr/>
        </p:nvGrpSpPr>
        <p:grpSpPr bwMode="auto">
          <a:xfrm>
            <a:off x="407368" y="1484784"/>
            <a:ext cx="4608513" cy="4441825"/>
            <a:chOff x="0" y="0"/>
            <a:chExt cx="7258" cy="6994"/>
          </a:xfrm>
        </p:grpSpPr>
        <p:pic>
          <p:nvPicPr>
            <p:cNvPr id="696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 y="14"/>
              <a:ext cx="7049" cy="665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7" y="7"/>
              <a:ext cx="7244" cy="698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30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sp>
        <p:nvSpPr>
          <p:cNvPr id="3" name="Text Placeholder 2"/>
          <p:cNvSpPr>
            <a:spLocks noGrp="1"/>
          </p:cNvSpPr>
          <p:nvPr>
            <p:ph type="body" sz="quarter" idx="10"/>
          </p:nvPr>
        </p:nvSpPr>
        <p:spPr>
          <a:xfrm>
            <a:off x="227349" y="1484784"/>
            <a:ext cx="11125236" cy="4466201"/>
          </a:xfrm>
        </p:spPr>
        <p:txBody>
          <a:bodyPr/>
          <a:lstStyle/>
          <a:p>
            <a:r>
              <a:rPr lang="en-US" dirty="0"/>
              <a:t> </a:t>
            </a:r>
            <a:r>
              <a:rPr lang="en-US" dirty="0" smtClean="0"/>
              <a:t>Set </a:t>
            </a:r>
            <a:r>
              <a:rPr lang="en-US" dirty="0"/>
              <a:t>a break point by Debug User in Catalog DB Procedure</a:t>
            </a:r>
          </a:p>
          <a:p>
            <a:r>
              <a:rPr lang="en-US" dirty="0"/>
              <a:t> </a:t>
            </a:r>
            <a:r>
              <a:rPr lang="en-US" dirty="0" smtClean="0"/>
              <a:t>Set </a:t>
            </a:r>
            <a:r>
              <a:rPr lang="en-US" dirty="0"/>
              <a:t>a break point by double click on the left section of the line</a:t>
            </a:r>
          </a:p>
          <a:p>
            <a:endParaRPr lang="en-US" dirty="0"/>
          </a:p>
        </p:txBody>
      </p:sp>
      <p:grpSp>
        <p:nvGrpSpPr>
          <p:cNvPr id="5" name="Group 2"/>
          <p:cNvGrpSpPr>
            <a:grpSpLocks/>
          </p:cNvGrpSpPr>
          <p:nvPr/>
        </p:nvGrpSpPr>
        <p:grpSpPr bwMode="auto">
          <a:xfrm>
            <a:off x="335360" y="2365334"/>
            <a:ext cx="6265863" cy="2705100"/>
            <a:chOff x="497" y="292"/>
            <a:chExt cx="9869" cy="4260"/>
          </a:xfrm>
        </p:grpSpPr>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 y="306"/>
              <a:ext cx="9780" cy="4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auto">
            <a:xfrm>
              <a:off x="504" y="299"/>
              <a:ext cx="9855" cy="4246"/>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65271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sp>
        <p:nvSpPr>
          <p:cNvPr id="4" name="Text Placeholder 3"/>
          <p:cNvSpPr>
            <a:spLocks noGrp="1"/>
          </p:cNvSpPr>
          <p:nvPr>
            <p:ph type="body" sz="quarter" idx="11"/>
          </p:nvPr>
        </p:nvSpPr>
        <p:spPr>
          <a:xfrm>
            <a:off x="227349" y="1148606"/>
            <a:ext cx="11700000" cy="696217"/>
          </a:xfrm>
        </p:spPr>
        <p:txBody>
          <a:bodyPr>
            <a:normAutofit/>
          </a:bodyPr>
          <a:lstStyle/>
          <a:p>
            <a:r>
              <a:rPr lang="en-US" dirty="0"/>
              <a:t>Create debug configuration with Filter </a:t>
            </a:r>
            <a:r>
              <a:rPr lang="en-US" dirty="0" smtClean="0"/>
              <a:t>criteria</a:t>
            </a:r>
          </a:p>
          <a:p>
            <a:r>
              <a:rPr lang="en-US" dirty="0"/>
              <a:t>Start SQL script debugger ( Attach session of </a:t>
            </a:r>
            <a:r>
              <a:rPr lang="en-US"/>
              <a:t>HANA </a:t>
            </a:r>
            <a:r>
              <a:rPr lang="en-US" smtClean="0"/>
              <a:t>User) </a:t>
            </a:r>
            <a:endParaRPr lang="en-US" dirty="0"/>
          </a:p>
          <a:p>
            <a:endParaRPr lang="en-US" dirty="0"/>
          </a:p>
        </p:txBody>
      </p:sp>
      <p:grpSp>
        <p:nvGrpSpPr>
          <p:cNvPr id="5" name="Group 4"/>
          <p:cNvGrpSpPr>
            <a:grpSpLocks/>
          </p:cNvGrpSpPr>
          <p:nvPr/>
        </p:nvGrpSpPr>
        <p:grpSpPr bwMode="auto">
          <a:xfrm>
            <a:off x="1130502" y="2975983"/>
            <a:ext cx="3038475" cy="1484313"/>
            <a:chOff x="1121" y="1599"/>
            <a:chExt cx="4784" cy="2338"/>
          </a:xfrm>
        </p:grpSpPr>
        <p:pic>
          <p:nvPicPr>
            <p:cNvPr id="7168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 y="1613"/>
              <a:ext cx="4755" cy="23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a:spLocks noChangeArrowheads="1"/>
            </p:cNvSpPr>
            <p:nvPr/>
          </p:nvSpPr>
          <p:spPr bwMode="auto">
            <a:xfrm>
              <a:off x="1128" y="1606"/>
              <a:ext cx="4769" cy="2324"/>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7" name="Group 1"/>
          <p:cNvGrpSpPr>
            <a:grpSpLocks/>
          </p:cNvGrpSpPr>
          <p:nvPr/>
        </p:nvGrpSpPr>
        <p:grpSpPr bwMode="auto">
          <a:xfrm>
            <a:off x="4799856" y="2132857"/>
            <a:ext cx="6552729" cy="4165130"/>
            <a:chOff x="6425" y="990"/>
            <a:chExt cx="7376" cy="5237"/>
          </a:xfrm>
        </p:grpSpPr>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 y="1004"/>
              <a:ext cx="7256" cy="51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p:cNvSpPr>
              <a:spLocks noChangeArrowheads="1"/>
            </p:cNvSpPr>
            <p:nvPr/>
          </p:nvSpPr>
          <p:spPr bwMode="auto">
            <a:xfrm>
              <a:off x="6432" y="996"/>
              <a:ext cx="7361" cy="5223"/>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1" name="Group 9"/>
          <p:cNvGrpSpPr>
            <a:grpSpLocks/>
          </p:cNvGrpSpPr>
          <p:nvPr/>
        </p:nvGrpSpPr>
        <p:grpSpPr bwMode="auto">
          <a:xfrm>
            <a:off x="1134948" y="4581128"/>
            <a:ext cx="3088844" cy="1231007"/>
            <a:chOff x="1344" y="7745"/>
            <a:chExt cx="4500" cy="1484"/>
          </a:xfrm>
        </p:grpSpPr>
        <p:pic>
          <p:nvPicPr>
            <p:cNvPr id="7169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 y="7834"/>
              <a:ext cx="4427" cy="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p:nvSpPr>
          <p:spPr bwMode="auto">
            <a:xfrm>
              <a:off x="1351" y="7752"/>
              <a:ext cx="4486" cy="1469"/>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497605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grpSp>
        <p:nvGrpSpPr>
          <p:cNvPr id="7" name="Group 5"/>
          <p:cNvGrpSpPr>
            <a:grpSpLocks/>
          </p:cNvGrpSpPr>
          <p:nvPr/>
        </p:nvGrpSpPr>
        <p:grpSpPr bwMode="auto">
          <a:xfrm>
            <a:off x="695400" y="1484197"/>
            <a:ext cx="8712968" cy="4681107"/>
            <a:chOff x="984" y="247"/>
            <a:chExt cx="9130" cy="6435"/>
          </a:xfrm>
        </p:grpSpPr>
        <p:pic>
          <p:nvPicPr>
            <p:cNvPr id="7271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 y="336"/>
              <a:ext cx="9002" cy="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991" y="254"/>
              <a:ext cx="9116" cy="642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407368" y="837866"/>
            <a:ext cx="4680520" cy="646331"/>
          </a:xfrm>
          <a:prstGeom prst="rect">
            <a:avLst/>
          </a:prstGeom>
          <a:noFill/>
        </p:spPr>
        <p:txBody>
          <a:bodyPr wrap="square" rtlCol="0">
            <a:spAutoFit/>
          </a:bodyPr>
          <a:lstStyle/>
          <a:p>
            <a:r>
              <a:rPr lang="en-US" dirty="0"/>
              <a:t>Execute the report by Developer user</a:t>
            </a:r>
          </a:p>
          <a:p>
            <a:endParaRPr lang="en-US" dirty="0"/>
          </a:p>
        </p:txBody>
      </p:sp>
    </p:spTree>
    <p:extLst>
      <p:ext uri="{BB962C8B-B14F-4D97-AF65-F5344CB8AC3E}">
        <p14:creationId xmlns:p14="http://schemas.microsoft.com/office/powerpoint/2010/main" val="6645735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sp>
        <p:nvSpPr>
          <p:cNvPr id="3" name="Text Placeholder 2"/>
          <p:cNvSpPr>
            <a:spLocks noGrp="1"/>
          </p:cNvSpPr>
          <p:nvPr>
            <p:ph type="body" sz="quarter" idx="10"/>
          </p:nvPr>
        </p:nvSpPr>
        <p:spPr/>
        <p:txBody>
          <a:bodyPr/>
          <a:lstStyle/>
          <a:p>
            <a:pPr lvl="0"/>
            <a:r>
              <a:rPr lang="en-US" dirty="0"/>
              <a:t>Required Authorizations -	SAP note 1942471</a:t>
            </a:r>
            <a:endParaRPr lang="en-US" sz="1200" dirty="0"/>
          </a:p>
          <a:p>
            <a:r>
              <a:rPr lang="en-US" dirty="0"/>
              <a:t> </a:t>
            </a:r>
            <a:endParaRPr lang="en-US" sz="1200" dirty="0"/>
          </a:p>
          <a:p>
            <a:pPr lvl="0"/>
            <a:r>
              <a:rPr lang="en-US" dirty="0"/>
              <a:t>For the HANA Debug User, the authorization to read the catalogue needs to be granted by the SYSTEM user:</a:t>
            </a:r>
            <a:endParaRPr lang="en-US" sz="1200" dirty="0"/>
          </a:p>
          <a:p>
            <a:r>
              <a:rPr lang="en-US" dirty="0"/>
              <a:t> </a:t>
            </a:r>
            <a:endParaRPr lang="en-US" sz="1400" dirty="0"/>
          </a:p>
          <a:p>
            <a:pPr lvl="1"/>
            <a:r>
              <a:rPr lang="en-US" b="1" dirty="0"/>
              <a:t>grant catalog </a:t>
            </a:r>
            <a:r>
              <a:rPr lang="en-US" dirty="0"/>
              <a:t>read </a:t>
            </a:r>
            <a:r>
              <a:rPr lang="en-US" b="1" dirty="0"/>
              <a:t>to &lt;DEBUG USER&gt;</a:t>
            </a:r>
            <a:r>
              <a:rPr lang="en-US" dirty="0"/>
              <a:t>;</a:t>
            </a:r>
            <a:endParaRPr lang="en-US" sz="1200" dirty="0"/>
          </a:p>
          <a:p>
            <a:endParaRPr lang="en-US" dirty="0"/>
          </a:p>
        </p:txBody>
      </p:sp>
    </p:spTree>
    <p:extLst>
      <p:ext uri="{BB962C8B-B14F-4D97-AF65-F5344CB8AC3E}">
        <p14:creationId xmlns:p14="http://schemas.microsoft.com/office/powerpoint/2010/main" val="4268425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GB" dirty="0" smtClean="0"/>
              <a:t>What is AMDP</a:t>
            </a:r>
            <a:endParaRPr lang="en-GB" dirty="0"/>
          </a:p>
        </p:txBody>
      </p:sp>
      <p:sp>
        <p:nvSpPr>
          <p:cNvPr id="5" name="Text Placeholder 4"/>
          <p:cNvSpPr>
            <a:spLocks noGrp="1"/>
          </p:cNvSpPr>
          <p:nvPr>
            <p:ph type="body" sz="quarter" idx="10"/>
          </p:nvPr>
        </p:nvSpPr>
        <p:spPr/>
        <p:txBody>
          <a:bodyPr>
            <a:normAutofit/>
          </a:bodyPr>
          <a:lstStyle/>
          <a:p>
            <a:pPr marL="457200" indent="-457200">
              <a:buFont typeface="+mj-lt"/>
              <a:buAutoNum type="arabicPeriod"/>
            </a:pPr>
            <a:endParaRPr lang="en-IN" dirty="0" smtClean="0"/>
          </a:p>
          <a:p>
            <a:pPr marL="342900" indent="-342900">
              <a:buFont typeface="Arial" panose="020B0604020202020204" pitchFamily="34" charset="0"/>
              <a:buChar char="•"/>
            </a:pPr>
            <a:r>
              <a:rPr lang="en-US" dirty="0"/>
              <a:t>AMDP stands for ABAP-Managed Database Procedures</a:t>
            </a:r>
          </a:p>
          <a:p>
            <a:pPr marL="342900" indent="-342900">
              <a:buFont typeface="Arial" panose="020B0604020202020204" pitchFamily="34" charset="0"/>
              <a:buChar char="•"/>
            </a:pPr>
            <a:r>
              <a:rPr lang="en-US" dirty="0"/>
              <a:t>AMDP is a new feature in ABAP allowing developers to write database</a:t>
            </a:r>
          </a:p>
          <a:p>
            <a:pPr marL="342900" indent="-342900">
              <a:buFont typeface="Arial" panose="020B0604020202020204" pitchFamily="34" charset="0"/>
              <a:buChar char="•"/>
            </a:pPr>
            <a:r>
              <a:rPr lang="en-US" dirty="0"/>
              <a:t>procedures directly in ABAP.</a:t>
            </a:r>
          </a:p>
          <a:p>
            <a:pPr marL="342900" indent="-342900">
              <a:buFont typeface="Arial" panose="020B0604020202020204" pitchFamily="34" charset="0"/>
              <a:buChar char="•"/>
            </a:pPr>
            <a:r>
              <a:rPr lang="en-US" dirty="0"/>
              <a:t>Database Procedure is a function stored and executed in the database.</a:t>
            </a:r>
          </a:p>
          <a:p>
            <a:pPr marL="342900" indent="-342900">
              <a:buFont typeface="Arial" panose="020B0604020202020204" pitchFamily="34" charset="0"/>
              <a:buChar char="•"/>
            </a:pPr>
            <a:r>
              <a:rPr lang="en-US" dirty="0"/>
              <a:t>The implementation language differs from one database system to another.</a:t>
            </a:r>
          </a:p>
          <a:p>
            <a:pPr marL="342900" indent="-342900">
              <a:buFont typeface="Arial" panose="020B0604020202020204" pitchFamily="34" charset="0"/>
              <a:buChar char="•"/>
            </a:pPr>
            <a:r>
              <a:rPr lang="en-US" dirty="0"/>
              <a:t>In SAP HANA it is SQL Script.</a:t>
            </a:r>
          </a:p>
          <a:p>
            <a:pPr marL="342900" indent="-342900">
              <a:buFont typeface="Arial" panose="020B0604020202020204" pitchFamily="34" charset="0"/>
              <a:buChar char="•"/>
            </a:pPr>
            <a:r>
              <a:rPr lang="en-US" dirty="0"/>
              <a:t>Using AMDP allows developers to execute and create database procedures in the ABAP using ABAP data types and ABAP methods.</a:t>
            </a:r>
          </a:p>
          <a:p>
            <a:pPr marL="342900" indent="-342900">
              <a:buFont typeface="Arial" panose="020B0604020202020204" pitchFamily="34" charset="0"/>
              <a:buChar char="•"/>
            </a:pPr>
            <a:r>
              <a:rPr lang="en-US" dirty="0"/>
              <a:t>AMDP is specifically for HANA Database.</a:t>
            </a:r>
            <a:r>
              <a:rPr lang="en-IN" dirty="0" smtClean="0"/>
              <a:t>or </a:t>
            </a:r>
            <a:r>
              <a:rPr lang="en-IN" dirty="0"/>
              <a:t>container of business objects, T-code for BOR (Business Object Repository) is SWO1.</a:t>
            </a:r>
          </a:p>
          <a:p>
            <a:endParaRPr lang="en-IN" dirty="0"/>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AMDP Debugging</a:t>
            </a:r>
            <a:br>
              <a:rPr lang="en-US" dirty="0"/>
            </a:br>
            <a:endParaRPr lang="en-US" dirty="0"/>
          </a:p>
        </p:txBody>
      </p:sp>
      <p:sp>
        <p:nvSpPr>
          <p:cNvPr id="3" name="Text Placeholder 2"/>
          <p:cNvSpPr>
            <a:spLocks noGrp="1"/>
          </p:cNvSpPr>
          <p:nvPr>
            <p:ph type="body" sz="quarter" idx="10"/>
          </p:nvPr>
        </p:nvSpPr>
        <p:spPr/>
        <p:txBody>
          <a:bodyPr/>
          <a:lstStyle/>
          <a:p>
            <a:pPr lvl="0"/>
            <a:r>
              <a:rPr lang="en-US" dirty="0" smtClean="0"/>
              <a:t> </a:t>
            </a:r>
            <a:r>
              <a:rPr lang="en-US" dirty="0"/>
              <a:t>The corresponding grant statements to be executed in the SQL console of the SAP HANA studio (as SAP&lt;SID&gt; user) for the ABAP Managed DB procedure &lt;AMDP_NAME&gt; are:</a:t>
            </a:r>
            <a:endParaRPr lang="en-US" sz="1200" dirty="0"/>
          </a:p>
          <a:p>
            <a:r>
              <a:rPr lang="en-US" dirty="0"/>
              <a:t> </a:t>
            </a:r>
            <a:endParaRPr lang="en-US" sz="1600" dirty="0"/>
          </a:p>
          <a:p>
            <a:pPr lvl="1"/>
            <a:r>
              <a:rPr lang="en-US" b="1" dirty="0"/>
              <a:t>grant debug on &lt;HANA USER&gt;. “&lt;</a:t>
            </a:r>
            <a:r>
              <a:rPr lang="en-US" dirty="0"/>
              <a:t>AMDP_NAME&gt;” </a:t>
            </a:r>
            <a:r>
              <a:rPr lang="en-US" b="1" dirty="0"/>
              <a:t>to </a:t>
            </a:r>
            <a:r>
              <a:rPr lang="en-US" dirty="0"/>
              <a:t>&lt;DEBUG USER&gt; ;</a:t>
            </a:r>
            <a:endParaRPr lang="en-US" sz="1200" dirty="0"/>
          </a:p>
          <a:p>
            <a:pPr lvl="1"/>
            <a:r>
              <a:rPr lang="en-US" b="1" dirty="0"/>
              <a:t>grant execute on	&lt;HANA USER&gt;. “&lt; </a:t>
            </a:r>
            <a:r>
              <a:rPr lang="en-US" dirty="0"/>
              <a:t>AMDP_NAME&gt;” </a:t>
            </a:r>
            <a:r>
              <a:rPr lang="en-US" b="1" dirty="0"/>
              <a:t>to	</a:t>
            </a:r>
            <a:r>
              <a:rPr lang="en-US" dirty="0"/>
              <a:t>&lt;DEBUG USER&gt;;</a:t>
            </a:r>
            <a:endParaRPr lang="en-US" sz="1200" dirty="0"/>
          </a:p>
          <a:p>
            <a:pPr lvl="1"/>
            <a:r>
              <a:rPr lang="en-US" b="1" dirty="0"/>
              <a:t>grant </a:t>
            </a:r>
            <a:r>
              <a:rPr lang="en-US" dirty="0"/>
              <a:t>attach debugger </a:t>
            </a:r>
            <a:r>
              <a:rPr lang="en-US" b="1" dirty="0"/>
              <a:t>to	</a:t>
            </a:r>
            <a:r>
              <a:rPr lang="en-US" dirty="0"/>
              <a:t>&lt;DEBUG USER&gt;;</a:t>
            </a:r>
            <a:endParaRPr lang="en-US" sz="1200" dirty="0"/>
          </a:p>
          <a:p>
            <a:endParaRPr lang="en-US" dirty="0"/>
          </a:p>
        </p:txBody>
      </p:sp>
    </p:spTree>
    <p:extLst>
      <p:ext uri="{BB962C8B-B14F-4D97-AF65-F5344CB8AC3E}">
        <p14:creationId xmlns:p14="http://schemas.microsoft.com/office/powerpoint/2010/main" val="2506564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marL="342900" indent="-342900">
              <a:buFont typeface="Arial" panose="020B0604020202020204" pitchFamily="34" charset="0"/>
              <a:buChar char="•"/>
            </a:pPr>
            <a:r>
              <a:rPr lang="en-US" dirty="0" smtClean="0"/>
              <a:t>The </a:t>
            </a:r>
            <a:r>
              <a:rPr lang="en-US" dirty="0"/>
              <a:t>basic concept of AMDP is to control HANA procedures and their lifecycle </a:t>
            </a:r>
            <a:r>
              <a:rPr lang="en-US" dirty="0" err="1"/>
              <a:t>withinside</a:t>
            </a:r>
            <a:r>
              <a:rPr lang="en-US" dirty="0"/>
              <a:t> the ABAP server. </a:t>
            </a:r>
            <a:endParaRPr lang="en-US" dirty="0" smtClean="0"/>
          </a:p>
          <a:p>
            <a:pPr marL="342900" indent="-342900">
              <a:buFont typeface="Arial" panose="020B0604020202020204" pitchFamily="34" charset="0"/>
              <a:buChar char="•"/>
            </a:pPr>
            <a:r>
              <a:rPr lang="en-US" dirty="0" smtClean="0"/>
              <a:t>To </a:t>
            </a:r>
            <a:r>
              <a:rPr lang="en-US" dirty="0"/>
              <a:t>permit native consumption of HANA features from within the ABAP layer, the HANA database manner language </a:t>
            </a:r>
            <a:r>
              <a:rPr lang="en-US" dirty="0" smtClean="0"/>
              <a:t>SQL Script </a:t>
            </a:r>
            <a:r>
              <a:rPr lang="en-US" dirty="0"/>
              <a:t>has been incorporated into the ABAP stack</a:t>
            </a:r>
            <a:r>
              <a:rPr lang="en-US" dirty="0" smtClean="0"/>
              <a:t>.</a:t>
            </a:r>
          </a:p>
          <a:p>
            <a:pPr marL="342900" indent="-342900">
              <a:buFont typeface="Arial" panose="020B0604020202020204" pitchFamily="34" charset="0"/>
              <a:buChar char="•"/>
            </a:pPr>
            <a:r>
              <a:rPr lang="en-US" dirty="0" smtClean="0"/>
              <a:t>AMDP </a:t>
            </a:r>
            <a:r>
              <a:rPr lang="en-US" dirty="0"/>
              <a:t>is applied in </a:t>
            </a:r>
            <a:r>
              <a:rPr lang="en-US" dirty="0" smtClean="0"/>
              <a:t>ABAP class </a:t>
            </a:r>
            <a:r>
              <a:rPr lang="en-US" dirty="0"/>
              <a:t>methods (so-called AMDP methods) that function as a container for </a:t>
            </a:r>
            <a:r>
              <a:rPr lang="en-US" dirty="0" smtClean="0"/>
              <a:t>SQL Script </a:t>
            </a:r>
            <a:r>
              <a:rPr lang="en-US" dirty="0"/>
              <a:t>code. </a:t>
            </a:r>
            <a:endParaRPr lang="en-US" dirty="0" smtClean="0"/>
          </a:p>
          <a:p>
            <a:pPr marL="342900" indent="-342900">
              <a:buFont typeface="Arial" panose="020B0604020202020204" pitchFamily="34" charset="0"/>
              <a:buChar char="•"/>
            </a:pPr>
            <a:r>
              <a:rPr lang="en-US" dirty="0" smtClean="0"/>
              <a:t>This </a:t>
            </a:r>
            <a:r>
              <a:rPr lang="en-US" dirty="0"/>
              <a:t>method permits the shipment of AMDP in the same manner as another ABAP development object (lifecycle management)</a:t>
            </a:r>
          </a:p>
        </p:txBody>
      </p:sp>
    </p:spTree>
    <p:extLst>
      <p:ext uri="{BB962C8B-B14F-4D97-AF65-F5344CB8AC3E}">
        <p14:creationId xmlns:p14="http://schemas.microsoft.com/office/powerpoint/2010/main" val="10540374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AMDP</a:t>
            </a:r>
            <a:endParaRPr lang="en-US" dirty="0"/>
          </a:p>
        </p:txBody>
      </p:sp>
      <p:sp>
        <p:nvSpPr>
          <p:cNvPr id="5"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
          <p:cNvGrpSpPr>
            <a:grpSpLocks/>
          </p:cNvGrpSpPr>
          <p:nvPr/>
        </p:nvGrpSpPr>
        <p:grpSpPr bwMode="auto">
          <a:xfrm>
            <a:off x="767408" y="1131188"/>
            <a:ext cx="8856984" cy="4962108"/>
            <a:chOff x="0" y="0"/>
            <a:chExt cx="12240" cy="7484"/>
          </a:xfrm>
        </p:grpSpPr>
        <p:pic>
          <p:nvPicPr>
            <p:cNvPr id="665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 y="149"/>
              <a:ext cx="11912" cy="724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7" y="7"/>
              <a:ext cx="12226" cy="7469"/>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a:endParaRPr lang="en-US"/>
            </a:p>
          </p:txBody>
        </p:sp>
      </p:grpSp>
    </p:spTree>
    <p:extLst>
      <p:ext uri="{BB962C8B-B14F-4D97-AF65-F5344CB8AC3E}">
        <p14:creationId xmlns:p14="http://schemas.microsoft.com/office/powerpoint/2010/main" val="35929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AMDP</a:t>
            </a:r>
            <a:endParaRPr lang="en-US" dirty="0"/>
          </a:p>
        </p:txBody>
      </p:sp>
      <p:sp>
        <p:nvSpPr>
          <p:cNvPr id="5" name="Rectangle 4"/>
          <p:cNvSpPr>
            <a:spLocks noChangeArrowheads="1"/>
          </p:cNvSpPr>
          <p:nvPr/>
        </p:nvSpPr>
        <p:spPr bwMode="auto">
          <a:xfrm flipV="1">
            <a:off x="335360" y="2564903"/>
            <a:ext cx="169846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pSp>
        <p:nvGrpSpPr>
          <p:cNvPr id="6" name="Group 1"/>
          <p:cNvGrpSpPr>
            <a:grpSpLocks/>
          </p:cNvGrpSpPr>
          <p:nvPr/>
        </p:nvGrpSpPr>
        <p:grpSpPr bwMode="auto">
          <a:xfrm>
            <a:off x="335360" y="1556792"/>
            <a:ext cx="10801200" cy="4827637"/>
            <a:chOff x="0" y="0"/>
            <a:chExt cx="12209" cy="6015"/>
          </a:xfrm>
        </p:grpSpPr>
        <p:pic>
          <p:nvPicPr>
            <p:cNvPr id="675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 y="479"/>
              <a:ext cx="11895" cy="493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7" y="7"/>
              <a:ext cx="12195" cy="6000"/>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001789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AMDP</a:t>
            </a:r>
            <a:endParaRPr lang="en-US" dirty="0"/>
          </a:p>
        </p:txBody>
      </p:sp>
      <p:sp>
        <p:nvSpPr>
          <p:cNvPr id="5" name="Rectangle 4"/>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
          <p:cNvGrpSpPr>
            <a:grpSpLocks/>
          </p:cNvGrpSpPr>
          <p:nvPr/>
        </p:nvGrpSpPr>
        <p:grpSpPr bwMode="auto">
          <a:xfrm>
            <a:off x="335360" y="1257300"/>
            <a:ext cx="9793088" cy="5036298"/>
            <a:chOff x="0" y="0"/>
            <a:chExt cx="12252" cy="6089"/>
          </a:xfrm>
        </p:grpSpPr>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 y="734"/>
              <a:ext cx="11864" cy="48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p:cNvSpPr>
              <a:spLocks noChangeArrowheads="1"/>
            </p:cNvSpPr>
            <p:nvPr/>
          </p:nvSpPr>
          <p:spPr bwMode="auto">
            <a:xfrm>
              <a:off x="7" y="7"/>
              <a:ext cx="12238" cy="6075"/>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35477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1" y="1815350"/>
            <a:ext cx="11927348" cy="4585449"/>
          </a:xfrm>
          <a:prstGeom prst="rect">
            <a:avLst/>
          </a:prstGeom>
        </p:spPr>
      </p:pic>
      <p:sp>
        <p:nvSpPr>
          <p:cNvPr id="3" name="Text Placeholder 2"/>
          <p:cNvSpPr>
            <a:spLocks noGrp="1"/>
          </p:cNvSpPr>
          <p:nvPr>
            <p:ph type="body" sz="quarter" idx="10"/>
          </p:nvPr>
        </p:nvSpPr>
        <p:spPr>
          <a:xfrm>
            <a:off x="227348" y="1815351"/>
            <a:ext cx="10117124" cy="3917905"/>
          </a:xfrm>
        </p:spPr>
        <p:txBody>
          <a:bodyPr/>
          <a:lstStyle/>
          <a:p>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997903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AMDP</a:t>
            </a:r>
            <a:endParaRPr lang="en-US" dirty="0"/>
          </a:p>
        </p:txBody>
      </p:sp>
      <p:pic>
        <p:nvPicPr>
          <p:cNvPr id="5" name="image9.jpeg"/>
          <p:cNvPicPr/>
          <p:nvPr/>
        </p:nvPicPr>
        <p:blipFill rotWithShape="1">
          <a:blip r:embed="rId2" cstate="print"/>
          <a:srcRect l="47940"/>
          <a:stretch/>
        </p:blipFill>
        <p:spPr>
          <a:xfrm>
            <a:off x="4943872" y="1268760"/>
            <a:ext cx="5004555" cy="4395742"/>
          </a:xfrm>
          <a:prstGeom prst="rect">
            <a:avLst/>
          </a:prstGeom>
        </p:spPr>
      </p:pic>
      <p:sp>
        <p:nvSpPr>
          <p:cNvPr id="3" name="TextBox 2"/>
          <p:cNvSpPr txBox="1"/>
          <p:nvPr/>
        </p:nvSpPr>
        <p:spPr>
          <a:xfrm>
            <a:off x="623392" y="1104900"/>
            <a:ext cx="4464496" cy="4524315"/>
          </a:xfrm>
          <a:prstGeom prst="rect">
            <a:avLst/>
          </a:prstGeom>
          <a:noFill/>
        </p:spPr>
        <p:txBody>
          <a:bodyPr wrap="square" rtlCol="0">
            <a:spAutoFit/>
          </a:bodyPr>
          <a:lstStyle/>
          <a:p>
            <a:r>
              <a:rPr lang="en-US" b="1" dirty="0" smtClean="0">
                <a:latin typeface="Calibri" panose="020F0502020204030204" pitchFamily="34" charset="0"/>
                <a:cs typeface="Calibri" panose="020F0502020204030204" pitchFamily="34" charset="0"/>
              </a:rPr>
              <a:t>AMDP</a:t>
            </a:r>
          </a:p>
          <a:p>
            <a:r>
              <a:rPr lang="en-US" dirty="0" smtClean="0">
                <a:latin typeface="Calibri" panose="020F0502020204030204" pitchFamily="34" charset="0"/>
                <a:cs typeface="Calibri" panose="020F0502020204030204" pitchFamily="34" charset="0"/>
              </a:rPr>
              <a:t>AMDP </a:t>
            </a:r>
            <a:r>
              <a:rPr lang="en-US" dirty="0">
                <a:latin typeface="Calibri" panose="020F0502020204030204" pitchFamily="34" charset="0"/>
                <a:cs typeface="Calibri" panose="020F0502020204030204" pitchFamily="34" charset="0"/>
              </a:rPr>
              <a:t>consumption like any other ABAP method </a:t>
            </a:r>
            <a:r>
              <a:rPr lang="en-US" dirty="0" smtClean="0">
                <a:latin typeface="Calibri" panose="020F0502020204030204" pitchFamily="34" charset="0"/>
                <a:cs typeface="Calibri" panose="020F0502020204030204" pitchFamily="34" charset="0"/>
              </a:rPr>
              <a:t>call</a:t>
            </a:r>
          </a:p>
          <a:p>
            <a:endParaRPr lang="en-US" dirty="0" smtClean="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AMDP </a:t>
            </a:r>
            <a:r>
              <a:rPr lang="en-US" dirty="0">
                <a:latin typeface="Calibri" panose="020F0502020204030204" pitchFamily="34" charset="0"/>
                <a:cs typeface="Calibri" panose="020F0502020204030204" pitchFamily="34" charset="0"/>
              </a:rPr>
              <a:t>Runtime</a:t>
            </a:r>
            <a:r>
              <a:rPr lang="en-US"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At </a:t>
            </a:r>
            <a:r>
              <a:rPr lang="en-US" dirty="0">
                <a:latin typeface="Calibri" panose="020F0502020204030204" pitchFamily="34" charset="0"/>
                <a:cs typeface="Calibri" panose="020F0502020204030204" pitchFamily="34" charset="0"/>
              </a:rPr>
              <a:t>first call of an AMDP, several SAP HANA artifacts are created in the SAP&lt;SID&gt; schema, such as the SAP HANA database </a:t>
            </a:r>
            <a:r>
              <a:rPr lang="en-US" dirty="0" smtClean="0">
                <a:latin typeface="Calibri" panose="020F0502020204030204" pitchFamily="34" charset="0"/>
                <a:cs typeface="Calibri" panose="020F0502020204030204" pitchFamily="34" charset="0"/>
              </a:rPr>
              <a:t>procedure</a:t>
            </a:r>
          </a:p>
          <a:p>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Artifact </a:t>
            </a:r>
            <a:r>
              <a:rPr lang="en-US" dirty="0">
                <a:latin typeface="Calibri" panose="020F0502020204030204" pitchFamily="34" charset="0"/>
                <a:cs typeface="Calibri" panose="020F0502020204030204" pitchFamily="34" charset="0"/>
              </a:rPr>
              <a:t>creation can alternatively been triggered via ABAP report RSDBGEN_AMDP. </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When </a:t>
            </a:r>
            <a:r>
              <a:rPr lang="en-US" dirty="0">
                <a:latin typeface="Calibri" panose="020F0502020204030204" pitchFamily="34" charset="0"/>
                <a:cs typeface="Calibri" panose="020F0502020204030204" pitchFamily="34" charset="0"/>
              </a:rPr>
              <a:t>an AMDP is processed, the ABAP stack calls the corresponding database procedure in SAP HANA</a:t>
            </a:r>
          </a:p>
        </p:txBody>
      </p:sp>
    </p:spTree>
    <p:extLst>
      <p:ext uri="{BB962C8B-B14F-4D97-AF65-F5344CB8AC3E}">
        <p14:creationId xmlns:p14="http://schemas.microsoft.com/office/powerpoint/2010/main" val="2045361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407368" y="1815351"/>
            <a:ext cx="11017224" cy="4466201"/>
          </a:xfrm>
          <a:prstGeom prst="rect">
            <a:avLst/>
          </a:prstGeom>
        </p:spPr>
      </p:pic>
      <p:sp>
        <p:nvSpPr>
          <p:cNvPr id="3" name="Text Placeholder 2"/>
          <p:cNvSpPr>
            <a:spLocks noGrp="1"/>
          </p:cNvSpPr>
          <p:nvPr>
            <p:ph type="body" sz="quarter" idx="10"/>
          </p:nvPr>
        </p:nvSpPr>
        <p:spPr>
          <a:xfrm>
            <a:off x="983432" y="1815351"/>
            <a:ext cx="10943916" cy="4466201"/>
          </a:xfrm>
        </p:spPr>
        <p:txBody>
          <a:bodyPr/>
          <a:lstStyle/>
          <a:p>
            <a:endParaRPr lang="en-IN" dirty="0"/>
          </a:p>
        </p:txBody>
      </p:sp>
      <p:sp>
        <p:nvSpPr>
          <p:cNvPr id="4" name="Text Placeholder 3"/>
          <p:cNvSpPr>
            <a:spLocks noGrp="1"/>
          </p:cNvSpPr>
          <p:nvPr>
            <p:ph type="body" sz="quarter" idx="11"/>
          </p:nvPr>
        </p:nvSpPr>
        <p:spPr/>
        <p:txBody>
          <a:bodyPr/>
          <a:lstStyle/>
          <a:p>
            <a:endParaRPr lang="en-IN"/>
          </a:p>
        </p:txBody>
      </p:sp>
    </p:spTree>
    <p:extLst>
      <p:ext uri="{BB962C8B-B14F-4D97-AF65-F5344CB8AC3E}">
        <p14:creationId xmlns:p14="http://schemas.microsoft.com/office/powerpoint/2010/main" val="10472326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1317</TotalTime>
  <Words>569</Words>
  <Application>Microsoft Office PowerPoint</Application>
  <PresentationFormat>Widescreen</PresentationFormat>
  <Paragraphs>79</Paragraphs>
  <Slides>21</Slides>
  <Notes>0</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Verdana</vt:lpstr>
      <vt:lpstr>Wingdings</vt:lpstr>
      <vt:lpstr>Capgemini Master</vt:lpstr>
      <vt:lpstr>Cover options</vt:lpstr>
      <vt:lpstr>Final slides</vt:lpstr>
      <vt:lpstr>think-cell Slide</vt:lpstr>
      <vt:lpstr>ABAP-Managed Database Procedures(AMDP)</vt:lpstr>
      <vt:lpstr>What is AMDP</vt:lpstr>
      <vt:lpstr>PowerPoint Presentation</vt:lpstr>
      <vt:lpstr>AMDP</vt:lpstr>
      <vt:lpstr>AMDP</vt:lpstr>
      <vt:lpstr>AMDP</vt:lpstr>
      <vt:lpstr>PowerPoint Presentation</vt:lpstr>
      <vt:lpstr>AMDP</vt:lpstr>
      <vt:lpstr>PowerPoint Presentation</vt:lpstr>
      <vt:lpstr>AMDP</vt:lpstr>
      <vt:lpstr>AMDP</vt:lpstr>
      <vt:lpstr>AMDP De</vt:lpstr>
      <vt:lpstr>AMDP Debugging </vt:lpstr>
      <vt:lpstr>AMDP Debugging </vt:lpstr>
      <vt:lpstr>AMDP Debugging </vt:lpstr>
      <vt:lpstr>AMDP Debugging </vt:lpstr>
      <vt:lpstr>AMDP Debugging </vt:lpstr>
      <vt:lpstr>AMDP Debugging </vt:lpstr>
      <vt:lpstr>AMDP Debugging </vt:lpstr>
      <vt:lpstr>AMDP Debugging </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Ghosh, Debopriya</dc:creator>
  <cp:lastModifiedBy>Mondal, Jharna</cp:lastModifiedBy>
  <cp:revision>18</cp:revision>
  <dcterms:created xsi:type="dcterms:W3CDTF">2020-12-21T06:25:03Z</dcterms:created>
  <dcterms:modified xsi:type="dcterms:W3CDTF">2021-06-07T14:44:16Z</dcterms:modified>
</cp:coreProperties>
</file>