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48CC3-0848-1CBA-986E-6E87BC2DF686}" v="8" dt="2021-01-16T13:37:56.38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69984" y="208365"/>
            <a:ext cx="416459" cy="385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281" y="229870"/>
            <a:ext cx="8549436" cy="80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06FA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7075" y="1354074"/>
            <a:ext cx="8689848" cy="3510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607" y="6591158"/>
            <a:ext cx="204914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07676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0841" y="6588110"/>
            <a:ext cx="20764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7E7E7E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6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29181" y="560594"/>
            <a:ext cx="264160" cy="215265"/>
          </a:xfrm>
          <a:custGeom>
            <a:avLst/>
            <a:gdLst/>
            <a:ahLst/>
            <a:cxnLst/>
            <a:rect l="l" t="t" r="r" b="b"/>
            <a:pathLst>
              <a:path w="264160" h="215265">
                <a:moveTo>
                  <a:pt x="198096" y="0"/>
                </a:moveTo>
                <a:lnTo>
                  <a:pt x="159560" y="13921"/>
                </a:lnTo>
                <a:lnTo>
                  <a:pt x="129539" y="48593"/>
                </a:lnTo>
                <a:lnTo>
                  <a:pt x="101563" y="93379"/>
                </a:lnTo>
                <a:lnTo>
                  <a:pt x="69165" y="137640"/>
                </a:lnTo>
                <a:lnTo>
                  <a:pt x="61758" y="159787"/>
                </a:lnTo>
                <a:lnTo>
                  <a:pt x="46670" y="178840"/>
                </a:lnTo>
                <a:lnTo>
                  <a:pt x="25538" y="192987"/>
                </a:lnTo>
                <a:lnTo>
                  <a:pt x="0" y="200419"/>
                </a:lnTo>
                <a:lnTo>
                  <a:pt x="8514" y="206556"/>
                </a:lnTo>
                <a:lnTo>
                  <a:pt x="20523" y="211033"/>
                </a:lnTo>
                <a:lnTo>
                  <a:pt x="35364" y="213774"/>
                </a:lnTo>
                <a:lnTo>
                  <a:pt x="52377" y="214705"/>
                </a:lnTo>
                <a:lnTo>
                  <a:pt x="85932" y="212240"/>
                </a:lnTo>
                <a:lnTo>
                  <a:pt x="119739" y="204795"/>
                </a:lnTo>
                <a:lnTo>
                  <a:pt x="150586" y="192295"/>
                </a:lnTo>
                <a:lnTo>
                  <a:pt x="175264" y="174664"/>
                </a:lnTo>
                <a:lnTo>
                  <a:pt x="150471" y="170740"/>
                </a:lnTo>
                <a:lnTo>
                  <a:pt x="131280" y="159268"/>
                </a:lnTo>
                <a:lnTo>
                  <a:pt x="118511" y="141608"/>
                </a:lnTo>
                <a:lnTo>
                  <a:pt x="112982" y="119119"/>
                </a:lnTo>
                <a:lnTo>
                  <a:pt x="126784" y="133007"/>
                </a:lnTo>
                <a:lnTo>
                  <a:pt x="141563" y="142364"/>
                </a:lnTo>
                <a:lnTo>
                  <a:pt x="157412" y="147646"/>
                </a:lnTo>
                <a:lnTo>
                  <a:pt x="174425" y="149305"/>
                </a:lnTo>
                <a:lnTo>
                  <a:pt x="209391" y="142197"/>
                </a:lnTo>
                <a:lnTo>
                  <a:pt x="237589" y="122922"/>
                </a:lnTo>
                <a:lnTo>
                  <a:pt x="256533" y="94555"/>
                </a:lnTo>
                <a:lnTo>
                  <a:pt x="263736" y="60171"/>
                </a:lnTo>
                <a:lnTo>
                  <a:pt x="259760" y="41853"/>
                </a:lnTo>
                <a:lnTo>
                  <a:pt x="250180" y="22159"/>
                </a:lnTo>
                <a:lnTo>
                  <a:pt x="230968" y="6429"/>
                </a:lnTo>
                <a:lnTo>
                  <a:pt x="198096" y="0"/>
                </a:lnTo>
                <a:close/>
              </a:path>
            </a:pathLst>
          </a:custGeom>
          <a:solidFill>
            <a:srgbClr val="00A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8419" y="405459"/>
            <a:ext cx="2284730" cy="508634"/>
          </a:xfrm>
          <a:custGeom>
            <a:avLst/>
            <a:gdLst/>
            <a:ahLst/>
            <a:cxnLst/>
            <a:rect l="l" t="t" r="r" b="b"/>
            <a:pathLst>
              <a:path w="2284730" h="508634">
                <a:moveTo>
                  <a:pt x="1452727" y="58369"/>
                </a:moveTo>
                <a:lnTo>
                  <a:pt x="1450924" y="47929"/>
                </a:lnTo>
                <a:lnTo>
                  <a:pt x="1445869" y="39547"/>
                </a:lnTo>
                <a:lnTo>
                  <a:pt x="1438097" y="34023"/>
                </a:lnTo>
                <a:lnTo>
                  <a:pt x="1428127" y="32194"/>
                </a:lnTo>
                <a:lnTo>
                  <a:pt x="1417853" y="34645"/>
                </a:lnTo>
                <a:lnTo>
                  <a:pt x="1409395" y="40754"/>
                </a:lnTo>
                <a:lnTo>
                  <a:pt x="1403654" y="49568"/>
                </a:lnTo>
                <a:lnTo>
                  <a:pt x="1401533" y="60172"/>
                </a:lnTo>
                <a:lnTo>
                  <a:pt x="1403616" y="70713"/>
                </a:lnTo>
                <a:lnTo>
                  <a:pt x="1409293" y="79133"/>
                </a:lnTo>
                <a:lnTo>
                  <a:pt x="1417688" y="84607"/>
                </a:lnTo>
                <a:lnTo>
                  <a:pt x="1427924" y="86321"/>
                </a:lnTo>
                <a:lnTo>
                  <a:pt x="1437932" y="83870"/>
                </a:lnTo>
                <a:lnTo>
                  <a:pt x="1445768" y="77774"/>
                </a:lnTo>
                <a:lnTo>
                  <a:pt x="1450886" y="68948"/>
                </a:lnTo>
                <a:lnTo>
                  <a:pt x="1452727" y="58369"/>
                </a:lnTo>
                <a:close/>
              </a:path>
              <a:path w="2284730" h="508634">
                <a:moveTo>
                  <a:pt x="1815109" y="67411"/>
                </a:moveTo>
                <a:lnTo>
                  <a:pt x="1813217" y="57442"/>
                </a:lnTo>
                <a:lnTo>
                  <a:pt x="1808073" y="49453"/>
                </a:lnTo>
                <a:lnTo>
                  <a:pt x="1800440" y="44259"/>
                </a:lnTo>
                <a:lnTo>
                  <a:pt x="1791093" y="42659"/>
                </a:lnTo>
                <a:lnTo>
                  <a:pt x="1781721" y="44996"/>
                </a:lnTo>
                <a:lnTo>
                  <a:pt x="1774037" y="50812"/>
                </a:lnTo>
                <a:lnTo>
                  <a:pt x="1768830" y="59194"/>
                </a:lnTo>
                <a:lnTo>
                  <a:pt x="1766925" y="69227"/>
                </a:lnTo>
                <a:lnTo>
                  <a:pt x="1768805" y="79082"/>
                </a:lnTo>
                <a:lnTo>
                  <a:pt x="1773948" y="87033"/>
                </a:lnTo>
                <a:lnTo>
                  <a:pt x="1781581" y="92265"/>
                </a:lnTo>
                <a:lnTo>
                  <a:pt x="1790928" y="93980"/>
                </a:lnTo>
                <a:lnTo>
                  <a:pt x="1800301" y="91643"/>
                </a:lnTo>
                <a:lnTo>
                  <a:pt x="1807997" y="85826"/>
                </a:lnTo>
                <a:lnTo>
                  <a:pt x="1813191" y="77444"/>
                </a:lnTo>
                <a:lnTo>
                  <a:pt x="1815109" y="67411"/>
                </a:lnTo>
                <a:close/>
              </a:path>
              <a:path w="2284730" h="508634">
                <a:moveTo>
                  <a:pt x="1856740" y="325399"/>
                </a:moveTo>
                <a:lnTo>
                  <a:pt x="1828177" y="298729"/>
                </a:lnTo>
                <a:lnTo>
                  <a:pt x="1814626" y="259359"/>
                </a:lnTo>
                <a:lnTo>
                  <a:pt x="1810651" y="216179"/>
                </a:lnTo>
                <a:lnTo>
                  <a:pt x="1810410" y="171729"/>
                </a:lnTo>
                <a:lnTo>
                  <a:pt x="1809902" y="153949"/>
                </a:lnTo>
                <a:lnTo>
                  <a:pt x="1807489" y="139979"/>
                </a:lnTo>
                <a:lnTo>
                  <a:pt x="1801837" y="131089"/>
                </a:lnTo>
                <a:lnTo>
                  <a:pt x="1791601" y="127279"/>
                </a:lnTo>
                <a:lnTo>
                  <a:pt x="1783715" y="127279"/>
                </a:lnTo>
                <a:lnTo>
                  <a:pt x="1779689" y="129819"/>
                </a:lnTo>
                <a:lnTo>
                  <a:pt x="1772805" y="131089"/>
                </a:lnTo>
                <a:lnTo>
                  <a:pt x="1772831" y="195859"/>
                </a:lnTo>
                <a:lnTo>
                  <a:pt x="1764969" y="249199"/>
                </a:lnTo>
                <a:lnTo>
                  <a:pt x="1751291" y="287299"/>
                </a:lnTo>
                <a:lnTo>
                  <a:pt x="1733854" y="299999"/>
                </a:lnTo>
                <a:lnTo>
                  <a:pt x="1721078" y="286029"/>
                </a:lnTo>
                <a:lnTo>
                  <a:pt x="1712671" y="250469"/>
                </a:lnTo>
                <a:lnTo>
                  <a:pt x="1704936" y="204749"/>
                </a:lnTo>
                <a:lnTo>
                  <a:pt x="1695323" y="162839"/>
                </a:lnTo>
                <a:lnTo>
                  <a:pt x="1694154" y="157759"/>
                </a:lnTo>
                <a:lnTo>
                  <a:pt x="1676628" y="122199"/>
                </a:lnTo>
                <a:lnTo>
                  <a:pt x="1648625" y="108229"/>
                </a:lnTo>
                <a:lnTo>
                  <a:pt x="1610360" y="132359"/>
                </a:lnTo>
                <a:lnTo>
                  <a:pt x="1587550" y="184429"/>
                </a:lnTo>
                <a:lnTo>
                  <a:pt x="1575333" y="237769"/>
                </a:lnTo>
                <a:lnTo>
                  <a:pt x="1568805" y="261899"/>
                </a:lnTo>
                <a:lnTo>
                  <a:pt x="1565808" y="254279"/>
                </a:lnTo>
                <a:lnTo>
                  <a:pt x="1564132" y="237769"/>
                </a:lnTo>
                <a:lnTo>
                  <a:pt x="1563471" y="216179"/>
                </a:lnTo>
                <a:lnTo>
                  <a:pt x="1563370" y="190779"/>
                </a:lnTo>
                <a:lnTo>
                  <a:pt x="1565109" y="179349"/>
                </a:lnTo>
                <a:lnTo>
                  <a:pt x="1566367" y="170459"/>
                </a:lnTo>
                <a:lnTo>
                  <a:pt x="1567141" y="160299"/>
                </a:lnTo>
                <a:lnTo>
                  <a:pt x="1567395" y="152679"/>
                </a:lnTo>
                <a:lnTo>
                  <a:pt x="1565986" y="141249"/>
                </a:lnTo>
                <a:lnTo>
                  <a:pt x="1560423" y="129819"/>
                </a:lnTo>
                <a:lnTo>
                  <a:pt x="1548777" y="122199"/>
                </a:lnTo>
                <a:lnTo>
                  <a:pt x="1529105" y="126009"/>
                </a:lnTo>
                <a:lnTo>
                  <a:pt x="1525955" y="199669"/>
                </a:lnTo>
                <a:lnTo>
                  <a:pt x="1515986" y="255549"/>
                </a:lnTo>
                <a:lnTo>
                  <a:pt x="1501140" y="289839"/>
                </a:lnTo>
                <a:lnTo>
                  <a:pt x="1483360" y="302539"/>
                </a:lnTo>
                <a:lnTo>
                  <a:pt x="1462214" y="286029"/>
                </a:lnTo>
                <a:lnTo>
                  <a:pt x="1451241" y="249199"/>
                </a:lnTo>
                <a:lnTo>
                  <a:pt x="1447114" y="206019"/>
                </a:lnTo>
                <a:lnTo>
                  <a:pt x="1446174" y="153949"/>
                </a:lnTo>
                <a:lnTo>
                  <a:pt x="1442491" y="134899"/>
                </a:lnTo>
                <a:lnTo>
                  <a:pt x="1431340" y="123469"/>
                </a:lnTo>
                <a:lnTo>
                  <a:pt x="1408582" y="124739"/>
                </a:lnTo>
                <a:lnTo>
                  <a:pt x="1400937" y="192049"/>
                </a:lnTo>
                <a:lnTo>
                  <a:pt x="1388808" y="245389"/>
                </a:lnTo>
                <a:lnTo>
                  <a:pt x="1374838" y="280949"/>
                </a:lnTo>
                <a:lnTo>
                  <a:pt x="1361630" y="293649"/>
                </a:lnTo>
                <a:lnTo>
                  <a:pt x="1350200" y="275869"/>
                </a:lnTo>
                <a:lnTo>
                  <a:pt x="1341501" y="235229"/>
                </a:lnTo>
                <a:lnTo>
                  <a:pt x="1331506" y="185699"/>
                </a:lnTo>
                <a:lnTo>
                  <a:pt x="1316177" y="145059"/>
                </a:lnTo>
                <a:lnTo>
                  <a:pt x="1291488" y="127279"/>
                </a:lnTo>
                <a:lnTo>
                  <a:pt x="1262545" y="152679"/>
                </a:lnTo>
                <a:lnTo>
                  <a:pt x="1242949" y="206019"/>
                </a:lnTo>
                <a:lnTo>
                  <a:pt x="1230185" y="260629"/>
                </a:lnTo>
                <a:lnTo>
                  <a:pt x="1221752" y="284759"/>
                </a:lnTo>
                <a:lnTo>
                  <a:pt x="1215212" y="265709"/>
                </a:lnTo>
                <a:lnTo>
                  <a:pt x="1212011" y="222529"/>
                </a:lnTo>
                <a:lnTo>
                  <a:pt x="1205979" y="170459"/>
                </a:lnTo>
                <a:lnTo>
                  <a:pt x="1203401" y="162839"/>
                </a:lnTo>
                <a:lnTo>
                  <a:pt x="1190929" y="126009"/>
                </a:lnTo>
                <a:lnTo>
                  <a:pt x="1160678" y="108229"/>
                </a:lnTo>
                <a:lnTo>
                  <a:pt x="1138148" y="118389"/>
                </a:lnTo>
                <a:lnTo>
                  <a:pt x="1121537" y="145059"/>
                </a:lnTo>
                <a:lnTo>
                  <a:pt x="1108938" y="185699"/>
                </a:lnTo>
                <a:lnTo>
                  <a:pt x="1098410" y="232689"/>
                </a:lnTo>
                <a:lnTo>
                  <a:pt x="1096454" y="240309"/>
                </a:lnTo>
                <a:lnTo>
                  <a:pt x="1092174" y="194589"/>
                </a:lnTo>
                <a:lnTo>
                  <a:pt x="1098181" y="152679"/>
                </a:lnTo>
                <a:lnTo>
                  <a:pt x="1092771" y="126009"/>
                </a:lnTo>
                <a:lnTo>
                  <a:pt x="1078458" y="115849"/>
                </a:lnTo>
                <a:lnTo>
                  <a:pt x="1057706" y="120929"/>
                </a:lnTo>
                <a:lnTo>
                  <a:pt x="1056335" y="186969"/>
                </a:lnTo>
                <a:lnTo>
                  <a:pt x="1042898" y="237769"/>
                </a:lnTo>
                <a:lnTo>
                  <a:pt x="1021194" y="274599"/>
                </a:lnTo>
                <a:lnTo>
                  <a:pt x="995032" y="296189"/>
                </a:lnTo>
                <a:lnTo>
                  <a:pt x="968209" y="303809"/>
                </a:lnTo>
                <a:lnTo>
                  <a:pt x="957173" y="302539"/>
                </a:lnTo>
                <a:lnTo>
                  <a:pt x="947331" y="298729"/>
                </a:lnTo>
                <a:lnTo>
                  <a:pt x="938657" y="293649"/>
                </a:lnTo>
                <a:lnTo>
                  <a:pt x="931125" y="286029"/>
                </a:lnTo>
                <a:lnTo>
                  <a:pt x="964666" y="261899"/>
                </a:lnTo>
                <a:lnTo>
                  <a:pt x="965835" y="260629"/>
                </a:lnTo>
                <a:lnTo>
                  <a:pt x="987945" y="236499"/>
                </a:lnTo>
                <a:lnTo>
                  <a:pt x="1001496" y="209829"/>
                </a:lnTo>
                <a:lnTo>
                  <a:pt x="1005903" y="183159"/>
                </a:lnTo>
                <a:lnTo>
                  <a:pt x="1001864" y="157759"/>
                </a:lnTo>
                <a:lnTo>
                  <a:pt x="999680" y="153949"/>
                </a:lnTo>
                <a:lnTo>
                  <a:pt x="990206" y="137439"/>
                </a:lnTo>
                <a:lnTo>
                  <a:pt x="971638" y="126009"/>
                </a:lnTo>
                <a:lnTo>
                  <a:pt x="965390" y="125056"/>
                </a:lnTo>
                <a:lnTo>
                  <a:pt x="965390" y="188239"/>
                </a:lnTo>
                <a:lnTo>
                  <a:pt x="961161" y="207289"/>
                </a:lnTo>
                <a:lnTo>
                  <a:pt x="951382" y="225069"/>
                </a:lnTo>
                <a:lnTo>
                  <a:pt x="936320" y="244119"/>
                </a:lnTo>
                <a:lnTo>
                  <a:pt x="916216" y="260629"/>
                </a:lnTo>
                <a:lnTo>
                  <a:pt x="909434" y="225069"/>
                </a:lnTo>
                <a:lnTo>
                  <a:pt x="912139" y="190779"/>
                </a:lnTo>
                <a:lnTo>
                  <a:pt x="923531" y="164109"/>
                </a:lnTo>
                <a:lnTo>
                  <a:pt x="942822" y="153949"/>
                </a:lnTo>
                <a:lnTo>
                  <a:pt x="953008" y="156489"/>
                </a:lnTo>
                <a:lnTo>
                  <a:pt x="960374" y="164109"/>
                </a:lnTo>
                <a:lnTo>
                  <a:pt x="964615" y="174269"/>
                </a:lnTo>
                <a:lnTo>
                  <a:pt x="965390" y="188239"/>
                </a:lnTo>
                <a:lnTo>
                  <a:pt x="965390" y="125056"/>
                </a:lnTo>
                <a:lnTo>
                  <a:pt x="912672" y="131089"/>
                </a:lnTo>
                <a:lnTo>
                  <a:pt x="872121" y="185699"/>
                </a:lnTo>
                <a:lnTo>
                  <a:pt x="866851" y="219989"/>
                </a:lnTo>
                <a:lnTo>
                  <a:pt x="867651" y="237769"/>
                </a:lnTo>
                <a:lnTo>
                  <a:pt x="869988" y="253009"/>
                </a:lnTo>
                <a:lnTo>
                  <a:pt x="873734" y="268249"/>
                </a:lnTo>
                <a:lnTo>
                  <a:pt x="878725" y="280949"/>
                </a:lnTo>
                <a:lnTo>
                  <a:pt x="865657" y="287299"/>
                </a:lnTo>
                <a:lnTo>
                  <a:pt x="853008" y="293649"/>
                </a:lnTo>
                <a:lnTo>
                  <a:pt x="828954" y="303809"/>
                </a:lnTo>
                <a:lnTo>
                  <a:pt x="827633" y="277139"/>
                </a:lnTo>
                <a:lnTo>
                  <a:pt x="827265" y="269519"/>
                </a:lnTo>
                <a:lnTo>
                  <a:pt x="824623" y="233959"/>
                </a:lnTo>
                <a:lnTo>
                  <a:pt x="821524" y="198399"/>
                </a:lnTo>
                <a:lnTo>
                  <a:pt x="818464" y="165379"/>
                </a:lnTo>
                <a:lnTo>
                  <a:pt x="801357" y="162839"/>
                </a:lnTo>
                <a:lnTo>
                  <a:pt x="790282" y="167919"/>
                </a:lnTo>
                <a:lnTo>
                  <a:pt x="783932" y="179349"/>
                </a:lnTo>
                <a:lnTo>
                  <a:pt x="780986" y="194589"/>
                </a:lnTo>
                <a:lnTo>
                  <a:pt x="774687" y="232689"/>
                </a:lnTo>
                <a:lnTo>
                  <a:pt x="764209" y="260629"/>
                </a:lnTo>
                <a:lnTo>
                  <a:pt x="751217" y="278409"/>
                </a:lnTo>
                <a:lnTo>
                  <a:pt x="737450" y="284759"/>
                </a:lnTo>
                <a:lnTo>
                  <a:pt x="728218" y="282219"/>
                </a:lnTo>
                <a:lnTo>
                  <a:pt x="721207" y="274599"/>
                </a:lnTo>
                <a:lnTo>
                  <a:pt x="716572" y="263169"/>
                </a:lnTo>
                <a:lnTo>
                  <a:pt x="714476" y="250469"/>
                </a:lnTo>
                <a:lnTo>
                  <a:pt x="717816" y="230149"/>
                </a:lnTo>
                <a:lnTo>
                  <a:pt x="718019" y="228879"/>
                </a:lnTo>
                <a:lnTo>
                  <a:pt x="723430" y="195859"/>
                </a:lnTo>
                <a:lnTo>
                  <a:pt x="750887" y="161569"/>
                </a:lnTo>
                <a:lnTo>
                  <a:pt x="786384" y="147599"/>
                </a:lnTo>
                <a:lnTo>
                  <a:pt x="819492" y="150139"/>
                </a:lnTo>
                <a:lnTo>
                  <a:pt x="819975" y="147599"/>
                </a:lnTo>
                <a:lnTo>
                  <a:pt x="822147" y="136169"/>
                </a:lnTo>
                <a:lnTo>
                  <a:pt x="817765" y="126009"/>
                </a:lnTo>
                <a:lnTo>
                  <a:pt x="805535" y="118389"/>
                </a:lnTo>
                <a:lnTo>
                  <a:pt x="784618" y="115849"/>
                </a:lnTo>
                <a:lnTo>
                  <a:pt x="755535" y="120929"/>
                </a:lnTo>
                <a:lnTo>
                  <a:pt x="730123" y="132359"/>
                </a:lnTo>
                <a:lnTo>
                  <a:pt x="708228" y="150139"/>
                </a:lnTo>
                <a:lnTo>
                  <a:pt x="689686" y="172999"/>
                </a:lnTo>
                <a:lnTo>
                  <a:pt x="677849" y="188239"/>
                </a:lnTo>
                <a:lnTo>
                  <a:pt x="664794" y="202209"/>
                </a:lnTo>
                <a:lnTo>
                  <a:pt x="650240" y="214909"/>
                </a:lnTo>
                <a:lnTo>
                  <a:pt x="633869" y="228879"/>
                </a:lnTo>
                <a:lnTo>
                  <a:pt x="634466" y="223799"/>
                </a:lnTo>
                <a:lnTo>
                  <a:pt x="634593" y="219989"/>
                </a:lnTo>
                <a:lnTo>
                  <a:pt x="634669" y="212369"/>
                </a:lnTo>
                <a:lnTo>
                  <a:pt x="628840" y="171729"/>
                </a:lnTo>
                <a:lnTo>
                  <a:pt x="621906" y="159029"/>
                </a:lnTo>
                <a:lnTo>
                  <a:pt x="613587" y="143789"/>
                </a:lnTo>
                <a:lnTo>
                  <a:pt x="592239" y="127279"/>
                </a:lnTo>
                <a:lnTo>
                  <a:pt x="568159" y="122199"/>
                </a:lnTo>
                <a:lnTo>
                  <a:pt x="549859" y="124739"/>
                </a:lnTo>
                <a:lnTo>
                  <a:pt x="535000" y="133629"/>
                </a:lnTo>
                <a:lnTo>
                  <a:pt x="523328" y="146329"/>
                </a:lnTo>
                <a:lnTo>
                  <a:pt x="514553" y="162839"/>
                </a:lnTo>
                <a:lnTo>
                  <a:pt x="512165" y="147599"/>
                </a:lnTo>
                <a:lnTo>
                  <a:pt x="508190" y="136169"/>
                </a:lnTo>
                <a:lnTo>
                  <a:pt x="501954" y="129819"/>
                </a:lnTo>
                <a:lnTo>
                  <a:pt x="492785" y="127279"/>
                </a:lnTo>
                <a:lnTo>
                  <a:pt x="486537" y="127279"/>
                </a:lnTo>
                <a:lnTo>
                  <a:pt x="478078" y="129819"/>
                </a:lnTo>
                <a:lnTo>
                  <a:pt x="468795" y="133629"/>
                </a:lnTo>
                <a:lnTo>
                  <a:pt x="471487" y="147599"/>
                </a:lnTo>
                <a:lnTo>
                  <a:pt x="473290" y="164109"/>
                </a:lnTo>
                <a:lnTo>
                  <a:pt x="474319" y="181889"/>
                </a:lnTo>
                <a:lnTo>
                  <a:pt x="474408" y="186969"/>
                </a:lnTo>
                <a:lnTo>
                  <a:pt x="474535" y="199669"/>
                </a:lnTo>
                <a:lnTo>
                  <a:pt x="470941" y="247929"/>
                </a:lnTo>
                <a:lnTo>
                  <a:pt x="461238" y="280949"/>
                </a:lnTo>
                <a:lnTo>
                  <a:pt x="447598" y="301269"/>
                </a:lnTo>
                <a:lnTo>
                  <a:pt x="432104" y="307619"/>
                </a:lnTo>
                <a:lnTo>
                  <a:pt x="417741" y="293649"/>
                </a:lnTo>
                <a:lnTo>
                  <a:pt x="416204" y="287299"/>
                </a:lnTo>
                <a:lnTo>
                  <a:pt x="409143" y="258089"/>
                </a:lnTo>
                <a:lnTo>
                  <a:pt x="404634" y="217449"/>
                </a:lnTo>
                <a:lnTo>
                  <a:pt x="402488" y="183159"/>
                </a:lnTo>
                <a:lnTo>
                  <a:pt x="399453" y="183159"/>
                </a:lnTo>
                <a:lnTo>
                  <a:pt x="396036" y="181889"/>
                </a:lnTo>
                <a:lnTo>
                  <a:pt x="390791" y="181889"/>
                </a:lnTo>
                <a:lnTo>
                  <a:pt x="377812" y="185699"/>
                </a:lnTo>
                <a:lnTo>
                  <a:pt x="369862" y="199669"/>
                </a:lnTo>
                <a:lnTo>
                  <a:pt x="364972" y="216179"/>
                </a:lnTo>
                <a:lnTo>
                  <a:pt x="361162" y="236499"/>
                </a:lnTo>
                <a:lnTo>
                  <a:pt x="354749" y="259359"/>
                </a:lnTo>
                <a:lnTo>
                  <a:pt x="344436" y="280949"/>
                </a:lnTo>
                <a:lnTo>
                  <a:pt x="330504" y="296189"/>
                </a:lnTo>
                <a:lnTo>
                  <a:pt x="313194" y="302539"/>
                </a:lnTo>
                <a:lnTo>
                  <a:pt x="302971" y="299999"/>
                </a:lnTo>
                <a:lnTo>
                  <a:pt x="295097" y="292379"/>
                </a:lnTo>
                <a:lnTo>
                  <a:pt x="289826" y="279679"/>
                </a:lnTo>
                <a:lnTo>
                  <a:pt x="287413" y="261899"/>
                </a:lnTo>
                <a:lnTo>
                  <a:pt x="294017" y="221259"/>
                </a:lnTo>
                <a:lnTo>
                  <a:pt x="316153" y="186969"/>
                </a:lnTo>
                <a:lnTo>
                  <a:pt x="351764" y="164109"/>
                </a:lnTo>
                <a:lnTo>
                  <a:pt x="398856" y="165379"/>
                </a:lnTo>
                <a:lnTo>
                  <a:pt x="399059" y="164109"/>
                </a:lnTo>
                <a:lnTo>
                  <a:pt x="401408" y="150139"/>
                </a:lnTo>
                <a:lnTo>
                  <a:pt x="396036" y="138709"/>
                </a:lnTo>
                <a:lnTo>
                  <a:pt x="383552" y="131089"/>
                </a:lnTo>
                <a:lnTo>
                  <a:pt x="364807" y="128549"/>
                </a:lnTo>
                <a:lnTo>
                  <a:pt x="328599" y="134899"/>
                </a:lnTo>
                <a:lnTo>
                  <a:pt x="297103" y="152679"/>
                </a:lnTo>
                <a:lnTo>
                  <a:pt x="271691" y="179349"/>
                </a:lnTo>
                <a:lnTo>
                  <a:pt x="253758" y="211099"/>
                </a:lnTo>
                <a:lnTo>
                  <a:pt x="236893" y="244119"/>
                </a:lnTo>
                <a:lnTo>
                  <a:pt x="212928" y="277139"/>
                </a:lnTo>
                <a:lnTo>
                  <a:pt x="180060" y="302539"/>
                </a:lnTo>
                <a:lnTo>
                  <a:pt x="136448" y="312699"/>
                </a:lnTo>
                <a:lnTo>
                  <a:pt x="103847" y="305079"/>
                </a:lnTo>
                <a:lnTo>
                  <a:pt x="77698" y="280949"/>
                </a:lnTo>
                <a:lnTo>
                  <a:pt x="60325" y="241579"/>
                </a:lnTo>
                <a:lnTo>
                  <a:pt x="54025" y="186969"/>
                </a:lnTo>
                <a:lnTo>
                  <a:pt x="62064" y="132359"/>
                </a:lnTo>
                <a:lnTo>
                  <a:pt x="83489" y="86639"/>
                </a:lnTo>
                <a:lnTo>
                  <a:pt x="114211" y="54889"/>
                </a:lnTo>
                <a:lnTo>
                  <a:pt x="150152" y="43459"/>
                </a:lnTo>
                <a:lnTo>
                  <a:pt x="171411" y="48539"/>
                </a:lnTo>
                <a:lnTo>
                  <a:pt x="184137" y="63779"/>
                </a:lnTo>
                <a:lnTo>
                  <a:pt x="189801" y="85369"/>
                </a:lnTo>
                <a:lnTo>
                  <a:pt x="189865" y="109499"/>
                </a:lnTo>
                <a:lnTo>
                  <a:pt x="204825" y="114579"/>
                </a:lnTo>
                <a:lnTo>
                  <a:pt x="220268" y="110769"/>
                </a:lnTo>
                <a:lnTo>
                  <a:pt x="232333" y="96799"/>
                </a:lnTo>
                <a:lnTo>
                  <a:pt x="237223" y="73939"/>
                </a:lnTo>
                <a:lnTo>
                  <a:pt x="233057" y="53619"/>
                </a:lnTo>
                <a:lnTo>
                  <a:pt x="226809" y="43459"/>
                </a:lnTo>
                <a:lnTo>
                  <a:pt x="219011" y="30759"/>
                </a:lnTo>
                <a:lnTo>
                  <a:pt x="192760" y="14249"/>
                </a:lnTo>
                <a:lnTo>
                  <a:pt x="151968" y="6629"/>
                </a:lnTo>
                <a:lnTo>
                  <a:pt x="112649" y="12979"/>
                </a:lnTo>
                <a:lnTo>
                  <a:pt x="76657" y="32029"/>
                </a:lnTo>
                <a:lnTo>
                  <a:pt x="45681" y="59969"/>
                </a:lnTo>
                <a:lnTo>
                  <a:pt x="21450" y="98069"/>
                </a:lnTo>
                <a:lnTo>
                  <a:pt x="5651" y="142519"/>
                </a:lnTo>
                <a:lnTo>
                  <a:pt x="0" y="192049"/>
                </a:lnTo>
                <a:lnTo>
                  <a:pt x="6007" y="249199"/>
                </a:lnTo>
                <a:lnTo>
                  <a:pt x="22999" y="293649"/>
                </a:lnTo>
                <a:lnTo>
                  <a:pt x="49542" y="326669"/>
                </a:lnTo>
                <a:lnTo>
                  <a:pt x="84162" y="348259"/>
                </a:lnTo>
                <a:lnTo>
                  <a:pt x="125361" y="354609"/>
                </a:lnTo>
                <a:lnTo>
                  <a:pt x="159473" y="349529"/>
                </a:lnTo>
                <a:lnTo>
                  <a:pt x="191579" y="335559"/>
                </a:lnTo>
                <a:lnTo>
                  <a:pt x="220649" y="312699"/>
                </a:lnTo>
                <a:lnTo>
                  <a:pt x="245681" y="279679"/>
                </a:lnTo>
                <a:lnTo>
                  <a:pt x="254990" y="307619"/>
                </a:lnTo>
                <a:lnTo>
                  <a:pt x="269621" y="326669"/>
                </a:lnTo>
                <a:lnTo>
                  <a:pt x="286893" y="336829"/>
                </a:lnTo>
                <a:lnTo>
                  <a:pt x="304139" y="340639"/>
                </a:lnTo>
                <a:lnTo>
                  <a:pt x="328345" y="336829"/>
                </a:lnTo>
                <a:lnTo>
                  <a:pt x="348145" y="325399"/>
                </a:lnTo>
                <a:lnTo>
                  <a:pt x="363689" y="307619"/>
                </a:lnTo>
                <a:lnTo>
                  <a:pt x="366534" y="302539"/>
                </a:lnTo>
                <a:lnTo>
                  <a:pt x="375081" y="287299"/>
                </a:lnTo>
                <a:lnTo>
                  <a:pt x="382638" y="308889"/>
                </a:lnTo>
                <a:lnTo>
                  <a:pt x="393661" y="325399"/>
                </a:lnTo>
                <a:lnTo>
                  <a:pt x="408406" y="336829"/>
                </a:lnTo>
                <a:lnTo>
                  <a:pt x="427075" y="340639"/>
                </a:lnTo>
                <a:lnTo>
                  <a:pt x="440804" y="339369"/>
                </a:lnTo>
                <a:lnTo>
                  <a:pt x="452996" y="334289"/>
                </a:lnTo>
                <a:lnTo>
                  <a:pt x="463715" y="325399"/>
                </a:lnTo>
                <a:lnTo>
                  <a:pt x="473024" y="315239"/>
                </a:lnTo>
                <a:lnTo>
                  <a:pt x="470954" y="369849"/>
                </a:lnTo>
                <a:lnTo>
                  <a:pt x="471563" y="423189"/>
                </a:lnTo>
                <a:lnTo>
                  <a:pt x="495998" y="476529"/>
                </a:lnTo>
                <a:lnTo>
                  <a:pt x="526440" y="477799"/>
                </a:lnTo>
                <a:lnTo>
                  <a:pt x="520255" y="451129"/>
                </a:lnTo>
                <a:lnTo>
                  <a:pt x="516280" y="416839"/>
                </a:lnTo>
                <a:lnTo>
                  <a:pt x="514159" y="380009"/>
                </a:lnTo>
                <a:lnTo>
                  <a:pt x="513638" y="348259"/>
                </a:lnTo>
                <a:lnTo>
                  <a:pt x="513702" y="338099"/>
                </a:lnTo>
                <a:lnTo>
                  <a:pt x="514756" y="315239"/>
                </a:lnTo>
                <a:lnTo>
                  <a:pt x="515112" y="307619"/>
                </a:lnTo>
                <a:lnTo>
                  <a:pt x="517499" y="255549"/>
                </a:lnTo>
                <a:lnTo>
                  <a:pt x="528370" y="199669"/>
                </a:lnTo>
                <a:lnTo>
                  <a:pt x="544576" y="169189"/>
                </a:lnTo>
                <a:lnTo>
                  <a:pt x="557047" y="162839"/>
                </a:lnTo>
                <a:lnTo>
                  <a:pt x="564527" y="159029"/>
                </a:lnTo>
                <a:lnTo>
                  <a:pt x="590384" y="193319"/>
                </a:lnTo>
                <a:lnTo>
                  <a:pt x="591705" y="214909"/>
                </a:lnTo>
                <a:lnTo>
                  <a:pt x="591464" y="225069"/>
                </a:lnTo>
                <a:lnTo>
                  <a:pt x="590550" y="236499"/>
                </a:lnTo>
                <a:lnTo>
                  <a:pt x="588924" y="249199"/>
                </a:lnTo>
                <a:lnTo>
                  <a:pt x="586486" y="260629"/>
                </a:lnTo>
                <a:lnTo>
                  <a:pt x="561987" y="277139"/>
                </a:lnTo>
                <a:lnTo>
                  <a:pt x="542074" y="291109"/>
                </a:lnTo>
                <a:lnTo>
                  <a:pt x="528713" y="306349"/>
                </a:lnTo>
                <a:lnTo>
                  <a:pt x="523824" y="321589"/>
                </a:lnTo>
                <a:lnTo>
                  <a:pt x="526008" y="333019"/>
                </a:lnTo>
                <a:lnTo>
                  <a:pt x="531672" y="338099"/>
                </a:lnTo>
                <a:lnTo>
                  <a:pt x="539457" y="340639"/>
                </a:lnTo>
                <a:lnTo>
                  <a:pt x="547992" y="340639"/>
                </a:lnTo>
                <a:lnTo>
                  <a:pt x="568782" y="336829"/>
                </a:lnTo>
                <a:lnTo>
                  <a:pt x="589724" y="321589"/>
                </a:lnTo>
                <a:lnTo>
                  <a:pt x="608990" y="298729"/>
                </a:lnTo>
                <a:lnTo>
                  <a:pt x="624776" y="265709"/>
                </a:lnTo>
                <a:lnTo>
                  <a:pt x="648017" y="250469"/>
                </a:lnTo>
                <a:lnTo>
                  <a:pt x="670953" y="230149"/>
                </a:lnTo>
                <a:lnTo>
                  <a:pt x="670344" y="235229"/>
                </a:lnTo>
                <a:lnTo>
                  <a:pt x="670242" y="237769"/>
                </a:lnTo>
                <a:lnTo>
                  <a:pt x="674039" y="278409"/>
                </a:lnTo>
                <a:lnTo>
                  <a:pt x="702779" y="319049"/>
                </a:lnTo>
                <a:lnTo>
                  <a:pt x="725957" y="324129"/>
                </a:lnTo>
                <a:lnTo>
                  <a:pt x="744867" y="321589"/>
                </a:lnTo>
                <a:lnTo>
                  <a:pt x="761365" y="311429"/>
                </a:lnTo>
                <a:lnTo>
                  <a:pt x="775474" y="296189"/>
                </a:lnTo>
                <a:lnTo>
                  <a:pt x="782535" y="284759"/>
                </a:lnTo>
                <a:lnTo>
                  <a:pt x="787234" y="277139"/>
                </a:lnTo>
                <a:lnTo>
                  <a:pt x="788276" y="301269"/>
                </a:lnTo>
                <a:lnTo>
                  <a:pt x="788631" y="311429"/>
                </a:lnTo>
                <a:lnTo>
                  <a:pt x="788847" y="322859"/>
                </a:lnTo>
                <a:lnTo>
                  <a:pt x="788847" y="354609"/>
                </a:lnTo>
                <a:lnTo>
                  <a:pt x="783691" y="415569"/>
                </a:lnTo>
                <a:lnTo>
                  <a:pt x="772401" y="452399"/>
                </a:lnTo>
                <a:lnTo>
                  <a:pt x="756678" y="471449"/>
                </a:lnTo>
                <a:lnTo>
                  <a:pt x="738251" y="476529"/>
                </a:lnTo>
                <a:lnTo>
                  <a:pt x="727875" y="473989"/>
                </a:lnTo>
                <a:lnTo>
                  <a:pt x="720369" y="466369"/>
                </a:lnTo>
                <a:lnTo>
                  <a:pt x="715810" y="456209"/>
                </a:lnTo>
                <a:lnTo>
                  <a:pt x="714273" y="444779"/>
                </a:lnTo>
                <a:lnTo>
                  <a:pt x="720153" y="414299"/>
                </a:lnTo>
                <a:lnTo>
                  <a:pt x="736142" y="390169"/>
                </a:lnTo>
                <a:lnTo>
                  <a:pt x="759853" y="369849"/>
                </a:lnTo>
                <a:lnTo>
                  <a:pt x="788847" y="354609"/>
                </a:lnTo>
                <a:lnTo>
                  <a:pt x="788847" y="322859"/>
                </a:lnTo>
                <a:lnTo>
                  <a:pt x="747852" y="341909"/>
                </a:lnTo>
                <a:lnTo>
                  <a:pt x="710920" y="366039"/>
                </a:lnTo>
                <a:lnTo>
                  <a:pt x="684237" y="399059"/>
                </a:lnTo>
                <a:lnTo>
                  <a:pt x="673976" y="444779"/>
                </a:lnTo>
                <a:lnTo>
                  <a:pt x="678662" y="470179"/>
                </a:lnTo>
                <a:lnTo>
                  <a:pt x="691603" y="490499"/>
                </a:lnTo>
                <a:lnTo>
                  <a:pt x="711034" y="504469"/>
                </a:lnTo>
                <a:lnTo>
                  <a:pt x="735228" y="508279"/>
                </a:lnTo>
                <a:lnTo>
                  <a:pt x="774115" y="499389"/>
                </a:lnTo>
                <a:lnTo>
                  <a:pt x="817753" y="437159"/>
                </a:lnTo>
                <a:lnTo>
                  <a:pt x="826554" y="388899"/>
                </a:lnTo>
                <a:lnTo>
                  <a:pt x="828357" y="354609"/>
                </a:lnTo>
                <a:lnTo>
                  <a:pt x="829360" y="335559"/>
                </a:lnTo>
                <a:lnTo>
                  <a:pt x="846886" y="327939"/>
                </a:lnTo>
                <a:lnTo>
                  <a:pt x="862888" y="320319"/>
                </a:lnTo>
                <a:lnTo>
                  <a:pt x="878243" y="313969"/>
                </a:lnTo>
                <a:lnTo>
                  <a:pt x="893838" y="306349"/>
                </a:lnTo>
                <a:lnTo>
                  <a:pt x="908558" y="321589"/>
                </a:lnTo>
                <a:lnTo>
                  <a:pt x="924941" y="331749"/>
                </a:lnTo>
                <a:lnTo>
                  <a:pt x="942149" y="338099"/>
                </a:lnTo>
                <a:lnTo>
                  <a:pt x="959345" y="340639"/>
                </a:lnTo>
                <a:lnTo>
                  <a:pt x="989609" y="335559"/>
                </a:lnTo>
                <a:lnTo>
                  <a:pt x="1016254" y="322859"/>
                </a:lnTo>
                <a:lnTo>
                  <a:pt x="1034186" y="306349"/>
                </a:lnTo>
                <a:lnTo>
                  <a:pt x="1036942" y="303809"/>
                </a:lnTo>
                <a:lnTo>
                  <a:pt x="1039698" y="301269"/>
                </a:lnTo>
                <a:lnTo>
                  <a:pt x="1060323" y="272059"/>
                </a:lnTo>
                <a:lnTo>
                  <a:pt x="1064704" y="297459"/>
                </a:lnTo>
                <a:lnTo>
                  <a:pt x="1071232" y="319049"/>
                </a:lnTo>
                <a:lnTo>
                  <a:pt x="1080363" y="334289"/>
                </a:lnTo>
                <a:lnTo>
                  <a:pt x="1092568" y="340639"/>
                </a:lnTo>
                <a:lnTo>
                  <a:pt x="1110107" y="321589"/>
                </a:lnTo>
                <a:lnTo>
                  <a:pt x="1123302" y="278409"/>
                </a:lnTo>
                <a:lnTo>
                  <a:pt x="1124610" y="272059"/>
                </a:lnTo>
                <a:lnTo>
                  <a:pt x="1130655" y="242849"/>
                </a:lnTo>
                <a:lnTo>
                  <a:pt x="1134338" y="225069"/>
                </a:lnTo>
                <a:lnTo>
                  <a:pt x="1145400" y="181889"/>
                </a:lnTo>
                <a:lnTo>
                  <a:pt x="1158671" y="162839"/>
                </a:lnTo>
                <a:lnTo>
                  <a:pt x="1166863" y="183159"/>
                </a:lnTo>
                <a:lnTo>
                  <a:pt x="1171511" y="230149"/>
                </a:lnTo>
                <a:lnTo>
                  <a:pt x="1177531" y="287299"/>
                </a:lnTo>
                <a:lnTo>
                  <a:pt x="1189812" y="335559"/>
                </a:lnTo>
                <a:lnTo>
                  <a:pt x="1213294" y="354609"/>
                </a:lnTo>
                <a:lnTo>
                  <a:pt x="1235671" y="336829"/>
                </a:lnTo>
                <a:lnTo>
                  <a:pt x="1251851" y="294919"/>
                </a:lnTo>
                <a:lnTo>
                  <a:pt x="1254391" y="284759"/>
                </a:lnTo>
                <a:lnTo>
                  <a:pt x="1264196" y="245389"/>
                </a:lnTo>
                <a:lnTo>
                  <a:pt x="1275016" y="203479"/>
                </a:lnTo>
                <a:lnTo>
                  <a:pt x="1286662" y="185699"/>
                </a:lnTo>
                <a:lnTo>
                  <a:pt x="1296327" y="209829"/>
                </a:lnTo>
                <a:lnTo>
                  <a:pt x="1306423" y="263169"/>
                </a:lnTo>
                <a:lnTo>
                  <a:pt x="1322616" y="316509"/>
                </a:lnTo>
                <a:lnTo>
                  <a:pt x="1350530" y="340639"/>
                </a:lnTo>
                <a:lnTo>
                  <a:pt x="1368259" y="335559"/>
                </a:lnTo>
                <a:lnTo>
                  <a:pt x="1385379" y="319049"/>
                </a:lnTo>
                <a:lnTo>
                  <a:pt x="1399794" y="293649"/>
                </a:lnTo>
                <a:lnTo>
                  <a:pt x="1400505" y="292379"/>
                </a:lnTo>
                <a:lnTo>
                  <a:pt x="1412214" y="253009"/>
                </a:lnTo>
                <a:lnTo>
                  <a:pt x="1419402" y="283489"/>
                </a:lnTo>
                <a:lnTo>
                  <a:pt x="1432217" y="311429"/>
                </a:lnTo>
                <a:lnTo>
                  <a:pt x="1451165" y="333019"/>
                </a:lnTo>
                <a:lnTo>
                  <a:pt x="1476717" y="340639"/>
                </a:lnTo>
                <a:lnTo>
                  <a:pt x="1493050" y="336829"/>
                </a:lnTo>
                <a:lnTo>
                  <a:pt x="1508099" y="325399"/>
                </a:lnTo>
                <a:lnTo>
                  <a:pt x="1521714" y="308889"/>
                </a:lnTo>
                <a:lnTo>
                  <a:pt x="1525257" y="302539"/>
                </a:lnTo>
                <a:lnTo>
                  <a:pt x="1533740" y="287299"/>
                </a:lnTo>
                <a:lnTo>
                  <a:pt x="1537843" y="308889"/>
                </a:lnTo>
                <a:lnTo>
                  <a:pt x="1544002" y="325399"/>
                </a:lnTo>
                <a:lnTo>
                  <a:pt x="1552536" y="336829"/>
                </a:lnTo>
                <a:lnTo>
                  <a:pt x="1563776" y="340639"/>
                </a:lnTo>
                <a:lnTo>
                  <a:pt x="1585645" y="321589"/>
                </a:lnTo>
                <a:lnTo>
                  <a:pt x="1597406" y="287299"/>
                </a:lnTo>
                <a:lnTo>
                  <a:pt x="1600454" y="278409"/>
                </a:lnTo>
                <a:lnTo>
                  <a:pt x="1604162" y="261899"/>
                </a:lnTo>
                <a:lnTo>
                  <a:pt x="1612163" y="226339"/>
                </a:lnTo>
                <a:lnTo>
                  <a:pt x="1624749" y="181889"/>
                </a:lnTo>
                <a:lnTo>
                  <a:pt x="1642173" y="162839"/>
                </a:lnTo>
                <a:lnTo>
                  <a:pt x="1655279" y="181889"/>
                </a:lnTo>
                <a:lnTo>
                  <a:pt x="1676552" y="278409"/>
                </a:lnTo>
                <a:lnTo>
                  <a:pt x="1695348" y="321589"/>
                </a:lnTo>
                <a:lnTo>
                  <a:pt x="1726628" y="340639"/>
                </a:lnTo>
                <a:lnTo>
                  <a:pt x="1747126" y="335559"/>
                </a:lnTo>
                <a:lnTo>
                  <a:pt x="1762429" y="322859"/>
                </a:lnTo>
                <a:lnTo>
                  <a:pt x="1773516" y="303809"/>
                </a:lnTo>
                <a:lnTo>
                  <a:pt x="1774825" y="299999"/>
                </a:lnTo>
                <a:lnTo>
                  <a:pt x="1781365" y="280949"/>
                </a:lnTo>
                <a:lnTo>
                  <a:pt x="1791716" y="310159"/>
                </a:lnTo>
                <a:lnTo>
                  <a:pt x="1803755" y="329209"/>
                </a:lnTo>
                <a:lnTo>
                  <a:pt x="1816519" y="338099"/>
                </a:lnTo>
                <a:lnTo>
                  <a:pt x="1829041" y="340639"/>
                </a:lnTo>
                <a:lnTo>
                  <a:pt x="1836204" y="339369"/>
                </a:lnTo>
                <a:lnTo>
                  <a:pt x="1842884" y="336829"/>
                </a:lnTo>
                <a:lnTo>
                  <a:pt x="1849577" y="333019"/>
                </a:lnTo>
                <a:lnTo>
                  <a:pt x="1856740" y="325399"/>
                </a:lnTo>
                <a:close/>
              </a:path>
              <a:path w="2284730" h="508634">
                <a:moveTo>
                  <a:pt x="2284488" y="215315"/>
                </a:moveTo>
                <a:lnTo>
                  <a:pt x="2284323" y="213906"/>
                </a:lnTo>
                <a:lnTo>
                  <a:pt x="2284323" y="211696"/>
                </a:lnTo>
                <a:lnTo>
                  <a:pt x="2278900" y="171221"/>
                </a:lnTo>
                <a:lnTo>
                  <a:pt x="2264854" y="134112"/>
                </a:lnTo>
                <a:lnTo>
                  <a:pt x="2243251" y="100482"/>
                </a:lnTo>
                <a:lnTo>
                  <a:pt x="2215159" y="70434"/>
                </a:lnTo>
                <a:lnTo>
                  <a:pt x="2164308" y="32524"/>
                </a:lnTo>
                <a:lnTo>
                  <a:pt x="2107552" y="3822"/>
                </a:lnTo>
                <a:lnTo>
                  <a:pt x="2098141" y="0"/>
                </a:lnTo>
                <a:lnTo>
                  <a:pt x="2071141" y="24041"/>
                </a:lnTo>
                <a:lnTo>
                  <a:pt x="2034616" y="47891"/>
                </a:lnTo>
                <a:lnTo>
                  <a:pt x="1993544" y="73164"/>
                </a:lnTo>
                <a:lnTo>
                  <a:pt x="1952929" y="101473"/>
                </a:lnTo>
                <a:lnTo>
                  <a:pt x="1917738" y="134429"/>
                </a:lnTo>
                <a:lnTo>
                  <a:pt x="1892960" y="173647"/>
                </a:lnTo>
                <a:lnTo>
                  <a:pt x="1883600" y="220738"/>
                </a:lnTo>
                <a:lnTo>
                  <a:pt x="1888947" y="255117"/>
                </a:lnTo>
                <a:lnTo>
                  <a:pt x="1927225" y="311746"/>
                </a:lnTo>
                <a:lnTo>
                  <a:pt x="1976234" y="335114"/>
                </a:lnTo>
                <a:lnTo>
                  <a:pt x="1995297" y="337197"/>
                </a:lnTo>
                <a:lnTo>
                  <a:pt x="2014334" y="335889"/>
                </a:lnTo>
                <a:lnTo>
                  <a:pt x="2064346" y="315620"/>
                </a:lnTo>
                <a:lnTo>
                  <a:pt x="2122220" y="248526"/>
                </a:lnTo>
                <a:lnTo>
                  <a:pt x="2150173" y="203733"/>
                </a:lnTo>
                <a:lnTo>
                  <a:pt x="2180221" y="169062"/>
                </a:lnTo>
                <a:lnTo>
                  <a:pt x="2218855" y="155143"/>
                </a:lnTo>
                <a:lnTo>
                  <a:pt x="2251722" y="161569"/>
                </a:lnTo>
                <a:lnTo>
                  <a:pt x="2270937" y="177304"/>
                </a:lnTo>
                <a:lnTo>
                  <a:pt x="2280513" y="196989"/>
                </a:lnTo>
                <a:lnTo>
                  <a:pt x="2284488" y="215315"/>
                </a:lnTo>
                <a:close/>
              </a:path>
            </a:pathLst>
          </a:custGeom>
          <a:solidFill>
            <a:srgbClr val="0075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3783" y="1845535"/>
            <a:ext cx="6300216" cy="5012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1" y="4344315"/>
            <a:ext cx="354914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/>
              <a:t>ADOBE FORMS</a:t>
            </a:r>
            <a:endParaRPr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20453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5030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following </a:t>
            </a:r>
            <a:r>
              <a:rPr sz="1800" spc="-10" dirty="0">
                <a:latin typeface="Verdana"/>
                <a:cs typeface="Verdana"/>
              </a:rPr>
              <a:t>graphics </a:t>
            </a:r>
            <a:r>
              <a:rPr sz="1800" dirty="0">
                <a:latin typeface="Verdana"/>
                <a:cs typeface="Verdana"/>
              </a:rPr>
              <a:t>show </a:t>
            </a:r>
            <a:r>
              <a:rPr sz="1800" spc="-5" dirty="0">
                <a:latin typeface="Verdana"/>
                <a:cs typeface="Verdana"/>
              </a:rPr>
              <a:t>you the architecture that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implemented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you create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print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PDF-based</a:t>
            </a:r>
            <a:r>
              <a:rPr sz="1800" dirty="0">
                <a:latin typeface="Verdana"/>
                <a:cs typeface="Verdana"/>
              </a:rPr>
              <a:t> form.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255" y="2266188"/>
            <a:ext cx="8394700" cy="3881754"/>
            <a:chOff x="524255" y="2266188"/>
            <a:chExt cx="8394700" cy="3881754"/>
          </a:xfrm>
        </p:grpSpPr>
        <p:sp>
          <p:nvSpPr>
            <p:cNvPr id="5" name="object 5"/>
            <p:cNvSpPr/>
            <p:nvPr/>
          </p:nvSpPr>
          <p:spPr>
            <a:xfrm>
              <a:off x="533399" y="2465831"/>
              <a:ext cx="8330175" cy="3573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827" y="2270760"/>
              <a:ext cx="8385175" cy="3872865"/>
            </a:xfrm>
            <a:custGeom>
              <a:avLst/>
              <a:gdLst/>
              <a:ahLst/>
              <a:cxnLst/>
              <a:rect l="l" t="t" r="r" b="b"/>
              <a:pathLst>
                <a:path w="8385175" h="3872865">
                  <a:moveTo>
                    <a:pt x="0" y="3872484"/>
                  </a:moveTo>
                  <a:lnTo>
                    <a:pt x="8385048" y="3872484"/>
                  </a:lnTo>
                  <a:lnTo>
                    <a:pt x="8385048" y="0"/>
                  </a:lnTo>
                  <a:lnTo>
                    <a:pt x="0" y="0"/>
                  </a:lnTo>
                  <a:lnTo>
                    <a:pt x="0" y="38724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9940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 - </a:t>
            </a:r>
            <a:r>
              <a:rPr spc="-5" dirty="0"/>
              <a:t>The </a:t>
            </a:r>
            <a:r>
              <a:rPr spc="-50" dirty="0"/>
              <a:t>Tools </a:t>
            </a:r>
            <a:r>
              <a:rPr spc="-10" dirty="0"/>
              <a:t>Involved </a:t>
            </a:r>
            <a:r>
              <a:rPr spc="-5" dirty="0"/>
              <a:t>(Design</a:t>
            </a:r>
            <a:r>
              <a:rPr spc="-75" dirty="0"/>
              <a:t> </a:t>
            </a:r>
            <a:r>
              <a:rPr dirty="0"/>
              <a:t>Time)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3538220" cy="290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050"/>
              </a:lnSpc>
              <a:spcBef>
                <a:spcPts val="100"/>
              </a:spcBef>
              <a:buSzPct val="94444"/>
              <a:buAutoNum type="arabicPeriod"/>
              <a:tabLst>
                <a:tab pos="241935" algn="l"/>
              </a:tabLst>
            </a:pPr>
            <a:r>
              <a:rPr sz="1800" spc="-5" dirty="0">
                <a:latin typeface="Verdana"/>
                <a:cs typeface="Verdana"/>
              </a:rPr>
              <a:t>Interface (transaction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SE80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Verdana"/>
                <a:cs typeface="Verdana"/>
              </a:rPr>
              <a:t>or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SFP)</a:t>
            </a:r>
            <a:endParaRPr sz="1800">
              <a:latin typeface="Verdana"/>
              <a:cs typeface="Verdana"/>
            </a:endParaRPr>
          </a:p>
          <a:p>
            <a:pPr marL="350520" lvl="1" indent="-253365">
              <a:lnSpc>
                <a:spcPct val="100000"/>
              </a:lnSpc>
              <a:spcBef>
                <a:spcPts val="309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sz="1600" spc="-10" dirty="0">
                <a:latin typeface="Verdana"/>
                <a:cs typeface="Verdana"/>
              </a:rPr>
              <a:t>Reusable</a:t>
            </a:r>
            <a:endParaRPr sz="1600">
              <a:latin typeface="Verdana"/>
              <a:cs typeface="Verdana"/>
            </a:endParaRPr>
          </a:p>
          <a:p>
            <a:pPr marL="279400" marR="386080" lvl="1" indent="-181610">
              <a:lnSpc>
                <a:spcPts val="1730"/>
              </a:lnSpc>
              <a:spcBef>
                <a:spcPts val="525"/>
              </a:spcBef>
              <a:buClr>
                <a:srgbClr val="006FAC"/>
              </a:buClr>
              <a:buFont typeface="Wingdings"/>
              <a:buChar char=""/>
              <a:tabLst>
                <a:tab pos="350520" algn="l"/>
                <a:tab pos="351155" algn="l"/>
              </a:tabLst>
            </a:pPr>
            <a:r>
              <a:rPr dirty="0"/>
              <a:t>	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interface </a:t>
            </a:r>
            <a:r>
              <a:rPr sz="1600" spc="-10" dirty="0">
                <a:latin typeface="Verdana"/>
                <a:cs typeface="Verdana"/>
              </a:rPr>
              <a:t>defines which  data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460375" marR="5080" lvl="2" indent="-181610">
              <a:lnSpc>
                <a:spcPts val="1510"/>
              </a:lnSpc>
              <a:spcBef>
                <a:spcPts val="500"/>
              </a:spcBef>
              <a:buClr>
                <a:srgbClr val="12ABDB"/>
              </a:buClr>
              <a:buFont typeface="Arial"/>
              <a:buChar char="•"/>
              <a:tabLst>
                <a:tab pos="461009" algn="l"/>
              </a:tabLst>
            </a:pPr>
            <a:r>
              <a:rPr sz="1400" spc="-5" dirty="0">
                <a:latin typeface="Verdana"/>
                <a:cs typeface="Verdana"/>
              </a:rPr>
              <a:t>Program </a:t>
            </a:r>
            <a:r>
              <a:rPr sz="1400" dirty="0">
                <a:latin typeface="Verdana"/>
                <a:cs typeface="Verdana"/>
              </a:rPr>
              <a:t>can possibly </a:t>
            </a:r>
            <a:r>
              <a:rPr sz="1400" spc="-5" dirty="0">
                <a:latin typeface="Verdana"/>
                <a:cs typeface="Verdana"/>
              </a:rPr>
              <a:t>pass </a:t>
            </a:r>
            <a:r>
              <a:rPr sz="1400" dirty="0">
                <a:latin typeface="Verdana"/>
                <a:cs typeface="Verdana"/>
              </a:rPr>
              <a:t>on </a:t>
            </a:r>
            <a:r>
              <a:rPr sz="1400" spc="-5" dirty="0">
                <a:latin typeface="Verdana"/>
                <a:cs typeface="Verdana"/>
              </a:rPr>
              <a:t>to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a  form.</a:t>
            </a:r>
            <a:endParaRPr sz="1400">
              <a:latin typeface="Verdana"/>
              <a:cs typeface="Verdana"/>
            </a:endParaRPr>
          </a:p>
          <a:p>
            <a:pPr marL="12700" marR="143510">
              <a:lnSpc>
                <a:spcPts val="1939"/>
              </a:lnSpc>
              <a:spcBef>
                <a:spcPts val="1005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spc="-15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template (transaction  </a:t>
            </a:r>
            <a:r>
              <a:rPr sz="1800" dirty="0">
                <a:latin typeface="Verdana"/>
                <a:cs typeface="Verdana"/>
              </a:rPr>
              <a:t>SE80 or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SFP)</a:t>
            </a:r>
            <a:endParaRPr sz="1800">
              <a:latin typeface="Verdana"/>
              <a:cs typeface="Verdana"/>
            </a:endParaRPr>
          </a:p>
          <a:p>
            <a:pPr marL="279400" marR="264795" lvl="1" indent="-181610">
              <a:lnSpc>
                <a:spcPts val="173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Consists </a:t>
            </a:r>
            <a:r>
              <a:rPr sz="1600" spc="-5" dirty="0">
                <a:latin typeface="Verdana"/>
                <a:cs typeface="Verdana"/>
              </a:rPr>
              <a:t>of a context and the  </a:t>
            </a:r>
            <a:r>
              <a:rPr sz="1600" spc="-10" dirty="0">
                <a:latin typeface="Verdana"/>
                <a:cs typeface="Verdana"/>
              </a:rPr>
              <a:t>layout.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35196" y="1353311"/>
            <a:ext cx="4719955" cy="4986655"/>
            <a:chOff x="4235196" y="1353311"/>
            <a:chExt cx="4719955" cy="4986655"/>
          </a:xfrm>
        </p:grpSpPr>
        <p:sp>
          <p:nvSpPr>
            <p:cNvPr id="5" name="object 5"/>
            <p:cNvSpPr/>
            <p:nvPr/>
          </p:nvSpPr>
          <p:spPr>
            <a:xfrm>
              <a:off x="4437719" y="1646355"/>
              <a:ext cx="4351039" cy="41165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9768" y="1357883"/>
              <a:ext cx="4711065" cy="4977765"/>
            </a:xfrm>
            <a:custGeom>
              <a:avLst/>
              <a:gdLst/>
              <a:ahLst/>
              <a:cxnLst/>
              <a:rect l="l" t="t" r="r" b="b"/>
              <a:pathLst>
                <a:path w="4711065" h="4977765">
                  <a:moveTo>
                    <a:pt x="0" y="4977384"/>
                  </a:moveTo>
                  <a:lnTo>
                    <a:pt x="4710684" y="4977384"/>
                  </a:lnTo>
                  <a:lnTo>
                    <a:pt x="4710684" y="0"/>
                  </a:lnTo>
                  <a:lnTo>
                    <a:pt x="0" y="0"/>
                  </a:lnTo>
                  <a:lnTo>
                    <a:pt x="0" y="49773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5259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94115" cy="240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Every PDF-based </a:t>
            </a:r>
            <a:r>
              <a:rPr sz="1800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needs to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interface; </a:t>
            </a:r>
            <a:r>
              <a:rPr sz="1800" spc="5" dirty="0">
                <a:latin typeface="Verdana"/>
                <a:cs typeface="Verdana"/>
              </a:rPr>
              <a:t>it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link </a:t>
            </a:r>
            <a:r>
              <a:rPr sz="1800" spc="-5" dirty="0">
                <a:latin typeface="Verdana"/>
                <a:cs typeface="Verdana"/>
              </a:rPr>
              <a:t>between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Verdana"/>
                <a:cs typeface="Verdana"/>
              </a:rPr>
              <a:t>ABAP </a:t>
            </a:r>
            <a:r>
              <a:rPr sz="1800" spc="-10" dirty="0">
                <a:latin typeface="Verdana"/>
                <a:cs typeface="Verdana"/>
              </a:rPr>
              <a:t>program </a:t>
            </a:r>
            <a:r>
              <a:rPr sz="1800" spc="-5" dirty="0">
                <a:latin typeface="Verdana"/>
                <a:cs typeface="Verdana"/>
              </a:rPr>
              <a:t>and 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form.</a:t>
            </a:r>
            <a:endParaRPr sz="1800">
              <a:latin typeface="Verdana"/>
              <a:cs typeface="Verdana"/>
            </a:endParaRPr>
          </a:p>
          <a:p>
            <a:pPr marL="12700" marR="125730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program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pass data to the </a:t>
            </a:r>
            <a:r>
              <a:rPr sz="1800" dirty="0">
                <a:latin typeface="Verdana"/>
                <a:cs typeface="Verdana"/>
              </a:rPr>
              <a:t>form only if </a:t>
            </a:r>
            <a:r>
              <a:rPr sz="1800" spc="5" dirty="0">
                <a:latin typeface="Verdana"/>
                <a:cs typeface="Verdana"/>
              </a:rPr>
              <a:t>it is </a:t>
            </a:r>
            <a:r>
              <a:rPr sz="1800" dirty="0">
                <a:latin typeface="Verdana"/>
                <a:cs typeface="Verdana"/>
              </a:rPr>
              <a:t>defined in </a:t>
            </a:r>
            <a:r>
              <a:rPr sz="1800" spc="-5" dirty="0">
                <a:latin typeface="Verdana"/>
                <a:cs typeface="Verdana"/>
              </a:rPr>
              <a:t>the interface, 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(most </a:t>
            </a:r>
            <a:r>
              <a:rPr sz="1800" spc="25" dirty="0">
                <a:latin typeface="Verdana"/>
                <a:cs typeface="Verdana"/>
              </a:rPr>
              <a:t>of)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dynamic </a:t>
            </a:r>
            <a:r>
              <a:rPr sz="1800" spc="-5" dirty="0">
                <a:latin typeface="Verdana"/>
                <a:cs typeface="Verdana"/>
              </a:rPr>
              <a:t>data used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layout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defined in 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interface.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  <a:spcBef>
                <a:spcPts val="770"/>
              </a:spcBef>
            </a:pP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access interface maintenance, use transaction </a:t>
            </a:r>
            <a:r>
              <a:rPr sz="1800" spc="-70" dirty="0">
                <a:latin typeface="Verdana"/>
                <a:cs typeface="Verdana"/>
              </a:rPr>
              <a:t>SFP. </a:t>
            </a:r>
            <a:r>
              <a:rPr sz="1800" spc="-15" dirty="0">
                <a:latin typeface="Verdana"/>
                <a:cs typeface="Verdana"/>
              </a:rPr>
              <a:t>Alternatively,</a:t>
            </a:r>
            <a:r>
              <a:rPr sz="1800" spc="20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transaction </a:t>
            </a:r>
            <a:r>
              <a:rPr sz="1800" dirty="0">
                <a:latin typeface="Verdana"/>
                <a:cs typeface="Verdana"/>
              </a:rPr>
              <a:t>SE80 and </a:t>
            </a:r>
            <a:r>
              <a:rPr sz="1800" spc="-5" dirty="0">
                <a:latin typeface="Verdana"/>
                <a:cs typeface="Verdana"/>
              </a:rPr>
              <a:t>choose Other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800" spc="-40" dirty="0">
                <a:latin typeface="Verdana"/>
                <a:cs typeface="Verdana"/>
              </a:rPr>
              <a:t>Types </a:t>
            </a:r>
            <a:r>
              <a:rPr sz="1800" dirty="0">
                <a:latin typeface="Verdana"/>
                <a:cs typeface="Verdana"/>
              </a:rPr>
              <a:t>of an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Interface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5759" y="4447032"/>
            <a:ext cx="3691254" cy="1871980"/>
            <a:chOff x="365759" y="4447032"/>
            <a:chExt cx="3691254" cy="1871980"/>
          </a:xfrm>
        </p:grpSpPr>
        <p:sp>
          <p:nvSpPr>
            <p:cNvPr id="5" name="object 5"/>
            <p:cNvSpPr/>
            <p:nvPr/>
          </p:nvSpPr>
          <p:spPr>
            <a:xfrm>
              <a:off x="435863" y="4456176"/>
              <a:ext cx="3611879" cy="17692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0331" y="4451604"/>
              <a:ext cx="3682365" cy="1862455"/>
            </a:xfrm>
            <a:custGeom>
              <a:avLst/>
              <a:gdLst/>
              <a:ahLst/>
              <a:cxnLst/>
              <a:rect l="l" t="t" r="r" b="b"/>
              <a:pathLst>
                <a:path w="3682365" h="1862454">
                  <a:moveTo>
                    <a:pt x="0" y="1862328"/>
                  </a:moveTo>
                  <a:lnTo>
                    <a:pt x="3681984" y="1862328"/>
                  </a:lnTo>
                  <a:lnTo>
                    <a:pt x="3681984" y="0"/>
                  </a:lnTo>
                  <a:lnTo>
                    <a:pt x="0" y="0"/>
                  </a:lnTo>
                  <a:lnTo>
                    <a:pt x="0" y="1862328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5259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260860"/>
            <a:ext cx="8555355" cy="139509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Verdana"/>
                <a:cs typeface="Verdana"/>
              </a:rPr>
              <a:t>The types </a:t>
            </a:r>
            <a:r>
              <a:rPr sz="1800" spc="-20" dirty="0">
                <a:latin typeface="Verdana"/>
                <a:cs typeface="Verdana"/>
              </a:rPr>
              <a:t>“ABAP </a:t>
            </a:r>
            <a:r>
              <a:rPr sz="1800" dirty="0">
                <a:latin typeface="Verdana"/>
                <a:cs typeface="Verdana"/>
              </a:rPr>
              <a:t>Dictionary </a:t>
            </a:r>
            <a:r>
              <a:rPr sz="1800" spc="-5" dirty="0">
                <a:latin typeface="Verdana"/>
                <a:cs typeface="Verdana"/>
              </a:rPr>
              <a:t>based”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“Smart </a:t>
            </a:r>
            <a:r>
              <a:rPr sz="1800" spc="-15" dirty="0">
                <a:latin typeface="Verdana"/>
                <a:cs typeface="Verdana"/>
              </a:rPr>
              <a:t>Forms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compatible”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Verdana"/>
                <a:cs typeface="Verdana"/>
              </a:rPr>
              <a:t>are used for print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scenarios.</a:t>
            </a:r>
            <a:endParaRPr sz="1800">
              <a:latin typeface="Verdana"/>
              <a:cs typeface="Verdana"/>
            </a:endParaRPr>
          </a:p>
          <a:p>
            <a:pPr marL="173990">
              <a:lnSpc>
                <a:spcPts val="2050"/>
              </a:lnSpc>
              <a:spcBef>
                <a:spcPts val="795"/>
              </a:spcBef>
            </a:pPr>
            <a:r>
              <a:rPr sz="1800" dirty="0">
                <a:latin typeface="Verdana"/>
                <a:cs typeface="Verdana"/>
              </a:rPr>
              <a:t>“XML </a:t>
            </a:r>
            <a:r>
              <a:rPr sz="1800" spc="-5" dirty="0">
                <a:latin typeface="Verdana"/>
                <a:cs typeface="Verdana"/>
              </a:rPr>
              <a:t>schema </a:t>
            </a:r>
            <a:r>
              <a:rPr sz="1800" spc="-10" dirty="0">
                <a:latin typeface="Verdana"/>
                <a:cs typeface="Verdana"/>
              </a:rPr>
              <a:t>based” </a:t>
            </a:r>
            <a:r>
              <a:rPr sz="1800" dirty="0">
                <a:latin typeface="Verdana"/>
                <a:cs typeface="Verdana"/>
              </a:rPr>
              <a:t>(which </a:t>
            </a:r>
            <a:r>
              <a:rPr sz="1800" spc="-5" dirty="0">
                <a:latin typeface="Verdana"/>
                <a:cs typeface="Verdana"/>
              </a:rPr>
              <a:t>was introduced </a:t>
            </a:r>
            <a:r>
              <a:rPr sz="1800" dirty="0">
                <a:latin typeface="Verdana"/>
                <a:cs typeface="Verdana"/>
              </a:rPr>
              <a:t>in SAP </a:t>
            </a:r>
            <a:r>
              <a:rPr sz="1800" spc="-20" dirty="0">
                <a:latin typeface="Verdana"/>
                <a:cs typeface="Verdana"/>
              </a:rPr>
              <a:t>NetWeaver </a:t>
            </a:r>
            <a:r>
              <a:rPr sz="1800" spc="-5" dirty="0">
                <a:latin typeface="Verdana"/>
                <a:cs typeface="Verdana"/>
              </a:rPr>
              <a:t>2004s)</a:t>
            </a:r>
            <a:r>
              <a:rPr sz="1800" spc="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dirty="0">
                <a:latin typeface="Verdana"/>
                <a:cs typeface="Verdana"/>
              </a:rPr>
              <a:t>primarily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30" dirty="0">
                <a:latin typeface="Verdana"/>
                <a:cs typeface="Verdana"/>
              </a:rPr>
              <a:t>Web </a:t>
            </a:r>
            <a:r>
              <a:rPr sz="1800" spc="-5" dirty="0">
                <a:latin typeface="Verdana"/>
                <a:cs typeface="Verdana"/>
              </a:rPr>
              <a:t>Dynpro</a:t>
            </a:r>
            <a:r>
              <a:rPr sz="1800" dirty="0">
                <a:latin typeface="Verdana"/>
                <a:cs typeface="Verdana"/>
              </a:rPr>
              <a:t> scenarios.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3656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- </a:t>
            </a:r>
            <a:r>
              <a:rPr spc="-15" dirty="0"/>
              <a:t>Form</a:t>
            </a:r>
            <a:r>
              <a:rPr spc="-95" dirty="0"/>
              <a:t> </a:t>
            </a:r>
            <a:r>
              <a:rPr spc="-5" dirty="0"/>
              <a:t>Interface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834120" cy="31502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43815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latin typeface="Verdana"/>
                <a:cs typeface="Verdana"/>
              </a:rPr>
              <a:t>A form </a:t>
            </a:r>
            <a:r>
              <a:rPr sz="1800" spc="-5" dirty="0">
                <a:latin typeface="Verdana"/>
                <a:cs typeface="Verdana"/>
              </a:rPr>
              <a:t>interface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type </a:t>
            </a:r>
            <a:r>
              <a:rPr sz="1800" dirty="0">
                <a:latin typeface="Verdana"/>
                <a:cs typeface="Verdana"/>
              </a:rPr>
              <a:t>ABAP Dictionary has only one </a:t>
            </a:r>
            <a:r>
              <a:rPr sz="1800" spc="-5" dirty="0">
                <a:latin typeface="Verdana"/>
                <a:cs typeface="Verdana"/>
              </a:rPr>
              <a:t>default </a:t>
            </a:r>
            <a:r>
              <a:rPr sz="1800" dirty="0">
                <a:latin typeface="Verdana"/>
                <a:cs typeface="Verdana"/>
              </a:rPr>
              <a:t>import  </a:t>
            </a:r>
            <a:r>
              <a:rPr sz="1800" spc="-10" dirty="0">
                <a:latin typeface="Verdana"/>
                <a:cs typeface="Verdana"/>
              </a:rPr>
              <a:t>parameter (/1bcdwb/docparams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spc="-10" dirty="0">
                <a:latin typeface="Verdana"/>
                <a:cs typeface="Verdana"/>
              </a:rPr>
              <a:t>sfpdocparams). </a:t>
            </a:r>
            <a:r>
              <a:rPr sz="1800" dirty="0">
                <a:latin typeface="Verdana"/>
                <a:cs typeface="Verdana"/>
              </a:rPr>
              <a:t>It is </a:t>
            </a:r>
            <a:r>
              <a:rPr sz="1800" spc="-5" dirty="0">
                <a:latin typeface="Verdana"/>
                <a:cs typeface="Verdana"/>
              </a:rPr>
              <a:t>used to  determine </a:t>
            </a:r>
            <a:r>
              <a:rPr sz="1800" dirty="0">
                <a:latin typeface="Verdana"/>
                <a:cs typeface="Verdana"/>
              </a:rPr>
              <a:t>a form's locale </a:t>
            </a:r>
            <a:r>
              <a:rPr sz="1800" spc="-5" dirty="0">
                <a:latin typeface="Verdana"/>
                <a:cs typeface="Verdana"/>
              </a:rPr>
              <a:t>(language </a:t>
            </a:r>
            <a:r>
              <a:rPr sz="1800" dirty="0">
                <a:latin typeface="Verdana"/>
                <a:cs typeface="Verdana"/>
              </a:rPr>
              <a:t>and country) and </a:t>
            </a:r>
            <a:r>
              <a:rPr sz="1800" spc="-5" dirty="0">
                <a:latin typeface="Verdana"/>
                <a:cs typeface="Verdana"/>
              </a:rPr>
              <a:t>whether the </a:t>
            </a:r>
            <a:r>
              <a:rPr sz="1800" dirty="0">
                <a:latin typeface="Verdana"/>
                <a:cs typeface="Verdana"/>
              </a:rPr>
              <a:t>form will  allow </a:t>
            </a:r>
            <a:r>
              <a:rPr sz="1800" spc="-5" dirty="0">
                <a:latin typeface="Verdana"/>
                <a:cs typeface="Verdana"/>
              </a:rPr>
              <a:t>interactive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features.</a:t>
            </a:r>
            <a:endParaRPr sz="1800">
              <a:latin typeface="Verdana"/>
              <a:cs typeface="Verdana"/>
            </a:endParaRPr>
          </a:p>
          <a:p>
            <a:pPr marL="12700" marR="1182370">
              <a:lnSpc>
                <a:spcPts val="1939"/>
              </a:lnSpc>
              <a:spcBef>
                <a:spcPts val="1025"/>
              </a:spcBef>
            </a:pPr>
            <a:r>
              <a:rPr sz="1800" spc="-5" dirty="0">
                <a:latin typeface="Verdana"/>
                <a:cs typeface="Verdana"/>
              </a:rPr>
              <a:t>Export </a:t>
            </a:r>
            <a:r>
              <a:rPr sz="1800" spc="-10" dirty="0">
                <a:latin typeface="Verdana"/>
                <a:cs typeface="Verdana"/>
              </a:rPr>
              <a:t>parameters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added </a:t>
            </a:r>
            <a:r>
              <a:rPr sz="1800" dirty="0">
                <a:latin typeface="Verdana"/>
                <a:cs typeface="Verdana"/>
              </a:rPr>
              <a:t>only for </a:t>
            </a:r>
            <a:r>
              <a:rPr sz="1800" spc="-5" dirty="0">
                <a:latin typeface="Verdana"/>
                <a:cs typeface="Verdana"/>
              </a:rPr>
              <a:t>those interfaces that </a:t>
            </a:r>
            <a:r>
              <a:rPr sz="1800" dirty="0">
                <a:latin typeface="Verdana"/>
                <a:cs typeface="Verdana"/>
              </a:rPr>
              <a:t>are  </a:t>
            </a:r>
            <a:r>
              <a:rPr sz="1800" spc="-5" dirty="0">
                <a:latin typeface="Verdana"/>
                <a:cs typeface="Verdana"/>
              </a:rPr>
              <a:t>compatible </a:t>
            </a:r>
            <a:r>
              <a:rPr sz="1800" dirty="0">
                <a:latin typeface="Verdana"/>
                <a:cs typeface="Verdana"/>
              </a:rPr>
              <a:t>with Smart</a:t>
            </a:r>
            <a:r>
              <a:rPr sz="1800" spc="-10" dirty="0">
                <a:latin typeface="Verdana"/>
                <a:cs typeface="Verdana"/>
              </a:rPr>
              <a:t> Forms.</a:t>
            </a:r>
            <a:endParaRPr sz="1800">
              <a:latin typeface="Verdana"/>
              <a:cs typeface="Verdana"/>
            </a:endParaRPr>
          </a:p>
          <a:p>
            <a:pPr marL="12700" marR="156845" algn="just">
              <a:lnSpc>
                <a:spcPct val="90100"/>
              </a:lnSpc>
              <a:spcBef>
                <a:spcPts val="985"/>
              </a:spcBef>
            </a:pPr>
            <a:r>
              <a:rPr sz="1800" spc="-5" dirty="0">
                <a:latin typeface="Verdana"/>
                <a:cs typeface="Verdana"/>
              </a:rPr>
              <a:t>Exceptions that you declare </a:t>
            </a:r>
            <a:r>
              <a:rPr sz="1800" dirty="0">
                <a:latin typeface="Verdana"/>
                <a:cs typeface="Verdana"/>
              </a:rPr>
              <a:t>in an </a:t>
            </a:r>
            <a:r>
              <a:rPr sz="1800" spc="-5" dirty="0">
                <a:latin typeface="Verdana"/>
                <a:cs typeface="Verdana"/>
              </a:rPr>
              <a:t>interface can be </a:t>
            </a:r>
            <a:r>
              <a:rPr sz="1800" spc="-10" dirty="0">
                <a:latin typeface="Verdana"/>
                <a:cs typeface="Verdana"/>
              </a:rPr>
              <a:t>raised </a:t>
            </a:r>
            <a:r>
              <a:rPr sz="1800" dirty="0">
                <a:latin typeface="Verdana"/>
                <a:cs typeface="Verdana"/>
              </a:rPr>
              <a:t>in ABAP </a:t>
            </a:r>
            <a:r>
              <a:rPr sz="1800" spc="-5" dirty="0">
                <a:latin typeface="Verdana"/>
                <a:cs typeface="Verdana"/>
              </a:rPr>
              <a:t>coding </a:t>
            </a:r>
            <a:r>
              <a:rPr sz="1800" dirty="0">
                <a:latin typeface="Verdana"/>
                <a:cs typeface="Verdana"/>
              </a:rPr>
              <a:t>of  a form.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based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traditional exception concept (not the </a:t>
            </a:r>
            <a:r>
              <a:rPr sz="1800" dirty="0">
                <a:latin typeface="Verdana"/>
                <a:cs typeface="Verdana"/>
              </a:rPr>
              <a:t>class-  </a:t>
            </a:r>
            <a:r>
              <a:rPr sz="1800" spc="-5" dirty="0">
                <a:latin typeface="Verdana"/>
                <a:cs typeface="Verdana"/>
              </a:rPr>
              <a:t>based concept that was introduced </a:t>
            </a:r>
            <a:r>
              <a:rPr sz="1800" dirty="0">
                <a:latin typeface="Verdana"/>
                <a:cs typeface="Verdana"/>
              </a:rPr>
              <a:t>in SAP </a:t>
            </a:r>
            <a:r>
              <a:rPr sz="1800" spc="-30" dirty="0">
                <a:latin typeface="Verdana"/>
                <a:cs typeface="Verdana"/>
              </a:rPr>
              <a:t>Web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Server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6.10).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ts val="2050"/>
              </a:lnSpc>
              <a:spcBef>
                <a:spcPts val="78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spc="-10" dirty="0">
                <a:latin typeface="Verdana"/>
                <a:cs typeface="Verdana"/>
              </a:rPr>
              <a:t>raise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exception </a:t>
            </a:r>
            <a:r>
              <a:rPr sz="1800" dirty="0">
                <a:latin typeface="Verdana"/>
                <a:cs typeface="Verdana"/>
              </a:rPr>
              <a:t>as such: </a:t>
            </a:r>
            <a:r>
              <a:rPr sz="1800" spc="-5" dirty="0">
                <a:latin typeface="Verdana"/>
                <a:cs typeface="Verdana"/>
              </a:rPr>
              <a:t>RAISE &lt;exception&gt;. (Alternative: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MESSAGE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&lt;message_type&gt;&lt;message&gt;(&lt;message_class&gt;) RAISING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&lt;exception&gt;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8888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– Global</a:t>
            </a:r>
            <a:r>
              <a:rPr spc="-70" dirty="0"/>
              <a:t> </a:t>
            </a:r>
            <a:r>
              <a:rPr dirty="0"/>
              <a:t>Definitions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8660130" cy="362331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80"/>
              </a:spcBef>
            </a:pPr>
            <a:r>
              <a:rPr sz="1800" spc="-5" dirty="0">
                <a:latin typeface="Verdana"/>
                <a:cs typeface="Verdana"/>
              </a:rPr>
              <a:t>Global </a:t>
            </a:r>
            <a:r>
              <a:rPr sz="1800" dirty="0">
                <a:latin typeface="Verdana"/>
                <a:cs typeface="Verdana"/>
              </a:rPr>
              <a:t>Definitions </a:t>
            </a:r>
            <a:r>
              <a:rPr sz="1800" b="1" dirty="0">
                <a:latin typeface="Verdana"/>
                <a:cs typeface="Verdana"/>
              </a:rPr>
              <a:t>- </a:t>
            </a: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also </a:t>
            </a:r>
            <a:r>
              <a:rPr sz="1800" spc="-5" dirty="0">
                <a:latin typeface="Verdana"/>
                <a:cs typeface="Verdana"/>
              </a:rPr>
              <a:t>parts to </a:t>
            </a:r>
            <a:r>
              <a:rPr sz="1800" dirty="0">
                <a:latin typeface="Verdana"/>
                <a:cs typeface="Verdana"/>
              </a:rPr>
              <a:t>an interface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endParaRPr sz="1800">
              <a:latin typeface="Verdana"/>
              <a:cs typeface="Verdana"/>
            </a:endParaRPr>
          </a:p>
          <a:p>
            <a:pPr marL="12700" marR="212090" algn="just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latin typeface="Verdana"/>
                <a:cs typeface="Verdana"/>
              </a:rPr>
              <a:t>actually invisible from </a:t>
            </a:r>
            <a:r>
              <a:rPr sz="1800" spc="-5" dirty="0">
                <a:latin typeface="Verdana"/>
                <a:cs typeface="Verdana"/>
              </a:rPr>
              <a:t>outside, that </a:t>
            </a:r>
            <a:r>
              <a:rPr sz="1800" dirty="0">
                <a:latin typeface="Verdana"/>
                <a:cs typeface="Verdana"/>
              </a:rPr>
              <a:t>is,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dirty="0">
                <a:latin typeface="Verdana"/>
                <a:cs typeface="Verdana"/>
              </a:rPr>
              <a:t>cannot </a:t>
            </a:r>
            <a:r>
              <a:rPr sz="1800" spc="-5" dirty="0">
                <a:latin typeface="Verdana"/>
                <a:cs typeface="Verdana"/>
              </a:rPr>
              <a:t>be accessed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the  application </a:t>
            </a:r>
            <a:r>
              <a:rPr sz="1800" spc="-10" dirty="0">
                <a:latin typeface="Verdana"/>
                <a:cs typeface="Verdana"/>
              </a:rPr>
              <a:t>program. </a:t>
            </a:r>
            <a:r>
              <a:rPr sz="1800" dirty="0">
                <a:latin typeface="Verdana"/>
                <a:cs typeface="Verdana"/>
              </a:rPr>
              <a:t>Among </a:t>
            </a:r>
            <a:r>
              <a:rPr sz="1800" spc="-5" dirty="0">
                <a:latin typeface="Verdana"/>
                <a:cs typeface="Verdana"/>
              </a:rPr>
              <a:t>them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the global </a:t>
            </a:r>
            <a:r>
              <a:rPr sz="1800" dirty="0">
                <a:latin typeface="Verdana"/>
                <a:cs typeface="Verdana"/>
              </a:rPr>
              <a:t>definitions, initialization  </a:t>
            </a:r>
            <a:r>
              <a:rPr sz="1800" spc="-5" dirty="0">
                <a:latin typeface="Verdana"/>
                <a:cs typeface="Verdana"/>
              </a:rPr>
              <a:t>coding, </a:t>
            </a:r>
            <a:r>
              <a:rPr sz="1800" dirty="0">
                <a:latin typeface="Verdana"/>
                <a:cs typeface="Verdana"/>
              </a:rPr>
              <a:t>and currency/unit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fields</a:t>
            </a:r>
            <a:r>
              <a:rPr sz="1800" b="1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1800" spc="-5" dirty="0">
                <a:latin typeface="Verdana"/>
                <a:cs typeface="Verdana"/>
              </a:rPr>
              <a:t>Global </a:t>
            </a:r>
            <a:r>
              <a:rPr sz="1800" dirty="0">
                <a:latin typeface="Verdana"/>
                <a:cs typeface="Verdana"/>
              </a:rPr>
              <a:t>fields: </a:t>
            </a:r>
            <a:r>
              <a:rPr sz="1800" spc="-5" dirty="0">
                <a:latin typeface="Verdana"/>
                <a:cs typeface="Verdana"/>
              </a:rPr>
              <a:t>Global </a:t>
            </a:r>
            <a:r>
              <a:rPr sz="1800" dirty="0">
                <a:latin typeface="Verdana"/>
                <a:cs typeface="Verdana"/>
              </a:rPr>
              <a:t>fields 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spc="-10" dirty="0">
                <a:latin typeface="Verdana"/>
                <a:cs typeface="Verdana"/>
              </a:rPr>
              <a:t>integrated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form</a:t>
            </a:r>
            <a:r>
              <a:rPr sz="1800" spc="9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layout.</a:t>
            </a:r>
            <a:endParaRPr sz="1800">
              <a:latin typeface="Verdana"/>
              <a:cs typeface="Verdana"/>
            </a:endParaRPr>
          </a:p>
          <a:p>
            <a:pPr marL="12700" marR="81915" algn="just">
              <a:lnSpc>
                <a:spcPct val="90100"/>
              </a:lnSpc>
              <a:spcBef>
                <a:spcPts val="994"/>
              </a:spcBef>
            </a:pPr>
            <a:r>
              <a:rPr sz="1800" dirty="0">
                <a:latin typeface="Verdana"/>
                <a:cs typeface="Verdana"/>
              </a:rPr>
              <a:t>Field symbols: Field symbols might act as </a:t>
            </a:r>
            <a:r>
              <a:rPr sz="1800" spc="-5" dirty="0">
                <a:latin typeface="Verdana"/>
                <a:cs typeface="Verdana"/>
              </a:rPr>
              <a:t>placeholders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variables. They  </a:t>
            </a:r>
            <a:r>
              <a:rPr sz="1800" dirty="0">
                <a:latin typeface="Verdana"/>
                <a:cs typeface="Verdana"/>
              </a:rPr>
              <a:t>are useful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dynamic programming </a:t>
            </a:r>
            <a:r>
              <a:rPr sz="1800" dirty="0">
                <a:latin typeface="Verdana"/>
                <a:cs typeface="Verdana"/>
              </a:rPr>
              <a:t>and for </a:t>
            </a:r>
            <a:r>
              <a:rPr sz="1800" spc="-5" dirty="0">
                <a:latin typeface="Verdana"/>
                <a:cs typeface="Verdana"/>
              </a:rPr>
              <a:t>speeding </a:t>
            </a:r>
            <a:r>
              <a:rPr sz="1800" dirty="0">
                <a:latin typeface="Verdana"/>
                <a:cs typeface="Verdana"/>
              </a:rPr>
              <a:t>up </a:t>
            </a:r>
            <a:r>
              <a:rPr sz="1800" spc="-5" dirty="0">
                <a:latin typeface="Verdana"/>
                <a:cs typeface="Verdana"/>
              </a:rPr>
              <a:t>the processing </a:t>
            </a:r>
            <a:r>
              <a:rPr sz="1800" dirty="0">
                <a:latin typeface="Verdana"/>
                <a:cs typeface="Verdana"/>
              </a:rPr>
              <a:t>of  </a:t>
            </a:r>
            <a:r>
              <a:rPr sz="1800" spc="-5" dirty="0">
                <a:latin typeface="Verdana"/>
                <a:cs typeface="Verdana"/>
              </a:rPr>
              <a:t>internal tables.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Verdana"/>
                <a:cs typeface="Verdana"/>
              </a:rPr>
              <a:t>Global types: </a:t>
            </a:r>
            <a:r>
              <a:rPr sz="1800" dirty="0">
                <a:latin typeface="Verdana"/>
                <a:cs typeface="Verdana"/>
              </a:rPr>
              <a:t>If </a:t>
            </a:r>
            <a:r>
              <a:rPr sz="1800" spc="-5" dirty="0">
                <a:latin typeface="Verdana"/>
                <a:cs typeface="Verdana"/>
              </a:rPr>
              <a:t>your global </a:t>
            </a:r>
            <a:r>
              <a:rPr sz="1800" dirty="0">
                <a:latin typeface="Verdana"/>
                <a:cs typeface="Verdana"/>
              </a:rPr>
              <a:t>fields </a:t>
            </a:r>
            <a:r>
              <a:rPr sz="1800" spc="-5" dirty="0">
                <a:latin typeface="Verdana"/>
                <a:cs typeface="Verdana"/>
              </a:rPr>
              <a:t>(or any </a:t>
            </a:r>
            <a:r>
              <a:rPr sz="1800" dirty="0">
                <a:latin typeface="Verdana"/>
                <a:cs typeface="Verdana"/>
              </a:rPr>
              <a:t>fields </a:t>
            </a:r>
            <a:r>
              <a:rPr sz="1800" spc="-5" dirty="0">
                <a:latin typeface="Verdana"/>
                <a:cs typeface="Verdana"/>
              </a:rPr>
              <a:t>that you </a:t>
            </a:r>
            <a:r>
              <a:rPr sz="1800" dirty="0">
                <a:latin typeface="Verdana"/>
                <a:cs typeface="Verdana"/>
              </a:rPr>
              <a:t>might </a:t>
            </a:r>
            <a:r>
              <a:rPr sz="1800" spc="-5" dirty="0">
                <a:latin typeface="Verdana"/>
                <a:cs typeface="Verdana"/>
              </a:rPr>
              <a:t>declare  </a:t>
            </a:r>
            <a:r>
              <a:rPr sz="1800" dirty="0">
                <a:latin typeface="Verdana"/>
                <a:cs typeface="Verdana"/>
              </a:rPr>
              <a:t>within ABAP </a:t>
            </a:r>
            <a:r>
              <a:rPr sz="1800" spc="-5" dirty="0">
                <a:latin typeface="Verdana"/>
                <a:cs typeface="Verdana"/>
              </a:rPr>
              <a:t>coding) need types other than </a:t>
            </a:r>
            <a:r>
              <a:rPr sz="1800" dirty="0">
                <a:latin typeface="Verdana"/>
                <a:cs typeface="Verdana"/>
              </a:rPr>
              <a:t>ABAP </a:t>
            </a:r>
            <a:r>
              <a:rPr sz="1800" spc="-5" dirty="0">
                <a:latin typeface="Verdana"/>
                <a:cs typeface="Verdana"/>
              </a:rPr>
              <a:t>types </a:t>
            </a:r>
            <a:r>
              <a:rPr sz="1800" spc="5" dirty="0">
                <a:latin typeface="Verdana"/>
                <a:cs typeface="Verdana"/>
              </a:rPr>
              <a:t>(i, </a:t>
            </a:r>
            <a:r>
              <a:rPr sz="1800" dirty="0">
                <a:latin typeface="Verdana"/>
                <a:cs typeface="Verdana"/>
              </a:rPr>
              <a:t>n, </a:t>
            </a:r>
            <a:r>
              <a:rPr sz="1800" spc="-60" dirty="0">
                <a:latin typeface="Verdana"/>
                <a:cs typeface="Verdana"/>
              </a:rPr>
              <a:t>f, </a:t>
            </a:r>
            <a:r>
              <a:rPr sz="1800" dirty="0">
                <a:latin typeface="Verdana"/>
                <a:cs typeface="Verdana"/>
              </a:rPr>
              <a:t>c, </a:t>
            </a:r>
            <a:r>
              <a:rPr sz="1800" spc="-15" dirty="0">
                <a:latin typeface="Verdana"/>
                <a:cs typeface="Verdana"/>
              </a:rPr>
              <a:t>p, </a:t>
            </a:r>
            <a:r>
              <a:rPr sz="1800" dirty="0">
                <a:latin typeface="Verdana"/>
                <a:cs typeface="Verdana"/>
              </a:rPr>
              <a:t>and so  on) or Dictionary </a:t>
            </a:r>
            <a:r>
              <a:rPr sz="1800" spc="-5" dirty="0">
                <a:latin typeface="Verdana"/>
                <a:cs typeface="Verdana"/>
              </a:rPr>
              <a:t>types, 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create </a:t>
            </a:r>
            <a:r>
              <a:rPr sz="1800" dirty="0">
                <a:latin typeface="Verdana"/>
                <a:cs typeface="Verdana"/>
              </a:rPr>
              <a:t>local </a:t>
            </a:r>
            <a:r>
              <a:rPr sz="1800" spc="-5" dirty="0">
                <a:latin typeface="Verdana"/>
                <a:cs typeface="Verdana"/>
              </a:rPr>
              <a:t>types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editor that opens  when you choose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i="1" spc="-5" dirty="0">
                <a:latin typeface="Verdana"/>
                <a:cs typeface="Verdana"/>
              </a:rPr>
              <a:t>Types.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9541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Initialization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5695" y="1431036"/>
            <a:ext cx="7493634" cy="4302760"/>
            <a:chOff x="615695" y="1431036"/>
            <a:chExt cx="7493634" cy="4302760"/>
          </a:xfrm>
        </p:grpSpPr>
        <p:sp>
          <p:nvSpPr>
            <p:cNvPr id="4" name="object 4"/>
            <p:cNvSpPr/>
            <p:nvPr/>
          </p:nvSpPr>
          <p:spPr>
            <a:xfrm>
              <a:off x="693419" y="1615502"/>
              <a:ext cx="7406640" cy="41086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267" y="1435608"/>
              <a:ext cx="7484745" cy="4293235"/>
            </a:xfrm>
            <a:custGeom>
              <a:avLst/>
              <a:gdLst/>
              <a:ahLst/>
              <a:cxnLst/>
              <a:rect l="l" t="t" r="r" b="b"/>
              <a:pathLst>
                <a:path w="7484745" h="4293235">
                  <a:moveTo>
                    <a:pt x="0" y="4293108"/>
                  </a:moveTo>
                  <a:lnTo>
                    <a:pt x="7484364" y="4293108"/>
                  </a:lnTo>
                  <a:lnTo>
                    <a:pt x="7484364" y="0"/>
                  </a:lnTo>
                  <a:lnTo>
                    <a:pt x="0" y="0"/>
                  </a:lnTo>
                  <a:lnTo>
                    <a:pt x="0" y="42931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9541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Initialization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80145" cy="30238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118745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During initialization, </a:t>
            </a:r>
            <a:r>
              <a:rPr sz="1800" spc="-5" dirty="0">
                <a:latin typeface="Verdana"/>
                <a:cs typeface="Verdana"/>
              </a:rPr>
              <a:t>data </a:t>
            </a:r>
            <a:r>
              <a:rPr sz="1800" dirty="0">
                <a:latin typeface="Verdana"/>
                <a:cs typeface="Verdana"/>
              </a:rPr>
              <a:t>coming from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program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changed before  </a:t>
            </a:r>
            <a:r>
              <a:rPr sz="1800" dirty="0">
                <a:latin typeface="Verdana"/>
                <a:cs typeface="Verdana"/>
              </a:rPr>
              <a:t>it is </a:t>
            </a:r>
            <a:r>
              <a:rPr sz="1800" spc="-5" dirty="0">
                <a:latin typeface="Verdana"/>
                <a:cs typeface="Verdana"/>
              </a:rPr>
              <a:t>sent to the </a:t>
            </a:r>
            <a:r>
              <a:rPr sz="1800" dirty="0">
                <a:latin typeface="Verdana"/>
                <a:cs typeface="Verdana"/>
              </a:rPr>
              <a:t>form. In forms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not </a:t>
            </a:r>
            <a:r>
              <a:rPr sz="1800" spc="-5" dirty="0">
                <a:latin typeface="Verdana"/>
                <a:cs typeface="Verdana"/>
              </a:rPr>
              <a:t>been </a:t>
            </a:r>
            <a:r>
              <a:rPr sz="1800" spc="-10" dirty="0">
                <a:latin typeface="Verdana"/>
                <a:cs typeface="Verdana"/>
              </a:rPr>
              <a:t>migrated </a:t>
            </a:r>
            <a:r>
              <a:rPr sz="1800" dirty="0">
                <a:latin typeface="Verdana"/>
                <a:cs typeface="Verdana"/>
              </a:rPr>
              <a:t>from Smart  </a:t>
            </a:r>
            <a:r>
              <a:rPr sz="1800" spc="-10" dirty="0">
                <a:latin typeface="Verdana"/>
                <a:cs typeface="Verdana"/>
              </a:rPr>
              <a:t>Forms, </a:t>
            </a:r>
            <a:r>
              <a:rPr sz="1800" dirty="0">
                <a:latin typeface="Verdana"/>
                <a:cs typeface="Verdana"/>
              </a:rPr>
              <a:t>initialization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only time </a:t>
            </a:r>
            <a:r>
              <a:rPr sz="1800" spc="-5" dirty="0">
                <a:latin typeface="Verdana"/>
                <a:cs typeface="Verdana"/>
              </a:rPr>
              <a:t>when </a:t>
            </a:r>
            <a:r>
              <a:rPr sz="1800" dirty="0">
                <a:latin typeface="Verdana"/>
                <a:cs typeface="Verdana"/>
              </a:rPr>
              <a:t>ABAP </a:t>
            </a:r>
            <a:r>
              <a:rPr sz="1800" spc="-5" dirty="0">
                <a:latin typeface="Verdana"/>
                <a:cs typeface="Verdana"/>
              </a:rPr>
              <a:t>coding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executed.</a:t>
            </a:r>
            <a:endParaRPr sz="1800">
              <a:latin typeface="Verdana"/>
              <a:cs typeface="Verdana"/>
            </a:endParaRPr>
          </a:p>
          <a:p>
            <a:pPr marL="12700" marR="25400">
              <a:lnSpc>
                <a:spcPts val="1939"/>
              </a:lnSpc>
              <a:spcBef>
                <a:spcPts val="1010"/>
              </a:spcBef>
            </a:pPr>
            <a:r>
              <a:rPr sz="1800" spc="-5" dirty="0">
                <a:latin typeface="Verdana"/>
                <a:cs typeface="Verdana"/>
              </a:rPr>
              <a:t>Even </a:t>
            </a:r>
            <a:r>
              <a:rPr sz="1800" dirty="0">
                <a:latin typeface="Verdana"/>
                <a:cs typeface="Verdana"/>
              </a:rPr>
              <a:t>if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initialization </a:t>
            </a:r>
            <a:r>
              <a:rPr sz="1800" spc="-5" dirty="0">
                <a:latin typeface="Verdana"/>
                <a:cs typeface="Verdana"/>
              </a:rPr>
              <a:t>coding makes </a:t>
            </a:r>
            <a:r>
              <a:rPr sz="1800" dirty="0">
                <a:latin typeface="Verdana"/>
                <a:cs typeface="Verdana"/>
              </a:rPr>
              <a:t>use of form interface fields or </a:t>
            </a:r>
            <a:r>
              <a:rPr sz="1800" spc="-5" dirty="0">
                <a:latin typeface="Verdana"/>
                <a:cs typeface="Verdana"/>
              </a:rPr>
              <a:t>global  </a:t>
            </a:r>
            <a:r>
              <a:rPr sz="1800" dirty="0">
                <a:latin typeface="Verdana"/>
                <a:cs typeface="Verdana"/>
              </a:rPr>
              <a:t>fields, </a:t>
            </a:r>
            <a:r>
              <a:rPr sz="1800" spc="-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still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to make them </a:t>
            </a:r>
            <a:r>
              <a:rPr sz="1800" dirty="0">
                <a:latin typeface="Verdana"/>
                <a:cs typeface="Verdana"/>
              </a:rPr>
              <a:t>known </a:t>
            </a:r>
            <a:r>
              <a:rPr sz="1800" spc="-5" dirty="0">
                <a:latin typeface="Verdana"/>
                <a:cs typeface="Verdana"/>
              </a:rPr>
              <a:t>to the </a:t>
            </a:r>
            <a:r>
              <a:rPr sz="1800" dirty="0">
                <a:latin typeface="Verdana"/>
                <a:cs typeface="Verdana"/>
              </a:rPr>
              <a:t>initialization </a:t>
            </a:r>
            <a:r>
              <a:rPr sz="1800" spc="-5" dirty="0">
                <a:latin typeface="Verdana"/>
                <a:cs typeface="Verdana"/>
              </a:rPr>
              <a:t>coding. Enter  those </a:t>
            </a:r>
            <a:r>
              <a:rPr sz="1800" dirty="0">
                <a:latin typeface="Verdana"/>
                <a:cs typeface="Verdana"/>
              </a:rPr>
              <a:t>fields </a:t>
            </a:r>
            <a:r>
              <a:rPr sz="1800" spc="-5" dirty="0">
                <a:latin typeface="Verdana"/>
                <a:cs typeface="Verdana"/>
              </a:rPr>
              <a:t>that you read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under </a:t>
            </a:r>
            <a:r>
              <a:rPr sz="1800" dirty="0">
                <a:latin typeface="Verdana"/>
                <a:cs typeface="Verdana"/>
              </a:rPr>
              <a:t>Input </a:t>
            </a:r>
            <a:r>
              <a:rPr sz="1800" spc="-15" dirty="0">
                <a:latin typeface="Verdana"/>
                <a:cs typeface="Verdana"/>
              </a:rPr>
              <a:t>Parameters,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those that you  set under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Output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initialization </a:t>
            </a:r>
            <a:r>
              <a:rPr sz="1800" spc="-5" dirty="0">
                <a:latin typeface="Verdana"/>
                <a:cs typeface="Verdana"/>
              </a:rPr>
              <a:t>coding, you </a:t>
            </a:r>
            <a:r>
              <a:rPr sz="1800" dirty="0">
                <a:latin typeface="Verdana"/>
                <a:cs typeface="Verdana"/>
              </a:rPr>
              <a:t>can call form routines </a:t>
            </a:r>
            <a:r>
              <a:rPr sz="1800" spc="-5" dirty="0">
                <a:latin typeface="Verdana"/>
                <a:cs typeface="Verdana"/>
              </a:rPr>
              <a:t>that you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created 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interface: PERFORM </a:t>
            </a:r>
            <a:r>
              <a:rPr sz="1800" dirty="0">
                <a:latin typeface="Verdana"/>
                <a:cs typeface="Verdana"/>
              </a:rPr>
              <a:t>... </a:t>
            </a:r>
            <a:r>
              <a:rPr sz="1800" spc="-15" dirty="0">
                <a:latin typeface="Verdana"/>
                <a:cs typeface="Verdana"/>
              </a:rPr>
              <a:t>Form </a:t>
            </a:r>
            <a:r>
              <a:rPr sz="1800" dirty="0">
                <a:latin typeface="Verdana"/>
                <a:cs typeface="Verdana"/>
              </a:rPr>
              <a:t>routines </a:t>
            </a:r>
            <a:r>
              <a:rPr sz="1800" spc="-5" dirty="0">
                <a:latin typeface="Verdana"/>
                <a:cs typeface="Verdana"/>
              </a:rPr>
              <a:t>make sense </a:t>
            </a:r>
            <a:r>
              <a:rPr sz="1800" dirty="0">
                <a:latin typeface="Verdana"/>
                <a:cs typeface="Verdana"/>
              </a:rPr>
              <a:t>for coding </a:t>
            </a:r>
            <a:r>
              <a:rPr sz="1800" spc="-5" dirty="0">
                <a:latin typeface="Verdana"/>
                <a:cs typeface="Verdana"/>
              </a:rPr>
              <a:t>that  needs to be </a:t>
            </a:r>
            <a:r>
              <a:rPr sz="1800" spc="-10" dirty="0">
                <a:latin typeface="Verdana"/>
                <a:cs typeface="Verdana"/>
              </a:rPr>
              <a:t>executed several </a:t>
            </a:r>
            <a:r>
              <a:rPr sz="1800" dirty="0">
                <a:latin typeface="Verdana"/>
                <a:cs typeface="Verdana"/>
              </a:rPr>
              <a:t>times. </a:t>
            </a: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define form routines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using </a:t>
            </a:r>
            <a:r>
              <a:rPr sz="1800" spc="-5" dirty="0">
                <a:latin typeface="Verdana"/>
                <a:cs typeface="Verdana"/>
              </a:rPr>
              <a:t>the  ordinary </a:t>
            </a:r>
            <a:r>
              <a:rPr sz="1800" dirty="0">
                <a:latin typeface="Verdana"/>
                <a:cs typeface="Verdana"/>
              </a:rPr>
              <a:t>ABAP syntax </a:t>
            </a:r>
            <a:r>
              <a:rPr sz="1800" spc="-5" dirty="0">
                <a:latin typeface="Verdana"/>
                <a:cs typeface="Verdana"/>
              </a:rPr>
              <a:t>FORM </a:t>
            </a:r>
            <a:r>
              <a:rPr sz="1800" dirty="0">
                <a:latin typeface="Verdana"/>
                <a:cs typeface="Verdana"/>
              </a:rPr>
              <a:t>xyz...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ENDFORM.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61004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Interface </a:t>
            </a:r>
            <a:r>
              <a:rPr dirty="0"/>
              <a:t>– Currency/Quantity</a:t>
            </a:r>
            <a:r>
              <a:rPr spc="-90" dirty="0"/>
              <a:t> </a:t>
            </a:r>
            <a:r>
              <a:rPr dirty="0"/>
              <a:t>Fields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71727" y="1400555"/>
            <a:ext cx="7074534" cy="4255135"/>
            <a:chOff x="871727" y="1400555"/>
            <a:chExt cx="7074534" cy="4255135"/>
          </a:xfrm>
        </p:grpSpPr>
        <p:sp>
          <p:nvSpPr>
            <p:cNvPr id="4" name="object 4"/>
            <p:cNvSpPr/>
            <p:nvPr/>
          </p:nvSpPr>
          <p:spPr>
            <a:xfrm>
              <a:off x="1002791" y="1409699"/>
              <a:ext cx="6934200" cy="42367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6299" y="1405127"/>
              <a:ext cx="7065645" cy="4246245"/>
            </a:xfrm>
            <a:custGeom>
              <a:avLst/>
              <a:gdLst/>
              <a:ahLst/>
              <a:cxnLst/>
              <a:rect l="l" t="t" r="r" b="b"/>
              <a:pathLst>
                <a:path w="7065645" h="4246245">
                  <a:moveTo>
                    <a:pt x="0" y="4245864"/>
                  </a:moveTo>
                  <a:lnTo>
                    <a:pt x="7065264" y="4245864"/>
                  </a:lnTo>
                  <a:lnTo>
                    <a:pt x="7065264" y="0"/>
                  </a:lnTo>
                  <a:lnTo>
                    <a:pt x="0" y="0"/>
                  </a:lnTo>
                  <a:lnTo>
                    <a:pt x="0" y="42458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3201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</a:t>
            </a:r>
            <a:r>
              <a:rPr spc="5" dirty="0"/>
              <a:t>o</a:t>
            </a:r>
            <a:r>
              <a:rPr dirty="0"/>
              <a:t>nte</a:t>
            </a:r>
            <a:r>
              <a:rPr spc="-10" dirty="0"/>
              <a:t>x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017" y="1314145"/>
            <a:ext cx="4372610" cy="33902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spc="-5" dirty="0">
                <a:latin typeface="Verdana"/>
                <a:cs typeface="Verdana"/>
              </a:rPr>
              <a:t>The context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essential, </a:t>
            </a:r>
            <a:r>
              <a:rPr sz="1800" dirty="0">
                <a:latin typeface="Verdana"/>
                <a:cs typeface="Verdana"/>
              </a:rPr>
              <a:t>as it  </a:t>
            </a:r>
            <a:r>
              <a:rPr sz="1800" spc="-5" dirty="0">
                <a:latin typeface="Verdana"/>
                <a:cs typeface="Verdana"/>
              </a:rPr>
              <a:t>provides the </a:t>
            </a:r>
            <a:r>
              <a:rPr sz="1800" dirty="0">
                <a:latin typeface="Verdana"/>
                <a:cs typeface="Verdana"/>
              </a:rPr>
              <a:t>source for </a:t>
            </a:r>
            <a:r>
              <a:rPr sz="1800" spc="-5" dirty="0">
                <a:latin typeface="Verdana"/>
                <a:cs typeface="Verdana"/>
              </a:rPr>
              <a:t>data </a:t>
            </a:r>
            <a:r>
              <a:rPr sz="1800" dirty="0">
                <a:latin typeface="Verdana"/>
                <a:cs typeface="Verdana"/>
              </a:rPr>
              <a:t>for a  form. Apart from </a:t>
            </a:r>
            <a:r>
              <a:rPr sz="1800" spc="-5" dirty="0">
                <a:latin typeface="Verdana"/>
                <a:cs typeface="Verdana"/>
              </a:rPr>
              <a:t>static elements,  </a:t>
            </a:r>
            <a:r>
              <a:rPr sz="1800" dirty="0">
                <a:latin typeface="Verdana"/>
                <a:cs typeface="Verdana"/>
              </a:rPr>
              <a:t>only </a:t>
            </a:r>
            <a:r>
              <a:rPr sz="1800" spc="-5" dirty="0">
                <a:latin typeface="Verdana"/>
                <a:cs typeface="Verdana"/>
              </a:rPr>
              <a:t>those texts, </a:t>
            </a:r>
            <a:r>
              <a:rPr sz="1800" dirty="0">
                <a:latin typeface="Verdana"/>
                <a:cs typeface="Verdana"/>
              </a:rPr>
              <a:t>fields, </a:t>
            </a:r>
            <a:r>
              <a:rPr sz="1800" spc="-5" dirty="0">
                <a:latin typeface="Verdana"/>
                <a:cs typeface="Verdana"/>
              </a:rPr>
              <a:t>images, </a:t>
            </a:r>
            <a:r>
              <a:rPr sz="1800" dirty="0">
                <a:latin typeface="Verdana"/>
                <a:cs typeface="Verdana"/>
              </a:rPr>
              <a:t>and  so on 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included in </a:t>
            </a:r>
            <a:r>
              <a:rPr sz="1800" spc="-5" dirty="0">
                <a:latin typeface="Verdana"/>
                <a:cs typeface="Verdana"/>
              </a:rPr>
              <a:t>the layout </a:t>
            </a:r>
            <a:r>
              <a:rPr sz="1800" dirty="0">
                <a:latin typeface="Verdana"/>
                <a:cs typeface="Verdana"/>
              </a:rPr>
              <a:t>of  a form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spc="-5" dirty="0">
                <a:latin typeface="Verdana"/>
                <a:cs typeface="Verdana"/>
              </a:rPr>
              <a:t>been </a:t>
            </a:r>
            <a:r>
              <a:rPr sz="1800" spc="-10" dirty="0">
                <a:latin typeface="Verdana"/>
                <a:cs typeface="Verdana"/>
              </a:rPr>
              <a:t>integrated </a:t>
            </a:r>
            <a:r>
              <a:rPr sz="1800" dirty="0">
                <a:latin typeface="Verdana"/>
                <a:cs typeface="Verdana"/>
              </a:rPr>
              <a:t>into  </a:t>
            </a:r>
            <a:r>
              <a:rPr sz="1800" spc="-5" dirty="0">
                <a:latin typeface="Verdana"/>
                <a:cs typeface="Verdana"/>
              </a:rPr>
              <a:t>the form's context. </a:t>
            </a:r>
            <a:r>
              <a:rPr sz="1800" spc="-35" dirty="0">
                <a:latin typeface="Verdana"/>
                <a:cs typeface="Verdana"/>
              </a:rPr>
              <a:t>However, </a:t>
            </a:r>
            <a:r>
              <a:rPr sz="1800" spc="-5" dirty="0">
                <a:latin typeface="Verdana"/>
                <a:cs typeface="Verdana"/>
              </a:rPr>
              <a:t>the  context </a:t>
            </a:r>
            <a:r>
              <a:rPr sz="1800" dirty="0">
                <a:latin typeface="Verdana"/>
                <a:cs typeface="Verdana"/>
              </a:rPr>
              <a:t>should not </a:t>
            </a:r>
            <a:r>
              <a:rPr sz="1800" spc="-5" dirty="0">
                <a:latin typeface="Verdana"/>
                <a:cs typeface="Verdana"/>
              </a:rPr>
              <a:t>be overloaded, as  </a:t>
            </a:r>
            <a:r>
              <a:rPr sz="1800" dirty="0">
                <a:latin typeface="Verdana"/>
                <a:cs typeface="Verdana"/>
              </a:rPr>
              <a:t>this will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negative impact </a:t>
            </a:r>
            <a:r>
              <a:rPr sz="1800" dirty="0">
                <a:latin typeface="Verdana"/>
                <a:cs typeface="Verdana"/>
              </a:rPr>
              <a:t>on  printing</a:t>
            </a:r>
            <a:r>
              <a:rPr sz="1800" spc="-5" dirty="0">
                <a:latin typeface="Verdana"/>
                <a:cs typeface="Verdana"/>
              </a:rPr>
              <a:t> performance.</a:t>
            </a:r>
            <a:endParaRPr sz="1800">
              <a:latin typeface="Verdana"/>
              <a:cs typeface="Verdana"/>
            </a:endParaRPr>
          </a:p>
          <a:p>
            <a:pPr marL="12700" marR="395605">
              <a:lnSpc>
                <a:spcPct val="90100"/>
              </a:lnSpc>
              <a:spcBef>
                <a:spcPts val="994"/>
              </a:spcBef>
            </a:pPr>
            <a:r>
              <a:rPr sz="1800" dirty="0">
                <a:latin typeface="Verdana"/>
                <a:cs typeface="Verdana"/>
              </a:rPr>
              <a:t>It can </a:t>
            </a:r>
            <a:r>
              <a:rPr sz="1800" spc="-5" dirty="0">
                <a:latin typeface="Verdana"/>
                <a:cs typeface="Verdana"/>
              </a:rPr>
              <a:t>be seen </a:t>
            </a:r>
            <a:r>
              <a:rPr sz="1800" dirty="0">
                <a:latin typeface="Verdana"/>
                <a:cs typeface="Verdana"/>
              </a:rPr>
              <a:t>as a </a:t>
            </a:r>
            <a:r>
              <a:rPr sz="1800" spc="-5" dirty="0">
                <a:latin typeface="Verdana"/>
                <a:cs typeface="Verdana"/>
              </a:rPr>
              <a:t>subset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 interface </a:t>
            </a:r>
            <a:r>
              <a:rPr sz="1800" dirty="0">
                <a:latin typeface="Verdana"/>
                <a:cs typeface="Verdana"/>
              </a:rPr>
              <a:t>enriched with </a:t>
            </a:r>
            <a:r>
              <a:rPr sz="1800" spc="-5" dirty="0">
                <a:latin typeface="Verdana"/>
                <a:cs typeface="Verdana"/>
              </a:rPr>
              <a:t>some </a:t>
            </a:r>
            <a:r>
              <a:rPr sz="1800" dirty="0">
                <a:latin typeface="Verdana"/>
                <a:cs typeface="Verdana"/>
              </a:rPr>
              <a:t>form  specific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34940" y="1251203"/>
            <a:ext cx="3653154" cy="2578735"/>
            <a:chOff x="5234940" y="1251203"/>
            <a:chExt cx="3653154" cy="2578735"/>
          </a:xfrm>
        </p:grpSpPr>
        <p:sp>
          <p:nvSpPr>
            <p:cNvPr id="5" name="object 5"/>
            <p:cNvSpPr/>
            <p:nvPr/>
          </p:nvSpPr>
          <p:spPr>
            <a:xfrm>
              <a:off x="5244084" y="1260347"/>
              <a:ext cx="3634740" cy="2560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39512" y="1255775"/>
              <a:ext cx="3644265" cy="2569845"/>
            </a:xfrm>
            <a:custGeom>
              <a:avLst/>
              <a:gdLst/>
              <a:ahLst/>
              <a:cxnLst/>
              <a:rect l="l" t="t" r="r" b="b"/>
              <a:pathLst>
                <a:path w="3644265" h="2569845">
                  <a:moveTo>
                    <a:pt x="0" y="2569464"/>
                  </a:moveTo>
                  <a:lnTo>
                    <a:pt x="3643884" y="2569464"/>
                  </a:lnTo>
                  <a:lnTo>
                    <a:pt x="3643884" y="0"/>
                  </a:lnTo>
                  <a:lnTo>
                    <a:pt x="0" y="0"/>
                  </a:lnTo>
                  <a:lnTo>
                    <a:pt x="0" y="25694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19975" y="1896704"/>
            <a:ext cx="1841314" cy="194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0105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</a:t>
            </a:r>
            <a:r>
              <a:rPr spc="-75" dirty="0"/>
              <a:t> </a:t>
            </a:r>
            <a:r>
              <a:rPr spc="-5" dirty="0"/>
              <a:t>Objectives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86004" y="1409109"/>
            <a:ext cx="6614795" cy="1412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Verdana"/>
                <a:cs typeface="Verdana"/>
              </a:rPr>
              <a:t>After </a:t>
            </a:r>
            <a:r>
              <a:rPr sz="1800" dirty="0">
                <a:latin typeface="Verdana"/>
                <a:cs typeface="Verdana"/>
              </a:rPr>
              <a:t>completing this </a:t>
            </a:r>
            <a:r>
              <a:rPr sz="1800" spc="-5" dirty="0">
                <a:latin typeface="Verdana"/>
                <a:cs typeface="Verdana"/>
              </a:rPr>
              <a:t>lesson, participants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be able to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Know the Adobe </a:t>
            </a:r>
            <a:r>
              <a:rPr sz="1600" spc="-10" dirty="0">
                <a:latin typeface="Verdana"/>
                <a:cs typeface="Verdana"/>
              </a:rPr>
              <a:t>Forms</a:t>
            </a:r>
            <a:r>
              <a:rPr sz="1600" spc="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Architecture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Understand </a:t>
            </a:r>
            <a:r>
              <a:rPr sz="1600" spc="-5" dirty="0">
                <a:latin typeface="Verdana"/>
                <a:cs typeface="Verdana"/>
              </a:rPr>
              <a:t>Interface, context and</a:t>
            </a:r>
            <a:r>
              <a:rPr sz="1600" spc="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Layout</a:t>
            </a:r>
            <a:endParaRPr sz="1600">
              <a:latin typeface="Verdana"/>
              <a:cs typeface="Verdana"/>
            </a:endParaRPr>
          </a:p>
          <a:p>
            <a:pPr marL="279400" marR="354330" indent="-181610">
              <a:lnSpc>
                <a:spcPts val="173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Know how to </a:t>
            </a:r>
            <a:r>
              <a:rPr sz="1600" spc="-10" dirty="0">
                <a:latin typeface="Verdana"/>
                <a:cs typeface="Verdana"/>
              </a:rPr>
              <a:t>integrate </a:t>
            </a:r>
            <a:r>
              <a:rPr sz="1600" spc="-5" dirty="0">
                <a:latin typeface="Verdana"/>
                <a:cs typeface="Verdana"/>
              </a:rPr>
              <a:t>Adobe </a:t>
            </a:r>
            <a:r>
              <a:rPr sz="1600" spc="-15" dirty="0">
                <a:latin typeface="Verdana"/>
                <a:cs typeface="Verdana"/>
              </a:rPr>
              <a:t>Form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an ABAP </a:t>
            </a:r>
            <a:r>
              <a:rPr sz="1600" spc="-10" dirty="0">
                <a:latin typeface="Verdana"/>
                <a:cs typeface="Verdana"/>
              </a:rPr>
              <a:t>application  program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0504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</a:t>
            </a:r>
            <a:r>
              <a:rPr spc="-10" dirty="0"/>
              <a:t>General </a:t>
            </a:r>
            <a:r>
              <a:rPr spc="-5" dirty="0"/>
              <a:t>Handling </a:t>
            </a:r>
            <a:r>
              <a:rPr dirty="0"/>
              <a:t>of </a:t>
            </a:r>
            <a:r>
              <a:rPr spc="-5" dirty="0"/>
              <a:t>the</a:t>
            </a:r>
            <a:r>
              <a:rPr spc="-60" dirty="0"/>
              <a:t> </a:t>
            </a:r>
            <a:r>
              <a:rPr spc="-5" dirty="0"/>
              <a:t>Context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9" y="1485900"/>
            <a:ext cx="6510655" cy="4796155"/>
            <a:chOff x="289559" y="1485900"/>
            <a:chExt cx="6510655" cy="4796155"/>
          </a:xfrm>
        </p:grpSpPr>
        <p:sp>
          <p:nvSpPr>
            <p:cNvPr id="4" name="object 4"/>
            <p:cNvSpPr/>
            <p:nvPr/>
          </p:nvSpPr>
          <p:spPr>
            <a:xfrm>
              <a:off x="359663" y="1571243"/>
              <a:ext cx="6431280" cy="468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131" y="1490472"/>
              <a:ext cx="6501765" cy="4787265"/>
            </a:xfrm>
            <a:custGeom>
              <a:avLst/>
              <a:gdLst/>
              <a:ahLst/>
              <a:cxnLst/>
              <a:rect l="l" t="t" r="r" b="b"/>
              <a:pathLst>
                <a:path w="6501765" h="4787265">
                  <a:moveTo>
                    <a:pt x="0" y="4786883"/>
                  </a:moveTo>
                  <a:lnTo>
                    <a:pt x="6501384" y="4786883"/>
                  </a:lnTo>
                  <a:lnTo>
                    <a:pt x="6501384" y="0"/>
                  </a:lnTo>
                  <a:lnTo>
                    <a:pt x="0" y="0"/>
                  </a:lnTo>
                  <a:lnTo>
                    <a:pt x="0" y="4786883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8869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Using </a:t>
            </a:r>
            <a:r>
              <a:rPr spc="-5" dirty="0"/>
              <a:t>the</a:t>
            </a:r>
            <a:r>
              <a:rPr spc="-75" dirty="0"/>
              <a:t> </a:t>
            </a:r>
            <a:r>
              <a:rPr spc="-5" dirty="0"/>
              <a:t>Interface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6636" y="1485900"/>
            <a:ext cx="7625080" cy="4826635"/>
            <a:chOff x="516636" y="1485900"/>
            <a:chExt cx="7625080" cy="4826635"/>
          </a:xfrm>
        </p:grpSpPr>
        <p:sp>
          <p:nvSpPr>
            <p:cNvPr id="4" name="object 4"/>
            <p:cNvSpPr/>
            <p:nvPr/>
          </p:nvSpPr>
          <p:spPr>
            <a:xfrm>
              <a:off x="525780" y="1616963"/>
              <a:ext cx="7606283" cy="468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208" y="1490472"/>
              <a:ext cx="7615555" cy="4817745"/>
            </a:xfrm>
            <a:custGeom>
              <a:avLst/>
              <a:gdLst/>
              <a:ahLst/>
              <a:cxnLst/>
              <a:rect l="l" t="t" r="r" b="b"/>
              <a:pathLst>
                <a:path w="7615555" h="4817745">
                  <a:moveTo>
                    <a:pt x="0" y="4817364"/>
                  </a:moveTo>
                  <a:lnTo>
                    <a:pt x="7615428" y="4817364"/>
                  </a:lnTo>
                  <a:lnTo>
                    <a:pt x="7615428" y="0"/>
                  </a:lnTo>
                  <a:lnTo>
                    <a:pt x="0" y="0"/>
                  </a:lnTo>
                  <a:lnTo>
                    <a:pt x="0" y="481736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3577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</a:t>
            </a:r>
            <a:r>
              <a:rPr spc="-70" dirty="0"/>
              <a:t>Text </a:t>
            </a:r>
            <a:r>
              <a:rPr dirty="0"/>
              <a:t>Modules </a:t>
            </a:r>
            <a:r>
              <a:rPr spc="-5" dirty="0"/>
              <a:t>and </a:t>
            </a:r>
            <a:r>
              <a:rPr spc="-10" dirty="0"/>
              <a:t>SAP </a:t>
            </a:r>
            <a:r>
              <a:rPr dirty="0"/>
              <a:t>script</a:t>
            </a:r>
            <a:r>
              <a:rPr spc="-40" dirty="0"/>
              <a:t> </a:t>
            </a:r>
            <a:r>
              <a:rPr spc="-60" dirty="0"/>
              <a:t>Texts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9" y="1485900"/>
            <a:ext cx="6922134" cy="4910455"/>
            <a:chOff x="289559" y="1485900"/>
            <a:chExt cx="6922134" cy="4910455"/>
          </a:xfrm>
        </p:grpSpPr>
        <p:sp>
          <p:nvSpPr>
            <p:cNvPr id="4" name="object 4"/>
            <p:cNvSpPr/>
            <p:nvPr/>
          </p:nvSpPr>
          <p:spPr>
            <a:xfrm>
              <a:off x="298703" y="1616963"/>
              <a:ext cx="6888480" cy="4754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131" y="1490472"/>
              <a:ext cx="6913245" cy="4901565"/>
            </a:xfrm>
            <a:custGeom>
              <a:avLst/>
              <a:gdLst/>
              <a:ahLst/>
              <a:cxnLst/>
              <a:rect l="l" t="t" r="r" b="b"/>
              <a:pathLst>
                <a:path w="6913245" h="4901565">
                  <a:moveTo>
                    <a:pt x="0" y="4901183"/>
                  </a:moveTo>
                  <a:lnTo>
                    <a:pt x="6912864" y="4901183"/>
                  </a:lnTo>
                  <a:lnTo>
                    <a:pt x="6912864" y="0"/>
                  </a:lnTo>
                  <a:lnTo>
                    <a:pt x="0" y="0"/>
                  </a:lnTo>
                  <a:lnTo>
                    <a:pt x="0" y="49011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3577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</a:t>
            </a:r>
            <a:r>
              <a:rPr spc="-70" dirty="0"/>
              <a:t>Text </a:t>
            </a:r>
            <a:r>
              <a:rPr dirty="0"/>
              <a:t>Modules </a:t>
            </a:r>
            <a:r>
              <a:rPr spc="-5" dirty="0"/>
              <a:t>and </a:t>
            </a:r>
            <a:r>
              <a:rPr spc="-10" dirty="0"/>
              <a:t>SAP </a:t>
            </a:r>
            <a:r>
              <a:rPr dirty="0"/>
              <a:t>script</a:t>
            </a:r>
            <a:r>
              <a:rPr spc="-40" dirty="0"/>
              <a:t> </a:t>
            </a:r>
            <a:r>
              <a:rPr spc="-60" dirty="0"/>
              <a:t>Texts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78875" cy="303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spc="-5" dirty="0">
                <a:latin typeface="Verdana"/>
                <a:cs typeface="Verdana"/>
              </a:rPr>
              <a:t>need to create the texts </a:t>
            </a:r>
            <a:r>
              <a:rPr sz="1800" dirty="0">
                <a:latin typeface="Verdana"/>
                <a:cs typeface="Verdana"/>
              </a:rPr>
              <a:t>only once and can </a:t>
            </a:r>
            <a:r>
              <a:rPr sz="1800" spc="-5" dirty="0">
                <a:latin typeface="Verdana"/>
                <a:cs typeface="Verdana"/>
              </a:rPr>
              <a:t>then reuse them</a:t>
            </a:r>
            <a:r>
              <a:rPr sz="1800" spc="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required.</a:t>
            </a:r>
            <a:endParaRPr sz="1800">
              <a:latin typeface="Verdana"/>
              <a:cs typeface="Verdana"/>
            </a:endParaRPr>
          </a:p>
          <a:p>
            <a:pPr marL="12700" marR="189230">
              <a:lnSpc>
                <a:spcPts val="1939"/>
              </a:lnSpc>
              <a:spcBef>
                <a:spcPts val="103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spc="-5" dirty="0">
                <a:latin typeface="Verdana"/>
                <a:cs typeface="Verdana"/>
              </a:rPr>
              <a:t>make changes centrally </a:t>
            </a:r>
            <a:r>
              <a:rPr sz="1800" dirty="0">
                <a:latin typeface="Verdana"/>
                <a:cs typeface="Verdana"/>
              </a:rPr>
              <a:t>only once </a:t>
            </a:r>
            <a:r>
              <a:rPr sz="1800" spc="-5" dirty="0">
                <a:latin typeface="Verdana"/>
                <a:cs typeface="Verdana"/>
              </a:rPr>
              <a:t>without having to modify the actual  </a:t>
            </a:r>
            <a:r>
              <a:rPr sz="1800" dirty="0">
                <a:latin typeface="Verdana"/>
                <a:cs typeface="Verdana"/>
              </a:rPr>
              <a:t>forms.</a:t>
            </a:r>
            <a:endParaRPr sz="1800">
              <a:latin typeface="Verdana"/>
              <a:cs typeface="Verdana"/>
            </a:endParaRPr>
          </a:p>
          <a:p>
            <a:pPr marL="12700" marR="388620" algn="just">
              <a:lnSpc>
                <a:spcPts val="1939"/>
              </a:lnSpc>
              <a:spcBef>
                <a:spcPts val="1015"/>
              </a:spcBef>
            </a:pPr>
            <a:r>
              <a:rPr sz="1800" spc="-30" dirty="0">
                <a:latin typeface="Verdana"/>
                <a:cs typeface="Verdana"/>
              </a:rPr>
              <a:t>Typical </a:t>
            </a:r>
            <a:r>
              <a:rPr sz="1800" spc="-5" dirty="0">
                <a:latin typeface="Verdana"/>
                <a:cs typeface="Verdana"/>
              </a:rPr>
              <a:t>examples </a:t>
            </a:r>
            <a:r>
              <a:rPr sz="1800" dirty="0">
                <a:latin typeface="Verdana"/>
                <a:cs typeface="Verdana"/>
              </a:rPr>
              <a:t>include </a:t>
            </a:r>
            <a:r>
              <a:rPr sz="1800" spc="-5" dirty="0">
                <a:latin typeface="Verdana"/>
                <a:cs typeface="Verdana"/>
              </a:rPr>
              <a:t>headers </a:t>
            </a:r>
            <a:r>
              <a:rPr sz="1800" spc="-10" dirty="0">
                <a:latin typeface="Verdana"/>
                <a:cs typeface="Verdana"/>
              </a:rPr>
              <a:t>(company </a:t>
            </a:r>
            <a:r>
              <a:rPr sz="1800" spc="-5" dirty="0">
                <a:latin typeface="Verdana"/>
                <a:cs typeface="Verdana"/>
              </a:rPr>
              <a:t>address), </a:t>
            </a:r>
            <a:r>
              <a:rPr sz="1800" dirty="0">
                <a:latin typeface="Verdana"/>
                <a:cs typeface="Verdana"/>
              </a:rPr>
              <a:t>footers </a:t>
            </a:r>
            <a:r>
              <a:rPr sz="1800" spc="-10" dirty="0">
                <a:latin typeface="Verdana"/>
                <a:cs typeface="Verdana"/>
              </a:rPr>
              <a:t>(company  </a:t>
            </a:r>
            <a:r>
              <a:rPr sz="1800" dirty="0">
                <a:latin typeface="Verdana"/>
                <a:cs typeface="Verdana"/>
              </a:rPr>
              <a:t>information like </a:t>
            </a:r>
            <a:r>
              <a:rPr sz="1800" spc="-5" dirty="0">
                <a:latin typeface="Verdana"/>
                <a:cs typeface="Verdana"/>
              </a:rPr>
              <a:t>board members </a:t>
            </a:r>
            <a:r>
              <a:rPr sz="1800" dirty="0">
                <a:latin typeface="Verdana"/>
                <a:cs typeface="Verdana"/>
              </a:rPr>
              <a:t>and so on), and whole </a:t>
            </a:r>
            <a:r>
              <a:rPr sz="1800" spc="-5" dirty="0">
                <a:latin typeface="Verdana"/>
                <a:cs typeface="Verdana"/>
              </a:rPr>
              <a:t>pages </a:t>
            </a:r>
            <a:r>
              <a:rPr sz="1800" dirty="0">
                <a:latin typeface="Verdana"/>
                <a:cs typeface="Verdana"/>
              </a:rPr>
              <a:t>containing  </a:t>
            </a:r>
            <a:r>
              <a:rPr sz="1800" spc="-5" dirty="0">
                <a:latin typeface="Verdana"/>
                <a:cs typeface="Verdana"/>
              </a:rPr>
              <a:t>introductions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terms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trade.</a:t>
            </a:r>
            <a:endParaRPr sz="1800">
              <a:latin typeface="Verdana"/>
              <a:cs typeface="Verdana"/>
            </a:endParaRPr>
          </a:p>
          <a:p>
            <a:pPr marL="12700" marR="142240">
              <a:lnSpc>
                <a:spcPts val="1939"/>
              </a:lnSpc>
              <a:spcBef>
                <a:spcPts val="1010"/>
              </a:spcBef>
            </a:pPr>
            <a:r>
              <a:rPr sz="1800" dirty="0">
                <a:latin typeface="Verdana"/>
                <a:cs typeface="Verdana"/>
              </a:rPr>
              <a:t>Use </a:t>
            </a:r>
            <a:r>
              <a:rPr sz="1800" spc="-5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modules of Smart </a:t>
            </a:r>
            <a:r>
              <a:rPr sz="1800" spc="-10" dirty="0">
                <a:latin typeface="Verdana"/>
                <a:cs typeface="Verdana"/>
              </a:rPr>
              <a:t>Forms </a:t>
            </a:r>
            <a:r>
              <a:rPr sz="1800" dirty="0">
                <a:latin typeface="Verdana"/>
                <a:cs typeface="Verdana"/>
              </a:rPr>
              <a:t>and also include </a:t>
            </a:r>
            <a:r>
              <a:rPr sz="1800" spc="-5" dirty="0">
                <a:latin typeface="Verdana"/>
                <a:cs typeface="Verdana"/>
              </a:rPr>
              <a:t>texts (that </a:t>
            </a:r>
            <a:r>
              <a:rPr sz="1800" dirty="0">
                <a:latin typeface="Verdana"/>
                <a:cs typeface="Verdana"/>
              </a:rPr>
              <a:t>is, </a:t>
            </a:r>
            <a:r>
              <a:rPr sz="1800" spc="-5" dirty="0">
                <a:latin typeface="Verdana"/>
                <a:cs typeface="Verdana"/>
              </a:rPr>
              <a:t>SAPscript  texts).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Run transaction </a:t>
            </a:r>
            <a:r>
              <a:rPr sz="1800" spc="-10" dirty="0">
                <a:latin typeface="Verdana"/>
                <a:cs typeface="Verdana"/>
              </a:rPr>
              <a:t>SMARTFORMS </a:t>
            </a:r>
            <a:r>
              <a:rPr sz="1800" spc="-5" dirty="0">
                <a:latin typeface="Verdana"/>
                <a:cs typeface="Verdana"/>
              </a:rPr>
              <a:t>(for text modules) </a:t>
            </a:r>
            <a:r>
              <a:rPr sz="1800" dirty="0">
                <a:latin typeface="Verdana"/>
                <a:cs typeface="Verdana"/>
              </a:rPr>
              <a:t>or SO10 </a:t>
            </a:r>
            <a:r>
              <a:rPr sz="1800" spc="-5" dirty="0">
                <a:latin typeface="Verdana"/>
                <a:cs typeface="Verdana"/>
              </a:rPr>
              <a:t>(for </a:t>
            </a:r>
            <a:r>
              <a:rPr sz="1800" dirty="0">
                <a:latin typeface="Verdana"/>
                <a:cs typeface="Verdana"/>
              </a:rPr>
              <a:t>include </a:t>
            </a:r>
            <a:r>
              <a:rPr sz="1800" spc="-5" dirty="0">
                <a:latin typeface="Verdana"/>
                <a:cs typeface="Verdana"/>
              </a:rPr>
              <a:t>texts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816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Creating </a:t>
            </a:r>
            <a:r>
              <a:rPr spc="-70" dirty="0"/>
              <a:t>Text</a:t>
            </a:r>
            <a:r>
              <a:rPr spc="-110" dirty="0"/>
              <a:t> </a:t>
            </a:r>
            <a:r>
              <a:rPr dirty="0"/>
              <a:t>Modules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5572" y="1266444"/>
            <a:ext cx="6797040" cy="4662170"/>
            <a:chOff x="385572" y="1266444"/>
            <a:chExt cx="6797040" cy="4662170"/>
          </a:xfrm>
        </p:grpSpPr>
        <p:sp>
          <p:nvSpPr>
            <p:cNvPr id="4" name="object 4"/>
            <p:cNvSpPr/>
            <p:nvPr/>
          </p:nvSpPr>
          <p:spPr>
            <a:xfrm>
              <a:off x="409598" y="1379771"/>
              <a:ext cx="6644813" cy="45394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144" y="1271016"/>
              <a:ext cx="6788150" cy="4653280"/>
            </a:xfrm>
            <a:custGeom>
              <a:avLst/>
              <a:gdLst/>
              <a:ahLst/>
              <a:cxnLst/>
              <a:rect l="l" t="t" r="r" b="b"/>
              <a:pathLst>
                <a:path w="6788150" h="4653280">
                  <a:moveTo>
                    <a:pt x="0" y="4652772"/>
                  </a:moveTo>
                  <a:lnTo>
                    <a:pt x="6787896" y="4652772"/>
                  </a:lnTo>
                  <a:lnTo>
                    <a:pt x="6787896" y="0"/>
                  </a:lnTo>
                  <a:lnTo>
                    <a:pt x="0" y="0"/>
                  </a:lnTo>
                  <a:lnTo>
                    <a:pt x="0" y="46527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5130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Including </a:t>
            </a:r>
            <a:r>
              <a:rPr spc="-70" dirty="0"/>
              <a:t>Text</a:t>
            </a:r>
            <a:r>
              <a:rPr spc="-90" dirty="0"/>
              <a:t> </a:t>
            </a:r>
            <a:r>
              <a:rPr dirty="0"/>
              <a:t>Modules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696211"/>
            <a:ext cx="7188834" cy="4239895"/>
            <a:chOff x="445008" y="1696211"/>
            <a:chExt cx="7188834" cy="4239895"/>
          </a:xfrm>
        </p:grpSpPr>
        <p:sp>
          <p:nvSpPr>
            <p:cNvPr id="4" name="object 4"/>
            <p:cNvSpPr/>
            <p:nvPr/>
          </p:nvSpPr>
          <p:spPr>
            <a:xfrm>
              <a:off x="454152" y="1705355"/>
              <a:ext cx="7170419" cy="4221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580" y="1700783"/>
              <a:ext cx="7179945" cy="4231005"/>
            </a:xfrm>
            <a:custGeom>
              <a:avLst/>
              <a:gdLst/>
              <a:ahLst/>
              <a:cxnLst/>
              <a:rect l="l" t="t" r="r" b="b"/>
              <a:pathLst>
                <a:path w="7179945" h="4231005">
                  <a:moveTo>
                    <a:pt x="0" y="4230624"/>
                  </a:moveTo>
                  <a:lnTo>
                    <a:pt x="7179564" y="4230624"/>
                  </a:lnTo>
                  <a:lnTo>
                    <a:pt x="7179564" y="0"/>
                  </a:lnTo>
                  <a:lnTo>
                    <a:pt x="0" y="0"/>
                  </a:lnTo>
                  <a:lnTo>
                    <a:pt x="0" y="423062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7702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Context - Including Dynamic</a:t>
            </a:r>
            <a:r>
              <a:rPr spc="-105" dirty="0"/>
              <a:t> </a:t>
            </a:r>
            <a:r>
              <a:rPr spc="-60" dirty="0"/>
              <a:t>Texts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2524" y="1485900"/>
            <a:ext cx="7059295" cy="4704715"/>
            <a:chOff x="382524" y="1485900"/>
            <a:chExt cx="7059295" cy="4704715"/>
          </a:xfrm>
        </p:grpSpPr>
        <p:sp>
          <p:nvSpPr>
            <p:cNvPr id="4" name="object 4"/>
            <p:cNvSpPr/>
            <p:nvPr/>
          </p:nvSpPr>
          <p:spPr>
            <a:xfrm>
              <a:off x="391668" y="1495044"/>
              <a:ext cx="7040880" cy="468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096" y="1490472"/>
              <a:ext cx="7050405" cy="4695825"/>
            </a:xfrm>
            <a:custGeom>
              <a:avLst/>
              <a:gdLst/>
              <a:ahLst/>
              <a:cxnLst/>
              <a:rect l="l" t="t" r="r" b="b"/>
              <a:pathLst>
                <a:path w="7050405" h="4695825">
                  <a:moveTo>
                    <a:pt x="0" y="4695444"/>
                  </a:moveTo>
                  <a:lnTo>
                    <a:pt x="7050024" y="4695444"/>
                  </a:lnTo>
                  <a:lnTo>
                    <a:pt x="7050024" y="0"/>
                  </a:lnTo>
                  <a:lnTo>
                    <a:pt x="0" y="0"/>
                  </a:lnTo>
                  <a:lnTo>
                    <a:pt x="0" y="46954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828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Adobe </a:t>
            </a:r>
            <a:r>
              <a:rPr spc="-5" dirty="0"/>
              <a:t>Lifecycle Designer:</a:t>
            </a:r>
            <a:r>
              <a:rPr spc="-40" dirty="0"/>
              <a:t> </a:t>
            </a:r>
            <a:r>
              <a:rPr spc="-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9" y="1485900"/>
            <a:ext cx="6144895" cy="4697095"/>
            <a:chOff x="289559" y="1485900"/>
            <a:chExt cx="6144895" cy="4697095"/>
          </a:xfrm>
        </p:grpSpPr>
        <p:sp>
          <p:nvSpPr>
            <p:cNvPr id="4" name="object 4"/>
            <p:cNvSpPr/>
            <p:nvPr/>
          </p:nvSpPr>
          <p:spPr>
            <a:xfrm>
              <a:off x="298703" y="1495044"/>
              <a:ext cx="6096000" cy="46786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131" y="1490472"/>
              <a:ext cx="6136005" cy="4688205"/>
            </a:xfrm>
            <a:custGeom>
              <a:avLst/>
              <a:gdLst/>
              <a:ahLst/>
              <a:cxnLst/>
              <a:rect l="l" t="t" r="r" b="b"/>
              <a:pathLst>
                <a:path w="6136005" h="4688205">
                  <a:moveTo>
                    <a:pt x="0" y="4687824"/>
                  </a:moveTo>
                  <a:lnTo>
                    <a:pt x="6135624" y="4687824"/>
                  </a:lnTo>
                  <a:lnTo>
                    <a:pt x="6135624" y="0"/>
                  </a:lnTo>
                  <a:lnTo>
                    <a:pt x="0" y="0"/>
                  </a:lnTo>
                  <a:lnTo>
                    <a:pt x="0" y="46878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8282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Adobe </a:t>
            </a:r>
            <a:r>
              <a:rPr spc="-5" dirty="0"/>
              <a:t>Lifecycle Designer:</a:t>
            </a:r>
            <a:r>
              <a:rPr spc="-40" dirty="0"/>
              <a:t> </a:t>
            </a:r>
            <a:r>
              <a:rPr spc="-5" dirty="0"/>
              <a:t>Overview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660130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 algn="just">
              <a:lnSpc>
                <a:spcPts val="2050"/>
              </a:lnSpc>
              <a:spcBef>
                <a:spcPts val="100"/>
              </a:spcBef>
              <a:buSzPct val="94444"/>
              <a:buAutoNum type="arabicPeriod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SAP </a:t>
            </a:r>
            <a:r>
              <a:rPr sz="1800" spc="-20" dirty="0">
                <a:latin typeface="Verdana"/>
                <a:cs typeface="Verdana"/>
              </a:rPr>
              <a:t>NetWeaver </a:t>
            </a:r>
            <a:r>
              <a:rPr sz="1800" spc="-5" dirty="0">
                <a:latin typeface="Verdana"/>
                <a:cs typeface="Verdana"/>
              </a:rPr>
              <a:t>2004s,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pushbutton Layout was added to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transaction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ts val="2050"/>
              </a:lnSpc>
            </a:pPr>
            <a:r>
              <a:rPr sz="1800" spc="-70" dirty="0">
                <a:latin typeface="Verdana"/>
                <a:cs typeface="Verdana"/>
              </a:rPr>
              <a:t>SFP, </a:t>
            </a:r>
            <a:r>
              <a:rPr sz="1800" dirty="0">
                <a:latin typeface="Verdana"/>
                <a:cs typeface="Verdana"/>
              </a:rPr>
              <a:t>which </a:t>
            </a:r>
            <a:r>
              <a:rPr sz="1800" spc="-5" dirty="0">
                <a:latin typeface="Verdana"/>
                <a:cs typeface="Verdana"/>
              </a:rPr>
              <a:t>displays Designer </a:t>
            </a:r>
            <a:r>
              <a:rPr sz="1800" dirty="0">
                <a:latin typeface="Verdana"/>
                <a:cs typeface="Verdana"/>
              </a:rPr>
              <a:t>in a full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screen</a:t>
            </a:r>
            <a:endParaRPr sz="1800">
              <a:latin typeface="Verdana"/>
              <a:cs typeface="Verdana"/>
            </a:endParaRPr>
          </a:p>
          <a:p>
            <a:pPr marL="12700" marR="189230" algn="just">
              <a:lnSpc>
                <a:spcPct val="89400"/>
              </a:lnSpc>
              <a:spcBef>
                <a:spcPts val="1010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The Designer </a:t>
            </a:r>
            <a:r>
              <a:rPr sz="1800" spc="-5" dirty="0">
                <a:latin typeface="Verdana"/>
                <a:cs typeface="Verdana"/>
              </a:rPr>
              <a:t>workspace consists </a:t>
            </a:r>
            <a:r>
              <a:rPr sz="1800" dirty="0">
                <a:latin typeface="Verdana"/>
                <a:cs typeface="Verdana"/>
              </a:rPr>
              <a:t>of four main </a:t>
            </a:r>
            <a:r>
              <a:rPr sz="1800" spc="-5" dirty="0">
                <a:latin typeface="Verdana"/>
                <a:cs typeface="Verdana"/>
              </a:rPr>
              <a:t>areas. </a:t>
            </a:r>
            <a:r>
              <a:rPr sz="1800" spc="5" dirty="0">
                <a:latin typeface="Verdana"/>
                <a:cs typeface="Verdana"/>
              </a:rPr>
              <a:t>All </a:t>
            </a:r>
            <a:r>
              <a:rPr sz="1800" spc="-5" dirty="0">
                <a:latin typeface="Verdana"/>
                <a:cs typeface="Verdana"/>
              </a:rPr>
              <a:t>but the </a:t>
            </a:r>
            <a:r>
              <a:rPr sz="1800" spc="-10" dirty="0">
                <a:latin typeface="Verdana"/>
                <a:cs typeface="Verdana"/>
              </a:rPr>
              <a:t>central  </a:t>
            </a:r>
            <a:r>
              <a:rPr sz="1800" dirty="0">
                <a:latin typeface="Verdana"/>
                <a:cs typeface="Verdana"/>
              </a:rPr>
              <a:t>one </a:t>
            </a:r>
            <a:r>
              <a:rPr sz="1800" spc="-5" dirty="0">
                <a:latin typeface="Verdana"/>
                <a:cs typeface="Verdana"/>
              </a:rPr>
              <a:t>(the Layout Editor)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closed </a:t>
            </a:r>
            <a:r>
              <a:rPr sz="1800" spc="-5" dirty="0">
                <a:latin typeface="Verdana"/>
                <a:cs typeface="Verdana"/>
              </a:rPr>
              <a:t>by </a:t>
            </a:r>
            <a:r>
              <a:rPr sz="1800" dirty="0">
                <a:latin typeface="Verdana"/>
                <a:cs typeface="Verdana"/>
              </a:rPr>
              <a:t>choosing </a:t>
            </a:r>
            <a:r>
              <a:rPr sz="1800" spc="-10" dirty="0">
                <a:latin typeface="Verdana"/>
                <a:cs typeface="Verdana"/>
              </a:rPr>
              <a:t>Palettes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15" dirty="0">
                <a:latin typeface="Verdana"/>
                <a:cs typeface="Verdana"/>
              </a:rPr>
              <a:t>Workspace  </a:t>
            </a:r>
            <a:r>
              <a:rPr sz="1800" spc="-10" dirty="0">
                <a:latin typeface="Verdana"/>
                <a:cs typeface="Verdana"/>
              </a:rPr>
              <a:t>(Palettes </a:t>
            </a:r>
            <a:r>
              <a:rPr sz="1800" spc="-5" dirty="0">
                <a:latin typeface="Arial"/>
                <a:cs typeface="Arial"/>
              </a:rPr>
              <a:t>→</a:t>
            </a:r>
            <a:r>
              <a:rPr sz="1800" spc="-5" dirty="0">
                <a:latin typeface="Verdana"/>
                <a:cs typeface="Verdana"/>
              </a:rPr>
              <a:t>Manage </a:t>
            </a:r>
            <a:r>
              <a:rPr sz="1800" spc="-10" dirty="0">
                <a:latin typeface="Verdana"/>
                <a:cs typeface="Verdana"/>
              </a:rPr>
              <a:t>Palettes </a:t>
            </a:r>
            <a:r>
              <a:rPr sz="1800" dirty="0">
                <a:latin typeface="Verdana"/>
                <a:cs typeface="Verdana"/>
              </a:rPr>
              <a:t>in some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versions).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90100"/>
              </a:lnSpc>
              <a:spcBef>
                <a:spcPts val="1030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top area, the </a:t>
            </a:r>
            <a:r>
              <a:rPr sz="1800" dirty="0">
                <a:latin typeface="Verdana"/>
                <a:cs typeface="Verdana"/>
              </a:rPr>
              <a:t>Script </a:t>
            </a:r>
            <a:r>
              <a:rPr sz="1800" spc="-5" dirty="0">
                <a:latin typeface="Verdana"/>
                <a:cs typeface="Verdana"/>
              </a:rPr>
              <a:t>Editor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displayed. </a:t>
            </a:r>
            <a:r>
              <a:rPr sz="1800" dirty="0">
                <a:latin typeface="Verdana"/>
                <a:cs typeface="Verdana"/>
              </a:rPr>
              <a:t>It allows </a:t>
            </a:r>
            <a:r>
              <a:rPr sz="1800" spc="-5" dirty="0">
                <a:latin typeface="Verdana"/>
                <a:cs typeface="Verdana"/>
              </a:rPr>
              <a:t>you to enter  scripts </a:t>
            </a:r>
            <a:r>
              <a:rPr sz="1800" dirty="0">
                <a:latin typeface="Verdana"/>
                <a:cs typeface="Verdana"/>
              </a:rPr>
              <a:t>for calculations. </a:t>
            </a: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spc="-5" dirty="0">
                <a:latin typeface="Verdana"/>
                <a:cs typeface="Verdana"/>
              </a:rPr>
              <a:t>can choose between </a:t>
            </a:r>
            <a:r>
              <a:rPr sz="1800" spc="-10" dirty="0">
                <a:latin typeface="Verdana"/>
                <a:cs typeface="Verdana"/>
              </a:rPr>
              <a:t>JavaScript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Adobe's  FormCalc.</a:t>
            </a:r>
            <a:endParaRPr sz="1800">
              <a:latin typeface="Verdana"/>
              <a:cs typeface="Verdana"/>
            </a:endParaRPr>
          </a:p>
          <a:p>
            <a:pPr marL="12700" marR="340360">
              <a:lnSpc>
                <a:spcPts val="1939"/>
              </a:lnSpc>
              <a:spcBef>
                <a:spcPts val="1025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The subdivisions 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left and right </a:t>
            </a:r>
            <a:r>
              <a:rPr sz="1800" spc="-5" dirty="0">
                <a:latin typeface="Verdana"/>
                <a:cs typeface="Verdana"/>
              </a:rPr>
              <a:t>areas </a:t>
            </a:r>
            <a:r>
              <a:rPr sz="1800" dirty="0">
                <a:latin typeface="Verdana"/>
                <a:cs typeface="Verdana"/>
              </a:rPr>
              <a:t>are called </a:t>
            </a:r>
            <a:r>
              <a:rPr sz="1800" spc="-5" dirty="0">
                <a:latin typeface="Verdana"/>
                <a:cs typeface="Verdana"/>
              </a:rPr>
              <a:t>palette windows  </a:t>
            </a:r>
            <a:r>
              <a:rPr sz="1800" dirty="0">
                <a:latin typeface="Verdana"/>
                <a:cs typeface="Verdana"/>
              </a:rPr>
              <a:t>with further subdivisions 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palettes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39"/>
              </a:lnSpc>
              <a:spcBef>
                <a:spcPts val="760"/>
              </a:spcBef>
            </a:pPr>
            <a:r>
              <a:rPr sz="1800" spc="-5" dirty="0">
                <a:latin typeface="Verdana"/>
                <a:cs typeface="Verdana"/>
              </a:rPr>
              <a:t>Note: </a:t>
            </a: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always return to the standard by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choosing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39"/>
              </a:lnSpc>
            </a:pPr>
            <a:r>
              <a:rPr sz="1800" spc="-15" dirty="0">
                <a:latin typeface="Verdana"/>
                <a:cs typeface="Verdana"/>
              </a:rPr>
              <a:t>Palettes</a:t>
            </a:r>
            <a:r>
              <a:rPr sz="1800" spc="-15" dirty="0">
                <a:latin typeface="Arial"/>
                <a:cs typeface="Arial"/>
              </a:rPr>
              <a:t>→</a:t>
            </a:r>
            <a:r>
              <a:rPr sz="1800" spc="-15" dirty="0">
                <a:latin typeface="Verdana"/>
                <a:cs typeface="Verdana"/>
              </a:rPr>
              <a:t>Workspace </a:t>
            </a:r>
            <a:r>
              <a:rPr sz="1800" dirty="0">
                <a:latin typeface="Arial"/>
                <a:cs typeface="Arial"/>
              </a:rPr>
              <a:t>→ </a:t>
            </a:r>
            <a:r>
              <a:rPr sz="1800" spc="-15" dirty="0">
                <a:latin typeface="Verdana"/>
                <a:cs typeface="Verdana"/>
              </a:rPr>
              <a:t>Reset </a:t>
            </a:r>
            <a:r>
              <a:rPr sz="1800" spc="-10" dirty="0">
                <a:latin typeface="Verdana"/>
                <a:cs typeface="Verdana"/>
              </a:rPr>
              <a:t>Palette</a:t>
            </a:r>
            <a:r>
              <a:rPr sz="1800" spc="229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Locations.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25437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</a:t>
            </a:r>
            <a:r>
              <a:rPr spc="-50" dirty="0"/>
              <a:t> </a:t>
            </a:r>
            <a:r>
              <a:rPr spc="-35" dirty="0"/>
              <a:t>Toolbars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3691" y="1392936"/>
            <a:ext cx="6515100" cy="4662170"/>
            <a:chOff x="583691" y="1392936"/>
            <a:chExt cx="6515100" cy="4662170"/>
          </a:xfrm>
        </p:grpSpPr>
        <p:sp>
          <p:nvSpPr>
            <p:cNvPr id="4" name="object 4"/>
            <p:cNvSpPr/>
            <p:nvPr/>
          </p:nvSpPr>
          <p:spPr>
            <a:xfrm>
              <a:off x="592835" y="1469055"/>
              <a:ext cx="6496812" cy="45692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8263" y="1397508"/>
              <a:ext cx="6506209" cy="4653280"/>
            </a:xfrm>
            <a:custGeom>
              <a:avLst/>
              <a:gdLst/>
              <a:ahLst/>
              <a:cxnLst/>
              <a:rect l="l" t="t" r="r" b="b"/>
              <a:pathLst>
                <a:path w="6506209" h="4653280">
                  <a:moveTo>
                    <a:pt x="0" y="4652772"/>
                  </a:moveTo>
                  <a:lnTo>
                    <a:pt x="6505956" y="4652772"/>
                  </a:lnTo>
                  <a:lnTo>
                    <a:pt x="6505956" y="0"/>
                  </a:lnTo>
                  <a:lnTo>
                    <a:pt x="0" y="0"/>
                  </a:lnTo>
                  <a:lnTo>
                    <a:pt x="0" y="465277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5709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-30" dirty="0"/>
              <a:t>v</a:t>
            </a:r>
            <a:r>
              <a:rPr dirty="0"/>
              <a:t>erview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979678"/>
            <a:ext cx="8224520" cy="4897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500"/>
              </a:lnSpc>
              <a:spcBef>
                <a:spcPts val="90"/>
              </a:spcBef>
            </a:pPr>
            <a:r>
              <a:rPr sz="1800" spc="-10" dirty="0">
                <a:latin typeface="Verdana"/>
                <a:cs typeface="Verdana"/>
              </a:rPr>
              <a:t>Forms </a:t>
            </a:r>
            <a:r>
              <a:rPr sz="1800" dirty="0">
                <a:latin typeface="Verdana"/>
                <a:cs typeface="Verdana"/>
              </a:rPr>
              <a:t>are used for mass printing in SAP </a:t>
            </a:r>
            <a:r>
              <a:rPr sz="1800" spc="-5" dirty="0">
                <a:latin typeface="Verdana"/>
                <a:cs typeface="Verdana"/>
              </a:rPr>
              <a:t>systems. Besides </a:t>
            </a:r>
            <a:r>
              <a:rPr sz="1800" dirty="0">
                <a:latin typeface="Verdana"/>
                <a:cs typeface="Verdana"/>
              </a:rPr>
              <a:t>using </a:t>
            </a:r>
            <a:r>
              <a:rPr sz="1800" spc="-5" dirty="0">
                <a:latin typeface="Verdana"/>
                <a:cs typeface="Verdana"/>
              </a:rPr>
              <a:t>the  printer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standard </a:t>
            </a:r>
            <a:r>
              <a:rPr sz="1800" dirty="0">
                <a:latin typeface="Verdana"/>
                <a:cs typeface="Verdana"/>
              </a:rPr>
              <a:t>output </a:t>
            </a:r>
            <a:r>
              <a:rPr sz="1800" spc="-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 also </a:t>
            </a:r>
            <a:r>
              <a:rPr sz="1800" spc="-5" dirty="0">
                <a:latin typeface="Verdana"/>
                <a:cs typeface="Verdana"/>
              </a:rPr>
              <a:t>select the Internet (by </a:t>
            </a:r>
            <a:r>
              <a:rPr sz="1800" dirty="0">
                <a:latin typeface="Verdana"/>
                <a:cs typeface="Verdana"/>
              </a:rPr>
              <a:t>using a  </a:t>
            </a:r>
            <a:r>
              <a:rPr sz="1800" spc="-10" dirty="0">
                <a:latin typeface="Verdana"/>
                <a:cs typeface="Verdana"/>
              </a:rPr>
              <a:t>generated </a:t>
            </a:r>
            <a:r>
              <a:rPr sz="1800" spc="-5" dirty="0">
                <a:latin typeface="Verdana"/>
                <a:cs typeface="Verdana"/>
              </a:rPr>
              <a:t>HTML output), </a:t>
            </a:r>
            <a:r>
              <a:rPr sz="1800" dirty="0">
                <a:latin typeface="Verdana"/>
                <a:cs typeface="Verdana"/>
              </a:rPr>
              <a:t>a fax, or e-mail as </a:t>
            </a:r>
            <a:r>
              <a:rPr sz="1800" spc="-5" dirty="0">
                <a:latin typeface="Verdana"/>
                <a:cs typeface="Verdana"/>
              </a:rPr>
              <a:t>the output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medium.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latin typeface="Verdana"/>
                <a:cs typeface="Verdana"/>
              </a:rPr>
              <a:t>Tools </a:t>
            </a:r>
            <a:r>
              <a:rPr sz="1800" dirty="0">
                <a:latin typeface="Verdana"/>
                <a:cs typeface="Verdana"/>
              </a:rPr>
              <a:t>Delivered </a:t>
            </a:r>
            <a:r>
              <a:rPr sz="1800" spc="-5" dirty="0">
                <a:latin typeface="Verdana"/>
                <a:cs typeface="Verdana"/>
              </a:rPr>
              <a:t>by SAP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Form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Designing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0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SE71 –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Sapscripts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SmartForms </a:t>
            </a:r>
            <a:r>
              <a:rPr sz="1600" spc="-5" dirty="0">
                <a:latin typeface="Verdana"/>
                <a:cs typeface="Verdana"/>
              </a:rPr>
              <a:t>– Smart </a:t>
            </a:r>
            <a:r>
              <a:rPr sz="1600" spc="-10" dirty="0">
                <a:latin typeface="Verdana"/>
                <a:cs typeface="Verdana"/>
              </a:rPr>
              <a:t>Forms </a:t>
            </a:r>
            <a:r>
              <a:rPr sz="1600" spc="-5" dirty="0">
                <a:latin typeface="Verdana"/>
                <a:cs typeface="Verdana"/>
              </a:rPr>
              <a:t>(introduced in </a:t>
            </a:r>
            <a:r>
              <a:rPr sz="1600" spc="-10" dirty="0">
                <a:latin typeface="Verdana"/>
                <a:cs typeface="Verdana"/>
              </a:rPr>
              <a:t>SAP </a:t>
            </a:r>
            <a:r>
              <a:rPr sz="1600" spc="-5" dirty="0">
                <a:latin typeface="Verdana"/>
                <a:cs typeface="Verdana"/>
              </a:rPr>
              <a:t>Basis </a:t>
            </a:r>
            <a:r>
              <a:rPr sz="1600" spc="-10" dirty="0">
                <a:latin typeface="Verdana"/>
                <a:cs typeface="Verdana"/>
              </a:rPr>
              <a:t>Release</a:t>
            </a:r>
            <a:r>
              <a:rPr sz="1600" spc="2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4.6C)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SFP – Adobe </a:t>
            </a:r>
            <a:r>
              <a:rPr sz="1600" spc="-15" dirty="0">
                <a:latin typeface="Verdana"/>
                <a:cs typeface="Verdana"/>
              </a:rPr>
              <a:t>Form </a:t>
            </a:r>
            <a:r>
              <a:rPr sz="1600" spc="-10" dirty="0">
                <a:latin typeface="Verdana"/>
                <a:cs typeface="Verdana"/>
              </a:rPr>
              <a:t>(As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SAP </a:t>
            </a:r>
            <a:r>
              <a:rPr sz="1600" spc="-20" dirty="0">
                <a:latin typeface="Verdana"/>
                <a:cs typeface="Verdana"/>
              </a:rPr>
              <a:t>NetWeaver </a:t>
            </a:r>
            <a:r>
              <a:rPr sz="1600" spc="-5" dirty="0">
                <a:latin typeface="Verdana"/>
                <a:cs typeface="Verdana"/>
              </a:rPr>
              <a:t>’04</a:t>
            </a:r>
            <a:r>
              <a:rPr sz="1600" spc="1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Verdana"/>
              <a:cs typeface="Verdana"/>
            </a:endParaRPr>
          </a:p>
          <a:p>
            <a:pPr marL="12700" marR="207645">
              <a:lnSpc>
                <a:spcPct val="136400"/>
              </a:lnSpc>
            </a:pPr>
            <a:r>
              <a:rPr sz="1800" dirty="0">
                <a:latin typeface="Verdana"/>
                <a:cs typeface="Verdana"/>
              </a:rPr>
              <a:t>As of SAP </a:t>
            </a:r>
            <a:r>
              <a:rPr sz="1800" spc="-20" dirty="0">
                <a:latin typeface="Verdana"/>
                <a:cs typeface="Verdana"/>
              </a:rPr>
              <a:t>NetWeaver </a:t>
            </a:r>
            <a:r>
              <a:rPr sz="1800" spc="-5" dirty="0">
                <a:latin typeface="Verdana"/>
                <a:cs typeface="Verdana"/>
              </a:rPr>
              <a:t>’04 </a:t>
            </a:r>
            <a:r>
              <a:rPr sz="1800" dirty="0">
                <a:latin typeface="Verdana"/>
                <a:cs typeface="Verdana"/>
              </a:rPr>
              <a:t>(in </a:t>
            </a:r>
            <a:r>
              <a:rPr sz="1800" spc="-5" dirty="0">
                <a:latin typeface="Verdana"/>
                <a:cs typeface="Verdana"/>
              </a:rPr>
              <a:t>SAP </a:t>
            </a:r>
            <a:r>
              <a:rPr sz="1800" spc="-30" dirty="0">
                <a:latin typeface="Verdana"/>
                <a:cs typeface="Verdana"/>
              </a:rPr>
              <a:t>Web </a:t>
            </a:r>
            <a:r>
              <a:rPr sz="1800" dirty="0">
                <a:latin typeface="Verdana"/>
                <a:cs typeface="Verdana"/>
              </a:rPr>
              <a:t>Application </a:t>
            </a:r>
            <a:r>
              <a:rPr sz="1800" spc="-5" dirty="0">
                <a:latin typeface="Verdana"/>
                <a:cs typeface="Verdana"/>
              </a:rPr>
              <a:t>Server), you </a:t>
            </a:r>
            <a:r>
              <a:rPr sz="1800" dirty="0">
                <a:latin typeface="Verdana"/>
                <a:cs typeface="Verdana"/>
              </a:rPr>
              <a:t>can  use a new solution </a:t>
            </a:r>
            <a:r>
              <a:rPr sz="1800" spc="-5" dirty="0">
                <a:latin typeface="Verdana"/>
                <a:cs typeface="Verdana"/>
              </a:rPr>
              <a:t>to create interactive </a:t>
            </a:r>
            <a:r>
              <a:rPr sz="1800" dirty="0">
                <a:latin typeface="Verdana"/>
                <a:cs typeface="Verdana"/>
              </a:rPr>
              <a:t>forms and </a:t>
            </a:r>
            <a:r>
              <a:rPr sz="1800" spc="-5" dirty="0">
                <a:latin typeface="Verdana"/>
                <a:cs typeface="Verdana"/>
              </a:rPr>
              <a:t>print </a:t>
            </a:r>
            <a:r>
              <a:rPr sz="1800" dirty="0">
                <a:latin typeface="Verdana"/>
                <a:cs typeface="Verdana"/>
              </a:rPr>
              <a:t>forms for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dirty="0">
                <a:latin typeface="Verdana"/>
                <a:cs typeface="Verdana"/>
              </a:rPr>
              <a:t>optimization of </a:t>
            </a:r>
            <a:r>
              <a:rPr sz="1800" spc="-5" dirty="0">
                <a:latin typeface="Verdana"/>
                <a:cs typeface="Verdana"/>
              </a:rPr>
              <a:t>your form-based business processes. This </a:t>
            </a:r>
            <a:r>
              <a:rPr sz="1800" dirty="0">
                <a:latin typeface="Verdana"/>
                <a:cs typeface="Verdana"/>
              </a:rPr>
              <a:t>solution  </a:t>
            </a:r>
            <a:r>
              <a:rPr sz="1800" spc="-5" dirty="0">
                <a:latin typeface="Verdana"/>
                <a:cs typeface="Verdana"/>
              </a:rPr>
              <a:t>uses </a:t>
            </a:r>
            <a:r>
              <a:rPr sz="1800" spc="-10" dirty="0">
                <a:latin typeface="Verdana"/>
                <a:cs typeface="Verdana"/>
              </a:rPr>
              <a:t>Portable </a:t>
            </a:r>
            <a:r>
              <a:rPr sz="1800" dirty="0">
                <a:latin typeface="Verdana"/>
                <a:cs typeface="Verdana"/>
              </a:rPr>
              <a:t>Document </a:t>
            </a:r>
            <a:r>
              <a:rPr sz="1800" spc="-10" dirty="0">
                <a:latin typeface="Verdana"/>
                <a:cs typeface="Verdana"/>
              </a:rPr>
              <a:t>Format </a:t>
            </a:r>
            <a:r>
              <a:rPr sz="1800" spc="-5" dirty="0">
                <a:latin typeface="Verdana"/>
                <a:cs typeface="Verdana"/>
              </a:rPr>
              <a:t>(PDF)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Adobe  Systems </a:t>
            </a:r>
            <a:r>
              <a:rPr sz="1800" dirty="0">
                <a:latin typeface="Verdana"/>
                <a:cs typeface="Verdana"/>
              </a:rPr>
              <a:t>Inc.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has </a:t>
            </a:r>
            <a:r>
              <a:rPr sz="1800" spc="-5" dirty="0">
                <a:latin typeface="Verdana"/>
                <a:cs typeface="Verdana"/>
              </a:rPr>
              <a:t>been </a:t>
            </a:r>
            <a:r>
              <a:rPr sz="1800" spc="-10" dirty="0">
                <a:latin typeface="Verdana"/>
                <a:cs typeface="Verdana"/>
              </a:rPr>
              <a:t>integrated </a:t>
            </a:r>
            <a:r>
              <a:rPr sz="1800" dirty="0">
                <a:latin typeface="Verdana"/>
                <a:cs typeface="Verdana"/>
              </a:rPr>
              <a:t>into </a:t>
            </a:r>
            <a:r>
              <a:rPr sz="1800" spc="-5" dirty="0">
                <a:latin typeface="Verdana"/>
                <a:cs typeface="Verdana"/>
              </a:rPr>
              <a:t>the SAP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environment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63239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10" dirty="0"/>
              <a:t>Palette </a:t>
            </a:r>
            <a:r>
              <a:rPr dirty="0"/>
              <a:t>Windows:</a:t>
            </a:r>
            <a:r>
              <a:rPr spc="-50" dirty="0"/>
              <a:t> </a:t>
            </a:r>
            <a:r>
              <a:rPr spc="-5" dirty="0"/>
              <a:t>Handling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1876" y="1627632"/>
            <a:ext cx="6992620" cy="4377055"/>
            <a:chOff x="531876" y="1627632"/>
            <a:chExt cx="6992620" cy="4377055"/>
          </a:xfrm>
        </p:grpSpPr>
        <p:sp>
          <p:nvSpPr>
            <p:cNvPr id="4" name="object 4"/>
            <p:cNvSpPr/>
            <p:nvPr/>
          </p:nvSpPr>
          <p:spPr>
            <a:xfrm>
              <a:off x="556263" y="1674876"/>
              <a:ext cx="6958580" cy="43129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8" y="1632204"/>
              <a:ext cx="6983095" cy="4368165"/>
            </a:xfrm>
            <a:custGeom>
              <a:avLst/>
              <a:gdLst/>
              <a:ahLst/>
              <a:cxnLst/>
              <a:rect l="l" t="t" r="r" b="b"/>
              <a:pathLst>
                <a:path w="6983095" h="4368165">
                  <a:moveTo>
                    <a:pt x="0" y="4367784"/>
                  </a:moveTo>
                  <a:lnTo>
                    <a:pt x="6982968" y="4367784"/>
                  </a:lnTo>
                  <a:lnTo>
                    <a:pt x="6982968" y="0"/>
                  </a:lnTo>
                  <a:lnTo>
                    <a:pt x="0" y="0"/>
                  </a:lnTo>
                  <a:lnTo>
                    <a:pt x="0" y="43677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99046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10" dirty="0"/>
              <a:t>Palettes:</a:t>
            </a:r>
            <a:r>
              <a:rPr spc="-60" dirty="0"/>
              <a:t> </a:t>
            </a:r>
            <a:r>
              <a:rPr spc="-5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9536" y="1557527"/>
            <a:ext cx="5828030" cy="4564380"/>
            <a:chOff x="859536" y="1557527"/>
            <a:chExt cx="5828030" cy="4564380"/>
          </a:xfrm>
        </p:grpSpPr>
        <p:sp>
          <p:nvSpPr>
            <p:cNvPr id="4" name="object 4"/>
            <p:cNvSpPr/>
            <p:nvPr/>
          </p:nvSpPr>
          <p:spPr>
            <a:xfrm>
              <a:off x="868680" y="1681762"/>
              <a:ext cx="5809488" cy="44238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4108" y="1562099"/>
              <a:ext cx="5819140" cy="4555490"/>
            </a:xfrm>
            <a:custGeom>
              <a:avLst/>
              <a:gdLst/>
              <a:ahLst/>
              <a:cxnLst/>
              <a:rect l="l" t="t" r="r" b="b"/>
              <a:pathLst>
                <a:path w="5819140" h="4555490">
                  <a:moveTo>
                    <a:pt x="0" y="4555236"/>
                  </a:moveTo>
                  <a:lnTo>
                    <a:pt x="5818632" y="4555236"/>
                  </a:lnTo>
                  <a:lnTo>
                    <a:pt x="5818632" y="0"/>
                  </a:lnTo>
                  <a:lnTo>
                    <a:pt x="0" y="0"/>
                  </a:lnTo>
                  <a:lnTo>
                    <a:pt x="0" y="45552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4356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5" dirty="0"/>
              <a:t>The </a:t>
            </a:r>
            <a:r>
              <a:rPr spc="-10" dirty="0"/>
              <a:t>Hierarchy</a:t>
            </a:r>
            <a:r>
              <a:rPr spc="-55" dirty="0"/>
              <a:t> </a:t>
            </a:r>
            <a:r>
              <a:rPr spc="-10" dirty="0"/>
              <a:t>Palette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8723" y="1207008"/>
            <a:ext cx="7160259" cy="3576954"/>
            <a:chOff x="458723" y="1207008"/>
            <a:chExt cx="7160259" cy="3576954"/>
          </a:xfrm>
        </p:grpSpPr>
        <p:sp>
          <p:nvSpPr>
            <p:cNvPr id="4" name="object 4"/>
            <p:cNvSpPr/>
            <p:nvPr/>
          </p:nvSpPr>
          <p:spPr>
            <a:xfrm>
              <a:off x="467867" y="1482852"/>
              <a:ext cx="7141464" cy="32689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3295" y="1211580"/>
              <a:ext cx="7150734" cy="3568065"/>
            </a:xfrm>
            <a:custGeom>
              <a:avLst/>
              <a:gdLst/>
              <a:ahLst/>
              <a:cxnLst/>
              <a:rect l="l" t="t" r="r" b="b"/>
              <a:pathLst>
                <a:path w="7150734" h="3568065">
                  <a:moveTo>
                    <a:pt x="0" y="3567684"/>
                  </a:moveTo>
                  <a:lnTo>
                    <a:pt x="7150608" y="3567684"/>
                  </a:lnTo>
                  <a:lnTo>
                    <a:pt x="7150608" y="0"/>
                  </a:lnTo>
                  <a:lnTo>
                    <a:pt x="0" y="0"/>
                  </a:lnTo>
                  <a:lnTo>
                    <a:pt x="0" y="35676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9637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5" dirty="0"/>
              <a:t>The </a:t>
            </a:r>
            <a:r>
              <a:rPr spc="-10" dirty="0"/>
              <a:t>Layout</a:t>
            </a:r>
            <a:r>
              <a:rPr spc="-45" dirty="0"/>
              <a:t> </a:t>
            </a:r>
            <a:r>
              <a:rPr spc="-10" dirty="0"/>
              <a:t>Palette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20717" y="906017"/>
            <a:ext cx="4657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1.You </a:t>
            </a:r>
            <a:r>
              <a:rPr sz="1800" dirty="0">
                <a:latin typeface="Verdana"/>
                <a:cs typeface="Verdana"/>
              </a:rPr>
              <a:t>can position and </a:t>
            </a:r>
            <a:r>
              <a:rPr sz="1800" spc="-5" dirty="0">
                <a:latin typeface="Verdana"/>
                <a:cs typeface="Verdana"/>
              </a:rPr>
              <a:t>size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-5" dirty="0">
                <a:latin typeface="Verdana"/>
                <a:cs typeface="Verdana"/>
              </a:rPr>
              <a:t>object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0717" y="1098041"/>
            <a:ext cx="465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clicking </a:t>
            </a:r>
            <a:r>
              <a:rPr sz="1800" spc="-5" dirty="0">
                <a:latin typeface="Verdana"/>
                <a:cs typeface="Verdana"/>
              </a:rPr>
              <a:t>the resize handles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Layout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0717" y="1290065"/>
            <a:ext cx="386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Editor </a:t>
            </a:r>
            <a:r>
              <a:rPr sz="1800" dirty="0">
                <a:latin typeface="Verdana"/>
                <a:cs typeface="Verdana"/>
              </a:rPr>
              <a:t>and moving </a:t>
            </a:r>
            <a:r>
              <a:rPr sz="1800" spc="-5" dirty="0">
                <a:latin typeface="Verdana"/>
                <a:cs typeface="Verdana"/>
              </a:rPr>
              <a:t>them. </a:t>
            </a:r>
            <a:r>
              <a:rPr sz="1800" spc="-45" dirty="0">
                <a:latin typeface="Verdana"/>
                <a:cs typeface="Verdana"/>
              </a:rPr>
              <a:t>You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0717" y="1482090"/>
            <a:ext cx="3941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achieve the </a:t>
            </a:r>
            <a:r>
              <a:rPr sz="1800" dirty="0">
                <a:latin typeface="Verdana"/>
                <a:cs typeface="Verdana"/>
              </a:rPr>
              <a:t>same </a:t>
            </a:r>
            <a:r>
              <a:rPr sz="1800" spc="-5" dirty="0">
                <a:latin typeface="Verdana"/>
                <a:cs typeface="Verdana"/>
              </a:rPr>
              <a:t>by typing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0717" y="1674114"/>
            <a:ext cx="4583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coordinates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the width/height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0717" y="1866138"/>
            <a:ext cx="17519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Layout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palette.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20717" y="2184908"/>
            <a:ext cx="441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2.For </a:t>
            </a:r>
            <a:r>
              <a:rPr sz="1800" spc="-5" dirty="0">
                <a:latin typeface="Verdana"/>
                <a:cs typeface="Verdana"/>
              </a:rPr>
              <a:t>dynamic elements </a:t>
            </a:r>
            <a:r>
              <a:rPr sz="1800" dirty="0">
                <a:latin typeface="Verdana"/>
                <a:cs typeface="Verdana"/>
              </a:rPr>
              <a:t>(like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dynamic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0717" y="2376932"/>
            <a:ext cx="40278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texts that </a:t>
            </a:r>
            <a:r>
              <a:rPr sz="1800" dirty="0">
                <a:latin typeface="Verdana"/>
                <a:cs typeface="Verdana"/>
              </a:rPr>
              <a:t>come via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application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0717" y="2568955"/>
            <a:ext cx="4774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program) </a:t>
            </a:r>
            <a:r>
              <a:rPr sz="1800" spc="-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select Expand to </a:t>
            </a:r>
            <a:r>
              <a:rPr sz="1800" dirty="0">
                <a:latin typeface="Verdana"/>
                <a:cs typeface="Verdana"/>
              </a:rPr>
              <a:t>fit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20717" y="2760979"/>
            <a:ext cx="420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width and/or height to avoid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0717" y="2953003"/>
            <a:ext cx="266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disappearance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lines.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20717" y="3273044"/>
            <a:ext cx="4628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3.You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set the </a:t>
            </a:r>
            <a:r>
              <a:rPr sz="1800" dirty="0">
                <a:latin typeface="Verdana"/>
                <a:cs typeface="Verdana"/>
              </a:rPr>
              <a:t>margins, 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instance,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20717" y="3465067"/>
            <a:ext cx="4630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the space between text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borders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0717" y="3656787"/>
            <a:ext cx="20986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text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20717" y="3975861"/>
            <a:ext cx="4532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4.Dynamic and </a:t>
            </a:r>
            <a:r>
              <a:rPr sz="1800" spc="-5" dirty="0">
                <a:latin typeface="Verdana"/>
                <a:cs typeface="Verdana"/>
              </a:rPr>
              <a:t>interactive objects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(like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20717" y="4167885"/>
            <a:ext cx="4530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fields or </a:t>
            </a:r>
            <a:r>
              <a:rPr sz="1800" spc="-10" dirty="0">
                <a:latin typeface="Verdana"/>
                <a:cs typeface="Verdana"/>
              </a:rPr>
              <a:t>checkboxes) </a:t>
            </a:r>
            <a:r>
              <a:rPr sz="1800" dirty="0">
                <a:latin typeface="Verdana"/>
                <a:cs typeface="Verdana"/>
              </a:rPr>
              <a:t>will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normally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20717" y="4359909"/>
            <a:ext cx="3714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need to </a:t>
            </a:r>
            <a:r>
              <a:rPr sz="1800" spc="-1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caption. </a:t>
            </a:r>
            <a:r>
              <a:rPr sz="1800" spc="-45" dirty="0">
                <a:latin typeface="Verdana"/>
                <a:cs typeface="Verdana"/>
              </a:rPr>
              <a:t>You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20717" y="4551933"/>
            <a:ext cx="447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determine </a:t>
            </a:r>
            <a:r>
              <a:rPr sz="1800" dirty="0">
                <a:latin typeface="Verdana"/>
                <a:cs typeface="Verdana"/>
              </a:rPr>
              <a:t>its size and its position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20717" y="4743957"/>
            <a:ext cx="3148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regards to the object </a:t>
            </a:r>
            <a:r>
              <a:rPr sz="1800" spc="-20" dirty="0">
                <a:latin typeface="Verdana"/>
                <a:cs typeface="Verdana"/>
              </a:rPr>
              <a:t>itself.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0717" y="5062169"/>
            <a:ext cx="4431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5.Objects can be rotated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90°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steps.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20717" y="5254878"/>
            <a:ext cx="445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must </a:t>
            </a:r>
            <a:r>
              <a:rPr sz="1800" spc="-5" dirty="0">
                <a:latin typeface="Verdana"/>
                <a:cs typeface="Verdana"/>
              </a:rPr>
              <a:t>specify </a:t>
            </a:r>
            <a:r>
              <a:rPr sz="1800" dirty="0">
                <a:latin typeface="Verdana"/>
                <a:cs typeface="Verdana"/>
              </a:rPr>
              <a:t>around which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anchor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20717" y="5446877"/>
            <a:ext cx="3950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point </a:t>
            </a:r>
            <a:r>
              <a:rPr sz="1800" spc="-5" dirty="0">
                <a:latin typeface="Verdana"/>
                <a:cs typeface="Verdana"/>
              </a:rPr>
              <a:t>the object </a:t>
            </a:r>
            <a:r>
              <a:rPr sz="1800" dirty="0">
                <a:latin typeface="Verdana"/>
                <a:cs typeface="Verdana"/>
              </a:rPr>
              <a:t>should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rotated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46304" y="1531619"/>
            <a:ext cx="3421379" cy="2731135"/>
            <a:chOff x="146304" y="1531619"/>
            <a:chExt cx="3421379" cy="2731135"/>
          </a:xfrm>
        </p:grpSpPr>
        <p:sp>
          <p:nvSpPr>
            <p:cNvPr id="26" name="object 26"/>
            <p:cNvSpPr/>
            <p:nvPr/>
          </p:nvSpPr>
          <p:spPr>
            <a:xfrm>
              <a:off x="155448" y="1723643"/>
              <a:ext cx="3403091" cy="23164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876" y="1536191"/>
              <a:ext cx="3412490" cy="2722245"/>
            </a:xfrm>
            <a:custGeom>
              <a:avLst/>
              <a:gdLst/>
              <a:ahLst/>
              <a:cxnLst/>
              <a:rect l="l" t="t" r="r" b="b"/>
              <a:pathLst>
                <a:path w="3412490" h="2722245">
                  <a:moveTo>
                    <a:pt x="0" y="2721863"/>
                  </a:moveTo>
                  <a:lnTo>
                    <a:pt x="3412236" y="2721863"/>
                  </a:lnTo>
                  <a:lnTo>
                    <a:pt x="3412236" y="0"/>
                  </a:lnTo>
                  <a:lnTo>
                    <a:pt x="0" y="0"/>
                  </a:lnTo>
                  <a:lnTo>
                    <a:pt x="0" y="27218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1247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Borders </a:t>
            </a:r>
            <a:r>
              <a:rPr spc="-5" dirty="0"/>
              <a:t>and </a:t>
            </a:r>
            <a:r>
              <a:rPr dirty="0"/>
              <a:t>Background</a:t>
            </a:r>
            <a:r>
              <a:rPr spc="-45" dirty="0"/>
              <a:t> </a:t>
            </a:r>
            <a:r>
              <a:rPr dirty="0"/>
              <a:t>Colors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6345" y="1120902"/>
            <a:ext cx="3810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.On the Border palette, you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6345" y="1312926"/>
            <a:ext cx="2799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determine edges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and/or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6345" y="1504950"/>
            <a:ext cx="192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background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fills.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6345" y="1823465"/>
            <a:ext cx="3949065" cy="8121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45"/>
              </a:spcBef>
              <a:buSzPct val="94444"/>
              <a:buAutoNum type="arabicPeriod" startAt="2"/>
              <a:tabLst>
                <a:tab pos="241935" algn="l"/>
              </a:tabLst>
            </a:pPr>
            <a:r>
              <a:rPr sz="1800" spc="-5" dirty="0">
                <a:latin typeface="Verdana"/>
                <a:cs typeface="Verdana"/>
              </a:rPr>
              <a:t>Edges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edited together </a:t>
            </a:r>
            <a:r>
              <a:rPr sz="1800" dirty="0">
                <a:latin typeface="Verdana"/>
                <a:cs typeface="Verdana"/>
              </a:rPr>
              <a:t>or  </a:t>
            </a:r>
            <a:r>
              <a:rPr sz="1800" spc="-15" dirty="0">
                <a:latin typeface="Verdana"/>
                <a:cs typeface="Verdana"/>
              </a:rPr>
              <a:t>individually.</a:t>
            </a:r>
            <a:endParaRPr sz="1800">
              <a:latin typeface="Verdana"/>
              <a:cs typeface="Verdana"/>
            </a:endParaRPr>
          </a:p>
          <a:p>
            <a:pPr marL="240665" indent="-228600">
              <a:lnSpc>
                <a:spcPct val="100000"/>
              </a:lnSpc>
              <a:spcBef>
                <a:spcPts val="360"/>
              </a:spcBef>
              <a:buSzPct val="94444"/>
              <a:buAutoNum type="arabicPeriod" startAt="2"/>
              <a:tabLst>
                <a:tab pos="241300" algn="l"/>
              </a:tabLst>
            </a:pP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background </a:t>
            </a:r>
            <a:r>
              <a:rPr sz="1800" spc="5" dirty="0">
                <a:latin typeface="Verdana"/>
                <a:cs typeface="Verdana"/>
              </a:rPr>
              <a:t>fill, </a:t>
            </a:r>
            <a:r>
              <a:rPr sz="1800" spc="-5" dirty="0">
                <a:latin typeface="Verdana"/>
                <a:cs typeface="Verdana"/>
              </a:rPr>
              <a:t>you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6345" y="2527808"/>
            <a:ext cx="3816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choose </a:t>
            </a:r>
            <a:r>
              <a:rPr sz="1800" spc="-10" dirty="0">
                <a:latin typeface="Verdana"/>
                <a:cs typeface="Verdana"/>
              </a:rPr>
              <a:t>between </a:t>
            </a:r>
            <a:r>
              <a:rPr sz="1800" dirty="0">
                <a:latin typeface="Verdana"/>
                <a:cs typeface="Verdana"/>
              </a:rPr>
              <a:t>none, solid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(one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6345" y="2719832"/>
            <a:ext cx="4032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color) and </a:t>
            </a:r>
            <a:r>
              <a:rPr sz="1800" spc="-5" dirty="0">
                <a:latin typeface="Verdana"/>
                <a:cs typeface="Verdana"/>
              </a:rPr>
              <a:t>various patterns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two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6345" y="2911855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co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ors.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6345" y="3230371"/>
            <a:ext cx="3747770" cy="4921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745"/>
              </a:spcBef>
            </a:pPr>
            <a:r>
              <a:rPr sz="1800" spc="-10" dirty="0">
                <a:latin typeface="Verdana"/>
                <a:cs typeface="Verdana"/>
              </a:rPr>
              <a:t>4.For </a:t>
            </a:r>
            <a:r>
              <a:rPr sz="1800" spc="-5" dirty="0">
                <a:latin typeface="Verdana"/>
                <a:cs typeface="Verdana"/>
              </a:rPr>
              <a:t>objects that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non-static  </a:t>
            </a:r>
            <a:r>
              <a:rPr sz="1800" dirty="0">
                <a:latin typeface="Verdana"/>
                <a:cs typeface="Verdana"/>
              </a:rPr>
              <a:t>(like a </a:t>
            </a:r>
            <a:r>
              <a:rPr sz="1800" spc="-5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field), </a:t>
            </a:r>
            <a:r>
              <a:rPr sz="1800" spc="-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also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46345" y="3614420"/>
            <a:ext cx="4104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specify the border properties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6345" y="3806139"/>
            <a:ext cx="3724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fill </a:t>
            </a:r>
            <a:r>
              <a:rPr sz="1800" spc="-5" dirty="0">
                <a:latin typeface="Verdana"/>
                <a:cs typeface="Verdana"/>
              </a:rPr>
              <a:t>able areas. </a:t>
            </a: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example,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you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46345" y="3998721"/>
            <a:ext cx="2723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might choose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have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46345" y="4190745"/>
            <a:ext cx="3723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background </a:t>
            </a:r>
            <a:r>
              <a:rPr sz="1800" dirty="0">
                <a:latin typeface="Verdana"/>
                <a:cs typeface="Verdana"/>
              </a:rPr>
              <a:t>color for a </a:t>
            </a:r>
            <a:r>
              <a:rPr sz="1800" spc="-5" dirty="0">
                <a:latin typeface="Verdana"/>
                <a:cs typeface="Verdana"/>
              </a:rPr>
              <a:t>text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field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6345" y="4382770"/>
            <a:ext cx="38690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that differs </a:t>
            </a:r>
            <a:r>
              <a:rPr sz="1800" dirty="0">
                <a:latin typeface="Verdana"/>
                <a:cs typeface="Verdana"/>
              </a:rPr>
              <a:t>from its </a:t>
            </a:r>
            <a:r>
              <a:rPr sz="1800" spc="-5" dirty="0">
                <a:latin typeface="Verdana"/>
                <a:cs typeface="Verdana"/>
              </a:rPr>
              <a:t>caption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color.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6345" y="4574794"/>
            <a:ext cx="3879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achieve this, select the</a:t>
            </a:r>
            <a:r>
              <a:rPr sz="1800" spc="1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46345" y="4766817"/>
            <a:ext cx="3835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Object palette, </a:t>
            </a:r>
            <a:r>
              <a:rPr sz="1800" dirty="0">
                <a:latin typeface="Verdana"/>
                <a:cs typeface="Verdana"/>
              </a:rPr>
              <a:t>choose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6345" y="4958842"/>
            <a:ext cx="364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Field </a:t>
            </a:r>
            <a:r>
              <a:rPr sz="1800" spc="-10" dirty="0">
                <a:latin typeface="Verdana"/>
                <a:cs typeface="Verdana"/>
              </a:rPr>
              <a:t>tab.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Appearance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46345" y="5150866"/>
            <a:ext cx="222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list, </a:t>
            </a:r>
            <a:r>
              <a:rPr sz="1800" spc="-5" dirty="0">
                <a:latin typeface="Verdana"/>
                <a:cs typeface="Verdana"/>
              </a:rPr>
              <a:t>select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Custom.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21208" y="1495044"/>
            <a:ext cx="4070985" cy="3868420"/>
            <a:chOff x="521208" y="1495044"/>
            <a:chExt cx="4070985" cy="3868420"/>
          </a:xfrm>
        </p:grpSpPr>
        <p:sp>
          <p:nvSpPr>
            <p:cNvPr id="21" name="object 21"/>
            <p:cNvSpPr/>
            <p:nvPr/>
          </p:nvSpPr>
          <p:spPr>
            <a:xfrm>
              <a:off x="530352" y="1809108"/>
              <a:ext cx="4052316" cy="32321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5780" y="1499616"/>
              <a:ext cx="4061460" cy="3858895"/>
            </a:xfrm>
            <a:custGeom>
              <a:avLst/>
              <a:gdLst/>
              <a:ahLst/>
              <a:cxnLst/>
              <a:rect l="l" t="t" r="r" b="b"/>
              <a:pathLst>
                <a:path w="4061460" h="3858895">
                  <a:moveTo>
                    <a:pt x="0" y="3858767"/>
                  </a:moveTo>
                  <a:lnTo>
                    <a:pt x="4061460" y="3858767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3858767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0283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</a:t>
            </a:r>
            <a:r>
              <a:rPr spc="-70" dirty="0"/>
              <a:t> </a:t>
            </a:r>
            <a:r>
              <a:rPr spc="-5" dirty="0"/>
              <a:t>Library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9094" y="1325702"/>
            <a:ext cx="4333875" cy="32639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</a:pPr>
            <a:r>
              <a:rPr sz="1800" dirty="0">
                <a:latin typeface="Verdana"/>
                <a:cs typeface="Verdana"/>
              </a:rPr>
              <a:t>If </a:t>
            </a:r>
            <a:r>
              <a:rPr sz="1800" spc="-5" dirty="0">
                <a:latin typeface="Verdana"/>
                <a:cs typeface="Verdana"/>
              </a:rPr>
              <a:t>you create </a:t>
            </a:r>
            <a:r>
              <a:rPr sz="1800" dirty="0">
                <a:latin typeface="Verdana"/>
                <a:cs typeface="Verdana"/>
              </a:rPr>
              <a:t>an element and </a:t>
            </a:r>
            <a:r>
              <a:rPr sz="1800" spc="-5" dirty="0">
                <a:latin typeface="Verdana"/>
                <a:cs typeface="Verdana"/>
              </a:rPr>
              <a:t>need to  </a:t>
            </a:r>
            <a:r>
              <a:rPr sz="1800" dirty="0">
                <a:latin typeface="Verdana"/>
                <a:cs typeface="Verdana"/>
              </a:rPr>
              <a:t>use it </a:t>
            </a:r>
            <a:r>
              <a:rPr sz="1800" spc="-10" dirty="0">
                <a:latin typeface="Verdana"/>
                <a:cs typeface="Verdana"/>
              </a:rPr>
              <a:t>several </a:t>
            </a:r>
            <a:r>
              <a:rPr sz="1800" dirty="0">
                <a:latin typeface="Verdana"/>
                <a:cs typeface="Verdana"/>
              </a:rPr>
              <a:t>times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your layout, </a:t>
            </a:r>
            <a:r>
              <a:rPr sz="1800" dirty="0">
                <a:latin typeface="Verdana"/>
                <a:cs typeface="Verdana"/>
              </a:rPr>
              <a:t>it  can </a:t>
            </a:r>
            <a:r>
              <a:rPr sz="1800" spc="-5" dirty="0">
                <a:latin typeface="Verdana"/>
                <a:cs typeface="Verdana"/>
              </a:rPr>
              <a:t>be added to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tab page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i="1" spc="-5" dirty="0">
                <a:latin typeface="Verdana"/>
                <a:cs typeface="Verdana"/>
              </a:rPr>
              <a:t>Library palette. You </a:t>
            </a:r>
            <a:r>
              <a:rPr sz="1800" i="1" dirty="0">
                <a:latin typeface="Verdana"/>
                <a:cs typeface="Verdana"/>
              </a:rPr>
              <a:t>can </a:t>
            </a:r>
            <a:r>
              <a:rPr sz="1800" i="1" spc="-5" dirty="0">
                <a:latin typeface="Verdana"/>
                <a:cs typeface="Verdana"/>
              </a:rPr>
              <a:t>then drag  </a:t>
            </a:r>
            <a:r>
              <a:rPr sz="1800" i="1" dirty="0">
                <a:latin typeface="Verdana"/>
                <a:cs typeface="Verdana"/>
              </a:rPr>
              <a:t>and </a:t>
            </a:r>
            <a:r>
              <a:rPr sz="1800" i="1" spc="-5" dirty="0">
                <a:latin typeface="Verdana"/>
                <a:cs typeface="Verdana"/>
              </a:rPr>
              <a:t>drop </a:t>
            </a:r>
            <a:r>
              <a:rPr sz="1800" i="1" dirty="0">
                <a:latin typeface="Verdana"/>
                <a:cs typeface="Verdana"/>
              </a:rPr>
              <a:t>your </a:t>
            </a:r>
            <a:r>
              <a:rPr sz="1800" spc="-5" dirty="0">
                <a:latin typeface="Verdana"/>
                <a:cs typeface="Verdana"/>
              </a:rPr>
              <a:t>element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i="1" spc="-5" dirty="0">
                <a:latin typeface="Verdana"/>
                <a:cs typeface="Verdana"/>
              </a:rPr>
              <a:t>Library, </a:t>
            </a:r>
            <a:r>
              <a:rPr sz="1800" i="1" dirty="0">
                <a:latin typeface="Verdana"/>
                <a:cs typeface="Verdana"/>
              </a:rPr>
              <a:t>just </a:t>
            </a:r>
            <a:r>
              <a:rPr sz="1800" i="1" spc="-5" dirty="0">
                <a:latin typeface="Verdana"/>
                <a:cs typeface="Verdana"/>
              </a:rPr>
              <a:t>like </a:t>
            </a:r>
            <a:r>
              <a:rPr sz="1800" i="1" dirty="0">
                <a:latin typeface="Verdana"/>
                <a:cs typeface="Verdana"/>
              </a:rPr>
              <a:t>all </a:t>
            </a:r>
            <a:r>
              <a:rPr sz="1800" i="1" spc="-5" dirty="0">
                <a:latin typeface="Verdana"/>
                <a:cs typeface="Verdana"/>
              </a:rPr>
              <a:t>predefined  elements. </a:t>
            </a:r>
            <a:r>
              <a:rPr sz="1800" spc="5" dirty="0">
                <a:latin typeface="Verdana"/>
                <a:cs typeface="Verdana"/>
              </a:rPr>
              <a:t>All </a:t>
            </a:r>
            <a:r>
              <a:rPr sz="1800" spc="-5" dirty="0">
                <a:latin typeface="Verdana"/>
                <a:cs typeface="Verdana"/>
              </a:rPr>
              <a:t>standard objects that  </a:t>
            </a:r>
            <a:r>
              <a:rPr sz="1800" dirty="0">
                <a:latin typeface="Verdana"/>
                <a:cs typeface="Verdana"/>
              </a:rPr>
              <a:t>come with Designer 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restored 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any </a:t>
            </a:r>
            <a:r>
              <a:rPr sz="1800" i="1" spc="-5" dirty="0">
                <a:latin typeface="Verdana"/>
                <a:cs typeface="Verdana"/>
              </a:rPr>
              <a:t>Library tab by </a:t>
            </a:r>
            <a:r>
              <a:rPr sz="1800" spc="-5" dirty="0">
                <a:latin typeface="Verdana"/>
                <a:cs typeface="Verdana"/>
              </a:rPr>
              <a:t>selecting  </a:t>
            </a:r>
            <a:r>
              <a:rPr sz="1800" i="1" spc="-5" dirty="0">
                <a:latin typeface="Verdana"/>
                <a:cs typeface="Verdana"/>
              </a:rPr>
              <a:t>Restore Standard Objects </a:t>
            </a:r>
            <a:r>
              <a:rPr sz="1800" i="1" dirty="0">
                <a:latin typeface="Verdana"/>
                <a:cs typeface="Verdana"/>
              </a:rPr>
              <a:t>from </a:t>
            </a:r>
            <a:r>
              <a:rPr sz="1800" i="1" spc="-5" dirty="0">
                <a:latin typeface="Verdana"/>
                <a:cs typeface="Verdana"/>
              </a:rPr>
              <a:t>the  palette menu.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10" dirty="0">
                <a:latin typeface="Verdana"/>
                <a:cs typeface="Verdana"/>
              </a:rPr>
              <a:t>library </a:t>
            </a:r>
            <a:r>
              <a:rPr sz="1800" dirty="0">
                <a:latin typeface="Verdana"/>
                <a:cs typeface="Verdana"/>
              </a:rPr>
              <a:t>with its  objects can also </a:t>
            </a:r>
            <a:r>
              <a:rPr sz="1800" spc="-5" dirty="0">
                <a:latin typeface="Verdana"/>
                <a:cs typeface="Verdana"/>
              </a:rPr>
              <a:t>be published </a:t>
            </a:r>
            <a:r>
              <a:rPr sz="1800" dirty="0">
                <a:latin typeface="Verdana"/>
                <a:cs typeface="Verdana"/>
              </a:rPr>
              <a:t>on a  </a:t>
            </a:r>
            <a:r>
              <a:rPr sz="1800" spc="-5" dirty="0">
                <a:latin typeface="Verdana"/>
                <a:cs typeface="Verdana"/>
              </a:rPr>
              <a:t>server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9580" y="1357883"/>
            <a:ext cx="3569335" cy="4051300"/>
            <a:chOff x="449580" y="1357883"/>
            <a:chExt cx="3569335" cy="4051300"/>
          </a:xfrm>
        </p:grpSpPr>
        <p:sp>
          <p:nvSpPr>
            <p:cNvPr id="5" name="object 5"/>
            <p:cNvSpPr/>
            <p:nvPr/>
          </p:nvSpPr>
          <p:spPr>
            <a:xfrm>
              <a:off x="458724" y="1488994"/>
              <a:ext cx="3535680" cy="39029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4152" y="1362455"/>
              <a:ext cx="3560445" cy="4041775"/>
            </a:xfrm>
            <a:custGeom>
              <a:avLst/>
              <a:gdLst/>
              <a:ahLst/>
              <a:cxnLst/>
              <a:rect l="l" t="t" r="r" b="b"/>
              <a:pathLst>
                <a:path w="3560445" h="4041775">
                  <a:moveTo>
                    <a:pt x="0" y="4041648"/>
                  </a:moveTo>
                  <a:lnTo>
                    <a:pt x="3560064" y="4041648"/>
                  </a:lnTo>
                  <a:lnTo>
                    <a:pt x="3560064" y="0"/>
                  </a:lnTo>
                  <a:lnTo>
                    <a:pt x="0" y="0"/>
                  </a:lnTo>
                  <a:lnTo>
                    <a:pt x="0" y="404164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51231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15" dirty="0"/>
              <a:t>Form</a:t>
            </a:r>
            <a:r>
              <a:rPr spc="-95" dirty="0"/>
              <a:t> </a:t>
            </a:r>
            <a:r>
              <a:rPr dirty="0"/>
              <a:t>Properties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1668" y="1485900"/>
            <a:ext cx="4864735" cy="3355975"/>
            <a:chOff x="391668" y="1485900"/>
            <a:chExt cx="4864735" cy="3355975"/>
          </a:xfrm>
        </p:grpSpPr>
        <p:sp>
          <p:nvSpPr>
            <p:cNvPr id="4" name="object 4"/>
            <p:cNvSpPr/>
            <p:nvPr/>
          </p:nvSpPr>
          <p:spPr>
            <a:xfrm>
              <a:off x="400812" y="1586484"/>
              <a:ext cx="4846320" cy="32385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240" y="1490472"/>
              <a:ext cx="4855845" cy="3347085"/>
            </a:xfrm>
            <a:custGeom>
              <a:avLst/>
              <a:gdLst/>
              <a:ahLst/>
              <a:cxnLst/>
              <a:rect l="l" t="t" r="r" b="b"/>
              <a:pathLst>
                <a:path w="4855845" h="3347085">
                  <a:moveTo>
                    <a:pt x="0" y="3346704"/>
                  </a:moveTo>
                  <a:lnTo>
                    <a:pt x="4855464" y="3346704"/>
                  </a:lnTo>
                  <a:lnTo>
                    <a:pt x="4855464" y="0"/>
                  </a:lnTo>
                  <a:lnTo>
                    <a:pt x="0" y="0"/>
                  </a:lnTo>
                  <a:lnTo>
                    <a:pt x="0" y="334670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492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1769110" cy="152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95"/>
              </a:spcBef>
            </a:pPr>
            <a:r>
              <a:rPr sz="1800" spc="-5" dirty="0">
                <a:latin typeface="Verdana"/>
                <a:cs typeface="Verdana"/>
              </a:rPr>
              <a:t>1.Master </a:t>
            </a:r>
            <a:r>
              <a:rPr sz="1800" spc="-20" dirty="0">
                <a:latin typeface="Verdana"/>
                <a:cs typeface="Verdana"/>
              </a:rPr>
              <a:t>Page  </a:t>
            </a:r>
            <a:r>
              <a:rPr sz="1800" dirty="0">
                <a:latin typeface="Verdana"/>
                <a:cs typeface="Verdana"/>
              </a:rPr>
              <a:t>2.Body </a:t>
            </a:r>
            <a:r>
              <a:rPr sz="1800" spc="-20" dirty="0">
                <a:latin typeface="Verdana"/>
                <a:cs typeface="Verdana"/>
              </a:rPr>
              <a:t>Page  </a:t>
            </a:r>
            <a:r>
              <a:rPr sz="1800" dirty="0">
                <a:latin typeface="Verdana"/>
                <a:cs typeface="Verdana"/>
              </a:rPr>
              <a:t>3.Content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Area  4.Sub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492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4715" y="1403603"/>
            <a:ext cx="7150734" cy="4826635"/>
            <a:chOff x="394715" y="1403603"/>
            <a:chExt cx="7150734" cy="4826635"/>
          </a:xfrm>
        </p:grpSpPr>
        <p:sp>
          <p:nvSpPr>
            <p:cNvPr id="4" name="object 4"/>
            <p:cNvSpPr/>
            <p:nvPr/>
          </p:nvSpPr>
          <p:spPr>
            <a:xfrm>
              <a:off x="487680" y="1542287"/>
              <a:ext cx="7033259" cy="46634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9287" y="1408175"/>
              <a:ext cx="7141845" cy="4817745"/>
            </a:xfrm>
            <a:custGeom>
              <a:avLst/>
              <a:gdLst/>
              <a:ahLst/>
              <a:cxnLst/>
              <a:rect l="l" t="t" r="r" b="b"/>
              <a:pathLst>
                <a:path w="7141845" h="4817745">
                  <a:moveTo>
                    <a:pt x="0" y="4817364"/>
                  </a:moveTo>
                  <a:lnTo>
                    <a:pt x="7141464" y="4817364"/>
                  </a:lnTo>
                  <a:lnTo>
                    <a:pt x="7141464" y="0"/>
                  </a:lnTo>
                  <a:lnTo>
                    <a:pt x="0" y="0"/>
                  </a:lnTo>
                  <a:lnTo>
                    <a:pt x="0" y="481736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492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837295" cy="3030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Every </a:t>
            </a:r>
            <a:r>
              <a:rPr sz="1800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design </a:t>
            </a:r>
            <a:r>
              <a:rPr sz="1800" dirty="0">
                <a:latin typeface="Verdana"/>
                <a:cs typeface="Verdana"/>
              </a:rPr>
              <a:t>contains at </a:t>
            </a:r>
            <a:r>
              <a:rPr sz="1800" spc="-5" dirty="0">
                <a:latin typeface="Verdana"/>
                <a:cs typeface="Verdana"/>
              </a:rPr>
              <a:t>least </a:t>
            </a:r>
            <a:r>
              <a:rPr sz="1800" dirty="0">
                <a:latin typeface="Verdana"/>
                <a:cs typeface="Verdana"/>
              </a:rPr>
              <a:t>one </a:t>
            </a:r>
            <a:r>
              <a:rPr sz="1800" spc="-5" dirty="0">
                <a:latin typeface="Verdana"/>
                <a:cs typeface="Verdana"/>
              </a:rPr>
              <a:t>master </a:t>
            </a:r>
            <a:r>
              <a:rPr sz="1800" spc="-10" dirty="0">
                <a:latin typeface="Verdana"/>
                <a:cs typeface="Verdana"/>
              </a:rPr>
              <a:t>page </a:t>
            </a:r>
            <a:r>
              <a:rPr sz="1800" spc="-5" dirty="0">
                <a:latin typeface="Verdana"/>
                <a:cs typeface="Verdana"/>
              </a:rPr>
              <a:t>that Adobe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Lifecycle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Designer creates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automatically.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spc="-45" dirty="0">
                <a:latin typeface="Verdana"/>
                <a:cs typeface="Verdana"/>
              </a:rPr>
              <a:t>You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put objects </a:t>
            </a:r>
            <a:r>
              <a:rPr sz="1800" dirty="0">
                <a:latin typeface="Verdana"/>
                <a:cs typeface="Verdana"/>
              </a:rPr>
              <a:t>on a </a:t>
            </a:r>
            <a:r>
              <a:rPr sz="1800" spc="-5" dirty="0">
                <a:latin typeface="Verdana"/>
                <a:cs typeface="Verdana"/>
              </a:rPr>
              <a:t>master page that </a:t>
            </a:r>
            <a:r>
              <a:rPr sz="1800" dirty="0">
                <a:latin typeface="Verdana"/>
                <a:cs typeface="Verdana"/>
              </a:rPr>
              <a:t>will </a:t>
            </a:r>
            <a:r>
              <a:rPr sz="1800" spc="-5" dirty="0">
                <a:latin typeface="Verdana"/>
                <a:cs typeface="Verdana"/>
              </a:rPr>
              <a:t>appear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resulting </a:t>
            </a:r>
            <a:r>
              <a:rPr sz="1800" spc="-5" dirty="0">
                <a:latin typeface="Verdana"/>
                <a:cs typeface="Verdana"/>
              </a:rPr>
              <a:t>page  </a:t>
            </a:r>
            <a:r>
              <a:rPr sz="1800" dirty="0">
                <a:latin typeface="Verdana"/>
                <a:cs typeface="Verdana"/>
              </a:rPr>
              <a:t>at runtime, for </a:t>
            </a:r>
            <a:r>
              <a:rPr sz="1800" spc="-5" dirty="0">
                <a:latin typeface="Verdana"/>
                <a:cs typeface="Verdana"/>
              </a:rPr>
              <a:t>example, your company logo. </a:t>
            </a:r>
            <a:r>
              <a:rPr sz="1800" dirty="0">
                <a:latin typeface="Verdana"/>
                <a:cs typeface="Verdana"/>
              </a:rPr>
              <a:t>Such </a:t>
            </a:r>
            <a:r>
              <a:rPr sz="1800" spc="-5" dirty="0">
                <a:latin typeface="Verdana"/>
                <a:cs typeface="Verdana"/>
              </a:rPr>
              <a:t>objects that never  change </a:t>
            </a:r>
            <a:r>
              <a:rPr sz="1800" dirty="0">
                <a:latin typeface="Verdana"/>
                <a:cs typeface="Verdana"/>
              </a:rPr>
              <a:t>are called </a:t>
            </a:r>
            <a:r>
              <a:rPr sz="1800" spc="-5" dirty="0">
                <a:latin typeface="Verdana"/>
                <a:cs typeface="Verdana"/>
              </a:rPr>
              <a:t>boilerplate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objects</a:t>
            </a:r>
            <a:r>
              <a:rPr sz="1800" b="1" spc="-5" dirty="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  <a:spcBef>
                <a:spcPts val="770"/>
              </a:spcBef>
            </a:pP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some </a:t>
            </a:r>
            <a:r>
              <a:rPr sz="1800" spc="-5" dirty="0">
                <a:latin typeface="Verdana"/>
                <a:cs typeface="Verdana"/>
              </a:rPr>
              <a:t>extent, the boilerplate objects </a:t>
            </a:r>
            <a:r>
              <a:rPr sz="1800" dirty="0">
                <a:latin typeface="Verdana"/>
                <a:cs typeface="Verdana"/>
              </a:rPr>
              <a:t>of a </a:t>
            </a:r>
            <a:r>
              <a:rPr sz="1800" spc="-5" dirty="0">
                <a:latin typeface="Verdana"/>
                <a:cs typeface="Verdana"/>
              </a:rPr>
              <a:t>master page </a:t>
            </a:r>
            <a:r>
              <a:rPr sz="1800" dirty="0">
                <a:latin typeface="Verdana"/>
                <a:cs typeface="Verdana"/>
              </a:rPr>
              <a:t>could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2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compared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0"/>
              </a:lnSpc>
            </a:pPr>
            <a:r>
              <a:rPr sz="1800" spc="-5" dirty="0">
                <a:latin typeface="Verdana"/>
                <a:cs typeface="Verdana"/>
              </a:rPr>
              <a:t>to secondary </a:t>
            </a:r>
            <a:r>
              <a:rPr sz="1800" dirty="0">
                <a:latin typeface="Verdana"/>
                <a:cs typeface="Verdana"/>
              </a:rPr>
              <a:t>windows in </a:t>
            </a:r>
            <a:r>
              <a:rPr sz="1800" spc="-5" dirty="0">
                <a:latin typeface="Verdana"/>
                <a:cs typeface="Verdana"/>
              </a:rPr>
              <a:t>SAPscript </a:t>
            </a:r>
            <a:r>
              <a:rPr sz="1800" dirty="0">
                <a:latin typeface="Verdana"/>
                <a:cs typeface="Verdana"/>
              </a:rPr>
              <a:t>or Smart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Forms.</a:t>
            </a:r>
            <a:endParaRPr sz="1800">
              <a:latin typeface="Verdana"/>
              <a:cs typeface="Verdana"/>
            </a:endParaRPr>
          </a:p>
          <a:p>
            <a:pPr marL="12700" marR="120650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Verdana"/>
                <a:cs typeface="Verdana"/>
              </a:rPr>
              <a:t>On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master page, you </a:t>
            </a:r>
            <a:r>
              <a:rPr sz="1800" dirty="0">
                <a:latin typeface="Verdana"/>
                <a:cs typeface="Verdana"/>
              </a:rPr>
              <a:t>must include at </a:t>
            </a:r>
            <a:r>
              <a:rPr sz="1800" spc="-5" dirty="0">
                <a:latin typeface="Verdana"/>
                <a:cs typeface="Verdana"/>
              </a:rPr>
              <a:t>least </a:t>
            </a:r>
            <a:r>
              <a:rPr sz="1800" dirty="0">
                <a:latin typeface="Verdana"/>
                <a:cs typeface="Verdana"/>
              </a:rPr>
              <a:t>one </a:t>
            </a:r>
            <a:r>
              <a:rPr sz="1800" spc="-5" dirty="0">
                <a:latin typeface="Verdana"/>
                <a:cs typeface="Verdana"/>
              </a:rPr>
              <a:t>content area</a:t>
            </a:r>
            <a:r>
              <a:rPr sz="1800" b="1" spc="-5" dirty="0">
                <a:latin typeface="Verdana"/>
                <a:cs typeface="Verdana"/>
              </a:rPr>
              <a:t>. </a:t>
            </a:r>
            <a:r>
              <a:rPr sz="1800" spc="-5" dirty="0">
                <a:latin typeface="Verdana"/>
                <a:cs typeface="Verdana"/>
              </a:rPr>
              <a:t>This </a:t>
            </a:r>
            <a:r>
              <a:rPr sz="1800" dirty="0">
                <a:latin typeface="Verdana"/>
                <a:cs typeface="Verdana"/>
              </a:rPr>
              <a:t>defines 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size </a:t>
            </a:r>
            <a:r>
              <a:rPr sz="1800" spc="-5" dirty="0">
                <a:latin typeface="Verdana"/>
                <a:cs typeface="Verdana"/>
              </a:rPr>
              <a:t>to be used </a:t>
            </a:r>
            <a:r>
              <a:rPr sz="1800" dirty="0">
                <a:latin typeface="Verdana"/>
                <a:cs typeface="Verdana"/>
              </a:rPr>
              <a:t>for dynamic </a:t>
            </a:r>
            <a:r>
              <a:rPr sz="1800" spc="-5" dirty="0">
                <a:latin typeface="Verdana"/>
                <a:cs typeface="Verdana"/>
              </a:rPr>
              <a:t>output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Content areas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included only on </a:t>
            </a:r>
            <a:r>
              <a:rPr sz="1800" spc="-5" dirty="0">
                <a:latin typeface="Verdana"/>
                <a:cs typeface="Verdana"/>
              </a:rPr>
              <a:t>master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pages.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610870"/>
            <a:ext cx="337820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Overview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869759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635">
              <a:lnSpc>
                <a:spcPct val="1362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Create </a:t>
            </a:r>
            <a:r>
              <a:rPr sz="1800" dirty="0">
                <a:latin typeface="Verdana"/>
                <a:cs typeface="Verdana"/>
              </a:rPr>
              <a:t>form </a:t>
            </a:r>
            <a:r>
              <a:rPr sz="1800" spc="-5" dirty="0">
                <a:latin typeface="Verdana"/>
                <a:cs typeface="Verdana"/>
              </a:rPr>
              <a:t>templates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the layout that </a:t>
            </a:r>
            <a:r>
              <a:rPr sz="1800" dirty="0">
                <a:latin typeface="Verdana"/>
                <a:cs typeface="Verdana"/>
              </a:rPr>
              <a:t>include </a:t>
            </a:r>
            <a:r>
              <a:rPr sz="1800" spc="-5" dirty="0">
                <a:latin typeface="Verdana"/>
                <a:cs typeface="Verdana"/>
              </a:rPr>
              <a:t>logos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pictures  Edit </a:t>
            </a:r>
            <a:r>
              <a:rPr sz="1800" dirty="0">
                <a:latin typeface="Verdana"/>
                <a:cs typeface="Verdana"/>
              </a:rPr>
              <a:t>forms online 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offline</a:t>
            </a:r>
            <a:endParaRPr sz="1800">
              <a:latin typeface="Verdana"/>
              <a:cs typeface="Verdana"/>
            </a:endParaRPr>
          </a:p>
          <a:p>
            <a:pPr marL="12700" marR="208279">
              <a:lnSpc>
                <a:spcPts val="1939"/>
              </a:lnSpc>
              <a:spcBef>
                <a:spcPts val="1040"/>
              </a:spcBef>
            </a:pPr>
            <a:r>
              <a:rPr sz="1800" spc="-10" dirty="0">
                <a:latin typeface="Verdana"/>
                <a:cs typeface="Verdana"/>
              </a:rPr>
              <a:t>Forms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filled in </a:t>
            </a:r>
            <a:r>
              <a:rPr sz="1800" spc="-10" dirty="0">
                <a:latin typeface="Verdana"/>
                <a:cs typeface="Verdana"/>
              </a:rPr>
              <a:t>advance </a:t>
            </a:r>
            <a:r>
              <a:rPr sz="1800" dirty="0">
                <a:latin typeface="Verdana"/>
                <a:cs typeface="Verdana"/>
              </a:rPr>
              <a:t>automatically with specific </a:t>
            </a:r>
            <a:r>
              <a:rPr sz="1800" spc="-5" dirty="0">
                <a:latin typeface="Verdana"/>
                <a:cs typeface="Verdana"/>
              </a:rPr>
              <a:t>data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5" dirty="0">
                <a:latin typeface="Verdana"/>
                <a:cs typeface="Verdana"/>
              </a:rPr>
              <a:t>SAP  applications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then sent to the correct recipients </a:t>
            </a:r>
            <a:r>
              <a:rPr sz="1800" dirty="0">
                <a:latin typeface="Verdana"/>
                <a:cs typeface="Verdana"/>
              </a:rPr>
              <a:t>using </a:t>
            </a:r>
            <a:r>
              <a:rPr sz="1800" spc="-5" dirty="0">
                <a:latin typeface="Verdana"/>
                <a:cs typeface="Verdana"/>
              </a:rPr>
              <a:t>secure</a:t>
            </a:r>
            <a:r>
              <a:rPr sz="1800" spc="1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methods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Automatic consistency </a:t>
            </a:r>
            <a:r>
              <a:rPr sz="1800" dirty="0">
                <a:latin typeface="Verdana"/>
                <a:cs typeface="Verdana"/>
              </a:rPr>
              <a:t>checks for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-5" dirty="0">
                <a:latin typeface="Verdana"/>
                <a:cs typeface="Verdana"/>
              </a:rPr>
              <a:t>Activate enhanced </a:t>
            </a:r>
            <a:r>
              <a:rPr sz="1800" dirty="0">
                <a:latin typeface="Verdana"/>
                <a:cs typeface="Verdana"/>
              </a:rPr>
              <a:t>functions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comments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800" dirty="0">
                <a:latin typeface="Verdana"/>
                <a:cs typeface="Verdana"/>
              </a:rPr>
              <a:t>Digital </a:t>
            </a:r>
            <a:r>
              <a:rPr sz="1800" spc="-5" dirty="0">
                <a:latin typeface="Verdana"/>
                <a:cs typeface="Verdana"/>
              </a:rPr>
              <a:t>signatures </a:t>
            </a:r>
            <a:r>
              <a:rPr sz="1800" dirty="0">
                <a:latin typeface="Verdana"/>
                <a:cs typeface="Verdana"/>
              </a:rPr>
              <a:t>and form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certification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spc="-5" dirty="0">
                <a:latin typeface="Verdana"/>
                <a:cs typeface="Verdana"/>
              </a:rPr>
              <a:t>User-friendly tools reduce the </a:t>
            </a:r>
            <a:r>
              <a:rPr sz="1800" dirty="0">
                <a:latin typeface="Verdana"/>
                <a:cs typeface="Verdana"/>
              </a:rPr>
              <a:t>time and costs </a:t>
            </a:r>
            <a:r>
              <a:rPr sz="1800" spc="-5" dirty="0">
                <a:latin typeface="Verdana"/>
                <a:cs typeface="Verdana"/>
              </a:rPr>
              <a:t>associated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creating </a:t>
            </a:r>
            <a:r>
              <a:rPr sz="1800" dirty="0">
                <a:latin typeface="Verdana"/>
                <a:cs typeface="Verdana"/>
              </a:rPr>
              <a:t>form  </a:t>
            </a:r>
            <a:r>
              <a:rPr sz="1800" spc="-5" dirty="0">
                <a:latin typeface="Verdana"/>
                <a:cs typeface="Verdana"/>
              </a:rPr>
              <a:t>layouts.</a:t>
            </a:r>
            <a:endParaRPr sz="1800">
              <a:latin typeface="Verdana"/>
              <a:cs typeface="Verdana"/>
            </a:endParaRPr>
          </a:p>
          <a:p>
            <a:pPr marL="12700" marR="481330">
              <a:lnSpc>
                <a:spcPts val="1950"/>
              </a:lnSpc>
              <a:spcBef>
                <a:spcPts val="994"/>
              </a:spcBef>
            </a:pPr>
            <a:r>
              <a:rPr sz="1800" spc="-5" dirty="0">
                <a:latin typeface="Verdana"/>
                <a:cs typeface="Verdana"/>
              </a:rPr>
              <a:t>The usage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PDF </a:t>
            </a:r>
            <a:r>
              <a:rPr sz="1800" dirty="0">
                <a:latin typeface="Verdana"/>
                <a:cs typeface="Verdana"/>
              </a:rPr>
              <a:t>format </a:t>
            </a:r>
            <a:r>
              <a:rPr sz="1800" spc="-5" dirty="0">
                <a:latin typeface="Verdana"/>
                <a:cs typeface="Verdana"/>
              </a:rPr>
              <a:t>means that </a:t>
            </a:r>
            <a:r>
              <a:rPr sz="1800" dirty="0">
                <a:latin typeface="Verdana"/>
                <a:cs typeface="Verdana"/>
              </a:rPr>
              <a:t>forms retain </a:t>
            </a:r>
            <a:r>
              <a:rPr sz="1800" spc="-5" dirty="0">
                <a:latin typeface="Verdana"/>
                <a:cs typeface="Verdana"/>
              </a:rPr>
              <a:t>their </a:t>
            </a:r>
            <a:r>
              <a:rPr sz="1800" spc="-10" dirty="0">
                <a:latin typeface="Verdana"/>
                <a:cs typeface="Verdana"/>
              </a:rPr>
              <a:t>appearance  </a:t>
            </a:r>
            <a:r>
              <a:rPr sz="1800" spc="-5" dirty="0">
                <a:latin typeface="Verdana"/>
                <a:cs typeface="Verdana"/>
              </a:rPr>
              <a:t>regardless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environment they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used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703643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Inserting </a:t>
            </a:r>
            <a:r>
              <a:rPr spc="-15" dirty="0"/>
              <a:t>Several </a:t>
            </a:r>
            <a:r>
              <a:rPr dirty="0"/>
              <a:t>Master</a:t>
            </a:r>
            <a:r>
              <a:rPr spc="-15" dirty="0"/>
              <a:t> Pages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0727" y="1446275"/>
            <a:ext cx="6449695" cy="4910455"/>
            <a:chOff x="490727" y="1446275"/>
            <a:chExt cx="6449695" cy="4910455"/>
          </a:xfrm>
        </p:grpSpPr>
        <p:sp>
          <p:nvSpPr>
            <p:cNvPr id="4" name="object 4"/>
            <p:cNvSpPr/>
            <p:nvPr/>
          </p:nvSpPr>
          <p:spPr>
            <a:xfrm>
              <a:off x="522731" y="1562099"/>
              <a:ext cx="6385559" cy="4686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299" y="1450847"/>
              <a:ext cx="6440805" cy="4901565"/>
            </a:xfrm>
            <a:custGeom>
              <a:avLst/>
              <a:gdLst/>
              <a:ahLst/>
              <a:cxnLst/>
              <a:rect l="l" t="t" r="r" b="b"/>
              <a:pathLst>
                <a:path w="6440805" h="4901565">
                  <a:moveTo>
                    <a:pt x="0" y="4901183"/>
                  </a:moveTo>
                  <a:lnTo>
                    <a:pt x="6440424" y="4901183"/>
                  </a:lnTo>
                  <a:lnTo>
                    <a:pt x="6440424" y="0"/>
                  </a:lnTo>
                  <a:lnTo>
                    <a:pt x="0" y="0"/>
                  </a:lnTo>
                  <a:lnTo>
                    <a:pt x="0" y="49011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4922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16010" cy="14141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dirty="0">
                <a:latin typeface="Verdana"/>
                <a:cs typeface="Verdana"/>
              </a:rPr>
              <a:t>Subforms can </a:t>
            </a:r>
            <a:r>
              <a:rPr sz="1800" spc="-5" dirty="0">
                <a:latin typeface="Verdana"/>
                <a:cs typeface="Verdana"/>
              </a:rPr>
              <a:t>be thought </a:t>
            </a:r>
            <a:r>
              <a:rPr sz="1800" dirty="0">
                <a:latin typeface="Verdana"/>
                <a:cs typeface="Verdana"/>
              </a:rPr>
              <a:t>of as folders containing </a:t>
            </a:r>
            <a:r>
              <a:rPr sz="1800" spc="-10" dirty="0">
                <a:latin typeface="Verdana"/>
                <a:cs typeface="Verdana"/>
              </a:rPr>
              <a:t>several </a:t>
            </a:r>
            <a:r>
              <a:rPr sz="1800" spc="-5" dirty="0">
                <a:latin typeface="Verdana"/>
                <a:cs typeface="Verdana"/>
              </a:rPr>
              <a:t>objects. They </a:t>
            </a:r>
            <a:r>
              <a:rPr sz="1800" dirty="0">
                <a:latin typeface="Verdana"/>
                <a:cs typeface="Verdana"/>
              </a:rPr>
              <a:t>can  </a:t>
            </a:r>
            <a:r>
              <a:rPr sz="1800" spc="-5" dirty="0">
                <a:latin typeface="Verdana"/>
                <a:cs typeface="Verdana"/>
              </a:rPr>
              <a:t>be used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simple </a:t>
            </a:r>
            <a:r>
              <a:rPr sz="1800" spc="-5" dirty="0">
                <a:latin typeface="Verdana"/>
                <a:cs typeface="Verdana"/>
              </a:rPr>
              <a:t>reason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keeping order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25" dirty="0">
                <a:latin typeface="Verdana"/>
                <a:cs typeface="Verdana"/>
              </a:rPr>
              <a:t>Hierarchy, </a:t>
            </a:r>
            <a:r>
              <a:rPr sz="1800" dirty="0">
                <a:latin typeface="Verdana"/>
                <a:cs typeface="Verdana"/>
              </a:rPr>
              <a:t>as it is  </a:t>
            </a:r>
            <a:r>
              <a:rPr sz="1800" spc="-5" dirty="0">
                <a:latin typeface="Verdana"/>
                <a:cs typeface="Verdana"/>
              </a:rPr>
              <a:t>possible to expand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compress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subforms.</a:t>
            </a:r>
            <a:endParaRPr sz="1800">
              <a:latin typeface="Verdana"/>
              <a:cs typeface="Verdana"/>
            </a:endParaRPr>
          </a:p>
          <a:p>
            <a:pPr marL="12700" marR="172085">
              <a:lnSpc>
                <a:spcPts val="1939"/>
              </a:lnSpc>
              <a:spcBef>
                <a:spcPts val="1010"/>
              </a:spcBef>
            </a:pPr>
            <a:r>
              <a:rPr sz="1800" dirty="0">
                <a:latin typeface="Verdana"/>
                <a:cs typeface="Verdana"/>
              </a:rPr>
              <a:t>Subforms also help </a:t>
            </a:r>
            <a:r>
              <a:rPr sz="1800" spc="-5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rearrange several </a:t>
            </a:r>
            <a:r>
              <a:rPr sz="1800" spc="-5" dirty="0">
                <a:latin typeface="Verdana"/>
                <a:cs typeface="Verdana"/>
              </a:rPr>
              <a:t>objects </a:t>
            </a:r>
            <a:r>
              <a:rPr sz="1800" dirty="0">
                <a:latin typeface="Verdana"/>
                <a:cs typeface="Verdana"/>
              </a:rPr>
              <a:t>at a </a:t>
            </a:r>
            <a:r>
              <a:rPr sz="1800" spc="-5" dirty="0">
                <a:latin typeface="Verdana"/>
                <a:cs typeface="Verdana"/>
              </a:rPr>
              <a:t>different place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 </a:t>
            </a:r>
            <a:r>
              <a:rPr sz="1800" dirty="0">
                <a:latin typeface="Verdana"/>
                <a:cs typeface="Verdana"/>
              </a:rPr>
              <a:t>form.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2731" y="3189732"/>
            <a:ext cx="5575300" cy="2723515"/>
            <a:chOff x="522731" y="3189732"/>
            <a:chExt cx="5575300" cy="2723515"/>
          </a:xfrm>
        </p:grpSpPr>
        <p:sp>
          <p:nvSpPr>
            <p:cNvPr id="5" name="object 5"/>
            <p:cNvSpPr/>
            <p:nvPr/>
          </p:nvSpPr>
          <p:spPr>
            <a:xfrm>
              <a:off x="707184" y="3297936"/>
              <a:ext cx="5381195" cy="25908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7303" y="3194304"/>
              <a:ext cx="5565775" cy="2714625"/>
            </a:xfrm>
            <a:custGeom>
              <a:avLst/>
              <a:gdLst/>
              <a:ahLst/>
              <a:cxnLst/>
              <a:rect l="l" t="t" r="r" b="b"/>
              <a:pathLst>
                <a:path w="5565775" h="2714625">
                  <a:moveTo>
                    <a:pt x="0" y="2714244"/>
                  </a:moveTo>
                  <a:lnTo>
                    <a:pt x="5565648" y="2714244"/>
                  </a:lnTo>
                  <a:lnTo>
                    <a:pt x="5565648" y="0"/>
                  </a:lnTo>
                  <a:lnTo>
                    <a:pt x="0" y="0"/>
                  </a:lnTo>
                  <a:lnTo>
                    <a:pt x="0" y="27142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9542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50" dirty="0"/>
              <a:t>Types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Subforms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8781415" cy="26492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15"/>
              </a:spcBef>
              <a:buSzPct val="94444"/>
              <a:buAutoNum type="arabicPeriod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If of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i="1" spc="-5" dirty="0">
                <a:latin typeface="Verdana"/>
                <a:cs typeface="Verdana"/>
              </a:rPr>
              <a:t>Positioned, objects </a:t>
            </a:r>
            <a:r>
              <a:rPr sz="1800" i="1" dirty="0">
                <a:latin typeface="Verdana"/>
                <a:cs typeface="Verdana"/>
              </a:rPr>
              <a:t>of </a:t>
            </a:r>
            <a:r>
              <a:rPr sz="1800" i="1" spc="-5" dirty="0">
                <a:latin typeface="Verdana"/>
                <a:cs typeface="Verdana"/>
              </a:rPr>
              <a:t>subforms </a:t>
            </a:r>
            <a:r>
              <a:rPr sz="1800" i="1" dirty="0">
                <a:latin typeface="Verdana"/>
                <a:cs typeface="Verdana"/>
              </a:rPr>
              <a:t>can </a:t>
            </a:r>
            <a:r>
              <a:rPr sz="1800" i="1" spc="-5" dirty="0">
                <a:latin typeface="Verdana"/>
                <a:cs typeface="Verdana"/>
              </a:rPr>
              <a:t>be laid down </a:t>
            </a:r>
            <a:r>
              <a:rPr sz="1800" i="1" dirty="0">
                <a:latin typeface="Verdana"/>
                <a:cs typeface="Verdana"/>
              </a:rPr>
              <a:t>at </a:t>
            </a:r>
            <a:r>
              <a:rPr sz="1800" i="1" spc="-5" dirty="0">
                <a:latin typeface="Verdana"/>
                <a:cs typeface="Verdana"/>
              </a:rPr>
              <a:t>their exact  </a:t>
            </a:r>
            <a:r>
              <a:rPr sz="1800" dirty="0">
                <a:latin typeface="Verdana"/>
                <a:cs typeface="Verdana"/>
              </a:rPr>
              <a:t>position at runtime, </a:t>
            </a:r>
            <a:r>
              <a:rPr sz="1800" spc="-5" dirty="0">
                <a:latin typeface="Verdana"/>
                <a:cs typeface="Verdana"/>
              </a:rPr>
              <a:t>relative to the subform. </a:t>
            </a:r>
            <a:r>
              <a:rPr sz="1800" spc="-2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example, </a:t>
            </a:r>
            <a:r>
              <a:rPr sz="1800" dirty="0">
                <a:latin typeface="Verdana"/>
                <a:cs typeface="Verdana"/>
              </a:rPr>
              <a:t>if a </a:t>
            </a:r>
            <a:r>
              <a:rPr sz="1800" spc="-5" dirty="0">
                <a:latin typeface="Verdana"/>
                <a:cs typeface="Verdana"/>
              </a:rPr>
              <a:t>text </a:t>
            </a:r>
            <a:r>
              <a:rPr sz="1800" dirty="0">
                <a:latin typeface="Verdana"/>
                <a:cs typeface="Verdana"/>
              </a:rPr>
              <a:t>field has  </a:t>
            </a:r>
            <a:r>
              <a:rPr sz="1800" spc="-5" dirty="0">
                <a:latin typeface="Verdana"/>
                <a:cs typeface="Verdana"/>
              </a:rPr>
              <a:t>been </a:t>
            </a:r>
            <a:r>
              <a:rPr sz="1800" dirty="0">
                <a:latin typeface="Verdana"/>
                <a:cs typeface="Verdana"/>
              </a:rPr>
              <a:t>positioned at </a:t>
            </a:r>
            <a:r>
              <a:rPr sz="1800" spc="-5" dirty="0">
                <a:latin typeface="Verdana"/>
                <a:cs typeface="Verdana"/>
              </a:rPr>
              <a:t>the top </a:t>
            </a:r>
            <a:r>
              <a:rPr sz="1800" dirty="0">
                <a:latin typeface="Verdana"/>
                <a:cs typeface="Verdana"/>
              </a:rPr>
              <a:t>left </a:t>
            </a:r>
            <a:r>
              <a:rPr sz="1800" spc="-5" dirty="0">
                <a:latin typeface="Verdana"/>
                <a:cs typeface="Verdana"/>
              </a:rPr>
              <a:t>corner </a:t>
            </a:r>
            <a:r>
              <a:rPr sz="1800" dirty="0">
                <a:latin typeface="Verdana"/>
                <a:cs typeface="Verdana"/>
              </a:rPr>
              <a:t>of a </a:t>
            </a:r>
            <a:r>
              <a:rPr sz="1800" spc="-5" dirty="0">
                <a:latin typeface="Verdana"/>
                <a:cs typeface="Verdana"/>
              </a:rPr>
              <a:t>subform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i="1" spc="-5" dirty="0">
                <a:latin typeface="Verdana"/>
                <a:cs typeface="Verdana"/>
              </a:rPr>
              <a:t>Positioned, it will  </a:t>
            </a:r>
            <a:r>
              <a:rPr sz="1800" spc="-5" dirty="0">
                <a:latin typeface="Verdana"/>
                <a:cs typeface="Verdana"/>
              </a:rPr>
              <a:t>always be </a:t>
            </a:r>
            <a:r>
              <a:rPr sz="1800" dirty="0">
                <a:latin typeface="Verdana"/>
                <a:cs typeface="Verdana"/>
              </a:rPr>
              <a:t>positioned at </a:t>
            </a:r>
            <a:r>
              <a:rPr sz="1800" spc="-5" dirty="0">
                <a:latin typeface="Verdana"/>
                <a:cs typeface="Verdana"/>
              </a:rPr>
              <a:t>the top </a:t>
            </a:r>
            <a:r>
              <a:rPr sz="1800" dirty="0">
                <a:latin typeface="Verdana"/>
                <a:cs typeface="Verdana"/>
              </a:rPr>
              <a:t>left </a:t>
            </a:r>
            <a:r>
              <a:rPr sz="1800" spc="-5" dirty="0">
                <a:latin typeface="Verdana"/>
                <a:cs typeface="Verdana"/>
              </a:rPr>
              <a:t>corner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subform, independent  where </a:t>
            </a:r>
            <a:r>
              <a:rPr sz="1800" dirty="0">
                <a:latin typeface="Verdana"/>
                <a:cs typeface="Verdana"/>
              </a:rPr>
              <a:t>on a </a:t>
            </a:r>
            <a:r>
              <a:rPr sz="1800" spc="-10" dirty="0">
                <a:latin typeface="Verdana"/>
                <a:cs typeface="Verdana"/>
              </a:rPr>
              <a:t>page </a:t>
            </a:r>
            <a:r>
              <a:rPr sz="1800" dirty="0">
                <a:latin typeface="Verdana"/>
                <a:cs typeface="Verdana"/>
              </a:rPr>
              <a:t>this </a:t>
            </a:r>
            <a:r>
              <a:rPr sz="1800" spc="-5" dirty="0">
                <a:latin typeface="Verdana"/>
                <a:cs typeface="Verdana"/>
              </a:rPr>
              <a:t>subform </a:t>
            </a:r>
            <a:r>
              <a:rPr sz="1800" dirty="0">
                <a:latin typeface="Verdana"/>
                <a:cs typeface="Verdana"/>
              </a:rPr>
              <a:t>is included. </a:t>
            </a:r>
            <a:r>
              <a:rPr sz="1800" spc="-5" dirty="0">
                <a:latin typeface="Verdana"/>
                <a:cs typeface="Verdana"/>
              </a:rPr>
              <a:t>(The </a:t>
            </a:r>
            <a:r>
              <a:rPr sz="1800" i="1" spc="-5" dirty="0">
                <a:latin typeface="Verdana"/>
                <a:cs typeface="Verdana"/>
              </a:rPr>
              <a:t>Hierarchy position </a:t>
            </a:r>
            <a:r>
              <a:rPr sz="1800" i="1" dirty="0">
                <a:latin typeface="Verdana"/>
                <a:cs typeface="Verdana"/>
              </a:rPr>
              <a:t>of an  </a:t>
            </a:r>
            <a:r>
              <a:rPr sz="1800" i="1" spc="-5" dirty="0">
                <a:latin typeface="Verdana"/>
                <a:cs typeface="Verdana"/>
              </a:rPr>
              <a:t>object </a:t>
            </a:r>
            <a:r>
              <a:rPr sz="1800" dirty="0">
                <a:latin typeface="Verdana"/>
                <a:cs typeface="Verdana"/>
              </a:rPr>
              <a:t>within a </a:t>
            </a:r>
            <a:r>
              <a:rPr sz="1800" spc="-5" dirty="0">
                <a:latin typeface="Verdana"/>
                <a:cs typeface="Verdana"/>
              </a:rPr>
              <a:t>subform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type </a:t>
            </a:r>
            <a:r>
              <a:rPr sz="1800" i="1" spc="-5" dirty="0">
                <a:latin typeface="Verdana"/>
                <a:cs typeface="Verdana"/>
              </a:rPr>
              <a:t>Positioned is irrelevant </a:t>
            </a:r>
            <a:r>
              <a:rPr sz="1800" i="1" dirty="0">
                <a:latin typeface="Verdana"/>
                <a:cs typeface="Verdana"/>
              </a:rPr>
              <a:t>for </a:t>
            </a:r>
            <a:r>
              <a:rPr sz="1800" i="1" spc="-5" dirty="0">
                <a:latin typeface="Verdana"/>
                <a:cs typeface="Verdana"/>
              </a:rPr>
              <a:t>its layout  position.)</a:t>
            </a:r>
            <a:endParaRPr sz="1800">
              <a:latin typeface="Verdana"/>
              <a:cs typeface="Verdana"/>
            </a:endParaRPr>
          </a:p>
          <a:p>
            <a:pPr marL="12700" marR="425450" algn="just">
              <a:lnSpc>
                <a:spcPts val="1939"/>
              </a:lnSpc>
              <a:spcBef>
                <a:spcPts val="1030"/>
              </a:spcBef>
              <a:buSzPct val="94444"/>
              <a:buAutoNum type="arabicPeriod"/>
              <a:tabLst>
                <a:tab pos="241935" algn="l"/>
              </a:tabLst>
            </a:pPr>
            <a:r>
              <a:rPr sz="1800" dirty="0">
                <a:latin typeface="Verdana"/>
                <a:cs typeface="Verdana"/>
              </a:rPr>
              <a:t>If of </a:t>
            </a:r>
            <a:r>
              <a:rPr sz="1800" spc="-5" dirty="0">
                <a:latin typeface="Verdana"/>
                <a:cs typeface="Verdana"/>
              </a:rPr>
              <a:t>type Flowed, the objects </a:t>
            </a:r>
            <a:r>
              <a:rPr sz="1800" dirty="0">
                <a:latin typeface="Verdana"/>
                <a:cs typeface="Verdana"/>
              </a:rPr>
              <a:t>will follow </a:t>
            </a:r>
            <a:r>
              <a:rPr sz="1800" spc="-5" dirty="0">
                <a:latin typeface="Verdana"/>
                <a:cs typeface="Verdana"/>
              </a:rPr>
              <a:t>each </a:t>
            </a:r>
            <a:r>
              <a:rPr sz="1800" spc="-45" dirty="0">
                <a:latin typeface="Verdana"/>
                <a:cs typeface="Verdana"/>
              </a:rPr>
              <a:t>other, </a:t>
            </a:r>
            <a:r>
              <a:rPr sz="1800" spc="-5" dirty="0">
                <a:latin typeface="Verdana"/>
                <a:cs typeface="Verdana"/>
              </a:rPr>
              <a:t>depending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  space they require </a:t>
            </a:r>
            <a:r>
              <a:rPr sz="1800" dirty="0">
                <a:latin typeface="Verdana"/>
                <a:cs typeface="Verdana"/>
              </a:rPr>
              <a:t>at runtime. A </a:t>
            </a:r>
            <a:r>
              <a:rPr sz="1800" spc="-10" dirty="0">
                <a:latin typeface="Verdana"/>
                <a:cs typeface="Verdana"/>
              </a:rPr>
              <a:t>body </a:t>
            </a:r>
            <a:r>
              <a:rPr sz="1800" spc="-5" dirty="0">
                <a:latin typeface="Verdana"/>
                <a:cs typeface="Verdana"/>
              </a:rPr>
              <a:t>page (as the topmost subform) </a:t>
            </a:r>
            <a:r>
              <a:rPr sz="1800" spc="5" dirty="0">
                <a:latin typeface="Verdana"/>
                <a:cs typeface="Verdana"/>
              </a:rPr>
              <a:t>is  </a:t>
            </a:r>
            <a:r>
              <a:rPr sz="1800" dirty="0">
                <a:latin typeface="Verdana"/>
                <a:cs typeface="Verdana"/>
              </a:rPr>
              <a:t>typically of this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495427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Designer </a:t>
            </a:r>
            <a:r>
              <a:rPr dirty="0"/>
              <a:t>- </a:t>
            </a:r>
            <a:r>
              <a:rPr spc="-50" dirty="0"/>
              <a:t>Types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Subforms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31519" y="1296924"/>
            <a:ext cx="4415155" cy="2517775"/>
            <a:chOff x="731519" y="1296924"/>
            <a:chExt cx="4415155" cy="2517775"/>
          </a:xfrm>
        </p:grpSpPr>
        <p:sp>
          <p:nvSpPr>
            <p:cNvPr id="4" name="object 4"/>
            <p:cNvSpPr/>
            <p:nvPr/>
          </p:nvSpPr>
          <p:spPr>
            <a:xfrm>
              <a:off x="763523" y="1481328"/>
              <a:ext cx="4373880" cy="23241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6091" y="1301496"/>
              <a:ext cx="4406265" cy="2508885"/>
            </a:xfrm>
            <a:custGeom>
              <a:avLst/>
              <a:gdLst/>
              <a:ahLst/>
              <a:cxnLst/>
              <a:rect l="l" t="t" r="r" b="b"/>
              <a:pathLst>
                <a:path w="4406265" h="2508885">
                  <a:moveTo>
                    <a:pt x="0" y="2508504"/>
                  </a:moveTo>
                  <a:lnTo>
                    <a:pt x="4405884" y="2508504"/>
                  </a:lnTo>
                  <a:lnTo>
                    <a:pt x="4405884" y="0"/>
                  </a:lnTo>
                  <a:lnTo>
                    <a:pt x="0" y="0"/>
                  </a:lnTo>
                  <a:lnTo>
                    <a:pt x="0" y="250850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1372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</a:t>
            </a:r>
            <a:r>
              <a:rPr spc="-30" dirty="0"/>
              <a:t>ay</a:t>
            </a:r>
            <a:r>
              <a:rPr dirty="0"/>
              <a:t>out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 marR="156210">
              <a:lnSpc>
                <a:spcPct val="136200"/>
              </a:lnSpc>
              <a:spcBef>
                <a:spcPts val="100"/>
              </a:spcBef>
            </a:pPr>
            <a:r>
              <a:rPr spc="-5" dirty="0"/>
              <a:t>1.Insert static elements </a:t>
            </a:r>
            <a:r>
              <a:rPr dirty="0"/>
              <a:t>into a form: </a:t>
            </a:r>
            <a:r>
              <a:rPr spc="-5" dirty="0"/>
              <a:t>images, texts, </a:t>
            </a:r>
            <a:r>
              <a:rPr dirty="0"/>
              <a:t>and </a:t>
            </a:r>
            <a:r>
              <a:rPr spc="-5" dirty="0"/>
              <a:t>graphical objects  </a:t>
            </a:r>
            <a:r>
              <a:rPr dirty="0"/>
              <a:t>2.Set </a:t>
            </a:r>
            <a:r>
              <a:rPr spc="-5" dirty="0"/>
              <a:t>object properties </a:t>
            </a:r>
            <a:r>
              <a:rPr dirty="0"/>
              <a:t>for </a:t>
            </a:r>
            <a:r>
              <a:rPr spc="-5" dirty="0"/>
              <a:t>static </a:t>
            </a:r>
            <a:r>
              <a:rPr dirty="0"/>
              <a:t>form</a:t>
            </a:r>
            <a:r>
              <a:rPr spc="35" dirty="0"/>
              <a:t> </a:t>
            </a:r>
            <a:r>
              <a:rPr dirty="0"/>
              <a:t>elements</a:t>
            </a:r>
          </a:p>
          <a:p>
            <a:pPr marL="71120" marR="5080">
              <a:lnSpc>
                <a:spcPts val="1939"/>
              </a:lnSpc>
              <a:spcBef>
                <a:spcPts val="1040"/>
              </a:spcBef>
              <a:buSzPct val="94444"/>
              <a:buAutoNum type="arabicPeriod" startAt="3"/>
              <a:tabLst>
                <a:tab pos="300990" algn="l"/>
              </a:tabLst>
            </a:pPr>
            <a:r>
              <a:rPr spc="-5" dirty="0"/>
              <a:t>Insert </a:t>
            </a:r>
            <a:r>
              <a:rPr dirty="0"/>
              <a:t>dynamic </a:t>
            </a:r>
            <a:r>
              <a:rPr spc="-5" dirty="0"/>
              <a:t>elements </a:t>
            </a:r>
            <a:r>
              <a:rPr dirty="0"/>
              <a:t>into a form: </a:t>
            </a:r>
            <a:r>
              <a:rPr spc="-5" dirty="0"/>
              <a:t>text </a:t>
            </a:r>
            <a:r>
              <a:rPr dirty="0"/>
              <a:t>fields, </a:t>
            </a:r>
            <a:r>
              <a:rPr spc="-5" dirty="0"/>
              <a:t>image </a:t>
            </a:r>
            <a:r>
              <a:rPr dirty="0"/>
              <a:t>fields, </a:t>
            </a:r>
            <a:r>
              <a:rPr spc="-5" dirty="0"/>
              <a:t>date/time  </a:t>
            </a:r>
            <a:r>
              <a:rPr dirty="0"/>
              <a:t>fields, floating</a:t>
            </a:r>
            <a:r>
              <a:rPr spc="-5" dirty="0"/>
              <a:t> </a:t>
            </a:r>
            <a:r>
              <a:rPr dirty="0"/>
              <a:t>fields</a:t>
            </a:r>
          </a:p>
          <a:p>
            <a:pPr marL="71120" marR="221615">
              <a:lnSpc>
                <a:spcPts val="1939"/>
              </a:lnSpc>
              <a:spcBef>
                <a:spcPts val="1005"/>
              </a:spcBef>
              <a:buSzPct val="94444"/>
              <a:buAutoNum type="arabicPeriod" startAt="3"/>
              <a:tabLst>
                <a:tab pos="300990" algn="l"/>
              </a:tabLst>
            </a:pPr>
            <a:r>
              <a:rPr dirty="0"/>
              <a:t>Set </a:t>
            </a:r>
            <a:r>
              <a:rPr spc="-5" dirty="0"/>
              <a:t>the data </a:t>
            </a:r>
            <a:r>
              <a:rPr dirty="0"/>
              <a:t>binding </a:t>
            </a:r>
            <a:r>
              <a:rPr spc="-5" dirty="0"/>
              <a:t>(the connection </a:t>
            </a:r>
            <a:r>
              <a:rPr spc="-10" dirty="0"/>
              <a:t>between </a:t>
            </a:r>
            <a:r>
              <a:rPr spc="-5" dirty="0"/>
              <a:t>the layout </a:t>
            </a:r>
            <a:r>
              <a:rPr dirty="0"/>
              <a:t>fields and </a:t>
            </a:r>
            <a:r>
              <a:rPr spc="-5" dirty="0"/>
              <a:t>the  business</a:t>
            </a:r>
            <a:r>
              <a:rPr spc="5" dirty="0"/>
              <a:t> </a:t>
            </a:r>
            <a:r>
              <a:rPr spc="-5" dirty="0"/>
              <a:t>data)</a:t>
            </a:r>
          </a:p>
          <a:p>
            <a:pPr marL="71120" marR="1878964">
              <a:lnSpc>
                <a:spcPts val="2950"/>
              </a:lnSpc>
              <a:spcBef>
                <a:spcPts val="195"/>
              </a:spcBef>
              <a:buSzPct val="94444"/>
              <a:buAutoNum type="arabicPeriod" startAt="3"/>
              <a:tabLst>
                <a:tab pos="300990" algn="l"/>
              </a:tabLst>
            </a:pPr>
            <a:r>
              <a:rPr dirty="0"/>
              <a:t>Apply </a:t>
            </a:r>
            <a:r>
              <a:rPr spc="-5" dirty="0"/>
              <a:t>patterns (picture </a:t>
            </a:r>
            <a:r>
              <a:rPr dirty="0"/>
              <a:t>clauses) </a:t>
            </a:r>
            <a:r>
              <a:rPr spc="-5" dirty="0"/>
              <a:t>to </a:t>
            </a:r>
            <a:r>
              <a:rPr dirty="0"/>
              <a:t>influence field </a:t>
            </a:r>
            <a:r>
              <a:rPr spc="-5" dirty="0"/>
              <a:t>output  6.Insert tables </a:t>
            </a:r>
            <a:r>
              <a:rPr dirty="0"/>
              <a:t>into a</a:t>
            </a:r>
            <a:r>
              <a:rPr spc="20" dirty="0"/>
              <a:t> </a:t>
            </a:r>
            <a:r>
              <a:rPr dirty="0"/>
              <a:t>form</a:t>
            </a:r>
          </a:p>
          <a:p>
            <a:pPr marL="299720" indent="-229235">
              <a:lnSpc>
                <a:spcPct val="100000"/>
              </a:lnSpc>
              <a:spcBef>
                <a:spcPts val="555"/>
              </a:spcBef>
              <a:buSzPct val="94444"/>
              <a:buAutoNum type="arabicPeriod" startAt="7"/>
              <a:tabLst>
                <a:tab pos="300990" algn="l"/>
              </a:tabLst>
            </a:pPr>
            <a:r>
              <a:rPr spc="-10" dirty="0"/>
              <a:t>Format</a:t>
            </a:r>
            <a:r>
              <a:rPr spc="-5" dirty="0"/>
              <a:t> tables</a:t>
            </a:r>
          </a:p>
          <a:p>
            <a:pPr marL="300355" indent="-229235">
              <a:lnSpc>
                <a:spcPct val="100000"/>
              </a:lnSpc>
              <a:spcBef>
                <a:spcPts val="780"/>
              </a:spcBef>
              <a:buSzPct val="94444"/>
              <a:buAutoNum type="arabicPeriod" startAt="7"/>
              <a:tabLst>
                <a:tab pos="300990" algn="l"/>
              </a:tabLst>
            </a:pPr>
            <a:r>
              <a:rPr dirty="0"/>
              <a:t>Set a </a:t>
            </a:r>
            <a:r>
              <a:rPr spc="-5" dirty="0"/>
              <a:t>header </a:t>
            </a:r>
            <a:r>
              <a:rPr dirty="0"/>
              <a:t>for a</a:t>
            </a:r>
            <a:r>
              <a:rPr spc="-5" dirty="0"/>
              <a:t> table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7712709" cy="152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95"/>
              </a:spcBef>
            </a:pPr>
            <a:r>
              <a:rPr sz="1800" dirty="0">
                <a:latin typeface="Verdana"/>
                <a:cs typeface="Verdana"/>
              </a:rPr>
              <a:t>Designing </a:t>
            </a:r>
            <a:r>
              <a:rPr sz="1800" spc="-5" dirty="0">
                <a:latin typeface="Verdana"/>
                <a:cs typeface="Verdana"/>
              </a:rPr>
              <a:t>the layout </a:t>
            </a:r>
            <a:r>
              <a:rPr sz="1800" dirty="0">
                <a:latin typeface="Verdana"/>
                <a:cs typeface="Verdana"/>
              </a:rPr>
              <a:t>of a form 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most time-consuming </a:t>
            </a:r>
            <a:r>
              <a:rPr sz="1800" spc="-5" dirty="0">
                <a:latin typeface="Verdana"/>
                <a:cs typeface="Verdana"/>
              </a:rPr>
              <a:t>part </a:t>
            </a:r>
            <a:r>
              <a:rPr sz="1800" dirty="0">
                <a:latin typeface="Verdana"/>
                <a:cs typeface="Verdana"/>
              </a:rPr>
              <a:t>of  administering a printing </a:t>
            </a:r>
            <a:r>
              <a:rPr sz="1800" spc="-5" dirty="0">
                <a:latin typeface="Verdana"/>
                <a:cs typeface="Verdana"/>
              </a:rPr>
              <a:t>scenario. </a:t>
            </a:r>
            <a:r>
              <a:rPr sz="1800" spc="-40" dirty="0">
                <a:latin typeface="Verdana"/>
                <a:cs typeface="Verdana"/>
              </a:rPr>
              <a:t>However, </a:t>
            </a:r>
            <a:r>
              <a:rPr sz="1800" dirty="0">
                <a:latin typeface="Verdana"/>
                <a:cs typeface="Verdana"/>
              </a:rPr>
              <a:t>a form </a:t>
            </a:r>
            <a:r>
              <a:rPr sz="1800" spc="-5" dirty="0">
                <a:latin typeface="Verdana"/>
                <a:cs typeface="Verdana"/>
              </a:rPr>
              <a:t>itself </a:t>
            </a:r>
            <a:r>
              <a:rPr sz="1800" dirty="0">
                <a:latin typeface="Verdana"/>
                <a:cs typeface="Verdana"/>
              </a:rPr>
              <a:t>cannot </a:t>
            </a:r>
            <a:r>
              <a:rPr sz="1800" spc="-5" dirty="0">
                <a:latin typeface="Verdana"/>
                <a:cs typeface="Verdana"/>
              </a:rPr>
              <a:t>be  </a:t>
            </a:r>
            <a:r>
              <a:rPr sz="1800" dirty="0">
                <a:latin typeface="Verdana"/>
                <a:cs typeface="Verdana"/>
              </a:rPr>
              <a:t>run; it can only </a:t>
            </a:r>
            <a:r>
              <a:rPr sz="1800" spc="-5" dirty="0">
                <a:latin typeface="Verdana"/>
                <a:cs typeface="Verdana"/>
              </a:rPr>
              <a:t>be previewed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test data. </a:t>
            </a:r>
            <a:r>
              <a:rPr sz="1800" dirty="0">
                <a:latin typeface="Verdana"/>
                <a:cs typeface="Verdana"/>
              </a:rPr>
              <a:t>An ABAP </a:t>
            </a:r>
            <a:r>
              <a:rPr sz="1800" spc="-10" dirty="0">
                <a:latin typeface="Verdana"/>
                <a:cs typeface="Verdana"/>
              </a:rPr>
              <a:t>program </a:t>
            </a:r>
            <a:r>
              <a:rPr sz="1800" spc="5" dirty="0">
                <a:latin typeface="Verdana"/>
                <a:cs typeface="Verdana"/>
              </a:rPr>
              <a:t>is  </a:t>
            </a:r>
            <a:r>
              <a:rPr sz="1800" spc="-5" dirty="0">
                <a:latin typeface="Verdana"/>
                <a:cs typeface="Verdana"/>
              </a:rPr>
              <a:t>required to process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60420" y="2660904"/>
            <a:ext cx="4826635" cy="3615054"/>
            <a:chOff x="3360420" y="2660904"/>
            <a:chExt cx="4826635" cy="3615054"/>
          </a:xfrm>
        </p:grpSpPr>
        <p:sp>
          <p:nvSpPr>
            <p:cNvPr id="5" name="object 5"/>
            <p:cNvSpPr/>
            <p:nvPr/>
          </p:nvSpPr>
          <p:spPr>
            <a:xfrm>
              <a:off x="3369564" y="2731008"/>
              <a:ext cx="4808220" cy="35356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4992" y="2665476"/>
              <a:ext cx="4817745" cy="3606165"/>
            </a:xfrm>
            <a:custGeom>
              <a:avLst/>
              <a:gdLst/>
              <a:ahLst/>
              <a:cxnLst/>
              <a:rect l="l" t="t" r="r" b="b"/>
              <a:pathLst>
                <a:path w="4817745" h="3606165">
                  <a:moveTo>
                    <a:pt x="0" y="3605784"/>
                  </a:moveTo>
                  <a:lnTo>
                    <a:pt x="4817364" y="3605784"/>
                  </a:lnTo>
                  <a:lnTo>
                    <a:pt x="4817364" y="0"/>
                  </a:lnTo>
                  <a:lnTo>
                    <a:pt x="0" y="0"/>
                  </a:lnTo>
                  <a:lnTo>
                    <a:pt x="0" y="360578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6740" y="1485900"/>
            <a:ext cx="7137400" cy="4681855"/>
            <a:chOff x="586740" y="1485900"/>
            <a:chExt cx="7137400" cy="4681855"/>
          </a:xfrm>
        </p:grpSpPr>
        <p:sp>
          <p:nvSpPr>
            <p:cNvPr id="4" name="object 4"/>
            <p:cNvSpPr/>
            <p:nvPr/>
          </p:nvSpPr>
          <p:spPr>
            <a:xfrm>
              <a:off x="717830" y="1677923"/>
              <a:ext cx="6996657" cy="43738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1312" y="1490472"/>
              <a:ext cx="7127875" cy="4672965"/>
            </a:xfrm>
            <a:custGeom>
              <a:avLst/>
              <a:gdLst/>
              <a:ahLst/>
              <a:cxnLst/>
              <a:rect l="l" t="t" r="r" b="b"/>
              <a:pathLst>
                <a:path w="7127875" h="4672965">
                  <a:moveTo>
                    <a:pt x="0" y="4672583"/>
                  </a:moveTo>
                  <a:lnTo>
                    <a:pt x="7127748" y="4672583"/>
                  </a:lnTo>
                  <a:lnTo>
                    <a:pt x="7127748" y="0"/>
                  </a:lnTo>
                  <a:lnTo>
                    <a:pt x="0" y="0"/>
                  </a:lnTo>
                  <a:lnTo>
                    <a:pt x="0" y="467258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0100" y="1508760"/>
            <a:ext cx="6849109" cy="4616450"/>
            <a:chOff x="800100" y="1508760"/>
            <a:chExt cx="6849109" cy="4616450"/>
          </a:xfrm>
        </p:grpSpPr>
        <p:sp>
          <p:nvSpPr>
            <p:cNvPr id="4" name="object 4"/>
            <p:cNvSpPr/>
            <p:nvPr/>
          </p:nvSpPr>
          <p:spPr>
            <a:xfrm>
              <a:off x="1002968" y="1661364"/>
              <a:ext cx="6600969" cy="44472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4672" y="1513332"/>
              <a:ext cx="6840220" cy="4607560"/>
            </a:xfrm>
            <a:custGeom>
              <a:avLst/>
              <a:gdLst/>
              <a:ahLst/>
              <a:cxnLst/>
              <a:rect l="l" t="t" r="r" b="b"/>
              <a:pathLst>
                <a:path w="6840220" h="4607560">
                  <a:moveTo>
                    <a:pt x="0" y="4607052"/>
                  </a:moveTo>
                  <a:lnTo>
                    <a:pt x="6839711" y="4607052"/>
                  </a:lnTo>
                  <a:lnTo>
                    <a:pt x="6839711" y="0"/>
                  </a:lnTo>
                  <a:lnTo>
                    <a:pt x="0" y="0"/>
                  </a:lnTo>
                  <a:lnTo>
                    <a:pt x="0" y="460705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1959" y="1487424"/>
            <a:ext cx="6570345" cy="4541520"/>
            <a:chOff x="441959" y="1487424"/>
            <a:chExt cx="6570345" cy="4541520"/>
          </a:xfrm>
        </p:grpSpPr>
        <p:sp>
          <p:nvSpPr>
            <p:cNvPr id="4" name="object 4"/>
            <p:cNvSpPr/>
            <p:nvPr/>
          </p:nvSpPr>
          <p:spPr>
            <a:xfrm>
              <a:off x="530474" y="1712990"/>
              <a:ext cx="6436227" cy="43068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531" y="1491996"/>
              <a:ext cx="6560820" cy="4532630"/>
            </a:xfrm>
            <a:custGeom>
              <a:avLst/>
              <a:gdLst/>
              <a:ahLst/>
              <a:cxnLst/>
              <a:rect l="l" t="t" r="r" b="b"/>
              <a:pathLst>
                <a:path w="6560820" h="4532630">
                  <a:moveTo>
                    <a:pt x="0" y="4532376"/>
                  </a:moveTo>
                  <a:lnTo>
                    <a:pt x="6560820" y="4532376"/>
                  </a:lnTo>
                  <a:lnTo>
                    <a:pt x="6560820" y="0"/>
                  </a:lnTo>
                  <a:lnTo>
                    <a:pt x="0" y="0"/>
                  </a:lnTo>
                  <a:lnTo>
                    <a:pt x="0" y="45323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0352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Integration into </a:t>
            </a:r>
            <a:r>
              <a:rPr dirty="0"/>
              <a:t>ABAP</a:t>
            </a:r>
            <a:r>
              <a:rPr spc="-55" dirty="0"/>
              <a:t> </a:t>
            </a:r>
            <a:r>
              <a:rPr spc="-10" dirty="0"/>
              <a:t>Programs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9559" y="1498091"/>
            <a:ext cx="5273040" cy="4704715"/>
            <a:chOff x="289559" y="1498091"/>
            <a:chExt cx="5273040" cy="4704715"/>
          </a:xfrm>
        </p:grpSpPr>
        <p:sp>
          <p:nvSpPr>
            <p:cNvPr id="4" name="object 4"/>
            <p:cNvSpPr/>
            <p:nvPr/>
          </p:nvSpPr>
          <p:spPr>
            <a:xfrm>
              <a:off x="833783" y="1706215"/>
              <a:ext cx="4719672" cy="44873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4131" y="1502663"/>
              <a:ext cx="5264150" cy="4695825"/>
            </a:xfrm>
            <a:custGeom>
              <a:avLst/>
              <a:gdLst/>
              <a:ahLst/>
              <a:cxnLst/>
              <a:rect l="l" t="t" r="r" b="b"/>
              <a:pathLst>
                <a:path w="5264150" h="4695825">
                  <a:moveTo>
                    <a:pt x="0" y="4695444"/>
                  </a:moveTo>
                  <a:lnTo>
                    <a:pt x="5263896" y="4695444"/>
                  </a:lnTo>
                  <a:lnTo>
                    <a:pt x="5263896" y="0"/>
                  </a:lnTo>
                  <a:lnTo>
                    <a:pt x="0" y="0"/>
                  </a:lnTo>
                  <a:lnTo>
                    <a:pt x="0" y="46954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300"/>
              </a:spcBef>
            </a:pPr>
            <a:r>
              <a:rPr spc="-5" dirty="0"/>
              <a:t>Overview </a:t>
            </a:r>
            <a:r>
              <a:rPr dirty="0"/>
              <a:t>- </a:t>
            </a:r>
            <a:r>
              <a:rPr spc="-10" dirty="0"/>
              <a:t>Advantages Over </a:t>
            </a:r>
            <a:r>
              <a:rPr dirty="0"/>
              <a:t>Smart  </a:t>
            </a:r>
            <a:r>
              <a:rPr spc="-10" dirty="0"/>
              <a:t>Forms/SAPscript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354074"/>
            <a:ext cx="8837295" cy="475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085">
              <a:lnSpc>
                <a:spcPct val="1362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Adobe </a:t>
            </a:r>
            <a:r>
              <a:rPr sz="1800" dirty="0">
                <a:latin typeface="Verdana"/>
                <a:cs typeface="Verdana"/>
              </a:rPr>
              <a:t>Lifecycle Designer is an </a:t>
            </a:r>
            <a:r>
              <a:rPr sz="1800" spc="-5" dirty="0">
                <a:latin typeface="Verdana"/>
                <a:cs typeface="Verdana"/>
              </a:rPr>
              <a:t>easy to use, </a:t>
            </a:r>
            <a:r>
              <a:rPr sz="1800" dirty="0">
                <a:latin typeface="Verdana"/>
                <a:cs typeface="Verdana"/>
              </a:rPr>
              <a:t>flexible </a:t>
            </a:r>
            <a:r>
              <a:rPr sz="1800" spc="-5" dirty="0">
                <a:latin typeface="Verdana"/>
                <a:cs typeface="Verdana"/>
              </a:rPr>
              <a:t>tool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designing </a:t>
            </a:r>
            <a:r>
              <a:rPr sz="1800" dirty="0">
                <a:latin typeface="Verdana"/>
                <a:cs typeface="Verdana"/>
              </a:rPr>
              <a:t>forms  Full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into </a:t>
            </a:r>
            <a:r>
              <a:rPr sz="1800" spc="-5" dirty="0">
                <a:latin typeface="Verdana"/>
                <a:cs typeface="Verdana"/>
              </a:rPr>
              <a:t>the SAP development environments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Java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ABAP</a:t>
            </a:r>
            <a:endParaRPr sz="1800">
              <a:latin typeface="Verdana"/>
              <a:cs typeface="Verdana"/>
            </a:endParaRPr>
          </a:p>
          <a:p>
            <a:pPr marL="12700" marR="45085">
              <a:lnSpc>
                <a:spcPts val="1939"/>
              </a:lnSpc>
              <a:spcBef>
                <a:spcPts val="1040"/>
              </a:spcBef>
            </a:pPr>
            <a:r>
              <a:rPr sz="1800" spc="-10" dirty="0">
                <a:latin typeface="Verdana"/>
                <a:cs typeface="Verdana"/>
              </a:rPr>
              <a:t>Graphics </a:t>
            </a:r>
            <a:r>
              <a:rPr sz="1800" spc="-60" dirty="0">
                <a:latin typeface="Verdana"/>
                <a:cs typeface="Verdana"/>
              </a:rPr>
              <a:t>(BMP, </a:t>
            </a:r>
            <a:r>
              <a:rPr sz="1800" spc="-5" dirty="0">
                <a:latin typeface="Verdana"/>
                <a:cs typeface="Verdana"/>
              </a:rPr>
              <a:t>JPEG, </a:t>
            </a:r>
            <a:r>
              <a:rPr sz="1800" spc="-75" dirty="0">
                <a:latin typeface="Verdana"/>
                <a:cs typeface="Verdana"/>
              </a:rPr>
              <a:t>GIF, </a:t>
            </a:r>
            <a:r>
              <a:rPr sz="1800" spc="-5" dirty="0">
                <a:latin typeface="Verdana"/>
                <a:cs typeface="Verdana"/>
              </a:rPr>
              <a:t>PNG, EXIF)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included into forms directly no  </a:t>
            </a:r>
            <a:r>
              <a:rPr sz="1800" spc="-5" dirty="0">
                <a:latin typeface="Verdana"/>
                <a:cs typeface="Verdana"/>
              </a:rPr>
              <a:t>conversion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800" spc="-5" dirty="0">
                <a:latin typeface="Verdana"/>
                <a:cs typeface="Verdana"/>
              </a:rPr>
              <a:t>Objects </a:t>
            </a:r>
            <a:r>
              <a:rPr sz="1800" dirty="0">
                <a:latin typeface="Verdana"/>
                <a:cs typeface="Verdana"/>
              </a:rPr>
              <a:t>(including </a:t>
            </a:r>
            <a:r>
              <a:rPr sz="1800" spc="-5" dirty="0">
                <a:latin typeface="Verdana"/>
                <a:cs typeface="Verdana"/>
              </a:rPr>
              <a:t>texts)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rotated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5"/>
              </a:lnSpc>
              <a:spcBef>
                <a:spcPts val="780"/>
              </a:spcBef>
            </a:pPr>
            <a:r>
              <a:rPr sz="1800" dirty="0">
                <a:latin typeface="Verdana"/>
                <a:cs typeface="Verdana"/>
              </a:rPr>
              <a:t>Different </a:t>
            </a:r>
            <a:r>
              <a:rPr sz="1800" spc="-5" dirty="0">
                <a:latin typeface="Verdana"/>
                <a:cs typeface="Verdana"/>
              </a:rPr>
              <a:t>page </a:t>
            </a:r>
            <a:r>
              <a:rPr sz="1800" dirty="0">
                <a:latin typeface="Verdana"/>
                <a:cs typeface="Verdana"/>
              </a:rPr>
              <a:t>orientations </a:t>
            </a:r>
            <a:r>
              <a:rPr sz="1800" spc="-5" dirty="0">
                <a:latin typeface="Verdana"/>
                <a:cs typeface="Verdana"/>
              </a:rPr>
              <a:t>(landscape, </a:t>
            </a:r>
            <a:r>
              <a:rPr sz="1800" spc="-10" dirty="0">
                <a:latin typeface="Verdana"/>
                <a:cs typeface="Verdana"/>
              </a:rPr>
              <a:t>portrait) </a:t>
            </a:r>
            <a:r>
              <a:rPr sz="1800" spc="-5" dirty="0">
                <a:latin typeface="Verdana"/>
                <a:cs typeface="Verdana"/>
              </a:rPr>
              <a:t>are possible </a:t>
            </a:r>
            <a:r>
              <a:rPr sz="1800" dirty="0">
                <a:latin typeface="Verdana"/>
                <a:cs typeface="Verdana"/>
              </a:rPr>
              <a:t>within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latin typeface="Verdana"/>
                <a:cs typeface="Verdana"/>
              </a:rPr>
              <a:t>form</a:t>
            </a:r>
            <a:endParaRPr sz="1800">
              <a:latin typeface="Verdana"/>
              <a:cs typeface="Verdana"/>
            </a:endParaRPr>
          </a:p>
          <a:p>
            <a:pPr marL="12700" marR="3103880">
              <a:lnSpc>
                <a:spcPct val="136100"/>
              </a:lnSpc>
              <a:spcBef>
                <a:spcPts val="10"/>
              </a:spcBef>
            </a:pPr>
            <a:r>
              <a:rPr sz="1800" spc="-10" dirty="0">
                <a:latin typeface="Verdana"/>
                <a:cs typeface="Verdana"/>
              </a:rPr>
              <a:t>Graphical </a:t>
            </a:r>
            <a:r>
              <a:rPr sz="1800" dirty="0">
                <a:latin typeface="Verdana"/>
                <a:cs typeface="Verdana"/>
              </a:rPr>
              <a:t>elements can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included in forms  Existing </a:t>
            </a:r>
            <a:r>
              <a:rPr sz="1800" spc="-5" dirty="0">
                <a:latin typeface="Verdana"/>
                <a:cs typeface="Verdana"/>
              </a:rPr>
              <a:t>PDF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25" dirty="0">
                <a:latin typeface="Verdana"/>
                <a:cs typeface="Verdana"/>
              </a:rPr>
              <a:t>Word </a:t>
            </a:r>
            <a:r>
              <a:rPr sz="1800" spc="-5" dirty="0">
                <a:latin typeface="Verdana"/>
                <a:cs typeface="Verdana"/>
              </a:rPr>
              <a:t>documents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imported</a:t>
            </a:r>
            <a:endParaRPr sz="1800">
              <a:latin typeface="Verdana"/>
              <a:cs typeface="Verdana"/>
            </a:endParaRPr>
          </a:p>
          <a:p>
            <a:pPr marL="12700" marR="589915">
              <a:lnSpc>
                <a:spcPts val="1950"/>
              </a:lnSpc>
              <a:spcBef>
                <a:spcPts val="1019"/>
              </a:spcBef>
            </a:pPr>
            <a:r>
              <a:rPr sz="1800" spc="-5" dirty="0">
                <a:latin typeface="Verdana"/>
                <a:cs typeface="Verdana"/>
              </a:rPr>
              <a:t>Barcodes </a:t>
            </a:r>
            <a:r>
              <a:rPr sz="1800" dirty="0">
                <a:latin typeface="Verdana"/>
                <a:cs typeface="Verdana"/>
              </a:rPr>
              <a:t>can </a:t>
            </a:r>
            <a:r>
              <a:rPr sz="1800" spc="-5" dirty="0">
                <a:latin typeface="Verdana"/>
                <a:cs typeface="Verdana"/>
              </a:rPr>
              <a:t>be printed </a:t>
            </a:r>
            <a:r>
              <a:rPr sz="1800" dirty="0">
                <a:latin typeface="Verdana"/>
                <a:cs typeface="Verdana"/>
              </a:rPr>
              <a:t>on all </a:t>
            </a:r>
            <a:r>
              <a:rPr sz="1800" spc="-5" dirty="0">
                <a:latin typeface="Verdana"/>
                <a:cs typeface="Verdana"/>
              </a:rPr>
              <a:t>printers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types </a:t>
            </a:r>
            <a:r>
              <a:rPr sz="1800" spc="-10" dirty="0">
                <a:latin typeface="Verdana"/>
                <a:cs typeface="Verdana"/>
              </a:rPr>
              <a:t>Postscript, </a:t>
            </a:r>
            <a:r>
              <a:rPr sz="1800" dirty="0">
                <a:latin typeface="Verdana"/>
                <a:cs typeface="Verdana"/>
              </a:rPr>
              <a:t>PCL, </a:t>
            </a:r>
            <a:r>
              <a:rPr sz="1800" spc="-70" dirty="0">
                <a:latin typeface="Verdana"/>
                <a:cs typeface="Verdana"/>
              </a:rPr>
              <a:t>PDF, </a:t>
            </a:r>
            <a:r>
              <a:rPr sz="1800" dirty="0">
                <a:latin typeface="Verdana"/>
                <a:cs typeface="Verdana"/>
              </a:rPr>
              <a:t>or  </a:t>
            </a:r>
            <a:r>
              <a:rPr sz="1800" spc="-25" dirty="0">
                <a:latin typeface="Verdana"/>
                <a:cs typeface="Verdana"/>
              </a:rPr>
              <a:t>Zebra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800" dirty="0">
                <a:latin typeface="Verdana"/>
                <a:cs typeface="Verdana"/>
              </a:rPr>
              <a:t>Mailing and faxing is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easier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39"/>
              </a:lnSpc>
              <a:spcBef>
                <a:spcPts val="1030"/>
              </a:spcBef>
            </a:pPr>
            <a:r>
              <a:rPr sz="1800" dirty="0">
                <a:latin typeface="Verdana"/>
                <a:cs typeface="Verdana"/>
              </a:rPr>
              <a:t>Scenarios and </a:t>
            </a:r>
            <a:r>
              <a:rPr sz="1800" spc="-5" dirty="0">
                <a:latin typeface="Verdana"/>
                <a:cs typeface="Verdana"/>
              </a:rPr>
              <a:t>integration </a:t>
            </a:r>
            <a:r>
              <a:rPr sz="1800" dirty="0">
                <a:latin typeface="Verdana"/>
                <a:cs typeface="Verdana"/>
              </a:rPr>
              <a:t>into </a:t>
            </a:r>
            <a:r>
              <a:rPr sz="1800" spc="-5" dirty="0">
                <a:latin typeface="Verdana"/>
                <a:cs typeface="Verdana"/>
              </a:rPr>
              <a:t>browser-based applications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possible </a:t>
            </a:r>
            <a:r>
              <a:rPr sz="1800" spc="-25" dirty="0">
                <a:latin typeface="Verdana"/>
                <a:cs typeface="Verdana"/>
              </a:rPr>
              <a:t>(Web  </a:t>
            </a:r>
            <a:r>
              <a:rPr sz="1800" spc="-5" dirty="0">
                <a:latin typeface="Verdana"/>
                <a:cs typeface="Verdana"/>
              </a:rPr>
              <a:t>Dynpro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Java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ABAP)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83195" y="1495044"/>
            <a:ext cx="1638300" cy="171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6383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Summary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86004" y="1409109"/>
            <a:ext cx="6600190" cy="11925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Verdana"/>
                <a:cs typeface="Verdana"/>
              </a:rPr>
              <a:t>In this </a:t>
            </a:r>
            <a:r>
              <a:rPr sz="1800" spc="-5" dirty="0">
                <a:latin typeface="Verdana"/>
                <a:cs typeface="Verdana"/>
              </a:rPr>
              <a:t>lesson, you </a:t>
            </a:r>
            <a:r>
              <a:rPr sz="1800" spc="-10" dirty="0">
                <a:latin typeface="Verdana"/>
                <a:cs typeface="Verdana"/>
              </a:rPr>
              <a:t>have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The Adobe </a:t>
            </a:r>
            <a:r>
              <a:rPr sz="1600" spc="-10" dirty="0">
                <a:latin typeface="Verdana"/>
                <a:cs typeface="Verdana"/>
              </a:rPr>
              <a:t>Forms</a:t>
            </a:r>
            <a:r>
              <a:rPr sz="1600" spc="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Architecture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  <a:tab pos="796290" algn="l"/>
              </a:tabLst>
            </a:pPr>
            <a:r>
              <a:rPr sz="1600" spc="-10" dirty="0">
                <a:latin typeface="Verdana"/>
                <a:cs typeface="Verdana"/>
              </a:rPr>
              <a:t>The	</a:t>
            </a:r>
            <a:r>
              <a:rPr sz="1600" spc="-5" dirty="0">
                <a:latin typeface="Verdana"/>
                <a:cs typeface="Verdana"/>
              </a:rPr>
              <a:t>Interface, context and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Layout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0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How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integrate </a:t>
            </a:r>
            <a:r>
              <a:rPr sz="1600" spc="-5" dirty="0">
                <a:latin typeface="Verdana"/>
                <a:cs typeface="Verdana"/>
              </a:rPr>
              <a:t>Adobe </a:t>
            </a:r>
            <a:r>
              <a:rPr sz="1600" spc="-15" dirty="0">
                <a:latin typeface="Verdana"/>
                <a:cs typeface="Verdana"/>
              </a:rPr>
              <a:t>Form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an ABAP application</a:t>
            </a:r>
            <a:r>
              <a:rPr sz="1600" spc="17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3429000"/>
            <a:ext cx="350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5" dirty="0"/>
              <a:t> </a:t>
            </a:r>
            <a:r>
              <a:rPr lang="en-US" sz="3600" b="1" spc="-5" dirty="0"/>
              <a:t>THANK YOU</a:t>
            </a:r>
            <a:endParaRPr b="1"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300"/>
              </a:spcBef>
            </a:pPr>
            <a:r>
              <a:rPr spc="-5" dirty="0"/>
              <a:t>Overview </a:t>
            </a:r>
            <a:r>
              <a:rPr dirty="0"/>
              <a:t>- Adobe Designer: - </a:t>
            </a:r>
            <a:r>
              <a:rPr spc="-30" dirty="0"/>
              <a:t>Technical</a:t>
            </a:r>
            <a:r>
              <a:rPr spc="-125" dirty="0"/>
              <a:t> </a:t>
            </a:r>
            <a:r>
              <a:rPr spc="-5" dirty="0"/>
              <a:t>Pre-  </a:t>
            </a:r>
            <a:r>
              <a:rPr dirty="0"/>
              <a:t>requisites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1845564"/>
            <a:ext cx="8137071" cy="3800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53295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Overview </a:t>
            </a:r>
            <a:r>
              <a:rPr dirty="0"/>
              <a:t>- Adobe </a:t>
            </a:r>
            <a:r>
              <a:rPr spc="-15" dirty="0"/>
              <a:t>Form </a:t>
            </a:r>
            <a:r>
              <a:rPr dirty="0"/>
              <a:t>–</a:t>
            </a:r>
            <a:r>
              <a:rPr spc="-110" dirty="0"/>
              <a:t> </a:t>
            </a:r>
            <a:r>
              <a:rPr spc="-5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9109"/>
            <a:ext cx="8820150" cy="2088514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spc="-5" dirty="0">
                <a:latin typeface="Verdana"/>
                <a:cs typeface="Verdana"/>
              </a:rPr>
              <a:t>There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two basic types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forms:-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10" dirty="0">
                <a:latin typeface="Verdana"/>
                <a:cs typeface="Verdana"/>
              </a:rPr>
              <a:t>1.Interactive Forms </a:t>
            </a:r>
            <a:r>
              <a:rPr sz="1600" spc="-5" dirty="0">
                <a:latin typeface="Verdana"/>
                <a:cs typeface="Verdana"/>
              </a:rPr>
              <a:t>( Basic scenarios</a:t>
            </a:r>
            <a:r>
              <a:rPr sz="1600" spc="1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460375" lvl="1" indent="-181610">
              <a:lnSpc>
                <a:spcPct val="100000"/>
              </a:lnSpc>
              <a:spcBef>
                <a:spcPts val="315"/>
              </a:spcBef>
              <a:buClr>
                <a:srgbClr val="12ABDB"/>
              </a:buClr>
              <a:buFont typeface="Arial"/>
              <a:buChar char="•"/>
              <a:tabLst>
                <a:tab pos="461009" algn="l"/>
              </a:tabLst>
            </a:pPr>
            <a:r>
              <a:rPr sz="1600" spc="-10" dirty="0">
                <a:latin typeface="Verdana"/>
                <a:cs typeface="Verdana"/>
              </a:rPr>
              <a:t>Online</a:t>
            </a:r>
            <a:endParaRPr sz="1600">
              <a:latin typeface="Verdana"/>
              <a:cs typeface="Verdana"/>
            </a:endParaRPr>
          </a:p>
          <a:p>
            <a:pPr marL="641985" lvl="2" indent="-182245">
              <a:lnSpc>
                <a:spcPct val="100000"/>
              </a:lnSpc>
              <a:spcBef>
                <a:spcPts val="330"/>
              </a:spcBef>
              <a:buChar char="−"/>
              <a:tabLst>
                <a:tab pos="642620" algn="l"/>
              </a:tabLst>
            </a:pP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user is logged on </a:t>
            </a:r>
            <a:r>
              <a:rPr sz="1400" spc="-5" dirty="0">
                <a:latin typeface="Verdana"/>
                <a:cs typeface="Verdana"/>
              </a:rPr>
              <a:t>to the SAP </a:t>
            </a:r>
            <a:r>
              <a:rPr sz="1400" dirty="0">
                <a:latin typeface="Verdana"/>
                <a:cs typeface="Verdana"/>
              </a:rPr>
              <a:t>system when he or she </a:t>
            </a:r>
            <a:r>
              <a:rPr sz="1400" spc="5" dirty="0">
                <a:latin typeface="Verdana"/>
                <a:cs typeface="Verdana"/>
              </a:rPr>
              <a:t>fills </a:t>
            </a:r>
            <a:r>
              <a:rPr sz="1400" dirty="0">
                <a:latin typeface="Verdana"/>
                <a:cs typeface="Verdana"/>
              </a:rPr>
              <a:t>out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form.</a:t>
            </a:r>
            <a:endParaRPr sz="1400">
              <a:latin typeface="Verdana"/>
              <a:cs typeface="Verdana"/>
            </a:endParaRPr>
          </a:p>
          <a:p>
            <a:pPr marL="460375" lvl="1" indent="-181610">
              <a:lnSpc>
                <a:spcPct val="100000"/>
              </a:lnSpc>
              <a:spcBef>
                <a:spcPts val="305"/>
              </a:spcBef>
              <a:buClr>
                <a:srgbClr val="12ABDB"/>
              </a:buClr>
              <a:buFont typeface="Arial"/>
              <a:buChar char="•"/>
              <a:tabLst>
                <a:tab pos="461009" algn="l"/>
              </a:tabLst>
            </a:pPr>
            <a:r>
              <a:rPr sz="1600" spc="-5" dirty="0">
                <a:latin typeface="Verdana"/>
                <a:cs typeface="Verdana"/>
              </a:rPr>
              <a:t>Offline</a:t>
            </a:r>
            <a:endParaRPr sz="1600">
              <a:latin typeface="Verdana"/>
              <a:cs typeface="Verdana"/>
            </a:endParaRPr>
          </a:p>
          <a:p>
            <a:pPr marL="641985" marR="5080" lvl="2" indent="-181610">
              <a:lnSpc>
                <a:spcPts val="1510"/>
              </a:lnSpc>
              <a:spcBef>
                <a:spcPts val="525"/>
              </a:spcBef>
              <a:buChar char="−"/>
              <a:tabLst>
                <a:tab pos="642620" algn="l"/>
              </a:tabLst>
            </a:pP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user is not logged on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dirty="0">
                <a:latin typeface="Verdana"/>
                <a:cs typeface="Verdana"/>
              </a:rPr>
              <a:t>the </a:t>
            </a:r>
            <a:r>
              <a:rPr sz="1400" spc="-5" dirty="0">
                <a:latin typeface="Verdana"/>
                <a:cs typeface="Verdana"/>
              </a:rPr>
              <a:t>SAP </a:t>
            </a:r>
            <a:r>
              <a:rPr sz="1400" dirty="0">
                <a:latin typeface="Verdana"/>
                <a:cs typeface="Verdana"/>
              </a:rPr>
              <a:t>system when he or she </a:t>
            </a:r>
            <a:r>
              <a:rPr sz="1400" spc="5" dirty="0">
                <a:latin typeface="Verdana"/>
                <a:cs typeface="Verdana"/>
              </a:rPr>
              <a:t>fills </a:t>
            </a:r>
            <a:r>
              <a:rPr sz="1400" dirty="0">
                <a:latin typeface="Verdana"/>
                <a:cs typeface="Verdana"/>
              </a:rPr>
              <a:t>out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form. </a:t>
            </a:r>
            <a:r>
              <a:rPr sz="1400" spc="-5" dirty="0">
                <a:latin typeface="Verdana"/>
                <a:cs typeface="Verdana"/>
              </a:rPr>
              <a:t>Once the  </a:t>
            </a:r>
            <a:r>
              <a:rPr sz="1400" dirty="0">
                <a:latin typeface="Verdana"/>
                <a:cs typeface="Verdana"/>
              </a:rPr>
              <a:t>form has been filled out,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user sends it </a:t>
            </a:r>
            <a:r>
              <a:rPr sz="1400" spc="-5" dirty="0">
                <a:latin typeface="Verdana"/>
                <a:cs typeface="Verdana"/>
              </a:rPr>
              <a:t>to the </a:t>
            </a:r>
            <a:r>
              <a:rPr sz="1400" dirty="0">
                <a:latin typeface="Verdana"/>
                <a:cs typeface="Verdana"/>
              </a:rPr>
              <a:t>issuer of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form, for example </a:t>
            </a:r>
            <a:r>
              <a:rPr sz="1400" spc="-5" dirty="0">
                <a:latin typeface="Verdana"/>
                <a:cs typeface="Verdana"/>
              </a:rPr>
              <a:t>by</a:t>
            </a:r>
            <a:r>
              <a:rPr sz="1400" spc="-195" dirty="0">
                <a:latin typeface="Verdana"/>
                <a:cs typeface="Verdana"/>
              </a:rPr>
              <a:t> </a:t>
            </a:r>
            <a:r>
              <a:rPr sz="1400" spc="5" dirty="0">
                <a:latin typeface="Verdana"/>
                <a:cs typeface="Verdana"/>
              </a:rPr>
              <a:t>e-mail.  </a:t>
            </a:r>
            <a:r>
              <a:rPr sz="1400" spc="-5" dirty="0">
                <a:latin typeface="Verdana"/>
                <a:cs typeface="Verdana"/>
              </a:rPr>
              <a:t>The SAP </a:t>
            </a:r>
            <a:r>
              <a:rPr sz="1400" dirty="0">
                <a:latin typeface="Verdana"/>
                <a:cs typeface="Verdana"/>
              </a:rPr>
              <a:t>system of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dirty="0">
                <a:latin typeface="Verdana"/>
                <a:cs typeface="Verdana"/>
              </a:rPr>
              <a:t>issuer </a:t>
            </a:r>
            <a:r>
              <a:rPr sz="1400" spc="-5" dirty="0">
                <a:latin typeface="Verdana"/>
                <a:cs typeface="Verdana"/>
              </a:rPr>
              <a:t>then extracts the data </a:t>
            </a:r>
            <a:r>
              <a:rPr sz="1400" dirty="0">
                <a:latin typeface="Verdana"/>
                <a:cs typeface="Verdana"/>
              </a:rPr>
              <a:t>from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-1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form.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09116" y="3939540"/>
            <a:ext cx="4526280" cy="2246630"/>
            <a:chOff x="1309116" y="3939540"/>
            <a:chExt cx="4526280" cy="2246630"/>
          </a:xfrm>
        </p:grpSpPr>
        <p:sp>
          <p:nvSpPr>
            <p:cNvPr id="5" name="object 5"/>
            <p:cNvSpPr/>
            <p:nvPr/>
          </p:nvSpPr>
          <p:spPr>
            <a:xfrm>
              <a:off x="1318260" y="4050890"/>
              <a:ext cx="4473943" cy="21258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3688" y="3944112"/>
              <a:ext cx="4517390" cy="2237740"/>
            </a:xfrm>
            <a:custGeom>
              <a:avLst/>
              <a:gdLst/>
              <a:ahLst/>
              <a:cxnLst/>
              <a:rect l="l" t="t" r="r" b="b"/>
              <a:pathLst>
                <a:path w="4517390" h="2237740">
                  <a:moveTo>
                    <a:pt x="0" y="2237232"/>
                  </a:moveTo>
                  <a:lnTo>
                    <a:pt x="4517136" y="2237232"/>
                  </a:lnTo>
                  <a:lnTo>
                    <a:pt x="4517136" y="0"/>
                  </a:lnTo>
                  <a:lnTo>
                    <a:pt x="0" y="0"/>
                  </a:lnTo>
                  <a:lnTo>
                    <a:pt x="0" y="22372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157099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</a:t>
            </a:r>
            <a:r>
              <a:rPr spc="-30" dirty="0"/>
              <a:t>v</a:t>
            </a:r>
            <a:r>
              <a:rPr dirty="0"/>
              <a:t>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3388"/>
            <a:ext cx="5852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Print </a:t>
            </a:r>
            <a:r>
              <a:rPr sz="1800" spc="-10" dirty="0">
                <a:latin typeface="Verdana"/>
                <a:cs typeface="Verdana"/>
              </a:rPr>
              <a:t>Forms </a:t>
            </a:r>
            <a:r>
              <a:rPr sz="1800" b="1" dirty="0">
                <a:latin typeface="Verdana"/>
                <a:cs typeface="Verdana"/>
              </a:rPr>
              <a:t>- </a:t>
            </a:r>
            <a:r>
              <a:rPr sz="1800" dirty="0">
                <a:latin typeface="Verdana"/>
                <a:cs typeface="Verdana"/>
              </a:rPr>
              <a:t>Used normally for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Printing/Fax/Email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916" y="1844039"/>
            <a:ext cx="5842000" cy="1298575"/>
            <a:chOff x="470916" y="1844039"/>
            <a:chExt cx="5842000" cy="1298575"/>
          </a:xfrm>
        </p:grpSpPr>
        <p:sp>
          <p:nvSpPr>
            <p:cNvPr id="5" name="object 5"/>
            <p:cNvSpPr/>
            <p:nvPr/>
          </p:nvSpPr>
          <p:spPr>
            <a:xfrm>
              <a:off x="579145" y="1967483"/>
              <a:ext cx="5640276" cy="11125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488" y="1848611"/>
              <a:ext cx="5832475" cy="1289685"/>
            </a:xfrm>
            <a:custGeom>
              <a:avLst/>
              <a:gdLst/>
              <a:ahLst/>
              <a:cxnLst/>
              <a:rect l="l" t="t" r="r" b="b"/>
              <a:pathLst>
                <a:path w="5832475" h="1289685">
                  <a:moveTo>
                    <a:pt x="0" y="1289303"/>
                  </a:moveTo>
                  <a:lnTo>
                    <a:pt x="5832348" y="1289303"/>
                  </a:lnTo>
                  <a:lnTo>
                    <a:pt x="5832348" y="0"/>
                  </a:lnTo>
                  <a:lnTo>
                    <a:pt x="0" y="0"/>
                  </a:lnTo>
                  <a:lnTo>
                    <a:pt x="0" y="12893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7443" y="3160293"/>
            <a:ext cx="7751445" cy="24580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505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15" dirty="0">
                <a:latin typeface="Verdana"/>
                <a:cs typeface="Verdana"/>
              </a:rPr>
              <a:t>Forms </a:t>
            </a:r>
            <a:r>
              <a:rPr sz="1600" spc="-5" dirty="0">
                <a:latin typeface="Verdana"/>
                <a:cs typeface="Verdana"/>
              </a:rPr>
              <a:t>for Printing, E-Mail, or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Fax</a:t>
            </a:r>
            <a:endParaRPr sz="1600">
              <a:latin typeface="Verdana"/>
              <a:cs typeface="Verdana"/>
            </a:endParaRPr>
          </a:p>
          <a:p>
            <a:pPr marL="178435" indent="-166370">
              <a:lnSpc>
                <a:spcPct val="100000"/>
              </a:lnSpc>
              <a:spcBef>
                <a:spcPts val="409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35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can </a:t>
            </a:r>
            <a:r>
              <a:rPr sz="1600" spc="-10" dirty="0">
                <a:latin typeface="Verdana"/>
                <a:cs typeface="Verdana"/>
              </a:rPr>
              <a:t>use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5" dirty="0">
                <a:latin typeface="Verdana"/>
                <a:cs typeface="Verdana"/>
              </a:rPr>
              <a:t>Form </a:t>
            </a:r>
            <a:r>
              <a:rPr sz="1600" spc="-10" dirty="0">
                <a:latin typeface="Verdana"/>
                <a:cs typeface="Verdana"/>
              </a:rPr>
              <a:t>Builder (integrated into </a:t>
            </a:r>
            <a:r>
              <a:rPr sz="1600" spc="-5" dirty="0">
                <a:latin typeface="Verdana"/>
                <a:cs typeface="Verdana"/>
              </a:rPr>
              <a:t>ABAP </a:t>
            </a:r>
            <a:r>
              <a:rPr sz="1600" spc="-15" dirty="0">
                <a:latin typeface="Verdana"/>
                <a:cs typeface="Verdana"/>
              </a:rPr>
              <a:t>Workbench)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3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create</a:t>
            </a:r>
            <a:endParaRPr sz="1600">
              <a:latin typeface="Verdana"/>
              <a:cs typeface="Verdana"/>
            </a:endParaRPr>
          </a:p>
          <a:p>
            <a:pPr marL="178435" marR="85725" indent="-166370">
              <a:lnSpc>
                <a:spcPct val="90100"/>
              </a:lnSpc>
              <a:spcBef>
                <a:spcPts val="600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10" dirty="0">
                <a:latin typeface="Verdana"/>
                <a:cs typeface="Verdana"/>
              </a:rPr>
              <a:t>PDF-based print </a:t>
            </a:r>
            <a:r>
              <a:rPr sz="1600" spc="-5" dirty="0">
                <a:latin typeface="Verdana"/>
                <a:cs typeface="Verdana"/>
              </a:rPr>
              <a:t>forms that </a:t>
            </a:r>
            <a:r>
              <a:rPr sz="1600" spc="-10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can then </a:t>
            </a:r>
            <a:r>
              <a:rPr sz="1600" spc="-10" dirty="0">
                <a:latin typeface="Verdana"/>
                <a:cs typeface="Verdana"/>
              </a:rPr>
              <a:t>print </a:t>
            </a:r>
            <a:r>
              <a:rPr sz="1600" spc="-5" dirty="0">
                <a:latin typeface="Verdana"/>
                <a:cs typeface="Verdana"/>
              </a:rPr>
              <a:t>or send by e-mail or fax.  When you create these print forms, you can rely on the tried and </a:t>
            </a:r>
            <a:r>
              <a:rPr sz="1600" spc="-10" dirty="0">
                <a:latin typeface="Verdana"/>
                <a:cs typeface="Verdana"/>
              </a:rPr>
              <a:t>trusted  principle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separate data retrieval </a:t>
            </a:r>
            <a:r>
              <a:rPr sz="1600" spc="-5" dirty="0">
                <a:latin typeface="Verdana"/>
                <a:cs typeface="Verdana"/>
              </a:rPr>
              <a:t>and form </a:t>
            </a:r>
            <a:r>
              <a:rPr sz="1600" spc="-10" dirty="0">
                <a:latin typeface="Verdana"/>
                <a:cs typeface="Verdana"/>
              </a:rPr>
              <a:t>layout</a:t>
            </a:r>
            <a:r>
              <a:rPr sz="1600" spc="19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processes.</a:t>
            </a:r>
            <a:endParaRPr sz="1600">
              <a:latin typeface="Verdana"/>
              <a:cs typeface="Verdana"/>
            </a:endParaRPr>
          </a:p>
          <a:p>
            <a:pPr marL="178435" marR="5080" indent="-166370">
              <a:lnSpc>
                <a:spcPts val="1730"/>
              </a:lnSpc>
              <a:spcBef>
                <a:spcPts val="620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10" dirty="0">
                <a:latin typeface="Verdana"/>
                <a:cs typeface="Verdana"/>
              </a:rPr>
              <a:t>This </a:t>
            </a:r>
            <a:r>
              <a:rPr sz="1600" spc="-5" dirty="0">
                <a:latin typeface="Verdana"/>
                <a:cs typeface="Verdana"/>
              </a:rPr>
              <a:t>enables </a:t>
            </a:r>
            <a:r>
              <a:rPr sz="1600" spc="-10" dirty="0">
                <a:latin typeface="Verdana"/>
                <a:cs typeface="Verdana"/>
              </a:rPr>
              <a:t>you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make </a:t>
            </a:r>
            <a:r>
              <a:rPr sz="1600" spc="-5" dirty="0">
                <a:latin typeface="Verdana"/>
                <a:cs typeface="Verdana"/>
              </a:rPr>
              <a:t>changes to either one of </a:t>
            </a:r>
            <a:r>
              <a:rPr sz="1600" spc="-10" dirty="0">
                <a:latin typeface="Verdana"/>
                <a:cs typeface="Verdana"/>
              </a:rPr>
              <a:t>the processes, without  affecting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other.</a:t>
            </a:r>
            <a:endParaRPr sz="1600">
              <a:latin typeface="Verdana"/>
              <a:cs typeface="Verdana"/>
            </a:endParaRPr>
          </a:p>
          <a:p>
            <a:pPr marL="155575" marR="34925" indent="-143510">
              <a:lnSpc>
                <a:spcPts val="2330"/>
              </a:lnSpc>
              <a:spcBef>
                <a:spcPts val="120"/>
              </a:spcBef>
              <a:buClr>
                <a:srgbClr val="94E616"/>
              </a:buClr>
              <a:buFont typeface="Wingdings"/>
              <a:buChar char=""/>
              <a:tabLst>
                <a:tab pos="179070" algn="l"/>
              </a:tabLst>
            </a:pPr>
            <a:r>
              <a:rPr sz="1600" spc="-10" dirty="0">
                <a:latin typeface="Verdana"/>
                <a:cs typeface="Verdana"/>
              </a:rPr>
              <a:t>PDF-based print </a:t>
            </a:r>
            <a:r>
              <a:rPr sz="1600" spc="-5" dirty="0">
                <a:latin typeface="Verdana"/>
                <a:cs typeface="Verdana"/>
              </a:rPr>
              <a:t>forms can be used for the following: </a:t>
            </a:r>
            <a:r>
              <a:rPr sz="1600" spc="-10" dirty="0">
                <a:latin typeface="Verdana"/>
                <a:cs typeface="Verdana"/>
              </a:rPr>
              <a:t>Order </a:t>
            </a:r>
            <a:r>
              <a:rPr sz="1600" spc="-5" dirty="0">
                <a:latin typeface="Verdana"/>
                <a:cs typeface="Verdana"/>
              </a:rPr>
              <a:t>confirmations  </a:t>
            </a:r>
            <a:r>
              <a:rPr sz="1600" spc="-10" dirty="0">
                <a:latin typeface="Verdana"/>
                <a:cs typeface="Verdana"/>
              </a:rPr>
              <a:t>Invoices </a:t>
            </a:r>
            <a:r>
              <a:rPr sz="1600" spc="-5" dirty="0">
                <a:latin typeface="Verdana"/>
                <a:cs typeface="Verdana"/>
              </a:rPr>
              <a:t>, Account </a:t>
            </a:r>
            <a:r>
              <a:rPr sz="1600" spc="-10" dirty="0">
                <a:latin typeface="Verdana"/>
                <a:cs typeface="Verdana"/>
              </a:rPr>
              <a:t>statements </a:t>
            </a:r>
            <a:r>
              <a:rPr sz="1600" spc="-5" dirty="0">
                <a:latin typeface="Verdana"/>
                <a:cs typeface="Verdana"/>
              </a:rPr>
              <a:t>, </a:t>
            </a:r>
            <a:r>
              <a:rPr sz="1600" spc="-10" dirty="0">
                <a:latin typeface="Verdana"/>
                <a:cs typeface="Verdana"/>
              </a:rPr>
              <a:t>Checks</a:t>
            </a:r>
            <a:r>
              <a:rPr sz="1600" spc="1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etc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229870"/>
            <a:ext cx="398081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Architecture -</a:t>
            </a:r>
            <a:r>
              <a:rPr spc="-100" dirty="0"/>
              <a:t> </a:t>
            </a:r>
            <a:r>
              <a:rPr dirty="0"/>
              <a:t>Structure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 2018 Capgemini. All </a:t>
            </a:r>
            <a:r>
              <a:rPr spc="-5" dirty="0"/>
              <a:t>rights</a:t>
            </a:r>
            <a:r>
              <a:rPr spc="-35" dirty="0"/>
              <a:t> </a:t>
            </a:r>
            <a:r>
              <a:rPr dirty="0"/>
              <a:t>reserved.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86004" y="1409109"/>
            <a:ext cx="8835390" cy="2290445"/>
          </a:xfrm>
          <a:prstGeom prst="rect">
            <a:avLst/>
          </a:prstGeom>
        </p:spPr>
        <p:txBody>
          <a:bodyPr vert="horz" wrap="square" lIns="0" tIns="5651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PDF-base </a:t>
            </a:r>
            <a:r>
              <a:rPr sz="1800" dirty="0">
                <a:latin typeface="Verdana"/>
                <a:cs typeface="Verdana"/>
              </a:rPr>
              <a:t>print form has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following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attributes:</a:t>
            </a:r>
            <a:endParaRPr sz="1800">
              <a:latin typeface="Verdana"/>
              <a:cs typeface="Verdana"/>
            </a:endParaRPr>
          </a:p>
          <a:p>
            <a:pPr marL="279400" indent="-18161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b="1" spc="-5" dirty="0">
                <a:latin typeface="Verdana"/>
                <a:cs typeface="Verdana"/>
              </a:rPr>
              <a:t>form </a:t>
            </a:r>
            <a:r>
              <a:rPr sz="1600" b="1" spc="-10" dirty="0">
                <a:latin typeface="Verdana"/>
                <a:cs typeface="Verdana"/>
              </a:rPr>
              <a:t>interface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sends the application </a:t>
            </a:r>
            <a:r>
              <a:rPr sz="1600" spc="-10" dirty="0">
                <a:latin typeface="Verdana"/>
                <a:cs typeface="Verdana"/>
              </a:rPr>
              <a:t>data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1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form.</a:t>
            </a:r>
            <a:endParaRPr sz="1600">
              <a:latin typeface="Verdana"/>
              <a:cs typeface="Verdana"/>
            </a:endParaRPr>
          </a:p>
          <a:p>
            <a:pPr marL="279400" marR="5080" indent="-181610">
              <a:lnSpc>
                <a:spcPts val="1730"/>
              </a:lnSpc>
              <a:spcBef>
                <a:spcPts val="530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spc="-5" dirty="0">
                <a:latin typeface="Verdana"/>
                <a:cs typeface="Verdana"/>
              </a:rPr>
              <a:t>A </a:t>
            </a:r>
            <a:r>
              <a:rPr sz="1600" b="1" spc="-5" dirty="0">
                <a:latin typeface="Verdana"/>
                <a:cs typeface="Verdana"/>
              </a:rPr>
              <a:t>form context</a:t>
            </a:r>
            <a:r>
              <a:rPr sz="1600" spc="-5" dirty="0">
                <a:latin typeface="Verdana"/>
                <a:cs typeface="Verdana"/>
              </a:rPr>
              <a:t> that contains the form </a:t>
            </a:r>
            <a:r>
              <a:rPr sz="1600" spc="-10" dirty="0">
                <a:latin typeface="Verdana"/>
                <a:cs typeface="Verdana"/>
              </a:rPr>
              <a:t>logic. This logic </a:t>
            </a:r>
            <a:r>
              <a:rPr sz="1600" spc="-5" dirty="0">
                <a:latin typeface="Verdana"/>
                <a:cs typeface="Verdana"/>
              </a:rPr>
              <a:t>controls the </a:t>
            </a:r>
            <a:r>
              <a:rPr sz="1600" spc="-10" dirty="0">
                <a:latin typeface="Verdana"/>
                <a:cs typeface="Verdana"/>
              </a:rPr>
              <a:t>dynamic</a:t>
            </a:r>
            <a:r>
              <a:rPr lang="en-US" sz="1600" spc="-10" dirty="0">
                <a:latin typeface="Verdana"/>
                <a:cs typeface="Verdana"/>
              </a:rPr>
              <a:t> </a:t>
            </a:r>
            <a:r>
              <a:rPr sz="1600" spc="-10" dirty="0">
                <a:latin typeface="Verdana"/>
                <a:cs typeface="Verdana"/>
              </a:rPr>
              <a:t> formatting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the </a:t>
            </a:r>
            <a:r>
              <a:rPr sz="1600" spc="-5" dirty="0">
                <a:latin typeface="Verdana"/>
                <a:cs typeface="Verdana"/>
              </a:rPr>
              <a:t>form. </a:t>
            </a:r>
            <a:r>
              <a:rPr sz="1600" spc="-20" dirty="0">
                <a:latin typeface="Verdana"/>
                <a:cs typeface="Verdana"/>
              </a:rPr>
              <a:t>For </a:t>
            </a:r>
            <a:r>
              <a:rPr sz="1600" spc="-5" dirty="0">
                <a:latin typeface="Verdana"/>
                <a:cs typeface="Verdana"/>
              </a:rPr>
              <a:t>example, it enables </a:t>
            </a:r>
            <a:r>
              <a:rPr sz="1600" spc="-10" dirty="0">
                <a:latin typeface="Verdana"/>
                <a:cs typeface="Verdana"/>
              </a:rPr>
              <a:t>variable </a:t>
            </a:r>
            <a:r>
              <a:rPr sz="1600" spc="-5" dirty="0">
                <a:latin typeface="Verdana"/>
                <a:cs typeface="Verdana"/>
              </a:rPr>
              <a:t>fields to be </a:t>
            </a:r>
            <a:r>
              <a:rPr sz="1600" spc="-10" dirty="0">
                <a:latin typeface="Verdana"/>
                <a:cs typeface="Verdana"/>
              </a:rPr>
              <a:t>displayed; it</a:t>
            </a:r>
            <a:r>
              <a:rPr lang="en-US" sz="1600" spc="-10" dirty="0">
                <a:latin typeface="Verdana"/>
                <a:cs typeface="Verdana"/>
              </a:rPr>
              <a:t> 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specifies that certain texts appear only under certain </a:t>
            </a:r>
            <a:r>
              <a:rPr sz="1600" spc="-10" dirty="0">
                <a:latin typeface="Verdana"/>
                <a:cs typeface="Verdana"/>
              </a:rPr>
              <a:t>conditions (one </a:t>
            </a:r>
            <a:r>
              <a:rPr sz="1600" spc="-5" dirty="0">
                <a:latin typeface="Verdana"/>
                <a:cs typeface="Verdana"/>
              </a:rPr>
              <a:t>text for a </a:t>
            </a:r>
            <a:r>
              <a:rPr sz="1600" spc="-10" dirty="0">
                <a:latin typeface="Verdana"/>
                <a:cs typeface="Verdana"/>
              </a:rPr>
              <a:t>first</a:t>
            </a:r>
            <a:r>
              <a:rPr lang="en-US" sz="1600" spc="-10" dirty="0">
                <a:latin typeface="Verdana"/>
                <a:cs typeface="Verdana"/>
              </a:rPr>
              <a:t> 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warning and a different text for a second warning); and </a:t>
            </a:r>
            <a:r>
              <a:rPr sz="1600" spc="-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can </a:t>
            </a:r>
            <a:r>
              <a:rPr sz="1600" spc="-10" dirty="0">
                <a:latin typeface="Verdana"/>
                <a:cs typeface="Verdana"/>
              </a:rPr>
              <a:t>specify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spc="-10" dirty="0">
                <a:latin typeface="Verdana"/>
                <a:cs typeface="Verdana"/>
              </a:rPr>
              <a:t>invoice</a:t>
            </a:r>
            <a:r>
              <a:rPr lang="en-US" sz="1600" spc="-10" dirty="0">
                <a:latin typeface="Verdana"/>
                <a:cs typeface="Verdana"/>
              </a:rPr>
              <a:t> </a:t>
            </a:r>
            <a:r>
              <a:rPr sz="1600" spc="-10" dirty="0">
                <a:latin typeface="Verdana"/>
                <a:cs typeface="Verdana"/>
              </a:rPr>
              <a:t> items </a:t>
            </a:r>
            <a:r>
              <a:rPr sz="1600" spc="-5" dirty="0">
                <a:latin typeface="Verdana"/>
                <a:cs typeface="Verdana"/>
              </a:rPr>
              <a:t>can be processed repeatedly </a:t>
            </a:r>
            <a:r>
              <a:rPr sz="1600" spc="-1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a</a:t>
            </a:r>
            <a:r>
              <a:rPr sz="1600" spc="1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table.</a:t>
            </a:r>
            <a:endParaRPr sz="1600">
              <a:latin typeface="Verdana"/>
              <a:cs typeface="Verdana"/>
            </a:endParaRPr>
          </a:p>
          <a:p>
            <a:pPr marL="279400" indent="-181610">
              <a:lnSpc>
                <a:spcPts val="1825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279400" algn="l"/>
              </a:tabLst>
            </a:pPr>
            <a:r>
              <a:rPr sz="1600" b="1" spc="-5" dirty="0">
                <a:latin typeface="Verdana"/>
                <a:cs typeface="Verdana"/>
              </a:rPr>
              <a:t>A </a:t>
            </a:r>
            <a:r>
              <a:rPr sz="1600" b="1" spc="-10" dirty="0">
                <a:latin typeface="Verdana"/>
                <a:cs typeface="Verdana"/>
              </a:rPr>
              <a:t>layout</a:t>
            </a:r>
            <a:r>
              <a:rPr sz="1600" spc="-10" dirty="0">
                <a:latin typeface="Verdana"/>
                <a:cs typeface="Verdana"/>
              </a:rPr>
              <a:t>. </a:t>
            </a:r>
            <a:r>
              <a:rPr sz="1600" dirty="0">
                <a:latin typeface="Verdana"/>
                <a:cs typeface="Verdana"/>
              </a:rPr>
              <a:t>In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layout, </a:t>
            </a:r>
            <a:r>
              <a:rPr sz="1600" spc="-5" dirty="0">
                <a:latin typeface="Verdana"/>
                <a:cs typeface="Verdana"/>
              </a:rPr>
              <a:t>you define how the output </a:t>
            </a:r>
            <a:r>
              <a:rPr sz="1600" spc="-10" dirty="0">
                <a:latin typeface="Verdana"/>
                <a:cs typeface="Verdana"/>
              </a:rPr>
              <a:t>data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spc="-10" dirty="0">
                <a:latin typeface="Verdana"/>
                <a:cs typeface="Verdana"/>
              </a:rPr>
              <a:t>positioned,</a:t>
            </a:r>
            <a:r>
              <a:rPr sz="1600" spc="18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its</a:t>
            </a:r>
            <a:endParaRPr sz="1600">
              <a:latin typeface="Verdana"/>
              <a:cs typeface="Verdana"/>
            </a:endParaRPr>
          </a:p>
          <a:p>
            <a:pPr marL="279400">
              <a:lnSpc>
                <a:spcPts val="1825"/>
              </a:lnSpc>
            </a:pPr>
            <a:r>
              <a:rPr sz="1600" spc="-5" dirty="0">
                <a:latin typeface="Verdana"/>
                <a:cs typeface="Verdana"/>
              </a:rPr>
              <a:t>appearance </a:t>
            </a:r>
            <a:r>
              <a:rPr sz="1600" spc="-10" dirty="0">
                <a:latin typeface="Verdana"/>
                <a:cs typeface="Verdana"/>
              </a:rPr>
              <a:t>in graphics, </a:t>
            </a:r>
            <a:r>
              <a:rPr sz="1600" spc="-5" dirty="0">
                <a:latin typeface="Verdana"/>
                <a:cs typeface="Verdana"/>
              </a:rPr>
              <a:t>and the </a:t>
            </a:r>
            <a:r>
              <a:rPr sz="1600" spc="-10" dirty="0">
                <a:latin typeface="Verdana"/>
                <a:cs typeface="Verdana"/>
              </a:rPr>
              <a:t>design </a:t>
            </a:r>
            <a:r>
              <a:rPr sz="1600" spc="-5" dirty="0">
                <a:latin typeface="Verdana"/>
                <a:cs typeface="Verdana"/>
              </a:rPr>
              <a:t>of </a:t>
            </a:r>
            <a:r>
              <a:rPr sz="1600" spc="-10" dirty="0">
                <a:latin typeface="Verdana"/>
                <a:cs typeface="Verdana"/>
              </a:rPr>
              <a:t>the</a:t>
            </a:r>
            <a:r>
              <a:rPr sz="1600" spc="1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pages.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3018</Words>
  <Application>Microsoft Office PowerPoint</Application>
  <PresentationFormat>On-screen Show (4:3)</PresentationFormat>
  <Paragraphs>307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ADOBE FORMS</vt:lpstr>
      <vt:lpstr>Lesson Objectives</vt:lpstr>
      <vt:lpstr>Overview</vt:lpstr>
      <vt:lpstr>Overview - Features</vt:lpstr>
      <vt:lpstr>Overview - Advantages Over Smart  Forms/SAPscript</vt:lpstr>
      <vt:lpstr>Overview - Adobe Designer: - Technical Pre-  requisites</vt:lpstr>
      <vt:lpstr>Overview - Adobe Form – Types</vt:lpstr>
      <vt:lpstr>Overview</vt:lpstr>
      <vt:lpstr>Architecture - Structure</vt:lpstr>
      <vt:lpstr>Architecture</vt:lpstr>
      <vt:lpstr>Architecture - The Tools Involved (Design Time)</vt:lpstr>
      <vt:lpstr>Interface</vt:lpstr>
      <vt:lpstr>Interface</vt:lpstr>
      <vt:lpstr>Interface - Form Interface</vt:lpstr>
      <vt:lpstr>Interface – Global Definitions</vt:lpstr>
      <vt:lpstr>Interface - Initialization</vt:lpstr>
      <vt:lpstr>Interface - Initialization</vt:lpstr>
      <vt:lpstr>Interface – Currency/Quantity Fields</vt:lpstr>
      <vt:lpstr>Context</vt:lpstr>
      <vt:lpstr>Context - General Handling of the Context</vt:lpstr>
      <vt:lpstr>Context - Using the Interface</vt:lpstr>
      <vt:lpstr>Context - Text Modules and SAP script Texts</vt:lpstr>
      <vt:lpstr>Context - Text Modules and SAP script Texts</vt:lpstr>
      <vt:lpstr>Context - Creating Text Modules</vt:lpstr>
      <vt:lpstr>Context - Including Text Modules</vt:lpstr>
      <vt:lpstr>Context - Including Dynamic Texts</vt:lpstr>
      <vt:lpstr>Designer - Adobe Lifecycle Designer: Overview</vt:lpstr>
      <vt:lpstr>Designer - Adobe Lifecycle Designer: Overview</vt:lpstr>
      <vt:lpstr>Designer - Toolbars</vt:lpstr>
      <vt:lpstr>Designer - Palette Windows: Handling</vt:lpstr>
      <vt:lpstr>Designer - Palettes: Overview</vt:lpstr>
      <vt:lpstr>Designer - The Hierarchy Palette</vt:lpstr>
      <vt:lpstr>Designer - The Layout Palette</vt:lpstr>
      <vt:lpstr>Designer - Borders and Background Colors</vt:lpstr>
      <vt:lpstr>Designer - Library</vt:lpstr>
      <vt:lpstr>Designer - Form Properties</vt:lpstr>
      <vt:lpstr>Designer</vt:lpstr>
      <vt:lpstr>Designer</vt:lpstr>
      <vt:lpstr>Designer</vt:lpstr>
      <vt:lpstr>Designer - Inserting Several Master Pages</vt:lpstr>
      <vt:lpstr>Designer</vt:lpstr>
      <vt:lpstr>Designer - Types of Subforms</vt:lpstr>
      <vt:lpstr>Designer - Types of Subforms</vt:lpstr>
      <vt:lpstr>Layout</vt:lpstr>
      <vt:lpstr>Integration into ABAP Programs</vt:lpstr>
      <vt:lpstr>Integration into ABAP Programs</vt:lpstr>
      <vt:lpstr>Integration into ABAP Programs</vt:lpstr>
      <vt:lpstr>Integration into ABAP Programs</vt:lpstr>
      <vt:lpstr>Integration into ABAP Programs</vt:lpstr>
      <vt:lpstr>Summary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vs823751</dc:creator>
  <cp:lastModifiedBy>Mukherjee, Pritha</cp:lastModifiedBy>
  <cp:revision>6</cp:revision>
  <dcterms:created xsi:type="dcterms:W3CDTF">2020-10-02T14:21:19Z</dcterms:created>
  <dcterms:modified xsi:type="dcterms:W3CDTF">2022-10-09T17:32:41Z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2020-08-07T00:00:00Z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2020-10-02T00:00:00Z</vt:filetime>
  </property>
</Properties>
</file>