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15"/>
  </p:notesMasterIdLst>
  <p:handoutMasterIdLst>
    <p:handoutMasterId r:id="rId16"/>
  </p:handoutMasterIdLst>
  <p:sldIdLst>
    <p:sldId id="2122" r:id="rId5"/>
    <p:sldId id="367" r:id="rId6"/>
    <p:sldId id="2125" r:id="rId7"/>
    <p:sldId id="345" r:id="rId8"/>
    <p:sldId id="346" r:id="rId9"/>
    <p:sldId id="2123" r:id="rId10"/>
    <p:sldId id="2124" r:id="rId11"/>
    <p:sldId id="2126" r:id="rId12"/>
    <p:sldId id="2127" r:id="rId13"/>
    <p:sldId id="2128" r:id="rId14"/>
  </p:sldIdLst>
  <p:sldSz cx="12192000" cy="6858000"/>
  <p:notesSz cx="6858000" cy="9144000"/>
  <p:custDataLst>
    <p:tags r:id="rId17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gemini Masters" id="{4E249A1C-D928-4AC0-A77C-65440B7A141B}">
          <p14:sldIdLst>
            <p14:sldId id="2122"/>
            <p14:sldId id="367"/>
            <p14:sldId id="2125"/>
            <p14:sldId id="345"/>
            <p14:sldId id="346"/>
            <p14:sldId id="2123"/>
            <p14:sldId id="2124"/>
            <p14:sldId id="2126"/>
            <p14:sldId id="2127"/>
            <p14:sldId id="2128"/>
          </p14:sldIdLst>
        </p14:section>
        <p14:section name="Graphic elements" id="{891EC914-4B3E-4CFE-A909-A820B43AB154}">
          <p14:sldIdLst/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F7E83"/>
    <a:srgbClr val="2B0A3D"/>
    <a:srgbClr val="00C37B"/>
    <a:srgbClr val="95E616"/>
    <a:srgbClr val="4701A7"/>
    <a:srgbClr val="FF6327"/>
    <a:srgbClr val="01D1D0"/>
    <a:srgbClr val="E6E7E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91" autoAdjust="0"/>
  </p:normalViewPr>
  <p:slideViewPr>
    <p:cSldViewPr>
      <p:cViewPr varScale="1">
        <p:scale>
          <a:sx n="78" d="100"/>
          <a:sy n="78" d="100"/>
        </p:scale>
        <p:origin x="140" y="6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846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14/08/2024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14/08/2024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18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32355" y="1412776"/>
            <a:ext cx="11327292" cy="48965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657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8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">
                  <p:embed/>
                </p:oleObj>
              </mc:Choice>
              <mc:Fallback>
                <p:oleObj name="think-cell Slide" r:id="rId3" imgW="360" imgH="360" progId="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94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299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64000" y="665025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&lt;Training Module&gt; - &lt;Trainer&gt;</a:t>
            </a: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34" r:id="rId6"/>
    <p:sldLayoutId id="2147483821" r:id="rId7"/>
    <p:sldLayoutId id="2147483877" r:id="rId8"/>
    <p:sldLayoutId id="2147483886" r:id="rId9"/>
    <p:sldLayoutId id="2147483887" r:id="rId10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4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219200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sz="2200" dirty="0">
                <a:latin typeface="+mj-lt"/>
              </a:rPr>
              <a:t>SAP Gateway</a:t>
            </a:r>
            <a:br>
              <a:rPr lang="en-US" sz="2200" dirty="0">
                <a:latin typeface="+mj-lt"/>
              </a:rPr>
            </a:br>
            <a:br>
              <a:rPr lang="en-US" sz="2200" dirty="0">
                <a:latin typeface="+mj-lt"/>
              </a:rPr>
            </a:br>
            <a:r>
              <a:rPr lang="en-US" sz="1600" dirty="0">
                <a:latin typeface="+mj-lt"/>
              </a:rPr>
              <a:t>Day 6 - Agenda</a:t>
            </a:r>
            <a:endParaRPr lang="en-US" sz="2200" dirty="0">
              <a:latin typeface="+mj-lt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7F6F817-D12B-44A6-8003-B6EB68225297}"/>
              </a:ext>
            </a:extLst>
          </p:cNvPr>
          <p:cNvSpPr txBox="1">
            <a:spLocks/>
          </p:cNvSpPr>
          <p:nvPr/>
        </p:nvSpPr>
        <p:spPr>
          <a:xfrm>
            <a:off x="685800" y="908720"/>
            <a:ext cx="9906000" cy="50405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r>
              <a:rPr lang="en-CA" sz="1600" dirty="0">
                <a:cs typeface="Calibri" pitchFamily="34" charset="0"/>
              </a:rPr>
              <a:t>Consumption of CDS in Fiori</a:t>
            </a:r>
          </a:p>
          <a:p>
            <a:pPr>
              <a:lnSpc>
                <a:spcPts val="4530"/>
              </a:lnSpc>
            </a:pPr>
            <a:r>
              <a:rPr lang="en-CA" sz="1600" dirty="0">
                <a:latin typeface="+mn-lt"/>
                <a:cs typeface="Calibri" pitchFamily="34" charset="0"/>
              </a:rPr>
              <a:t>CDS Annotations</a:t>
            </a:r>
          </a:p>
          <a:p>
            <a:pPr>
              <a:lnSpc>
                <a:spcPts val="4530"/>
              </a:lnSpc>
            </a:pPr>
            <a:r>
              <a:rPr lang="en-CA" sz="1600" dirty="0" err="1">
                <a:cs typeface="Calibri" pitchFamily="34" charset="0"/>
              </a:rPr>
              <a:t>Odata</a:t>
            </a:r>
            <a:r>
              <a:rPr lang="en-CA" sz="1600" dirty="0">
                <a:cs typeface="Calibri" pitchFamily="34" charset="0"/>
              </a:rPr>
              <a:t> service generation from CDS</a:t>
            </a: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r>
              <a:rPr lang="en-US" sz="1600" dirty="0">
                <a:latin typeface="+mn-lt"/>
              </a:rPr>
              <a:t>            </a:t>
            </a:r>
            <a:endParaRPr lang="en-US" sz="1600" dirty="0">
              <a:latin typeface="+mn-lt"/>
              <a:cs typeface="Calibri" pitchFamily="34" charset="0"/>
            </a:endParaRPr>
          </a:p>
          <a:p>
            <a:endParaRPr lang="en-US" sz="1600" dirty="0">
              <a:latin typeface="+mn-lt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5855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Odata</a:t>
            </a:r>
            <a:r>
              <a:rPr lang="en-US" dirty="0"/>
              <a:t> Service generation from CDS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E1DAA8-0EEF-4E3D-B751-ED55B19C870A}"/>
              </a:ext>
            </a:extLst>
          </p:cNvPr>
          <p:cNvSpPr/>
          <p:nvPr/>
        </p:nvSpPr>
        <p:spPr>
          <a:xfrm>
            <a:off x="457199" y="990600"/>
            <a:ext cx="108953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600" b="1" i="1" dirty="0">
              <a:solidFill>
                <a:srgbClr val="222222"/>
              </a:solidFill>
            </a:endParaRPr>
          </a:p>
          <a:p>
            <a:endParaRPr lang="en-IN" sz="1600" b="1" i="1" dirty="0">
              <a:solidFill>
                <a:srgbClr val="222222"/>
              </a:solidFill>
            </a:endParaRPr>
          </a:p>
          <a:p>
            <a:endParaRPr lang="en-IN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B208AC-5167-4F9D-B518-30DBA8D86DAE}"/>
              </a:ext>
            </a:extLst>
          </p:cNvPr>
          <p:cNvSpPr/>
          <p:nvPr/>
        </p:nvSpPr>
        <p:spPr>
          <a:xfrm>
            <a:off x="457198" y="996315"/>
            <a:ext cx="10287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On activating the CDS view, following Gateway </a:t>
            </a:r>
            <a:r>
              <a:rPr lang="en-IN" sz="1600" dirty="0" err="1"/>
              <a:t>artifacts</a:t>
            </a:r>
            <a:r>
              <a:rPr lang="en-IN" sz="1600" dirty="0"/>
              <a:t> will be generated by the SADL framework in back-end server.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B7B2A-8687-4A55-8EE7-04DFBFB11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00" y="1752600"/>
            <a:ext cx="6475784" cy="44618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3DAE08-E69A-4D8D-A6F3-10D1DD47E354}"/>
              </a:ext>
            </a:extLst>
          </p:cNvPr>
          <p:cNvSpPr/>
          <p:nvPr/>
        </p:nvSpPr>
        <p:spPr>
          <a:xfrm>
            <a:off x="152400" y="1981200"/>
            <a:ext cx="50958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Technical service name </a:t>
            </a:r>
            <a:r>
              <a:rPr lang="en-IN" sz="1600" dirty="0" err="1"/>
              <a:t>artifact</a:t>
            </a:r>
            <a:r>
              <a:rPr lang="en-IN" sz="1600" dirty="0"/>
              <a:t> – </a:t>
            </a:r>
            <a:r>
              <a:rPr lang="en-IN" sz="1600" i="1" dirty="0"/>
              <a:t>&lt;</a:t>
            </a:r>
            <a:r>
              <a:rPr lang="en-IN" sz="1600" i="1" dirty="0" err="1"/>
              <a:t>cds_view_name</a:t>
            </a:r>
            <a:r>
              <a:rPr lang="en-IN" sz="1600" i="1" dirty="0"/>
              <a:t>&gt;_CDS</a:t>
            </a:r>
            <a:r>
              <a:rPr lang="en-IN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Gateway Model </a:t>
            </a:r>
            <a:r>
              <a:rPr lang="en-IN" sz="1600" dirty="0" err="1"/>
              <a:t>artifact</a:t>
            </a:r>
            <a:r>
              <a:rPr lang="en-IN" sz="1600" dirty="0"/>
              <a:t> with name – </a:t>
            </a:r>
            <a:r>
              <a:rPr lang="en-IN" sz="1600" i="1" dirty="0"/>
              <a:t>&lt;</a:t>
            </a:r>
            <a:r>
              <a:rPr lang="en-IN" sz="1600" i="1" dirty="0" err="1"/>
              <a:t>cds_view_name</a:t>
            </a:r>
            <a:r>
              <a:rPr lang="en-IN" sz="1600" i="1" dirty="0"/>
              <a:t>&gt;_CDS</a:t>
            </a:r>
            <a:r>
              <a:rPr lang="en-IN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ABAP class with name – </a:t>
            </a:r>
            <a:r>
              <a:rPr lang="en-IN" sz="1600" i="1" dirty="0"/>
              <a:t>CL_&lt;</a:t>
            </a:r>
            <a:r>
              <a:rPr lang="en-IN" sz="1600" i="1" dirty="0" err="1"/>
              <a:t>cds_view_name</a:t>
            </a:r>
            <a:r>
              <a:rPr lang="en-IN" sz="1600" i="1" dirty="0"/>
              <a:t>&gt;</a:t>
            </a:r>
            <a:r>
              <a:rPr lang="en-IN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You can find all these </a:t>
            </a:r>
            <a:r>
              <a:rPr lang="en-IN" sz="1600" dirty="0" err="1"/>
              <a:t>artifacts</a:t>
            </a:r>
            <a:r>
              <a:rPr lang="en-IN" sz="1600" dirty="0"/>
              <a:t> in the transaction code – “/IWBEP/REG_SERVICE”</a:t>
            </a:r>
          </a:p>
        </p:txBody>
      </p:sp>
    </p:spTree>
    <p:extLst>
      <p:ext uri="{BB962C8B-B14F-4D97-AF65-F5344CB8AC3E}">
        <p14:creationId xmlns:p14="http://schemas.microsoft.com/office/powerpoint/2010/main" val="34479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Consumption of CDS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Consumption of  CDS can be done  in the following  ways:</a:t>
            </a:r>
          </a:p>
          <a:p>
            <a:pPr marL="85708" lvl="1" indent="0">
              <a:buNone/>
            </a:pPr>
            <a:r>
              <a:rPr lang="en-US" dirty="0"/>
              <a:t>  </a:t>
            </a:r>
          </a:p>
          <a:p>
            <a:pPr lvl="1"/>
            <a:r>
              <a:rPr lang="en-US" dirty="0"/>
              <a:t>In a CDS View</a:t>
            </a:r>
          </a:p>
          <a:p>
            <a:pPr marL="85708" lvl="1" indent="0">
              <a:buNone/>
            </a:pPr>
            <a:endParaRPr lang="en-US" dirty="0"/>
          </a:p>
          <a:p>
            <a:pPr lvl="1"/>
            <a:r>
              <a:rPr lang="en-US" dirty="0"/>
              <a:t>By Open SQL</a:t>
            </a:r>
          </a:p>
          <a:p>
            <a:pPr marL="85708" lvl="1" indent="0">
              <a:buNone/>
            </a:pPr>
            <a:endParaRPr lang="en-US" dirty="0"/>
          </a:p>
          <a:p>
            <a:pPr lvl="1"/>
            <a:r>
              <a:rPr lang="en-US" dirty="0"/>
              <a:t>Data Preview (context menu in ADT) </a:t>
            </a:r>
          </a:p>
          <a:p>
            <a:pPr marL="85708" lvl="1" indent="0">
              <a:buNone/>
            </a:pPr>
            <a:endParaRPr lang="en-US" dirty="0"/>
          </a:p>
          <a:p>
            <a:pPr lvl="1"/>
            <a:r>
              <a:rPr lang="en-US" dirty="0"/>
              <a:t>SAP List Viewer </a:t>
            </a:r>
          </a:p>
          <a:p>
            <a:pPr marL="85708" lvl="1" indent="0">
              <a:buNone/>
            </a:pPr>
            <a:endParaRPr lang="en-US" dirty="0"/>
          </a:p>
          <a:p>
            <a:pPr lvl="1"/>
            <a:r>
              <a:rPr lang="en-US" dirty="0"/>
              <a:t>SAP NetWeaver Gateway (OData Model) </a:t>
            </a:r>
          </a:p>
          <a:p>
            <a:pPr lvl="1"/>
            <a:endParaRPr lang="en-US" dirty="0"/>
          </a:p>
          <a:p>
            <a:pPr marL="85708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9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CDS Views consumption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10F2F-D161-42D0-905A-5453E7D6E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139" y="1295400"/>
            <a:ext cx="8625656" cy="471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0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of CDS View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848267" y="1120184"/>
            <a:ext cx="8495469" cy="5189136"/>
          </a:xfrm>
        </p:spPr>
        <p:txBody>
          <a:bodyPr/>
          <a:lstStyle/>
          <a:p>
            <a:r>
              <a:rPr lang="en-US" dirty="0"/>
              <a:t>Consumption  of CDS View in CDS View: </a:t>
            </a:r>
          </a:p>
          <a:p>
            <a:endParaRPr lang="en-US" dirty="0"/>
          </a:p>
          <a:p>
            <a:pPr lvl="1"/>
            <a:r>
              <a:rPr lang="en-US" dirty="0"/>
              <a:t>You can create CDS view on another CDS View(called as the Base View)</a:t>
            </a:r>
          </a:p>
          <a:p>
            <a:pPr lvl="1"/>
            <a:r>
              <a:rPr lang="en-US" dirty="0"/>
              <a:t>View on View is nothing but the consumption of CDS View in another View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30343D8-2196-4117-A732-0824CEE55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2377323"/>
            <a:ext cx="4324350" cy="16172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07001C0B-D3AB-4245-8FBE-C53565D5F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34" y="2979666"/>
            <a:ext cx="4038600" cy="25781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of CDS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8386" y="936167"/>
            <a:ext cx="10744199" cy="2029088"/>
          </a:xfrm>
        </p:spPr>
        <p:txBody>
          <a:bodyPr/>
          <a:lstStyle/>
          <a:p>
            <a:r>
              <a:rPr lang="en-US" sz="1800" dirty="0">
                <a:latin typeface="+mn-lt"/>
              </a:rPr>
              <a:t>CDS  View is consumed via </a:t>
            </a:r>
            <a:r>
              <a:rPr lang="en-US" sz="1800" dirty="0" err="1">
                <a:latin typeface="+mn-lt"/>
              </a:rPr>
              <a:t>OpenSQL</a:t>
            </a:r>
            <a:r>
              <a:rPr lang="en-US" sz="1800" dirty="0">
                <a:latin typeface="+mn-lt"/>
              </a:rPr>
              <a:t>  using  below 4  steps</a:t>
            </a:r>
          </a:p>
          <a:p>
            <a:endParaRPr lang="en-US" sz="1800" dirty="0">
              <a:latin typeface="+mn-lt"/>
            </a:endParaRPr>
          </a:p>
          <a:p>
            <a:pPr lvl="1"/>
            <a:r>
              <a:rPr lang="en-US" sz="1600" dirty="0">
                <a:latin typeface="+mn-lt"/>
              </a:rPr>
              <a:t>Check if the feature is supported  :</a:t>
            </a:r>
            <a:r>
              <a:rPr lang="en-US" sz="1600" b="1" dirty="0" err="1">
                <a:latin typeface="+mn-lt"/>
              </a:rPr>
              <a:t>abap_true</a:t>
            </a:r>
            <a:endParaRPr lang="en-US" sz="1600" b="1" dirty="0">
              <a:latin typeface="+mn-lt"/>
            </a:endParaRPr>
          </a:p>
          <a:p>
            <a:pPr lvl="1"/>
            <a:r>
              <a:rPr lang="en-US" sz="1600" dirty="0">
                <a:latin typeface="+mn-lt"/>
              </a:rPr>
              <a:t>Provide (mandatory) input parameter(s)  :</a:t>
            </a:r>
            <a:r>
              <a:rPr lang="en-US" sz="1600" b="1" dirty="0" err="1">
                <a:latin typeface="+mn-lt"/>
              </a:rPr>
              <a:t>Customer_name</a:t>
            </a:r>
            <a:endParaRPr lang="en-US" sz="1600" b="1" dirty="0">
              <a:latin typeface="+mn-lt"/>
            </a:endParaRPr>
          </a:p>
          <a:p>
            <a:pPr lvl="1"/>
            <a:r>
              <a:rPr lang="en-US" sz="1600" dirty="0">
                <a:latin typeface="+mn-lt"/>
              </a:rPr>
              <a:t>Suppress syntax warning using the pragma  </a:t>
            </a:r>
            <a:r>
              <a:rPr lang="en-US" sz="1600" b="1" dirty="0">
                <a:latin typeface="+mn-lt"/>
              </a:rPr>
              <a:t>##</a:t>
            </a:r>
          </a:p>
          <a:p>
            <a:pPr lvl="1"/>
            <a:r>
              <a:rPr lang="en-US" sz="1600" dirty="0">
                <a:latin typeface="+mn-lt"/>
              </a:rPr>
              <a:t>Provide a “fallback“ implementation / some error handling  : </a:t>
            </a:r>
            <a:r>
              <a:rPr lang="en-US" sz="1600" b="1" dirty="0">
                <a:latin typeface="+mn-lt"/>
              </a:rPr>
              <a:t>ELSE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354" y="3276600"/>
            <a:ext cx="7290262" cy="30193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CDS Annotations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018" y="2899509"/>
            <a:ext cx="7290262" cy="30193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4F654C-3D05-4790-9BD9-150B622F7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72" y="1142681"/>
            <a:ext cx="9535856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8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CDS Annotations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DBF668-9A95-4646-A19F-F42355B6403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0999" y="990600"/>
            <a:ext cx="10971585" cy="1752600"/>
          </a:xfrm>
        </p:spPr>
        <p:txBody>
          <a:bodyPr/>
          <a:lstStyle/>
          <a:p>
            <a:r>
              <a:rPr lang="en-IN" sz="1600" dirty="0"/>
              <a:t>CDS annotations are extra information to describe the data, it let the consumer of CDS view know how to use data from the CDS view.</a:t>
            </a:r>
          </a:p>
          <a:p>
            <a:r>
              <a:rPr lang="en-IN" sz="1600" dirty="0"/>
              <a:t>Annotations are grouped according to usage, this figure shows most relevant groups of association for Fiori Elements.</a:t>
            </a:r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DCBC7-DD55-44FD-800B-1AB38CF74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2743200"/>
            <a:ext cx="9869277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2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Odata</a:t>
            </a:r>
            <a:r>
              <a:rPr lang="en-US" dirty="0"/>
              <a:t> Service generation from CDS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E1DAA8-0EEF-4E3D-B751-ED55B19C870A}"/>
              </a:ext>
            </a:extLst>
          </p:cNvPr>
          <p:cNvSpPr/>
          <p:nvPr/>
        </p:nvSpPr>
        <p:spPr>
          <a:xfrm>
            <a:off x="457199" y="990600"/>
            <a:ext cx="1089538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222222"/>
                </a:solidFill>
              </a:rPr>
              <a:t>SAP Gateway OData service for an ABAP CDS view can be generated using annotation </a:t>
            </a:r>
            <a:r>
              <a:rPr lang="en-IN" sz="1600" b="1" i="1" dirty="0">
                <a:solidFill>
                  <a:srgbClr val="222222"/>
                </a:solidFill>
              </a:rPr>
              <a:t>@</a:t>
            </a:r>
            <a:r>
              <a:rPr lang="en-IN" sz="1600" b="1" i="1" dirty="0" err="1">
                <a:solidFill>
                  <a:srgbClr val="222222"/>
                </a:solidFill>
              </a:rPr>
              <a:t>OData.publish</a:t>
            </a:r>
            <a:r>
              <a:rPr lang="en-IN" sz="1600" b="1" i="1" dirty="0">
                <a:solidFill>
                  <a:srgbClr val="222222"/>
                </a:solidFill>
              </a:rPr>
              <a:t>: true</a:t>
            </a:r>
          </a:p>
          <a:p>
            <a:endParaRPr lang="en-IN" sz="1600" b="1" i="1" dirty="0">
              <a:solidFill>
                <a:srgbClr val="222222"/>
              </a:solidFill>
            </a:endParaRPr>
          </a:p>
          <a:p>
            <a:endParaRPr lang="en-IN" sz="1600" b="1" i="1" dirty="0">
              <a:solidFill>
                <a:srgbClr val="222222"/>
              </a:solidFill>
            </a:endParaRPr>
          </a:p>
          <a:p>
            <a:r>
              <a:rPr lang="en-IN" sz="1600" dirty="0"/>
              <a:t>CDS view should meet following rules for successful OData service generation:</a:t>
            </a:r>
          </a:p>
          <a:p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No syntax errors in DDL source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At least </a:t>
            </a:r>
            <a:r>
              <a:rPr lang="en-IN" sz="1600" b="1" dirty="0"/>
              <a:t>one</a:t>
            </a:r>
            <a:r>
              <a:rPr lang="en-IN" sz="1600" dirty="0"/>
              <a:t> key element is defined in the SELECT list of the CDS view.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The name of the CDS view should not exceed 26 characters in length.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b="1" i="1" dirty="0">
              <a:solidFill>
                <a:srgbClr val="222222"/>
              </a:solidFill>
            </a:endParaRPr>
          </a:p>
          <a:p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417749-012A-4F34-ADF2-AE3C3B6EF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" y="3657600"/>
            <a:ext cx="11352584" cy="190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Odata</a:t>
            </a:r>
            <a:r>
              <a:rPr lang="en-US" dirty="0"/>
              <a:t> Service generation from CDS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E1DAA8-0EEF-4E3D-B751-ED55B19C870A}"/>
              </a:ext>
            </a:extLst>
          </p:cNvPr>
          <p:cNvSpPr/>
          <p:nvPr/>
        </p:nvSpPr>
        <p:spPr>
          <a:xfrm>
            <a:off x="457199" y="990600"/>
            <a:ext cx="108953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600" b="1" i="1" dirty="0">
              <a:solidFill>
                <a:srgbClr val="222222"/>
              </a:solidFill>
            </a:endParaRPr>
          </a:p>
          <a:p>
            <a:endParaRPr lang="en-IN" sz="1600" b="1" i="1" dirty="0">
              <a:solidFill>
                <a:srgbClr val="222222"/>
              </a:solidFill>
            </a:endParaRPr>
          </a:p>
          <a:p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6CB9B-98D4-449F-AC2B-D87D5B1E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31122"/>
            <a:ext cx="9097071" cy="45746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B208AC-5167-4F9D-B518-30DBA8D86DAE}"/>
              </a:ext>
            </a:extLst>
          </p:cNvPr>
          <p:cNvSpPr/>
          <p:nvPr/>
        </p:nvSpPr>
        <p:spPr>
          <a:xfrm>
            <a:off x="609600" y="1000125"/>
            <a:ext cx="990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Add the annotation @</a:t>
            </a:r>
            <a:r>
              <a:rPr lang="en-IN" dirty="0" err="1"/>
              <a:t>OData.publish</a:t>
            </a:r>
            <a:r>
              <a:rPr lang="en-IN" dirty="0"/>
              <a:t>: true  above the DEFINE VIEW statement</a:t>
            </a:r>
          </a:p>
        </p:txBody>
      </p:sp>
    </p:spTree>
    <p:extLst>
      <p:ext uri="{BB962C8B-B14F-4D97-AF65-F5344CB8AC3E}">
        <p14:creationId xmlns:p14="http://schemas.microsoft.com/office/powerpoint/2010/main" val="8298191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9A39874-D0F0-4AC5-82B1-94182A90E699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F777920F58F449DFE723C8ECB983A" ma:contentTypeVersion="10" ma:contentTypeDescription="Create a new document." ma:contentTypeScope="" ma:versionID="a34f216e8c15b786b813182c657c2c45">
  <xsd:schema xmlns:xsd="http://www.w3.org/2001/XMLSchema" xmlns:xs="http://www.w3.org/2001/XMLSchema" xmlns:p="http://schemas.microsoft.com/office/2006/metadata/properties" xmlns:ns2="872c2c8c-4a2d-4282-b3ae-965d5e263694" xmlns:ns3="35517446-20c8-4dbf-81a7-e8d1b5f96f52" targetNamespace="http://schemas.microsoft.com/office/2006/metadata/properties" ma:root="true" ma:fieldsID="35f86e32a74b6162c7d73e32434781eb" ns2:_="" ns3:_="">
    <xsd:import namespace="872c2c8c-4a2d-4282-b3ae-965d5e263694"/>
    <xsd:import namespace="35517446-20c8-4dbf-81a7-e8d1b5f96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c2c8c-4a2d-4282-b3ae-965d5e2636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7446-20c8-4dbf-81a7-e8d1b5f96f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D661B2-E404-415B-BBCA-CC7C62CE1B7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BFA43A-810D-4718-8103-B2D966E89D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2c2c8c-4a2d-4282-b3ae-965d5e263694"/>
    <ds:schemaRef ds:uri="35517446-20c8-4dbf-81a7-e8d1b5f96f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34FE86-2D34-4169-BAA8-65F05C3B74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</Template>
  <TotalTime>986</TotalTime>
  <Words>394</Words>
  <Application>Microsoft Office PowerPoint</Application>
  <PresentationFormat>Widescreen</PresentationFormat>
  <Paragraphs>70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Verdana</vt:lpstr>
      <vt:lpstr>Wingdings</vt:lpstr>
      <vt:lpstr>Capgemini Master</vt:lpstr>
      <vt:lpstr>think-cell Slide</vt:lpstr>
      <vt:lpstr>SAP Gateway  Day 6 - Agenda</vt:lpstr>
      <vt:lpstr>Consumption of CDS View</vt:lpstr>
      <vt:lpstr>CDS Views consumption</vt:lpstr>
      <vt:lpstr>Consumption of CDS View </vt:lpstr>
      <vt:lpstr>Consumption of CDS View</vt:lpstr>
      <vt:lpstr>CDS Annotations</vt:lpstr>
      <vt:lpstr>CDS Annotations</vt:lpstr>
      <vt:lpstr>Odata Service generation from CDS</vt:lpstr>
      <vt:lpstr>Odata Service generation from CDS</vt:lpstr>
      <vt:lpstr>Odata Service generation from CDS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Bhangale, Prasanna</dc:creator>
  <cp:lastModifiedBy>BHAGWANJEE SINGH, ABHAY</cp:lastModifiedBy>
  <cp:revision>202</cp:revision>
  <dcterms:created xsi:type="dcterms:W3CDTF">2019-05-04T18:47:02Z</dcterms:created>
  <dcterms:modified xsi:type="dcterms:W3CDTF">2024-08-14T07:19:06Z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0x010100701F777920F58F449DFE723C8ECB983A</vt:lpwstr>
  </property>
</Properties>
</file>