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7"/>
  </p:notesMasterIdLst>
  <p:handoutMasterIdLst>
    <p:handoutMasterId r:id="rId18"/>
  </p:handoutMasterIdLst>
  <p:sldIdLst>
    <p:sldId id="2122" r:id="rId5"/>
    <p:sldId id="2184" r:id="rId6"/>
    <p:sldId id="2185" r:id="rId7"/>
    <p:sldId id="2186" r:id="rId8"/>
    <p:sldId id="2187" r:id="rId9"/>
    <p:sldId id="2188" r:id="rId10"/>
    <p:sldId id="2189" r:id="rId11"/>
    <p:sldId id="2190" r:id="rId12"/>
    <p:sldId id="2191" r:id="rId13"/>
    <p:sldId id="2192" r:id="rId14"/>
    <p:sldId id="2193" r:id="rId15"/>
    <p:sldId id="2194"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122"/>
            <p14:sldId id="2184"/>
            <p14:sldId id="2185"/>
            <p14:sldId id="2186"/>
            <p14:sldId id="2187"/>
            <p14:sldId id="2188"/>
            <p14:sldId id="2189"/>
            <p14:sldId id="2190"/>
            <p14:sldId id="2191"/>
            <p14:sldId id="2192"/>
            <p14:sldId id="2193"/>
            <p14:sldId id="2194"/>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78" d="100"/>
          <a:sy n="78" d="100"/>
        </p:scale>
        <p:origin x="140" y="6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14/08/2024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89700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00199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228176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217091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25542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84455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87402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29336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62642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76883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solidFill>
                <a:schemeClr val="accent2"/>
              </a:solidFill>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86"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1 -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What is SAP Gateway?</a:t>
            </a:r>
          </a:p>
          <a:p>
            <a:pPr>
              <a:lnSpc>
                <a:spcPts val="4530"/>
              </a:lnSpc>
            </a:pPr>
            <a:r>
              <a:rPr lang="en-CA" sz="1600" dirty="0">
                <a:latin typeface="+mn-lt"/>
                <a:cs typeface="Calibri" pitchFamily="34" charset="0"/>
              </a:rPr>
              <a:t>Introduction  about  SAP  Gateway</a:t>
            </a:r>
          </a:p>
          <a:p>
            <a:pPr>
              <a:lnSpc>
                <a:spcPts val="4530"/>
              </a:lnSpc>
            </a:pPr>
            <a:r>
              <a:rPr lang="en-CA" sz="1600" dirty="0">
                <a:latin typeface="+mn-lt"/>
                <a:cs typeface="Calibri" pitchFamily="34" charset="0"/>
              </a:rPr>
              <a:t>SAP  Gateway Overview and Architecture</a:t>
            </a:r>
          </a:p>
          <a:p>
            <a:pPr>
              <a:lnSpc>
                <a:spcPts val="4530"/>
              </a:lnSpc>
            </a:pPr>
            <a:r>
              <a:rPr lang="en-CA" sz="1600" dirty="0">
                <a:latin typeface="+mn-lt"/>
                <a:cs typeface="Calibri" pitchFamily="34" charset="0"/>
              </a:rPr>
              <a:t>SAP Gateway – Deployment options</a:t>
            </a:r>
          </a:p>
          <a:p>
            <a:pPr>
              <a:lnSpc>
                <a:spcPts val="4530"/>
              </a:lnSpc>
            </a:pPr>
            <a:r>
              <a:rPr lang="en-CA" sz="1600" dirty="0">
                <a:latin typeface="+mn-lt"/>
                <a:cs typeface="Calibri" pitchFamily="34" charset="0"/>
              </a:rPr>
              <a:t>REST Architecture</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What is Open Data Protocol</a:t>
            </a:r>
            <a:endParaRPr lang="en-US" sz="2200" dirty="0">
              <a:latin typeface="+mj-lt"/>
            </a:endParaRPr>
          </a:p>
        </p:txBody>
      </p:sp>
      <p:sp>
        <p:nvSpPr>
          <p:cNvPr id="3" name="Title 1">
            <a:extLst>
              <a:ext uri="{FF2B5EF4-FFF2-40B4-BE49-F238E27FC236}">
                <a16:creationId xmlns:a16="http://schemas.microsoft.com/office/drawing/2014/main" id="{20A7CFC2-5E33-4E41-BB58-46D9FE015226}"/>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7902D68E-103A-4A32-BBE7-5EFA02DFBC64}"/>
              </a:ext>
            </a:extLst>
          </p:cNvPr>
          <p:cNvPicPr>
            <a:picLocks noChangeAspect="1" noChangeArrowheads="1"/>
          </p:cNvPicPr>
          <p:nvPr/>
        </p:nvPicPr>
        <p:blipFill>
          <a:blip r:embed="rId3" cstate="print"/>
          <a:srcRect/>
          <a:stretch>
            <a:fillRect/>
          </a:stretch>
        </p:blipFill>
        <p:spPr bwMode="auto">
          <a:xfrm>
            <a:off x="7113240" y="2492896"/>
            <a:ext cx="1609725" cy="2324100"/>
          </a:xfrm>
          <a:prstGeom prst="rect">
            <a:avLst/>
          </a:prstGeom>
          <a:noFill/>
          <a:ln w="9525">
            <a:noFill/>
            <a:miter lim="800000"/>
            <a:headEnd/>
            <a:tailEnd/>
          </a:ln>
        </p:spPr>
      </p:pic>
      <p:sp>
        <p:nvSpPr>
          <p:cNvPr id="5" name="Rectangle 4">
            <a:extLst>
              <a:ext uri="{FF2B5EF4-FFF2-40B4-BE49-F238E27FC236}">
                <a16:creationId xmlns:a16="http://schemas.microsoft.com/office/drawing/2014/main" id="{E03E260C-8CF3-4B8D-ACFC-5D9DB4A6E489}"/>
              </a:ext>
            </a:extLst>
          </p:cNvPr>
          <p:cNvSpPr/>
          <p:nvPr/>
        </p:nvSpPr>
        <p:spPr>
          <a:xfrm>
            <a:off x="344488" y="1556792"/>
            <a:ext cx="9332912" cy="3323987"/>
          </a:xfrm>
          <a:prstGeom prst="rect">
            <a:avLst/>
          </a:prstGeom>
        </p:spPr>
        <p:txBody>
          <a:bodyPr wrap="square">
            <a:spAutoFit/>
          </a:bodyPr>
          <a:lstStyle/>
          <a:p>
            <a:pPr marL="285750" indent="-285750">
              <a:buFont typeface="Arial" panose="020B0604020202020204" pitchFamily="34" charset="0"/>
              <a:buChar char="•"/>
            </a:pPr>
            <a:r>
              <a:rPr lang="en-US" sz="1400" dirty="0"/>
              <a:t>OData is Microsoft developed extension to the Atom Publishing and Atom syndication Standards, which in turn are based on XML and HTTP(S).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IN" sz="1400" dirty="0"/>
              <a:t>It is Standardized protocol, built over existing HTTP and REST protocols supporting CRUD(Create, Read, Update and Delete) operations.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We can call it as ODBC Web.</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can be used freely without the need for a license or contract.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uses ATOM+XML or JSON.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REST-based architecture.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2492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OData Protocol: WWW Architecture </a:t>
            </a:r>
          </a:p>
        </p:txBody>
      </p:sp>
      <p:sp>
        <p:nvSpPr>
          <p:cNvPr id="3" name="Title 1">
            <a:extLst>
              <a:ext uri="{FF2B5EF4-FFF2-40B4-BE49-F238E27FC236}">
                <a16:creationId xmlns:a16="http://schemas.microsoft.com/office/drawing/2014/main" id="{7E0E8AB6-3119-478E-B6C3-4BC040A06FB8}"/>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AA600090-BCC8-41AC-BCA6-0EAB2ABA7521}"/>
              </a:ext>
            </a:extLst>
          </p:cNvPr>
          <p:cNvPicPr>
            <a:picLocks noChangeAspect="1" noChangeArrowheads="1"/>
          </p:cNvPicPr>
          <p:nvPr/>
        </p:nvPicPr>
        <p:blipFill>
          <a:blip r:embed="rId3" cstate="print"/>
          <a:srcRect/>
          <a:stretch>
            <a:fillRect/>
          </a:stretch>
        </p:blipFill>
        <p:spPr bwMode="auto">
          <a:xfrm>
            <a:off x="1522177" y="1439863"/>
            <a:ext cx="6861645" cy="4679950"/>
          </a:xfrm>
          <a:prstGeom prst="rect">
            <a:avLst/>
          </a:prstGeom>
          <a:noFill/>
          <a:ln w="9525">
            <a:noFill/>
            <a:miter lim="800000"/>
            <a:headEnd/>
            <a:tailEnd/>
          </a:ln>
        </p:spPr>
      </p:pic>
    </p:spTree>
    <p:extLst>
      <p:ext uri="{BB962C8B-B14F-4D97-AF65-F5344CB8AC3E}">
        <p14:creationId xmlns:p14="http://schemas.microsoft.com/office/powerpoint/2010/main" val="187603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REST Architecture</a:t>
            </a:r>
          </a:p>
        </p:txBody>
      </p:sp>
      <p:sp>
        <p:nvSpPr>
          <p:cNvPr id="3" name="Title 1">
            <a:extLst>
              <a:ext uri="{FF2B5EF4-FFF2-40B4-BE49-F238E27FC236}">
                <a16:creationId xmlns:a16="http://schemas.microsoft.com/office/drawing/2014/main" id="{B928C882-EA8D-4399-8CAD-524F9A6434E4}"/>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Content Placeholder 2">
            <a:extLst>
              <a:ext uri="{FF2B5EF4-FFF2-40B4-BE49-F238E27FC236}">
                <a16:creationId xmlns:a16="http://schemas.microsoft.com/office/drawing/2014/main" id="{FAF59FC8-0B23-4160-92AA-959DD0C6BC4A}"/>
              </a:ext>
            </a:extLst>
          </p:cNvPr>
          <p:cNvSpPr txBox="1">
            <a:spLocks/>
          </p:cNvSpPr>
          <p:nvPr/>
        </p:nvSpPr>
        <p:spPr>
          <a:xfrm>
            <a:off x="0" y="1195268"/>
            <a:ext cx="9906000" cy="29538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latin typeface="+mn-lt"/>
              </a:rPr>
              <a:t>REST is an architectural framework and methodology which is based on addressability, statelessness, connectedness and uniform interface. </a:t>
            </a:r>
          </a:p>
          <a:p>
            <a:pPr marL="285750" indent="-285750">
              <a:buFont typeface="Arial" panose="020B0604020202020204" pitchFamily="34" charset="0"/>
              <a:buChar char="•"/>
            </a:pPr>
            <a:r>
              <a:rPr lang="en-US" sz="1400" dirty="0">
                <a:latin typeface="+mn-lt"/>
              </a:rPr>
              <a:t>OData is an implementation of REST.</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b="1" dirty="0">
                <a:latin typeface="+mn-lt"/>
              </a:rPr>
              <a:t>HTTP(S) – An Implementation of the REST constraints:</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a:latin typeface="+mn-lt"/>
              </a:rPr>
              <a:t>HTTP(S) is the protocol that drives the World Wide Web</a:t>
            </a:r>
          </a:p>
          <a:p>
            <a:pPr marL="285750" indent="-285750">
              <a:buFont typeface="Arial" panose="020B0604020202020204" pitchFamily="34" charset="0"/>
              <a:buChar char="•"/>
            </a:pPr>
            <a:r>
              <a:rPr lang="en-US" sz="1400" dirty="0">
                <a:latin typeface="+mn-lt"/>
              </a:rPr>
              <a:t> A Server-side resource can be manipulated in four basic ways.</a:t>
            </a:r>
          </a:p>
          <a:p>
            <a:pPr marL="285750" indent="-285750">
              <a:buFont typeface="Arial" panose="020B0604020202020204" pitchFamily="34" charset="0"/>
              <a:buChar char="•"/>
            </a:pPr>
            <a:r>
              <a:rPr lang="en-US" sz="1400" dirty="0">
                <a:latin typeface="+mn-lt"/>
              </a:rPr>
              <a:t>These four basic REST operations have given rise the acronym  CRUD.</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endParaRPr lang="en-US" sz="1400" dirty="0">
              <a:latin typeface="+mn-lt"/>
            </a:endParaRPr>
          </a:p>
        </p:txBody>
      </p:sp>
      <p:graphicFrame>
        <p:nvGraphicFramePr>
          <p:cNvPr id="5" name="Table 4">
            <a:extLst>
              <a:ext uri="{FF2B5EF4-FFF2-40B4-BE49-F238E27FC236}">
                <a16:creationId xmlns:a16="http://schemas.microsoft.com/office/drawing/2014/main" id="{F2E1FCE0-6D5A-46B7-BE92-396151AB00C2}"/>
              </a:ext>
            </a:extLst>
          </p:cNvPr>
          <p:cNvGraphicFramePr>
            <a:graphicFrameLocks noGrp="1"/>
          </p:cNvGraphicFramePr>
          <p:nvPr>
            <p:extLst>
              <p:ext uri="{D42A27DB-BD31-4B8C-83A1-F6EECF244321}">
                <p14:modId xmlns:p14="http://schemas.microsoft.com/office/powerpoint/2010/main" val="590421653"/>
              </p:ext>
            </p:extLst>
          </p:nvPr>
        </p:nvGraphicFramePr>
        <p:xfrm>
          <a:off x="1208584" y="4257091"/>
          <a:ext cx="6604000" cy="2137848"/>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0000"/>
                    </a:ext>
                  </a:extLst>
                </a:gridCol>
                <a:gridCol w="2931592">
                  <a:extLst>
                    <a:ext uri="{9D8B030D-6E8A-4147-A177-3AD203B41FA5}">
                      <a16:colId xmlns:a16="http://schemas.microsoft.com/office/drawing/2014/main" val="20001"/>
                    </a:ext>
                  </a:extLst>
                </a:gridCol>
              </a:tblGrid>
              <a:tr h="374442">
                <a:tc>
                  <a:txBody>
                    <a:bodyPr/>
                    <a:lstStyle/>
                    <a:p>
                      <a:r>
                        <a:rPr lang="en-US" dirty="0"/>
                        <a:t>REST Operation </a:t>
                      </a:r>
                    </a:p>
                  </a:txBody>
                  <a:tcPr/>
                </a:tc>
                <a:tc>
                  <a:txBody>
                    <a:bodyPr/>
                    <a:lstStyle/>
                    <a:p>
                      <a:r>
                        <a:rPr lang="en-US" dirty="0"/>
                        <a:t>HTTP Method</a:t>
                      </a:r>
                    </a:p>
                  </a:txBody>
                  <a:tcPr/>
                </a:tc>
                <a:extLst>
                  <a:ext uri="{0D108BD9-81ED-4DB2-BD59-A6C34878D82A}">
                    <a16:rowId xmlns:a16="http://schemas.microsoft.com/office/drawing/2014/main" val="10000"/>
                  </a:ext>
                </a:extLst>
              </a:tr>
              <a:tr h="374442">
                <a:tc>
                  <a:txBody>
                    <a:bodyPr/>
                    <a:lstStyle/>
                    <a:p>
                      <a:r>
                        <a:rPr lang="en-US" b="1" dirty="0"/>
                        <a:t>C</a:t>
                      </a:r>
                      <a:r>
                        <a:rPr lang="en-US" dirty="0"/>
                        <a:t>reate</a:t>
                      </a:r>
                      <a:r>
                        <a:rPr lang="en-US" baseline="0" dirty="0"/>
                        <a:t> Resource</a:t>
                      </a:r>
                      <a:endParaRPr lang="en-US" dirty="0"/>
                    </a:p>
                  </a:txBody>
                  <a:tcPr/>
                </a:tc>
                <a:tc>
                  <a:txBody>
                    <a:bodyPr/>
                    <a:lstStyle/>
                    <a:p>
                      <a:r>
                        <a:rPr lang="en-US" dirty="0"/>
                        <a:t>POST</a:t>
                      </a:r>
                    </a:p>
                  </a:txBody>
                  <a:tcPr/>
                </a:tc>
                <a:extLst>
                  <a:ext uri="{0D108BD9-81ED-4DB2-BD59-A6C34878D82A}">
                    <a16:rowId xmlns:a16="http://schemas.microsoft.com/office/drawing/2014/main" val="10001"/>
                  </a:ext>
                </a:extLst>
              </a:tr>
              <a:tr h="374442">
                <a:tc>
                  <a:txBody>
                    <a:bodyPr/>
                    <a:lstStyle/>
                    <a:p>
                      <a:r>
                        <a:rPr lang="en-US" b="1" dirty="0"/>
                        <a:t>R</a:t>
                      </a:r>
                      <a:r>
                        <a:rPr lang="en-US" dirty="0"/>
                        <a:t>etrieve one or</a:t>
                      </a:r>
                      <a:r>
                        <a:rPr lang="en-US" baseline="0" dirty="0"/>
                        <a:t> more Resources</a:t>
                      </a:r>
                      <a:endParaRPr lang="en-US" dirty="0"/>
                    </a:p>
                  </a:txBody>
                  <a:tcPr/>
                </a:tc>
                <a:tc>
                  <a:txBody>
                    <a:bodyPr/>
                    <a:lstStyle/>
                    <a:p>
                      <a:r>
                        <a:rPr lang="en-US" dirty="0"/>
                        <a:t>GET</a:t>
                      </a:r>
                    </a:p>
                  </a:txBody>
                  <a:tcPr/>
                </a:tc>
                <a:extLst>
                  <a:ext uri="{0D108BD9-81ED-4DB2-BD59-A6C34878D82A}">
                    <a16:rowId xmlns:a16="http://schemas.microsoft.com/office/drawing/2014/main" val="10002"/>
                  </a:ext>
                </a:extLst>
              </a:tr>
              <a:tr h="374442">
                <a:tc>
                  <a:txBody>
                    <a:bodyPr/>
                    <a:lstStyle/>
                    <a:p>
                      <a:r>
                        <a:rPr lang="en-US" b="1" dirty="0"/>
                        <a:t>U</a:t>
                      </a:r>
                      <a:r>
                        <a:rPr lang="en-US" dirty="0"/>
                        <a:t>pdate Resource</a:t>
                      </a:r>
                    </a:p>
                  </a:txBody>
                  <a:tcPr/>
                </a:tc>
                <a:tc>
                  <a:txBody>
                    <a:bodyPr/>
                    <a:lstStyle/>
                    <a:p>
                      <a:r>
                        <a:rPr lang="en-US" dirty="0"/>
                        <a:t>PUT</a:t>
                      </a:r>
                    </a:p>
                  </a:txBody>
                  <a:tcPr/>
                </a:tc>
                <a:extLst>
                  <a:ext uri="{0D108BD9-81ED-4DB2-BD59-A6C34878D82A}">
                    <a16:rowId xmlns:a16="http://schemas.microsoft.com/office/drawing/2014/main" val="10003"/>
                  </a:ext>
                </a:extLst>
              </a:tr>
              <a:tr h="374442">
                <a:tc>
                  <a:txBody>
                    <a:bodyPr/>
                    <a:lstStyle/>
                    <a:p>
                      <a:r>
                        <a:rPr lang="en-US" b="1" dirty="0"/>
                        <a:t>D</a:t>
                      </a:r>
                      <a:r>
                        <a:rPr lang="en-US" dirty="0"/>
                        <a:t>elete</a:t>
                      </a:r>
                      <a:r>
                        <a:rPr lang="en-US" baseline="0" dirty="0"/>
                        <a:t> Resource</a:t>
                      </a:r>
                      <a:endParaRPr lang="en-US" dirty="0"/>
                    </a:p>
                  </a:txBody>
                  <a:tcPr/>
                </a:tc>
                <a:tc>
                  <a:txBody>
                    <a:bodyPr/>
                    <a:lstStyle/>
                    <a:p>
                      <a:r>
                        <a:rPr lang="en-US" dirty="0"/>
                        <a:t>DELETE</a:t>
                      </a:r>
                    </a:p>
                  </a:txBody>
                  <a:tcPr/>
                </a:tc>
                <a:extLst>
                  <a:ext uri="{0D108BD9-81ED-4DB2-BD59-A6C34878D82A}">
                    <a16:rowId xmlns:a16="http://schemas.microsoft.com/office/drawing/2014/main" val="10004"/>
                  </a:ext>
                </a:extLst>
              </a:tr>
            </a:tbl>
          </a:graphicData>
        </a:graphic>
      </p:graphicFrame>
      <p:sp>
        <p:nvSpPr>
          <p:cNvPr id="6" name="Oval 5">
            <a:extLst>
              <a:ext uri="{FF2B5EF4-FFF2-40B4-BE49-F238E27FC236}">
                <a16:creationId xmlns:a16="http://schemas.microsoft.com/office/drawing/2014/main" id="{38BDE713-062A-4625-8BB6-332D91A29841}"/>
              </a:ext>
            </a:extLst>
          </p:cNvPr>
          <p:cNvSpPr/>
          <p:nvPr/>
        </p:nvSpPr>
        <p:spPr>
          <a:xfrm>
            <a:off x="1208584" y="4437111"/>
            <a:ext cx="315416" cy="19578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29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a:t>
            </a:r>
          </a:p>
        </p:txBody>
      </p:sp>
      <p:pic>
        <p:nvPicPr>
          <p:cNvPr id="4" name="Picture 5">
            <a:extLst>
              <a:ext uri="{FF2B5EF4-FFF2-40B4-BE49-F238E27FC236}">
                <a16:creationId xmlns:a16="http://schemas.microsoft.com/office/drawing/2014/main" id="{7CE94847-7D95-4D96-BCFD-9A50B01CDC91}"/>
              </a:ext>
            </a:extLst>
          </p:cNvPr>
          <p:cNvPicPr>
            <a:picLocks noChangeAspect="1" noChangeArrowheads="1"/>
          </p:cNvPicPr>
          <p:nvPr/>
        </p:nvPicPr>
        <p:blipFill>
          <a:blip r:embed="rId3" cstate="print"/>
          <a:srcRect/>
          <a:stretch>
            <a:fillRect/>
          </a:stretch>
        </p:blipFill>
        <p:spPr bwMode="auto">
          <a:xfrm>
            <a:off x="1208584" y="3645024"/>
            <a:ext cx="6624736" cy="2232248"/>
          </a:xfrm>
          <a:prstGeom prst="rect">
            <a:avLst/>
          </a:prstGeom>
          <a:noFill/>
          <a:ln w="9525">
            <a:noFill/>
            <a:miter lim="800000"/>
            <a:headEnd/>
            <a:tailEnd/>
          </a:ln>
        </p:spPr>
      </p:pic>
      <p:sp>
        <p:nvSpPr>
          <p:cNvPr id="5" name="Rectangle 4">
            <a:extLst>
              <a:ext uri="{FF2B5EF4-FFF2-40B4-BE49-F238E27FC236}">
                <a16:creationId xmlns:a16="http://schemas.microsoft.com/office/drawing/2014/main" id="{A5E52B2C-0F8E-4D82-8DA8-DB8819D76416}"/>
              </a:ext>
            </a:extLst>
          </p:cNvPr>
          <p:cNvSpPr/>
          <p:nvPr/>
        </p:nvSpPr>
        <p:spPr>
          <a:xfrm>
            <a:off x="488504" y="1052736"/>
            <a:ext cx="7776864" cy="2585323"/>
          </a:xfrm>
          <a:prstGeom prst="rect">
            <a:avLst/>
          </a:prstGeom>
        </p:spPr>
        <p:txBody>
          <a:bodyPr wrap="square">
            <a:spAutoFit/>
          </a:bodyPr>
          <a:lstStyle/>
          <a:p>
            <a:r>
              <a:rPr lang="en-US" dirty="0">
                <a:latin typeface="Calibri" pitchFamily="34" charset="0"/>
                <a:cs typeface="Calibri" pitchFamily="34" charset="0"/>
              </a:rPr>
              <a:t>What is SAP Gateway?</a:t>
            </a:r>
          </a:p>
          <a:p>
            <a:pPr>
              <a:buNone/>
            </a:pPr>
            <a:r>
              <a:rPr lang="en-US" dirty="0">
                <a:latin typeface="Calibri" pitchFamily="34" charset="0"/>
                <a:cs typeface="Calibri" pitchFamily="34" charset="0"/>
              </a:rPr>
              <a:t>                                       Any Environment, Any Device, by Any Developer</a:t>
            </a:r>
          </a:p>
          <a:p>
            <a:pPr>
              <a:buNone/>
            </a:pPr>
            <a:endParaRPr lang="en-US" dirty="0">
              <a:latin typeface="Calibri" pitchFamily="34" charset="0"/>
              <a:cs typeface="Calibri" pitchFamily="34" charset="0"/>
            </a:endParaRPr>
          </a:p>
          <a:p>
            <a:r>
              <a:rPr lang="en-US" dirty="0">
                <a:latin typeface="Calibri" pitchFamily="34" charset="0"/>
                <a:cs typeface="Calibri" pitchFamily="34" charset="0"/>
              </a:rPr>
              <a:t>SAP Gateway lets you empower users with secure, personalized solutions that leverage and extend your existing SAP infrastructure, all with security, robustness, agility, and efficiency. SAP Gateway lets you meet the changing needs of your business at the speed of business by enabling People agility, System agility and Process agility.</a:t>
            </a:r>
          </a:p>
          <a:p>
            <a:pPr>
              <a:buNone/>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181098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Capabilities of SAP Gateway</a:t>
            </a:r>
          </a:p>
        </p:txBody>
      </p:sp>
      <p:sp>
        <p:nvSpPr>
          <p:cNvPr id="3" name="Title 1">
            <a:extLst>
              <a:ext uri="{FF2B5EF4-FFF2-40B4-BE49-F238E27FC236}">
                <a16:creationId xmlns:a16="http://schemas.microsoft.com/office/drawing/2014/main" id="{DBCF7581-F0CD-4CB4-83F9-C8C5A0E2517E}"/>
              </a:ext>
            </a:extLst>
          </p:cNvPr>
          <p:cNvSpPr txBox="1">
            <a:spLocks/>
          </p:cNvSpPr>
          <p:nvPr/>
        </p:nvSpPr>
        <p:spPr>
          <a:xfrm>
            <a:off x="0" y="0"/>
            <a:ext cx="8049344"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pPr marL="0" lvl="1"/>
            <a:r>
              <a:rPr lang="en-US" sz="1300" b="1" kern="0" dirty="0">
                <a:solidFill>
                  <a:schemeClr val="accent5">
                    <a:lumMod val="75000"/>
                  </a:schemeClr>
                </a:solidFill>
                <a:latin typeface="Calibri" pitchFamily="34" charset="0"/>
                <a:cs typeface="Calibri" pitchFamily="34" charset="0"/>
              </a:rPr>
              <a:t>                                                            </a:t>
            </a:r>
            <a:endParaRPr lang="en-US" sz="3000" b="1" kern="0" dirty="0">
              <a:solidFill>
                <a:schemeClr val="accent5">
                  <a:lumMod val="75000"/>
                </a:schemeClr>
              </a:solidFill>
              <a:latin typeface="+mj-lt"/>
              <a:cs typeface="Calibri" pitchFamily="34" charset="0"/>
            </a:endParaRPr>
          </a:p>
        </p:txBody>
      </p:sp>
      <p:sp>
        <p:nvSpPr>
          <p:cNvPr id="4" name="Rectangle 3">
            <a:extLst>
              <a:ext uri="{FF2B5EF4-FFF2-40B4-BE49-F238E27FC236}">
                <a16:creationId xmlns:a16="http://schemas.microsoft.com/office/drawing/2014/main" id="{A18A192A-ACD8-406F-9907-10B0A0A7C73C}"/>
              </a:ext>
            </a:extLst>
          </p:cNvPr>
          <p:cNvSpPr/>
          <p:nvPr/>
        </p:nvSpPr>
        <p:spPr>
          <a:xfrm>
            <a:off x="457200" y="838200"/>
            <a:ext cx="8496944" cy="4355038"/>
          </a:xfrm>
          <a:prstGeom prst="rect">
            <a:avLst/>
          </a:prstGeom>
        </p:spPr>
        <p:txBody>
          <a:bodyPr wrap="square">
            <a:spAutoFit/>
          </a:bodyPr>
          <a:lstStyle/>
          <a:p>
            <a:pPr lvl="1"/>
            <a:r>
              <a:rPr lang="en-US" sz="1300" dirty="0">
                <a:latin typeface="Calibri" pitchFamily="34" charset="0"/>
                <a:cs typeface="Calibri" pitchFamily="34" charset="0"/>
              </a:rPr>
              <a:t>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O</a:t>
            </a:r>
            <a:r>
              <a:rPr lang="en-US" sz="1600" dirty="0">
                <a:latin typeface="Calibri" pitchFamily="34" charset="0"/>
                <a:cs typeface="Calibri" pitchFamily="34" charset="0"/>
              </a:rPr>
              <a:t>pen                -   Any Device, Any Experience, Any Platform</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P</a:t>
            </a:r>
            <a:r>
              <a:rPr lang="en-US" sz="1600" dirty="0">
                <a:latin typeface="Calibri" pitchFamily="34" charset="0"/>
                <a:cs typeface="Calibri" pitchFamily="34" charset="0"/>
              </a:rPr>
              <a:t>eople             -   Optimized for User Interaction Scenarios</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T</a:t>
            </a:r>
            <a:r>
              <a:rPr lang="en-US" sz="1600" dirty="0">
                <a:latin typeface="Calibri" pitchFamily="34" charset="0"/>
                <a:cs typeface="Calibri" pitchFamily="34" charset="0"/>
              </a:rPr>
              <a:t>imeless          -   Non disruptive, any SAP Business Suite version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D</a:t>
            </a:r>
            <a:r>
              <a:rPr lang="en-US" sz="1600" dirty="0">
                <a:latin typeface="Calibri" pitchFamily="34" charset="0"/>
                <a:cs typeface="Calibri" pitchFamily="34" charset="0"/>
              </a:rPr>
              <a:t>evelopers      -   Simple APIs, no SAP knowledge, any tool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S</a:t>
            </a:r>
            <a:r>
              <a:rPr lang="en-US" sz="1600" dirty="0">
                <a:latin typeface="Calibri" pitchFamily="34" charset="0"/>
                <a:cs typeface="Calibri" pitchFamily="34" charset="0"/>
              </a:rPr>
              <a:t>tandards        -   Based on REST, ATOM/OData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buFont typeface="Wingdings" pitchFamily="2" charset="2"/>
              <a:buChar char="v"/>
            </a:pPr>
            <a:r>
              <a:rPr lang="en-US" sz="1600" dirty="0">
                <a:latin typeface="Calibri" pitchFamily="34" charset="0"/>
                <a:cs typeface="Calibri" pitchFamily="34" charset="0"/>
              </a:rPr>
              <a:t>    Opening the doors for millions of developers to create solutions connecting to SAP</a:t>
            </a:r>
          </a:p>
          <a:p>
            <a:pPr lvl="1">
              <a:buFont typeface="Wingdings" pitchFamily="2" charset="2"/>
              <a:buChar char="v"/>
            </a:pPr>
            <a:r>
              <a:rPr lang="en-US" sz="1600" dirty="0">
                <a:latin typeface="Calibri" pitchFamily="34" charset="0"/>
                <a:cs typeface="Calibri" pitchFamily="34" charset="0"/>
              </a:rPr>
              <a:t>    Increase workforce productivity </a:t>
            </a:r>
          </a:p>
          <a:p>
            <a:pPr lvl="1">
              <a:buFont typeface="Wingdings" pitchFamily="2" charset="2"/>
              <a:buChar char="v"/>
            </a:pPr>
            <a:r>
              <a:rPr lang="en-US" sz="1600" dirty="0">
                <a:latin typeface="Calibri" pitchFamily="34" charset="0"/>
                <a:cs typeface="Calibri" pitchFamily="34" charset="0"/>
              </a:rPr>
              <a:t>    Reduces Complexity , skill set requirements and deployment barriers</a:t>
            </a:r>
          </a:p>
          <a:p>
            <a:pPr lvl="1">
              <a:buFont typeface="Wingdings" pitchFamily="2" charset="2"/>
              <a:buChar char="v"/>
            </a:pPr>
            <a:r>
              <a:rPr lang="en-US" sz="1600" dirty="0">
                <a:latin typeface="Calibri" pitchFamily="34" charset="0"/>
                <a:cs typeface="Calibri" pitchFamily="34" charset="0"/>
              </a:rPr>
              <a:t>    Shorten development times/cycles</a:t>
            </a:r>
          </a:p>
          <a:p>
            <a:pPr lvl="1">
              <a:buFont typeface="Wingdings" pitchFamily="2" charset="2"/>
              <a:buChar char="v"/>
            </a:pPr>
            <a:r>
              <a:rPr lang="en-US" sz="1600" dirty="0">
                <a:latin typeface="Calibri" pitchFamily="34" charset="0"/>
                <a:cs typeface="Calibri" pitchFamily="34" charset="0"/>
              </a:rPr>
              <a:t>    Engage all developers with their choice of development tools</a:t>
            </a:r>
          </a:p>
          <a:p>
            <a:pPr lvl="1">
              <a:buFont typeface="Wingdings" pitchFamily="2" charset="2"/>
              <a:buChar char="v"/>
            </a:pPr>
            <a:r>
              <a:rPr lang="en-US" sz="1600" dirty="0">
                <a:latin typeface="Calibri" pitchFamily="34" charset="0"/>
                <a:cs typeface="Calibri" pitchFamily="34" charset="0"/>
              </a:rPr>
              <a:t>    It offers connectivity to SAP applications using any programming language</a:t>
            </a:r>
          </a:p>
          <a:p>
            <a:pPr lvl="1">
              <a:buFont typeface="Wingdings" pitchFamily="2" charset="2"/>
              <a:buChar char="q"/>
            </a:pPr>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252596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Benefits of SAP Gateway</a:t>
            </a:r>
          </a:p>
        </p:txBody>
      </p:sp>
      <p:sp>
        <p:nvSpPr>
          <p:cNvPr id="3" name="Rectangle 2">
            <a:extLst>
              <a:ext uri="{FF2B5EF4-FFF2-40B4-BE49-F238E27FC236}">
                <a16:creationId xmlns:a16="http://schemas.microsoft.com/office/drawing/2014/main" id="{0B38BAD5-7403-4B6E-953A-E3AB46E8338E}"/>
              </a:ext>
            </a:extLst>
          </p:cNvPr>
          <p:cNvSpPr/>
          <p:nvPr/>
        </p:nvSpPr>
        <p:spPr>
          <a:xfrm>
            <a:off x="416496" y="1412776"/>
            <a:ext cx="8352928" cy="3754874"/>
          </a:xfrm>
          <a:prstGeom prst="rect">
            <a:avLst/>
          </a:prstGeom>
        </p:spPr>
        <p:txBody>
          <a:bodyPr wrap="square">
            <a:spAutoFit/>
          </a:bodyPr>
          <a:lstStyle/>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Hides the technical complexities of your SAP system landscape behind a single interface that is easy-to-use and non-proprietary.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Makes your SAP business data and functionality accessible to any external device.</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Communicate using the HTTP(S) protocol.</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Understand OData messages.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Service Provisioning tools that allow the quick REST-enablement of existing ABAP functionality.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plug-ins for well known IDEs such as Eclipse, Visual Studio 2010 and XCode.  </a:t>
            </a:r>
          </a:p>
          <a:p>
            <a:br>
              <a:rPr lang="en-US" sz="1400" dirty="0"/>
            </a:br>
            <a:endParaRPr lang="en-US" sz="1400" dirty="0"/>
          </a:p>
        </p:txBody>
      </p:sp>
    </p:spTree>
    <p:extLst>
      <p:ext uri="{BB962C8B-B14F-4D97-AF65-F5344CB8AC3E}">
        <p14:creationId xmlns:p14="http://schemas.microsoft.com/office/powerpoint/2010/main" val="331877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Focusing area of SAP Gateway</a:t>
            </a:r>
            <a:endParaRPr lang="en-US" sz="2200" dirty="0">
              <a:latin typeface="+mj-lt"/>
            </a:endParaRPr>
          </a:p>
        </p:txBody>
      </p:sp>
      <p:sp>
        <p:nvSpPr>
          <p:cNvPr id="3" name="Rectangle 2">
            <a:extLst>
              <a:ext uri="{FF2B5EF4-FFF2-40B4-BE49-F238E27FC236}">
                <a16:creationId xmlns:a16="http://schemas.microsoft.com/office/drawing/2014/main" id="{89E3A02A-9D60-49F0-8619-B8441B9A687D}"/>
              </a:ext>
            </a:extLst>
          </p:cNvPr>
          <p:cNvSpPr/>
          <p:nvPr/>
        </p:nvSpPr>
        <p:spPr>
          <a:xfrm>
            <a:off x="344488" y="1700808"/>
            <a:ext cx="9073008" cy="3539430"/>
          </a:xfrm>
          <a:prstGeom prst="rect">
            <a:avLst/>
          </a:prstGeom>
        </p:spPr>
        <p:txBody>
          <a:bodyPr wrap="square">
            <a:spAutoFit/>
          </a:bodyPr>
          <a:lstStyle/>
          <a:p>
            <a:pPr marL="285750" indent="-285750">
              <a:buFont typeface="Arial" panose="020B0604020202020204" pitchFamily="34" charset="0"/>
              <a:buChar char="•"/>
            </a:pPr>
            <a:r>
              <a:rPr lang="en-IN" sz="1400" dirty="0"/>
              <a:t>Any external business application. E.G. Microsoft Office applications via a </a:t>
            </a:r>
            <a:r>
              <a:rPr lang="en-IN" sz="1400" dirty="0" err="1"/>
              <a:t>.Net</a:t>
            </a:r>
            <a:r>
              <a:rPr lang="en-IN" sz="1400" dirty="0"/>
              <a:t> (or even VBA) interface</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Desktop machines using Web-based applications running PHP or Java or Ruby, etc.</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Native applications on mobile devices E.G. iPad/iPhone or an Android device or a Blackberry.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Embedded devices such as manufacturing robots or route planning software in Satellite Navigation systems.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Any other business scenario you can think of involving some programmable device that can speak HTTP(S).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SAP Gateway interface can be used to supply the SAP Business Data to any programmable device that can speak HTTP(S).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725672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 Architecture</a:t>
            </a:r>
          </a:p>
        </p:txBody>
      </p:sp>
      <p:pic>
        <p:nvPicPr>
          <p:cNvPr id="3" name="Picture 2" descr="SAP NetWeaver Gateway Architecture.PNG">
            <a:extLst>
              <a:ext uri="{FF2B5EF4-FFF2-40B4-BE49-F238E27FC236}">
                <a16:creationId xmlns:a16="http://schemas.microsoft.com/office/drawing/2014/main" id="{D5B57051-E5F1-42A8-8C8E-907ED316DB24}"/>
              </a:ext>
            </a:extLst>
          </p:cNvPr>
          <p:cNvPicPr>
            <a:picLocks noChangeAspect="1"/>
          </p:cNvPicPr>
          <p:nvPr/>
        </p:nvPicPr>
        <p:blipFill>
          <a:blip r:embed="rId3" cstate="print"/>
          <a:stretch>
            <a:fillRect/>
          </a:stretch>
        </p:blipFill>
        <p:spPr>
          <a:xfrm>
            <a:off x="1371600" y="1376772"/>
            <a:ext cx="8991600" cy="4576082"/>
          </a:xfrm>
          <a:prstGeom prst="rect">
            <a:avLst/>
          </a:prstGeom>
        </p:spPr>
      </p:pic>
    </p:spTree>
    <p:extLst>
      <p:ext uri="{BB962C8B-B14F-4D97-AF65-F5344CB8AC3E}">
        <p14:creationId xmlns:p14="http://schemas.microsoft.com/office/powerpoint/2010/main" val="2804934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Deployment Options</a:t>
            </a:r>
          </a:p>
        </p:txBody>
      </p:sp>
      <p:sp>
        <p:nvSpPr>
          <p:cNvPr id="3" name="Rectangle 2">
            <a:extLst>
              <a:ext uri="{FF2B5EF4-FFF2-40B4-BE49-F238E27FC236}">
                <a16:creationId xmlns:a16="http://schemas.microsoft.com/office/drawing/2014/main" id="{987EFC7E-F2FE-45C8-B22A-BF078FB7839B}"/>
              </a:ext>
            </a:extLst>
          </p:cNvPr>
          <p:cNvSpPr/>
          <p:nvPr/>
        </p:nvSpPr>
        <p:spPr>
          <a:xfrm>
            <a:off x="1065567" y="990600"/>
            <a:ext cx="9448800" cy="5262979"/>
          </a:xfrm>
          <a:prstGeom prst="rect">
            <a:avLst/>
          </a:prstGeom>
        </p:spPr>
        <p:txBody>
          <a:bodyPr wrap="square">
            <a:spAutoFit/>
          </a:bodyPr>
          <a:lstStyle/>
          <a:p>
            <a:pPr>
              <a:buNone/>
            </a:pPr>
            <a:endParaRPr lang="en-US" sz="1600" dirty="0"/>
          </a:p>
          <a:p>
            <a:pPr>
              <a:buNone/>
            </a:pPr>
            <a:r>
              <a:rPr lang="en-US" sz="1600" dirty="0"/>
              <a:t>HUB Architecture:</a:t>
            </a:r>
          </a:p>
          <a:p>
            <a:pPr>
              <a:buNone/>
            </a:pPr>
            <a:endParaRPr lang="en-US" sz="1600" dirty="0"/>
          </a:p>
          <a:p>
            <a:pPr>
              <a:buNone/>
            </a:pPr>
            <a:r>
              <a:rPr lang="en-US" sz="1600" dirty="0"/>
              <a:t>        Gateway server functionalities are only used on one dedicated server, the hub system. The services are deployed on the backend systems and are registered on the server. The Gateway service is thus deployed in the Gateway backend systems where either IW_BEP is deployed systems or that are running on top of 7.40 leveraging the core component SAP_GWFND.</a:t>
            </a:r>
          </a:p>
          <a:p>
            <a:pPr>
              <a:buNone/>
            </a:pPr>
            <a:endParaRPr lang="en-US" sz="1600" dirty="0"/>
          </a:p>
          <a:p>
            <a:pPr>
              <a:buNone/>
            </a:pPr>
            <a:endParaRPr lang="en-US" sz="1600" dirty="0"/>
          </a:p>
          <a:p>
            <a:pPr>
              <a:buNone/>
            </a:pPr>
            <a:r>
              <a:rPr lang="en-US" sz="1600" dirty="0"/>
              <a:t>Embedded Architecture:</a:t>
            </a:r>
          </a:p>
          <a:p>
            <a:pPr>
              <a:buNone/>
            </a:pPr>
            <a:endParaRPr lang="en-US" sz="1600" dirty="0"/>
          </a:p>
          <a:p>
            <a:pPr>
              <a:buNone/>
            </a:pPr>
            <a:r>
              <a:rPr lang="en-US" sz="1600" dirty="0"/>
              <a:t>      In this case the services are registered as well as published in the SAP Business Suite backend system.  </a:t>
            </a:r>
          </a:p>
          <a:p>
            <a:pPr>
              <a:buNone/>
            </a:pPr>
            <a:endParaRPr lang="en-US" sz="1600" dirty="0"/>
          </a:p>
          <a:p>
            <a:pPr>
              <a:buNone/>
            </a:pPr>
            <a:endParaRPr lang="en-US" sz="1600" dirty="0"/>
          </a:p>
          <a:p>
            <a:pPr>
              <a:buNone/>
            </a:pPr>
            <a:endParaRPr lang="en-US" sz="1600" dirty="0"/>
          </a:p>
          <a:p>
            <a:pPr>
              <a:buNone/>
            </a:pPr>
            <a:r>
              <a:rPr lang="en-US" sz="1600" dirty="0"/>
              <a:t>   </a:t>
            </a:r>
          </a:p>
          <a:p>
            <a:pPr>
              <a:buNone/>
            </a:pPr>
            <a:endParaRPr lang="en-US" sz="1600" dirty="0"/>
          </a:p>
          <a:p>
            <a:pPr>
              <a:buNone/>
            </a:pPr>
            <a:endParaRPr lang="en-US" sz="1600" dirty="0"/>
          </a:p>
          <a:p>
            <a:pPr>
              <a:buNone/>
            </a:pPr>
            <a:endParaRPr lang="en-US" sz="1600" dirty="0"/>
          </a:p>
        </p:txBody>
      </p:sp>
    </p:spTree>
    <p:extLst>
      <p:ext uri="{BB962C8B-B14F-4D97-AF65-F5344CB8AC3E}">
        <p14:creationId xmlns:p14="http://schemas.microsoft.com/office/powerpoint/2010/main" val="1537429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Gateway Components</a:t>
            </a:r>
          </a:p>
        </p:txBody>
      </p:sp>
      <p:pic>
        <p:nvPicPr>
          <p:cNvPr id="3" name="Picture 2">
            <a:extLst>
              <a:ext uri="{FF2B5EF4-FFF2-40B4-BE49-F238E27FC236}">
                <a16:creationId xmlns:a16="http://schemas.microsoft.com/office/drawing/2014/main" id="{8C518941-B5C3-4D28-9E54-B72A00651D97}"/>
              </a:ext>
            </a:extLst>
          </p:cNvPr>
          <p:cNvPicPr>
            <a:picLocks noChangeAspect="1" noChangeArrowheads="1"/>
          </p:cNvPicPr>
          <p:nvPr/>
        </p:nvPicPr>
        <p:blipFill>
          <a:blip r:embed="rId3" cstate="print"/>
          <a:srcRect/>
          <a:stretch>
            <a:fillRect/>
          </a:stretch>
        </p:blipFill>
        <p:spPr bwMode="auto">
          <a:xfrm>
            <a:off x="839415" y="1104900"/>
            <a:ext cx="4808984" cy="2448272"/>
          </a:xfrm>
          <a:prstGeom prst="rect">
            <a:avLst/>
          </a:prstGeom>
          <a:noFill/>
          <a:ln w="9525">
            <a:noFill/>
            <a:miter lim="800000"/>
            <a:headEnd/>
            <a:tailEnd/>
          </a:ln>
        </p:spPr>
      </p:pic>
      <p:pic>
        <p:nvPicPr>
          <p:cNvPr id="4" name="Picture 3">
            <a:extLst>
              <a:ext uri="{FF2B5EF4-FFF2-40B4-BE49-F238E27FC236}">
                <a16:creationId xmlns:a16="http://schemas.microsoft.com/office/drawing/2014/main" id="{60F80D28-8BE2-4980-9F3C-E825EE1AF897}"/>
              </a:ext>
            </a:extLst>
          </p:cNvPr>
          <p:cNvPicPr>
            <a:picLocks noChangeAspect="1" noChangeArrowheads="1"/>
          </p:cNvPicPr>
          <p:nvPr/>
        </p:nvPicPr>
        <p:blipFill>
          <a:blip r:embed="rId4" cstate="print"/>
          <a:srcRect/>
          <a:stretch>
            <a:fillRect/>
          </a:stretch>
        </p:blipFill>
        <p:spPr bwMode="auto">
          <a:xfrm>
            <a:off x="6368479" y="1752972"/>
            <a:ext cx="4104456" cy="4210050"/>
          </a:xfrm>
          <a:prstGeom prst="rect">
            <a:avLst/>
          </a:prstGeom>
          <a:noFill/>
          <a:ln w="9525">
            <a:noFill/>
            <a:miter lim="800000"/>
            <a:headEnd/>
            <a:tailEnd/>
          </a:ln>
        </p:spPr>
      </p:pic>
      <p:pic>
        <p:nvPicPr>
          <p:cNvPr id="5" name="Picture 4">
            <a:extLst>
              <a:ext uri="{FF2B5EF4-FFF2-40B4-BE49-F238E27FC236}">
                <a16:creationId xmlns:a16="http://schemas.microsoft.com/office/drawing/2014/main" id="{9FD089E7-4D14-4674-8D1A-9CCCEC8AD8C5}"/>
              </a:ext>
            </a:extLst>
          </p:cNvPr>
          <p:cNvPicPr>
            <a:picLocks noChangeAspect="1" noChangeArrowheads="1"/>
          </p:cNvPicPr>
          <p:nvPr/>
        </p:nvPicPr>
        <p:blipFill>
          <a:blip r:embed="rId5" cstate="print"/>
          <a:srcRect/>
          <a:stretch>
            <a:fillRect/>
          </a:stretch>
        </p:blipFill>
        <p:spPr bwMode="auto">
          <a:xfrm>
            <a:off x="967879" y="3769196"/>
            <a:ext cx="4167783" cy="2647603"/>
          </a:xfrm>
          <a:prstGeom prst="rect">
            <a:avLst/>
          </a:prstGeom>
          <a:noFill/>
          <a:ln w="9525">
            <a:noFill/>
            <a:miter lim="800000"/>
            <a:headEnd/>
            <a:tailEnd/>
          </a:ln>
        </p:spPr>
      </p:pic>
    </p:spTree>
    <p:extLst>
      <p:ext uri="{BB962C8B-B14F-4D97-AF65-F5344CB8AC3E}">
        <p14:creationId xmlns:p14="http://schemas.microsoft.com/office/powerpoint/2010/main" val="457060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Question &amp; Answers</a:t>
            </a:r>
          </a:p>
        </p:txBody>
      </p:sp>
      <p:sp>
        <p:nvSpPr>
          <p:cNvPr id="6" name="Content Placeholder 2">
            <a:extLst>
              <a:ext uri="{FF2B5EF4-FFF2-40B4-BE49-F238E27FC236}">
                <a16:creationId xmlns:a16="http://schemas.microsoft.com/office/drawing/2014/main" id="{128E3955-77BB-42C4-8C46-D917D53EB9E8}"/>
              </a:ext>
            </a:extLst>
          </p:cNvPr>
          <p:cNvSpPr txBox="1">
            <a:spLocks/>
          </p:cNvSpPr>
          <p:nvPr/>
        </p:nvSpPr>
        <p:spPr>
          <a:xfrm>
            <a:off x="762000" y="12954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sz="1400"/>
              <a:t>What does REST stands for?</a:t>
            </a:r>
          </a:p>
          <a:p>
            <a:r>
              <a:rPr lang="en-US" sz="1400"/>
              <a:t>          </a:t>
            </a:r>
            <a:r>
              <a:rPr lang="en-US" sz="1400" b="1"/>
              <a:t>R</a:t>
            </a:r>
            <a:r>
              <a:rPr lang="en-US" sz="1400"/>
              <a:t>epresentational </a:t>
            </a:r>
            <a:r>
              <a:rPr lang="en-US" sz="1400" b="1"/>
              <a:t>S</a:t>
            </a:r>
            <a:r>
              <a:rPr lang="en-US" sz="1400"/>
              <a:t>tate </a:t>
            </a:r>
            <a:r>
              <a:rPr lang="en-US" sz="1400" b="1"/>
              <a:t>T</a:t>
            </a:r>
            <a:r>
              <a:rPr lang="en-US" sz="1400"/>
              <a:t>ransfer  </a:t>
            </a:r>
          </a:p>
          <a:p>
            <a:pPr>
              <a:buFont typeface="Wingdings" pitchFamily="2" charset="2"/>
              <a:buChar char="v"/>
            </a:pPr>
            <a:r>
              <a:rPr lang="en-US" sz="1400"/>
              <a:t>Which architecture SAP recommends?</a:t>
            </a:r>
          </a:p>
          <a:p>
            <a:r>
              <a:rPr lang="en-US" sz="1400"/>
              <a:t>           SAP recommends Central HUB architecture as a first option, and again it depends upon the client landscape, which one to implement.</a:t>
            </a:r>
          </a:p>
          <a:p>
            <a:pPr>
              <a:buFont typeface="Wingdings" pitchFamily="2" charset="2"/>
              <a:buChar char="v"/>
            </a:pPr>
            <a:r>
              <a:rPr lang="en-US" sz="1400"/>
              <a:t>How is SAP Gateway different from Web services?</a:t>
            </a:r>
          </a:p>
          <a:p>
            <a:r>
              <a:rPr lang="en-US" sz="1400"/>
              <a:t>            Web services are based on SOAP services and SAP Gateway is REST-based. SAP Gateway focuses on consumption scenarios and SOAP is more process-to-process and machine-to-machine.</a:t>
            </a:r>
          </a:p>
          <a:p>
            <a:pPr>
              <a:buFont typeface="Wingdings" pitchFamily="2" charset="2"/>
              <a:buChar char="v"/>
            </a:pPr>
            <a:r>
              <a:rPr lang="en-US" sz="1400"/>
              <a:t> Security Level in SAP Gateway?</a:t>
            </a:r>
          </a:p>
          <a:p>
            <a:r>
              <a:rPr lang="en-US" sz="1400"/>
              <a:t>          SAP Gateway supports</a:t>
            </a:r>
          </a:p>
          <a:p>
            <a:r>
              <a:rPr lang="en-US" sz="1400"/>
              <a:t>          - Browser Based SAML 2.0 Authentication.</a:t>
            </a:r>
          </a:p>
          <a:p>
            <a:r>
              <a:rPr lang="en-US" sz="1400"/>
              <a:t>          - x.509 Client Certificate authentication</a:t>
            </a:r>
          </a:p>
          <a:p>
            <a:r>
              <a:rPr lang="en-US" sz="1400"/>
              <a:t>          - SAP Logon tickets(SSL)</a:t>
            </a:r>
          </a:p>
          <a:p>
            <a:r>
              <a:rPr lang="en-US" sz="1400"/>
              <a:t>          - Basic Authentication</a:t>
            </a:r>
          </a:p>
          <a:p>
            <a:pPr>
              <a:buFont typeface="Wingdings" pitchFamily="2" charset="2"/>
              <a:buChar char="v"/>
            </a:pPr>
            <a:r>
              <a:rPr lang="en-US" sz="1400"/>
              <a:t>SAP Net weaver Gateway Vs SAP Gateway</a:t>
            </a:r>
          </a:p>
          <a:p>
            <a:r>
              <a:rPr lang="en-US" sz="1400"/>
              <a:t>       Only the calling name has been changed, and the architecture remains the same.</a:t>
            </a:r>
          </a:p>
          <a:p>
            <a:endParaRPr lang="en-US" sz="1400"/>
          </a:p>
          <a:p>
            <a:endParaRPr lang="en-US" sz="1400"/>
          </a:p>
          <a:p>
            <a:endParaRPr lang="en-US" sz="1400"/>
          </a:p>
          <a:p>
            <a:pPr>
              <a:buFont typeface="Wingdings" pitchFamily="2" charset="2"/>
              <a:buChar char="v"/>
            </a:pPr>
            <a:endParaRPr lang="en-US" sz="1400"/>
          </a:p>
          <a:p>
            <a:pPr>
              <a:buFont typeface="Wingdings" pitchFamily="2" charset="2"/>
              <a:buChar char="v"/>
            </a:pPr>
            <a:endParaRPr lang="en-US" sz="1400" dirty="0"/>
          </a:p>
        </p:txBody>
      </p:sp>
    </p:spTree>
    <p:extLst>
      <p:ext uri="{BB962C8B-B14F-4D97-AF65-F5344CB8AC3E}">
        <p14:creationId xmlns:p14="http://schemas.microsoft.com/office/powerpoint/2010/main" val="68287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F82F8A-7197-48A9-9E14-09D2CE3002F5}">
  <ds:schemaRefs>
    <ds:schemaRef ds:uri="http://schemas.microsoft.com/sharepoint/v3/contenttype/forms"/>
  </ds:schemaRefs>
</ds:datastoreItem>
</file>

<file path=customXml/itemProps2.xml><?xml version="1.0" encoding="utf-8"?>
<ds:datastoreItem xmlns:ds="http://schemas.openxmlformats.org/officeDocument/2006/customXml" ds:itemID="{91B9DA4F-39A7-4CCD-911C-D93E4729A78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25857ED-9477-4115-874E-15A8038DEE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Template>
  <TotalTime>896</TotalTime>
  <Words>862</Words>
  <Application>Microsoft Office PowerPoint</Application>
  <PresentationFormat>Widescreen</PresentationFormat>
  <Paragraphs>140</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Verdana</vt:lpstr>
      <vt:lpstr>Wingdings</vt:lpstr>
      <vt:lpstr>Capgemini Master</vt:lpstr>
      <vt:lpstr>think-cell Slide</vt:lpstr>
      <vt:lpstr>SAP Gateway  Day 1 - Agenda</vt:lpstr>
      <vt:lpstr>SAP Gateway</vt:lpstr>
      <vt:lpstr>Capabilities of SAP Gateway</vt:lpstr>
      <vt:lpstr>Benefits of SAP Gateway</vt:lpstr>
      <vt:lpstr>Focusing area of SAP Gateway</vt:lpstr>
      <vt:lpstr>SAP Gateway Architecture</vt:lpstr>
      <vt:lpstr>Deployment Options</vt:lpstr>
      <vt:lpstr>Gateway Components</vt:lpstr>
      <vt:lpstr>Question &amp; Answers</vt:lpstr>
      <vt:lpstr>What is Open Data Protocol</vt:lpstr>
      <vt:lpstr>OData Protocol: WWW Architecture </vt:lpstr>
      <vt:lpstr>REST Architecture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BHAGWANJEE SINGH, ABHAY</cp:lastModifiedBy>
  <cp:revision>192</cp:revision>
  <dcterms:created xsi:type="dcterms:W3CDTF">2019-05-04T18:47:02Z</dcterms:created>
  <dcterms:modified xsi:type="dcterms:W3CDTF">2024-08-14T07:13:43Z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