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1"/>
  </p:notesMasterIdLst>
  <p:handoutMasterIdLst>
    <p:handoutMasterId r:id="rId12"/>
  </p:handoutMasterIdLst>
  <p:sldIdLst>
    <p:sldId id="2122" r:id="rId5"/>
    <p:sldId id="2184" r:id="rId6"/>
    <p:sldId id="2185" r:id="rId7"/>
    <p:sldId id="2186" r:id="rId8"/>
    <p:sldId id="2187" r:id="rId9"/>
    <p:sldId id="2188" r:id="rId10"/>
  </p:sldIdLst>
  <p:sldSz cx="12192000" cy="6858000"/>
  <p:notesSz cx="6858000" cy="9144000"/>
  <p:custDataLst>
    <p:tags r:id="rId1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2184"/>
            <p14:sldId id="2185"/>
            <p14:sldId id="2186"/>
            <p14:sldId id="2187"/>
            <p14:sldId id="2188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5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8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90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9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2021.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3 -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990600" y="76200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Odata Query Options &amp; Parameters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Filtering &amp; Projecting in Odata result set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Sorting in </a:t>
            </a:r>
            <a:r>
              <a:rPr lang="en-CA" sz="1600" dirty="0">
                <a:cs typeface="Calibri" pitchFamily="34" charset="0"/>
              </a:rPr>
              <a:t>Odata result set</a:t>
            </a:r>
            <a:endParaRPr lang="en-CA" sz="1600" dirty="0"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Client-side Pagination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Counting &amp; Formatting</a:t>
            </a: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Filtering and Projecting ($filter and $select) </a:t>
            </a:r>
            <a:r>
              <a:rPr lang="en-US" sz="1600" dirty="0"/>
              <a:t>: The $ﬁlter statement can be compared with the where clause in the usual SQL syntax. The $select statement is basically the same as the </a:t>
            </a:r>
            <a:r>
              <a:rPr lang="en-US" sz="1600" b="1" dirty="0"/>
              <a:t>SELECT </a:t>
            </a:r>
            <a:r>
              <a:rPr lang="en-US" sz="1600" dirty="0"/>
              <a:t>keyword in normal SQL. </a:t>
            </a:r>
          </a:p>
          <a:p>
            <a:endParaRPr lang="en-US" sz="1600" dirty="0"/>
          </a:p>
          <a:p>
            <a:r>
              <a:rPr lang="en-US" sz="1600" u="sng" dirty="0"/>
              <a:t>Benefits: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Less data is transferred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Depending on the data structure in the SAP Business Suite backend system, less data might have to be consumed. For example, if the data is stored in a view comprising multiple database tables.</a:t>
            </a:r>
          </a:p>
          <a:p>
            <a:pPr lvl="1"/>
            <a:r>
              <a:rPr lang="en-US" sz="1600" dirty="0"/>
              <a:t>Syntax: </a:t>
            </a:r>
            <a:r>
              <a:rPr lang="en-US" sz="1600" b="1" dirty="0"/>
              <a:t>http://&lt;server&gt;:&lt;port&gt;/sap/opu/odata/sap/&lt;service_name&gt;/ProductsSet?$select=ProductId,Name,Description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Syntax : </a:t>
            </a:r>
          </a:p>
          <a:p>
            <a:pPr lvl="1"/>
            <a:r>
              <a:rPr lang="en-US" sz="1600" b="1" dirty="0"/>
              <a:t>http://&lt;server&gt;:&lt;port&gt;/sap/opu/odata/sap/&lt;service_name&gt;/ProductsSet?$filter=ProductId eq ‘HT-1000’</a:t>
            </a:r>
          </a:p>
          <a:p>
            <a:pPr lvl="1"/>
            <a:r>
              <a:rPr lang="en-US" sz="1600" b="1" dirty="0"/>
              <a:t>$filter = &lt;fieldname&gt; &lt;operator&gt; &lt;value&gt;</a:t>
            </a:r>
            <a:r>
              <a:rPr lang="en-US" sz="1600" dirty="0"/>
              <a:t> , where:</a:t>
            </a:r>
          </a:p>
          <a:p>
            <a:pPr lvl="1"/>
            <a:r>
              <a:rPr lang="en-US" sz="1600" dirty="0"/>
              <a:t>&lt;fieldname&gt; is the name of the field.</a:t>
            </a:r>
          </a:p>
          <a:p>
            <a:pPr lvl="1"/>
            <a:r>
              <a:rPr lang="en-US" sz="1600" dirty="0"/>
              <a:t>&lt;operator&gt; must be from the list of supported operators.</a:t>
            </a:r>
          </a:p>
          <a:p>
            <a:pPr lvl="1"/>
            <a:r>
              <a:rPr lang="en-US" sz="1600" dirty="0"/>
              <a:t>&lt;value&gt; can be a string value and should be enclosed in quotation marks (‘value’).</a:t>
            </a:r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81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Sorting ($order by) </a:t>
            </a:r>
            <a:r>
              <a:rPr lang="en-US" sz="1600" dirty="0"/>
              <a:t>: Query option $</a:t>
            </a:r>
            <a:r>
              <a:rPr lang="en-US" sz="1600" dirty="0" err="1"/>
              <a:t>orderby</a:t>
            </a:r>
            <a:r>
              <a:rPr lang="en-US" sz="1600" dirty="0"/>
              <a:t> adds sorting capabilities to the SAP gateway OData service. So that we can be able to order the OData service feed/collection based on the fields available in the Entity Type set.</a:t>
            </a:r>
          </a:p>
          <a:p>
            <a:endParaRPr lang="en-US" sz="1600" dirty="0"/>
          </a:p>
          <a:p>
            <a:r>
              <a:rPr lang="en-US" sz="1600" dirty="0"/>
              <a:t>Example : A gateway OData service is getting all the products from the back-end system, but we don’t want to see the products in the order they retrieved, and we want to apply </a:t>
            </a:r>
            <a:r>
              <a:rPr lang="en-US" sz="1600" dirty="0" err="1"/>
              <a:t>orderby</a:t>
            </a:r>
            <a:r>
              <a:rPr lang="en-US" sz="1600" dirty="0"/>
              <a:t> on the OData service so that we get required products in required order.</a:t>
            </a:r>
          </a:p>
          <a:p>
            <a:endParaRPr lang="en-US" sz="1600" dirty="0"/>
          </a:p>
          <a:p>
            <a:r>
              <a:rPr lang="en-US" sz="1600" dirty="0"/>
              <a:t>For example, we want to order the all products by its “Price” in descending.</a:t>
            </a:r>
          </a:p>
          <a:p>
            <a:endParaRPr lang="en-US" sz="1600" dirty="0"/>
          </a:p>
          <a:p>
            <a:r>
              <a:rPr lang="en-US" sz="1600" dirty="0"/>
              <a:t>Syntax : </a:t>
            </a:r>
            <a:r>
              <a:rPr lang="en-US" sz="1600" b="1" i="1" dirty="0"/>
              <a:t>http://&lt;server&gt;:&lt;port&gt;/sap/opu/odata/sap/&lt;service_name&gt;/ProductsSet?$orderby=Price desc</a:t>
            </a:r>
          </a:p>
          <a:p>
            <a:endParaRPr lang="en-US" sz="1600" b="1" i="1" dirty="0"/>
          </a:p>
          <a:p>
            <a:r>
              <a:rPr lang="en-US" sz="1600" dirty="0"/>
              <a:t>$</a:t>
            </a:r>
            <a:r>
              <a:rPr lang="en-US" sz="1600" dirty="0" err="1"/>
              <a:t>orderby</a:t>
            </a:r>
            <a:r>
              <a:rPr lang="en-US" sz="1600" dirty="0"/>
              <a:t> = &lt;fieldname&gt; &lt;</a:t>
            </a:r>
            <a:r>
              <a:rPr lang="en-US" sz="1600" dirty="0" err="1"/>
              <a:t>sortorder</a:t>
            </a:r>
            <a:r>
              <a:rPr lang="en-US" sz="1600" dirty="0"/>
              <a:t>&gt; , where:</a:t>
            </a:r>
          </a:p>
          <a:p>
            <a:endParaRPr lang="en-US" sz="1600" dirty="0"/>
          </a:p>
          <a:p>
            <a:r>
              <a:rPr lang="en-US" sz="1600" dirty="0"/>
              <a:t>&lt;fieldname&gt; is the name of the field.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sortorder</a:t>
            </a:r>
            <a:r>
              <a:rPr lang="en-US" sz="1600" dirty="0"/>
              <a:t>&gt; desc/</a:t>
            </a:r>
            <a:r>
              <a:rPr lang="en-US" sz="1600" dirty="0" err="1"/>
              <a:t>asc</a:t>
            </a:r>
            <a:endParaRPr lang="en-US" sz="1600" dirty="0"/>
          </a:p>
          <a:p>
            <a:endParaRPr lang="en-US" sz="1600" dirty="0"/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3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Client-Side Paging ($top, $skip, and $</a:t>
            </a:r>
            <a:r>
              <a:rPr lang="en-US" sz="1600" b="1" dirty="0" err="1"/>
              <a:t>inlinecount</a:t>
            </a:r>
            <a:r>
              <a:rPr lang="en-US" sz="1600" b="1" dirty="0"/>
              <a:t>) </a:t>
            </a:r>
            <a:r>
              <a:rPr lang="en-US" sz="1600" dirty="0"/>
              <a:t>: Query option $top and $skip are used to restrict the amount of data retrieved from back-end system. </a:t>
            </a:r>
          </a:p>
          <a:p>
            <a:r>
              <a:rPr lang="en-US" sz="1600" dirty="0"/>
              <a:t>Client side paging is possible by using this query option $top=n query option will retrieve the top n records from the OData service feed/collection. $skip=x will go with $top=n query option, it will retrieve  top n records by skipping the first x records from the OData service feed/collection.</a:t>
            </a:r>
          </a:p>
          <a:p>
            <a:endParaRPr lang="en-US" sz="1600" dirty="0"/>
          </a:p>
          <a:p>
            <a:r>
              <a:rPr lang="en-US" sz="1600" dirty="0"/>
              <a:t>Syntax</a:t>
            </a:r>
          </a:p>
          <a:p>
            <a:endParaRPr lang="en-US" sz="1600" dirty="0"/>
          </a:p>
          <a:p>
            <a:r>
              <a:rPr lang="en-US" sz="1600" b="1" dirty="0"/>
              <a:t>http://&lt;server&gt;:&lt;port&gt;/sap/opu/odata/sap/&lt;service_name&gt;/ProductsSet?$top=5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b="1" dirty="0"/>
              <a:t>http://&lt;server&gt;:&lt;port&gt;/sap/opu/odata/sap/&lt;service_name&gt;/ProductsSet?$top=5&amp;skip=3</a:t>
            </a:r>
          </a:p>
          <a:p>
            <a:endParaRPr lang="en-US" sz="1600" dirty="0"/>
          </a:p>
          <a:p>
            <a:r>
              <a:rPr lang="en-US" sz="1600" dirty="0"/>
              <a:t>Query option $</a:t>
            </a:r>
            <a:r>
              <a:rPr lang="en-US" sz="1600" dirty="0" err="1"/>
              <a:t>inlinecount</a:t>
            </a:r>
            <a:r>
              <a:rPr lang="en-US" sz="1600" dirty="0"/>
              <a:t> is used to get the overall count of feed/collection together with the entity set collection data.</a:t>
            </a:r>
          </a:p>
          <a:p>
            <a:endParaRPr lang="en-US" sz="1600" dirty="0"/>
          </a:p>
          <a:p>
            <a:r>
              <a:rPr lang="en-US" sz="1600" dirty="0"/>
              <a:t>Syntax</a:t>
            </a:r>
          </a:p>
          <a:p>
            <a:endParaRPr lang="en-US" sz="1600" b="1" dirty="0"/>
          </a:p>
          <a:p>
            <a:r>
              <a:rPr lang="en-US" sz="1600" b="1" dirty="0"/>
              <a:t>http://:/sap/opu/odata/sap//ProductsSet?$inlinecount=allpages</a:t>
            </a:r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5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Counting ($count) </a:t>
            </a:r>
            <a:r>
              <a:rPr lang="en-US" sz="1600" dirty="0"/>
              <a:t>: The $count service request returns the number of records in a collection or if the collection has a filter, the number of records matching the filter.</a:t>
            </a:r>
          </a:p>
          <a:p>
            <a:endParaRPr lang="en-US" sz="1600" dirty="0"/>
          </a:p>
          <a:p>
            <a:r>
              <a:rPr lang="en-US" sz="1600" dirty="0"/>
              <a:t>Syntax:</a:t>
            </a:r>
            <a:br>
              <a:rPr lang="en-US" sz="1600" dirty="0"/>
            </a:br>
            <a:r>
              <a:rPr lang="en-US" sz="1600" dirty="0"/>
              <a:t>http://&lt;server&gt;:&lt;port&gt;/sap/opu/odata/sap/&lt;service_name&gt;/ProductsSet?</a:t>
            </a:r>
            <a:r>
              <a:rPr lang="en-US" sz="1600" b="1" dirty="0"/>
              <a:t>$count</a:t>
            </a:r>
          </a:p>
          <a:p>
            <a:endParaRPr lang="en-US" sz="1600" dirty="0"/>
          </a:p>
          <a:p>
            <a:r>
              <a:rPr lang="en-US" sz="1600" b="1" dirty="0" err="1"/>
              <a:t>Inlining</a:t>
            </a:r>
            <a:r>
              <a:rPr lang="en-US" sz="1600" b="1" dirty="0"/>
              <a:t> ($expand)</a:t>
            </a:r>
            <a:r>
              <a:rPr lang="en-US" sz="1600" dirty="0"/>
              <a:t> : OData query option $expand is used to read multiple entities or entity sets in a single service call instead of two different calls. Prerequisite, entity sets which are used should be associated</a:t>
            </a:r>
          </a:p>
          <a:p>
            <a:endParaRPr lang="en-US" sz="1600" dirty="0"/>
          </a:p>
          <a:p>
            <a:r>
              <a:rPr lang="en-US" sz="1600" dirty="0"/>
              <a:t>Syntax : Single Sales Order and its line items</a:t>
            </a:r>
            <a:br>
              <a:rPr lang="en-US" sz="1600" dirty="0"/>
            </a:br>
            <a:r>
              <a:rPr lang="en-US" sz="1600" dirty="0"/>
              <a:t>http://&lt;server&gt;:&lt;port&gt;/sap/</a:t>
            </a:r>
            <a:r>
              <a:rPr lang="en-US" sz="1600" dirty="0" err="1"/>
              <a:t>opu</a:t>
            </a:r>
            <a:r>
              <a:rPr lang="en-US" sz="1600" dirty="0"/>
              <a:t>/</a:t>
            </a:r>
            <a:r>
              <a:rPr lang="en-US" sz="1600" dirty="0" err="1"/>
              <a:t>odata</a:t>
            </a:r>
            <a:r>
              <a:rPr lang="en-US" sz="1600" dirty="0"/>
              <a:t>/sap/&lt;</a:t>
            </a:r>
            <a:r>
              <a:rPr lang="en-US" sz="1600" dirty="0" err="1"/>
              <a:t>servicename</a:t>
            </a:r>
            <a:r>
              <a:rPr lang="en-US" sz="1600" dirty="0"/>
              <a:t>&gt;/</a:t>
            </a:r>
            <a:r>
              <a:rPr lang="en-US" sz="1600" dirty="0" err="1"/>
              <a:t>SalesOrders</a:t>
            </a:r>
            <a:r>
              <a:rPr lang="en-US" sz="1600" dirty="0"/>
              <a:t>(‘123’)?</a:t>
            </a:r>
            <a:r>
              <a:rPr lang="en-US" sz="1600" b="1" dirty="0"/>
              <a:t>$expand=</a:t>
            </a:r>
            <a:r>
              <a:rPr lang="en-US" sz="1600" b="1" dirty="0" err="1"/>
              <a:t>ToOrderItems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dirty="0"/>
              <a:t>Syntax: Multiple Sales Order and their line items</a:t>
            </a:r>
            <a:br>
              <a:rPr lang="en-US" sz="1600" dirty="0"/>
            </a:br>
            <a:r>
              <a:rPr lang="en-US" sz="1600" dirty="0"/>
              <a:t>http://&lt;server&gt;:&lt;port&gt;/sap/opu/odata/sap/&lt;servicename&gt;/SalesOrders?$expand=ToOrderItems</a:t>
            </a:r>
          </a:p>
          <a:p>
            <a:r>
              <a:rPr lang="en-US" sz="1600" dirty="0"/>
              <a:t>where </a:t>
            </a:r>
            <a:r>
              <a:rPr lang="en-US" sz="1600" b="1" dirty="0"/>
              <a:t>$expand = &lt;</a:t>
            </a:r>
            <a:r>
              <a:rPr lang="en-US" sz="1600" b="1" dirty="0" err="1"/>
              <a:t>Navigation_Property_Name</a:t>
            </a:r>
            <a:r>
              <a:rPr lang="en-US" sz="1600" b="1" dirty="0"/>
              <a:t>&gt;</a:t>
            </a:r>
            <a:endParaRPr lang="en-US" sz="1600" dirty="0"/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88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Formatting ($format) </a:t>
            </a:r>
            <a:r>
              <a:rPr lang="en-US" sz="1600" dirty="0"/>
              <a:t>: Query option $ format can be used to convert the </a:t>
            </a:r>
            <a:r>
              <a:rPr lang="en-US" sz="1600" dirty="0" err="1"/>
              <a:t>Odata</a:t>
            </a:r>
            <a:r>
              <a:rPr lang="en-US" sz="1600" dirty="0"/>
              <a:t> result into different formats like JSON, XML </a:t>
            </a:r>
            <a:r>
              <a:rPr lang="en-US" sz="1600" dirty="0" err="1"/>
              <a:t>etc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Syntax:</a:t>
            </a:r>
            <a:br>
              <a:rPr lang="en-US" sz="1600" dirty="0"/>
            </a:br>
            <a:r>
              <a:rPr lang="en-US" sz="1600" dirty="0"/>
              <a:t>http://&lt;server&gt;:&lt;port&gt;/sap/opu/odata/sap/&lt;service_name&gt;/ProductsSet</a:t>
            </a:r>
            <a:r>
              <a:rPr lang="en-US" sz="1600" b="1" dirty="0"/>
              <a:t>?$format=json </a:t>
            </a:r>
          </a:p>
          <a:p>
            <a:endParaRPr lang="en-US" sz="1600" dirty="0"/>
          </a:p>
          <a:p>
            <a:r>
              <a:rPr lang="en-US" sz="1600" dirty="0"/>
              <a:t>$ (Select) : The $select statement is basically the same as the </a:t>
            </a:r>
            <a:r>
              <a:rPr lang="en-US" sz="1600" b="1" dirty="0"/>
              <a:t>SELECT </a:t>
            </a:r>
            <a:r>
              <a:rPr lang="en-US" sz="1600" dirty="0"/>
              <a:t>keyword in normal SQL. </a:t>
            </a:r>
          </a:p>
          <a:p>
            <a:endParaRPr lang="en-US" sz="1600" dirty="0"/>
          </a:p>
          <a:p>
            <a:r>
              <a:rPr lang="en-US" sz="1600" dirty="0"/>
              <a:t>Syntax: http://&lt;server&gt;:&lt;port&gt;/sap/opu/odata/sap/&lt;service_name&gt;/ProductsSet</a:t>
            </a:r>
            <a:r>
              <a:rPr lang="en-US" sz="1600" b="1" dirty="0"/>
              <a:t>?$select=ProductId,Name,Description</a:t>
            </a:r>
          </a:p>
          <a:p>
            <a:endParaRPr lang="en-US" sz="1600" dirty="0"/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5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2BE0E-6A8F-4771-B3A3-E7E8361049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64283-BE73-483A-AD74-6541803FA8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FFB58D-B0D2-4B3F-A5C1-9AC364922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919</TotalTime>
  <Words>892</Words>
  <Application>Microsoft Office PowerPoint</Application>
  <PresentationFormat>Widescreen</PresentationFormat>
  <Paragraphs>77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Capgemini Master</vt:lpstr>
      <vt:lpstr>think-cell Slide</vt:lpstr>
      <vt:lpstr>SAP Gateway  Day 3 - Agenda</vt:lpstr>
      <vt:lpstr>Odata Query Options &amp; Parameters</vt:lpstr>
      <vt:lpstr>Odata Query Options &amp; Parameters</vt:lpstr>
      <vt:lpstr>Odata Query Options &amp; Parameters</vt:lpstr>
      <vt:lpstr>Odata Query Options &amp; Parameters</vt:lpstr>
      <vt:lpstr>Odata Query Options &amp; Parameters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200</cp:revision>
  <dcterms:created xsi:type="dcterms:W3CDTF">2019-05-04T18:47:02Z</dcterms:created>
  <dcterms:modified xsi:type="dcterms:W3CDTF">2024-08-14T07:16:21Z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