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18"/>
  </p:notesMasterIdLst>
  <p:handoutMasterIdLst>
    <p:handoutMasterId r:id="rId19"/>
  </p:handoutMasterIdLst>
  <p:sldIdLst>
    <p:sldId id="2122" r:id="rId5"/>
    <p:sldId id="360" r:id="rId6"/>
    <p:sldId id="328" r:id="rId7"/>
    <p:sldId id="329" r:id="rId8"/>
    <p:sldId id="2123" r:id="rId9"/>
    <p:sldId id="331" r:id="rId10"/>
    <p:sldId id="332" r:id="rId11"/>
    <p:sldId id="338" r:id="rId12"/>
    <p:sldId id="339" r:id="rId13"/>
    <p:sldId id="692" r:id="rId14"/>
    <p:sldId id="693" r:id="rId15"/>
    <p:sldId id="688" r:id="rId16"/>
    <p:sldId id="340" r:id="rId17"/>
  </p:sldIdLst>
  <p:sldSz cx="12192000" cy="6858000"/>
  <p:notesSz cx="6858000" cy="9144000"/>
  <p:custDataLst>
    <p:tags r:id="rId20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2122"/>
            <p14:sldId id="360"/>
            <p14:sldId id="328"/>
            <p14:sldId id="329"/>
            <p14:sldId id="2123"/>
            <p14:sldId id="331"/>
            <p14:sldId id="332"/>
            <p14:sldId id="338"/>
            <p14:sldId id="339"/>
            <p14:sldId id="692"/>
            <p14:sldId id="693"/>
            <p14:sldId id="688"/>
            <p14:sldId id="340"/>
          </p14:sldIdLst>
        </p14:section>
        <p14:section name="Graphic elements" id="{891EC914-4B3E-4CFE-A909-A820B43AB154}">
          <p14:sldIdLst/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7E83"/>
    <a:srgbClr val="2B0A3D"/>
    <a:srgbClr val="00C37B"/>
    <a:srgbClr val="95E616"/>
    <a:srgbClr val="4701A7"/>
    <a:srgbClr val="FF6327"/>
    <a:srgbClr val="01D1D0"/>
    <a:srgbClr val="E6E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1" autoAdjust="0"/>
  </p:normalViewPr>
  <p:slideViewPr>
    <p:cSldViewPr>
      <p:cViewPr varScale="1">
        <p:scale>
          <a:sx n="78" d="100"/>
          <a:sy n="78" d="100"/>
        </p:scale>
        <p:origin x="140" y="6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46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13/08/2024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13/08/2024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18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88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32355" y="1412776"/>
            <a:ext cx="11327292" cy="489654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657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398023" y="1494767"/>
            <a:ext cx="8866331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363" y="1828800"/>
            <a:ext cx="280416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66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94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299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270" imgH="270" progId="TCLayout.ActiveDocument.1">
                  <p:embed/>
                </p:oleObj>
              </mc:Choice>
              <mc:Fallback>
                <p:oleObj name="think-cell Slide" r:id="rId14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2021.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64000" y="665025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&lt;Training Module&gt; - &lt;Trainer&gt;</a:t>
            </a: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  <p:sldLayoutId id="2147483886" r:id="rId9"/>
    <p:sldLayoutId id="2147483887" r:id="rId10"/>
    <p:sldLayoutId id="2147483888" r:id="rId11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4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2192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sz="2200" dirty="0">
                <a:latin typeface="+mj-lt"/>
              </a:rPr>
              <a:t>SAP Gateway</a:t>
            </a:r>
            <a:br>
              <a:rPr lang="en-US" sz="2200" dirty="0">
                <a:latin typeface="+mj-lt"/>
              </a:rPr>
            </a:br>
            <a:br>
              <a:rPr lang="en-US" sz="2200" dirty="0">
                <a:latin typeface="+mj-lt"/>
              </a:rPr>
            </a:br>
            <a:r>
              <a:rPr lang="en-US" sz="1600" dirty="0">
                <a:latin typeface="+mj-lt"/>
              </a:rPr>
              <a:t>Day 4 - Agenda</a:t>
            </a:r>
            <a:endParaRPr lang="en-US" sz="2200" dirty="0">
              <a:latin typeface="+mj-lt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7F6F817-D12B-44A6-8003-B6EB68225297}"/>
              </a:ext>
            </a:extLst>
          </p:cNvPr>
          <p:cNvSpPr txBox="1">
            <a:spLocks/>
          </p:cNvSpPr>
          <p:nvPr/>
        </p:nvSpPr>
        <p:spPr>
          <a:xfrm>
            <a:off x="685800" y="908720"/>
            <a:ext cx="9906000" cy="50405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r>
              <a:rPr lang="en-US" sz="1600" dirty="0"/>
              <a:t>Code Push Down – Data centric approach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Basics of Core Data Services (CDS)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Features &amp; Advantages of CDS Views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CDS View Definition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cs typeface="Calibri" pitchFamily="34" charset="0"/>
              </a:rPr>
              <a:t>CDS View with Joins</a:t>
            </a:r>
          </a:p>
          <a:p>
            <a:pPr>
              <a:lnSpc>
                <a:spcPts val="4530"/>
              </a:lnSpc>
            </a:pPr>
            <a:endParaRPr lang="en-CA" sz="1600" dirty="0"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r>
              <a:rPr lang="en-US" sz="1600" dirty="0">
                <a:latin typeface="+mn-lt"/>
              </a:rPr>
              <a:t>            </a:t>
            </a:r>
            <a:endParaRPr lang="en-US" sz="1600" dirty="0">
              <a:latin typeface="+mn-lt"/>
              <a:cs typeface="Calibri" pitchFamily="34" charset="0"/>
            </a:endParaRPr>
          </a:p>
          <a:p>
            <a:endParaRPr lang="en-US" sz="1600" dirty="0">
              <a:latin typeface="+mn-lt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5855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2D29-A25D-42E6-BBD9-810A59C0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CDS 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C9523A-3466-4937-92DF-459DA5742F00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28800" y="1683905"/>
            <a:ext cx="6473419" cy="3490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187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57E6-3A0F-4AF4-BFF7-CF020BCD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CDS View with Join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F80ABA-0D88-4232-AFEF-B4415236E22B}"/>
              </a:ext>
            </a:extLst>
          </p:cNvPr>
          <p:cNvPicPr>
            <a:picLocks noGrp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05000" y="1066800"/>
            <a:ext cx="6803071" cy="37755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390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4765" y="955752"/>
            <a:ext cx="6649748" cy="4643751"/>
          </a:xfrm>
        </p:spPr>
        <p:txBody>
          <a:bodyPr/>
          <a:lstStyle/>
          <a:p>
            <a:r>
              <a:rPr lang="en-US" dirty="0"/>
              <a:t>Create Simple CDS View, Preview it and consume it via Open SQL</a:t>
            </a:r>
          </a:p>
        </p:txBody>
      </p:sp>
    </p:spTree>
    <p:extLst>
      <p:ext uri="{BB962C8B-B14F-4D97-AF65-F5344CB8AC3E}">
        <p14:creationId xmlns:p14="http://schemas.microsoft.com/office/powerpoint/2010/main" val="128148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CDS View Definition 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48267" y="1112808"/>
            <a:ext cx="8495469" cy="5196512"/>
          </a:xfrm>
        </p:spPr>
        <p:txBody>
          <a:bodyPr>
            <a:normAutofit/>
          </a:bodyPr>
          <a:lstStyle/>
          <a:p>
            <a:r>
              <a:rPr lang="en-US" dirty="0"/>
              <a:t>Literal values: </a:t>
            </a:r>
          </a:p>
          <a:p>
            <a:pPr marL="189411" lvl="1" indent="0"/>
            <a:r>
              <a:rPr lang="en-US" dirty="0"/>
              <a:t>C-sequence literals (Max length: 1333 ) </a:t>
            </a:r>
          </a:p>
          <a:p>
            <a:pPr marL="189411" lvl="1" indent="0"/>
            <a:r>
              <a:rPr lang="en-US" dirty="0"/>
              <a:t>Signed integer literals (4-Byte) </a:t>
            </a:r>
          </a:p>
          <a:p>
            <a:pPr marL="189411" lvl="1" indent="0"/>
            <a:endParaRPr lang="en-US" dirty="0"/>
          </a:p>
          <a:p>
            <a:r>
              <a:rPr lang="en-US" dirty="0"/>
              <a:t>Aggregation functions: </a:t>
            </a:r>
          </a:p>
          <a:p>
            <a:pPr marL="189411" lvl="1" indent="0"/>
            <a:r>
              <a:rPr lang="en-US" dirty="0"/>
              <a:t>MIN, MAX, COUNT, AVG, SUM </a:t>
            </a:r>
          </a:p>
          <a:p>
            <a:pPr marL="189411" lvl="1" indent="0"/>
            <a:r>
              <a:rPr lang="en-US" dirty="0"/>
              <a:t>Alias required for function </a:t>
            </a:r>
            <a:r>
              <a:rPr lang="en-US"/>
              <a:t>results </a:t>
            </a:r>
          </a:p>
          <a:p>
            <a:pPr marL="189411" lvl="1" indent="0">
              <a:buNone/>
            </a:pPr>
            <a:endParaRPr lang="en-US" dirty="0"/>
          </a:p>
          <a:p>
            <a:r>
              <a:rPr lang="en-US" dirty="0"/>
              <a:t>String functions: </a:t>
            </a:r>
          </a:p>
          <a:p>
            <a:pPr marL="189411" lvl="1" indent="0"/>
            <a:r>
              <a:rPr lang="en-US" dirty="0"/>
              <a:t>LPAD,SCORE,LEFT,LTRIM,SUBSTRING</a:t>
            </a:r>
          </a:p>
          <a:p>
            <a:pPr marL="189411" lvl="1" indent="0"/>
            <a:r>
              <a:rPr lang="en-US" dirty="0"/>
              <a:t>Alias required for function results </a:t>
            </a:r>
          </a:p>
          <a:p>
            <a:pPr marL="189411" lvl="1" indent="0"/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Push Down – Data centric approach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42A2D1-4F3B-4AB9-A5B4-FD078AD3111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76400" y="3429000"/>
            <a:ext cx="8458200" cy="30309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29FA0C-AD2C-4A08-BFFC-35BFC1FF34B2}"/>
              </a:ext>
            </a:extLst>
          </p:cNvPr>
          <p:cNvSpPr/>
          <p:nvPr/>
        </p:nvSpPr>
        <p:spPr>
          <a:xfrm>
            <a:off x="381000" y="966847"/>
            <a:ext cx="11201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The SAP HANA platform combines in-memory software with hardware from leading SAP partners.</a:t>
            </a:r>
          </a:p>
          <a:p>
            <a:r>
              <a:rPr lang="en-US" sz="1600" dirty="0"/>
              <a:t>Adding SAP HANA technology to certified database hardware enables not only significant acceleration of existing applications, but also the development of completely new applications that were not previously possible.</a:t>
            </a:r>
          </a:p>
          <a:p>
            <a:r>
              <a:rPr lang="en-US" sz="1600" dirty="0"/>
              <a:t>To leverage the strengths of SAP HANA, applications follow the “code to data” paradigm in which calculation logic is pushed down from the application server to the database server.</a:t>
            </a:r>
          </a:p>
          <a:p>
            <a:r>
              <a:rPr lang="en-US" sz="1600" dirty="0"/>
              <a:t>The SAP HANA database then performs the calculations and sends the resulting data set back for use by an application.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Core Data Services (CDS) View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CDS stands for Core Data Services.</a:t>
            </a:r>
          </a:p>
          <a:p>
            <a:r>
              <a:rPr lang="en-US" dirty="0"/>
              <a:t>A view is an entity that is not persistent; it is defined as the projection of other entities.</a:t>
            </a:r>
          </a:p>
          <a:p>
            <a:r>
              <a:rPr lang="en-US" dirty="0"/>
              <a:t>CDS View is reusable data models on the database. </a:t>
            </a:r>
          </a:p>
          <a:p>
            <a:r>
              <a:rPr lang="en-US" dirty="0"/>
              <a:t>It is a </a:t>
            </a:r>
            <a:r>
              <a:rPr lang="en-US" b="1" dirty="0"/>
              <a:t>data</a:t>
            </a:r>
            <a:r>
              <a:rPr lang="en-US" dirty="0"/>
              <a:t> model  that represents framework of what relationships are in a database. </a:t>
            </a:r>
          </a:p>
          <a:p>
            <a:r>
              <a:rPr lang="en-US" dirty="0"/>
              <a:t>To take advantage of SAP HANA for application development, SAP introduced a new data modeling infrastructure known as core data services. </a:t>
            </a:r>
          </a:p>
          <a:p>
            <a:r>
              <a:rPr lang="en-US" dirty="0"/>
              <a:t>With CDS, data models are defined and consumed on the database rather than on the application server.</a:t>
            </a:r>
          </a:p>
          <a:p>
            <a:r>
              <a:rPr lang="en-US" dirty="0"/>
              <a:t>The rule-of-thumb is simple: </a:t>
            </a:r>
          </a:p>
          <a:p>
            <a:r>
              <a:rPr lang="en-US" b="1" i="1" dirty="0"/>
              <a:t>Do as much as you can in the database to get the best performance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Core Data Services (CDS) View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CDS view</a:t>
            </a:r>
            <a:r>
              <a:rPr lang="en-US" dirty="0"/>
              <a:t> is defined for existing database tables and any other </a:t>
            </a:r>
            <a:r>
              <a:rPr lang="en-US" b="1" dirty="0"/>
              <a:t>views</a:t>
            </a:r>
            <a:r>
              <a:rPr lang="en-US" dirty="0"/>
              <a:t> or </a:t>
            </a:r>
            <a:r>
              <a:rPr lang="en-US" b="1" dirty="0"/>
              <a:t>CDS views</a:t>
            </a:r>
            <a:r>
              <a:rPr lang="en-US" dirty="0"/>
              <a:t> in ABAP Dictionary .</a:t>
            </a:r>
          </a:p>
          <a:p>
            <a:endParaRPr lang="en-US" dirty="0"/>
          </a:p>
          <a:p>
            <a:r>
              <a:rPr lang="en-US" dirty="0"/>
              <a:t>CDS is a data modeling infrastructure for defining and consuming semantic and reusable data models on the database, rather than on the ABAP server, regardless of the database system used</a:t>
            </a:r>
          </a:p>
          <a:p>
            <a:endParaRPr lang="en-US" dirty="0"/>
          </a:p>
          <a:p>
            <a:r>
              <a:rPr lang="en-US" dirty="0"/>
              <a:t>Technically, it is an enhancement of SQL which provides you with a data definition language (DDL) for defining semantically rich database tables/views (CDS entities) and user-defined types in the database.</a:t>
            </a:r>
          </a:p>
          <a:p>
            <a:endParaRPr lang="en-US" dirty="0"/>
          </a:p>
          <a:p>
            <a:r>
              <a:rPr lang="en-US" dirty="0"/>
              <a:t>CDS entities and their metadata are extensible into the ABAP Data Dictionary and the ABAP language.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3217F7-3D9F-4C7F-99A2-FAEA3802A68D}"/>
              </a:ext>
            </a:extLst>
          </p:cNvPr>
          <p:cNvSpPr/>
          <p:nvPr/>
        </p:nvSpPr>
        <p:spPr>
          <a:xfrm>
            <a:off x="3595956" y="3244334"/>
            <a:ext cx="5000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Code Push Down – Data centric approach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Core Data Services (CDS) View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1306259"/>
            <a:ext cx="8501551" cy="42454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533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ABAP Dictionary Views vs. ABAP CDS Views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0BE8DA-5602-40C6-A6A2-B73429FC52F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893911" y="1219200"/>
            <a:ext cx="7792112" cy="4895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CDS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41034" y="1120184"/>
            <a:ext cx="8495469" cy="4896544"/>
          </a:xfrm>
        </p:spPr>
        <p:txBody>
          <a:bodyPr/>
          <a:lstStyle/>
          <a:p>
            <a:endParaRPr lang="en-US" u="sng" dirty="0"/>
          </a:p>
          <a:p>
            <a:r>
              <a:rPr lang="en-US" b="1" dirty="0"/>
              <a:t>Semantically rich data models </a:t>
            </a:r>
          </a:p>
          <a:p>
            <a:r>
              <a:rPr lang="en-US" dirty="0"/>
              <a:t>CDS builds on the well-known entity relationship model and is declarative in nature, very close to conceptual thinking.</a:t>
            </a:r>
          </a:p>
          <a:p>
            <a:r>
              <a:rPr lang="en-US" b="1" dirty="0"/>
              <a:t>Compatibility across any database platform</a:t>
            </a:r>
          </a:p>
          <a:p>
            <a:r>
              <a:rPr lang="en-US" dirty="0"/>
              <a:t>CDS is generated into managed Open SQL views and is natively integrated into the SAP HANA layer.</a:t>
            </a:r>
          </a:p>
          <a:p>
            <a:r>
              <a:rPr lang="en-US" b="1" dirty="0"/>
              <a:t>Efficiency</a:t>
            </a:r>
            <a:r>
              <a:rPr lang="en-US" dirty="0"/>
              <a:t> </a:t>
            </a:r>
          </a:p>
          <a:p>
            <a:r>
              <a:rPr lang="en-US" dirty="0"/>
              <a:t>CDS offers a variety of highly efficient built-in functions — such as SQL operators, aggregations, and expressions — for creating views.</a:t>
            </a:r>
          </a:p>
          <a:p>
            <a:r>
              <a:rPr lang="en-US" b="1" dirty="0"/>
              <a:t>Extensibility </a:t>
            </a:r>
          </a:p>
          <a:p>
            <a:r>
              <a:rPr lang="en-US" dirty="0"/>
              <a:t>Customers can extend SAP-defined CDS views with fields that can be automatically added to the CDS view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CDS VIEW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1848267" y="1120184"/>
            <a:ext cx="8495469" cy="5189136"/>
          </a:xfrm>
        </p:spPr>
        <p:txBody>
          <a:bodyPr/>
          <a:lstStyle/>
          <a:p>
            <a:r>
              <a:rPr lang="en-US" dirty="0"/>
              <a:t>The statement </a:t>
            </a:r>
            <a:r>
              <a:rPr lang="en-US" b="1" dirty="0"/>
              <a:t>DEFINE</a:t>
            </a:r>
            <a:r>
              <a:rPr lang="en-US" dirty="0"/>
              <a:t> </a:t>
            </a:r>
            <a:r>
              <a:rPr lang="en-US" b="1" dirty="0"/>
              <a:t>VIEW </a:t>
            </a:r>
            <a:r>
              <a:rPr lang="en-US" dirty="0"/>
              <a:t>is used to create</a:t>
            </a:r>
            <a:r>
              <a:rPr lang="en-US" b="1" dirty="0"/>
              <a:t> </a:t>
            </a:r>
            <a:r>
              <a:rPr lang="en-US" dirty="0"/>
              <a:t>the CDS DDL in ABAP.</a:t>
            </a:r>
          </a:p>
          <a:p>
            <a:r>
              <a:rPr lang="en-US" dirty="0"/>
              <a:t>This is done in the CDS source code of a CDS data definition in the ABAP Development Tools (ADT)</a:t>
            </a:r>
          </a:p>
          <a:p>
            <a:r>
              <a:rPr lang="en-US" dirty="0"/>
              <a:t>Definition  is only possible with ABAP Development Tools in Eclipse/HANA </a:t>
            </a:r>
          </a:p>
          <a:p>
            <a:r>
              <a:rPr lang="en-US" dirty="0"/>
              <a:t>Studio .</a:t>
            </a:r>
          </a:p>
          <a:p>
            <a:r>
              <a:rPr lang="en-US" dirty="0"/>
              <a:t>CDS view cannot be created  via transaction SE11.</a:t>
            </a:r>
          </a:p>
          <a:p>
            <a:r>
              <a:rPr lang="en-US" dirty="0"/>
              <a:t>CDS views can be developed and maintained in SAP HANA studio and in ABAP in Eclipse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3803" y="260648"/>
            <a:ext cx="8509933" cy="859536"/>
          </a:xfrm>
        </p:spPr>
        <p:txBody>
          <a:bodyPr>
            <a:normAutofit/>
          </a:bodyPr>
          <a:lstStyle/>
          <a:p>
            <a:r>
              <a:rPr lang="en-US" dirty="0"/>
              <a:t>CDS View Definition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the CDS consists of </a:t>
            </a:r>
          </a:p>
          <a:p>
            <a:pPr marL="914400" lvl="1" indent="-514350"/>
            <a:r>
              <a:rPr lang="en-US" dirty="0"/>
              <a:t>View name</a:t>
            </a:r>
          </a:p>
          <a:p>
            <a:pPr marL="914400" lvl="1" indent="-514350"/>
            <a:r>
              <a:rPr lang="en-US" dirty="0"/>
              <a:t>Semantic information (key field) </a:t>
            </a:r>
          </a:p>
          <a:p>
            <a:pPr marL="914400" lvl="1" indent="-514350"/>
            <a:r>
              <a:rPr lang="en-US" dirty="0"/>
              <a:t>Projection List</a:t>
            </a:r>
          </a:p>
          <a:p>
            <a:pPr marL="914400" lvl="1" indent="-514350"/>
            <a:r>
              <a:rPr lang="en-US" dirty="0"/>
              <a:t>Aliases</a:t>
            </a:r>
          </a:p>
          <a:p>
            <a:pPr marL="914400" lvl="1" indent="-514350"/>
            <a:endParaRPr lang="en-US" dirty="0"/>
          </a:p>
          <a:p>
            <a:r>
              <a:rPr lang="en-US" dirty="0"/>
              <a:t>Projection List : </a:t>
            </a:r>
          </a:p>
          <a:p>
            <a:pPr marL="914400" lvl="1" indent="-514350"/>
            <a:r>
              <a:rPr lang="en-US" dirty="0"/>
              <a:t>Client Dependency </a:t>
            </a:r>
          </a:p>
          <a:p>
            <a:pPr marL="914400" lvl="1" indent="-514350"/>
            <a:r>
              <a:rPr lang="en-US" dirty="0"/>
              <a:t>Semantic Information (Key) </a:t>
            </a:r>
          </a:p>
          <a:p>
            <a:pPr marL="914400" lvl="1" indent="-514350"/>
            <a:r>
              <a:rPr lang="en-US" dirty="0"/>
              <a:t>Aliases </a:t>
            </a:r>
          </a:p>
          <a:p>
            <a:pPr marL="914400" lvl="1" indent="-514350"/>
            <a:r>
              <a:rPr lang="en-US" dirty="0"/>
              <a:t>Aggregation </a:t>
            </a:r>
          </a:p>
          <a:p>
            <a:pPr marL="914400" lvl="1" indent="-514350"/>
            <a:r>
              <a:rPr lang="en-US" dirty="0"/>
              <a:t>Literals </a:t>
            </a:r>
          </a:p>
          <a:p>
            <a:pPr marL="914400" lvl="1" indent="-514350"/>
            <a:r>
              <a:rPr lang="en-US" dirty="0"/>
              <a:t>Arithmetic Expressions </a:t>
            </a:r>
          </a:p>
          <a:p>
            <a:pPr marL="914400" lvl="1" indent="-514350"/>
            <a:r>
              <a:rPr lang="en-US" dirty="0"/>
              <a:t>Conditional Expressions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0F90AE-41C2-403B-B27F-8A1CF75F108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096D0E-7768-470E-A315-36B03CFE29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8A005A-0185-4CF5-9CFE-9A02206AA8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2c2c8c-4a2d-4282-b3ae-965d5e263694"/>
    <ds:schemaRef ds:uri="35517446-20c8-4dbf-81a7-e8d1b5f96f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953</TotalTime>
  <Words>698</Words>
  <Application>Microsoft Office PowerPoint</Application>
  <PresentationFormat>Widescreen</PresentationFormat>
  <Paragraphs>92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Verdana</vt:lpstr>
      <vt:lpstr>Wingdings</vt:lpstr>
      <vt:lpstr>Capgemini Master</vt:lpstr>
      <vt:lpstr>think-cell Slide</vt:lpstr>
      <vt:lpstr>SAP Gateway  Day 4 - Agenda</vt:lpstr>
      <vt:lpstr>Code Push Down – Data centric approach</vt:lpstr>
      <vt:lpstr>Introduction to Core Data Services (CDS) View  </vt:lpstr>
      <vt:lpstr>Introduction to Core Data Services (CDS) View  </vt:lpstr>
      <vt:lpstr>Features of Core Data Services (CDS) View  </vt:lpstr>
      <vt:lpstr>ABAP Dictionary Views vs. ABAP CDS Views  </vt:lpstr>
      <vt:lpstr>Advantages of CDS </vt:lpstr>
      <vt:lpstr>Definition of CDS VIEW </vt:lpstr>
      <vt:lpstr>CDS View Definition</vt:lpstr>
      <vt:lpstr>Simple CDS View</vt:lpstr>
      <vt:lpstr>CDS View with Join</vt:lpstr>
      <vt:lpstr>Demo</vt:lpstr>
      <vt:lpstr>CDS View Definition  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Bhangale, Prasanna</dc:creator>
  <cp:lastModifiedBy>BHAGWANJEE SINGH, ABHAY</cp:lastModifiedBy>
  <cp:revision>196</cp:revision>
  <dcterms:created xsi:type="dcterms:W3CDTF">2019-05-04T18:47:02Z</dcterms:created>
  <dcterms:modified xsi:type="dcterms:W3CDTF">2024-08-13T12:58:34Z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