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5"/>
  </p:notesMasterIdLst>
  <p:handoutMasterIdLst>
    <p:handoutMasterId r:id="rId16"/>
  </p:handoutMasterIdLst>
  <p:sldIdLst>
    <p:sldId id="2122" r:id="rId5"/>
    <p:sldId id="367" r:id="rId6"/>
    <p:sldId id="2125" r:id="rId7"/>
    <p:sldId id="345" r:id="rId8"/>
    <p:sldId id="346" r:id="rId9"/>
    <p:sldId id="2123" r:id="rId10"/>
    <p:sldId id="2124" r:id="rId11"/>
    <p:sldId id="2126" r:id="rId12"/>
    <p:sldId id="2127" r:id="rId13"/>
    <p:sldId id="2128" r:id="rId14"/>
  </p:sldIdLst>
  <p:sldSz cx="12192000" cy="6858000"/>
  <p:notesSz cx="6858000" cy="9144000"/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7"/>
            <p14:sldId id="2125"/>
            <p14:sldId id="345"/>
            <p14:sldId id="346"/>
            <p14:sldId id="2123"/>
            <p14:sldId id="2124"/>
            <p14:sldId id="2126"/>
            <p14:sldId id="2127"/>
            <p14:sldId id="2128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6 -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cs typeface="Calibri" pitchFamily="34" charset="0"/>
              </a:rPr>
              <a:t>Consumption of CDS in Fiori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Annotations</a:t>
            </a:r>
          </a:p>
          <a:p>
            <a:pPr>
              <a:lnSpc>
                <a:spcPts val="4530"/>
              </a:lnSpc>
            </a:pPr>
            <a:r>
              <a:rPr lang="en-CA" sz="1600" dirty="0" err="1">
                <a:cs typeface="Calibri" pitchFamily="34" charset="0"/>
              </a:rPr>
              <a:t>Odata</a:t>
            </a:r>
            <a:r>
              <a:rPr lang="en-CA" sz="1600" dirty="0">
                <a:cs typeface="Calibri" pitchFamily="34" charset="0"/>
              </a:rPr>
              <a:t> service generation from CDS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208AC-5167-4F9D-B518-30DBA8D86DAE}"/>
              </a:ext>
            </a:extLst>
          </p:cNvPr>
          <p:cNvSpPr/>
          <p:nvPr/>
        </p:nvSpPr>
        <p:spPr>
          <a:xfrm>
            <a:off x="457198" y="996315"/>
            <a:ext cx="10287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On activating the CDS view, following Gateway </a:t>
            </a:r>
            <a:r>
              <a:rPr lang="en-IN" sz="1600" dirty="0" err="1"/>
              <a:t>artifacts</a:t>
            </a:r>
            <a:r>
              <a:rPr lang="en-IN" sz="1600" dirty="0"/>
              <a:t> will be generated by the SADL framework in back-end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B7B2A-8687-4A55-8EE7-04DFBFB1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00" y="1752600"/>
            <a:ext cx="6475784" cy="4461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3DAE08-E69A-4D8D-A6F3-10D1DD47E354}"/>
              </a:ext>
            </a:extLst>
          </p:cNvPr>
          <p:cNvSpPr/>
          <p:nvPr/>
        </p:nvSpPr>
        <p:spPr>
          <a:xfrm>
            <a:off x="152400" y="1981200"/>
            <a:ext cx="5095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Technical service name </a:t>
            </a:r>
            <a:r>
              <a:rPr lang="en-IN" sz="1600" dirty="0" err="1"/>
              <a:t>artifact</a:t>
            </a:r>
            <a:r>
              <a:rPr lang="en-IN" sz="1600" dirty="0"/>
              <a:t> – </a:t>
            </a:r>
            <a:r>
              <a:rPr lang="en-IN" sz="1600" i="1" dirty="0"/>
              <a:t>&lt;</a:t>
            </a:r>
            <a:r>
              <a:rPr lang="en-IN" sz="1600" i="1" dirty="0" err="1"/>
              <a:t>cds_view_name</a:t>
            </a:r>
            <a:r>
              <a:rPr lang="en-IN" sz="1600" i="1" dirty="0"/>
              <a:t>&gt;_CDS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Gateway Model </a:t>
            </a:r>
            <a:r>
              <a:rPr lang="en-IN" sz="1600" dirty="0" err="1"/>
              <a:t>artifact</a:t>
            </a:r>
            <a:r>
              <a:rPr lang="en-IN" sz="1600" dirty="0"/>
              <a:t> with name – </a:t>
            </a:r>
            <a:r>
              <a:rPr lang="en-IN" sz="1600" i="1" dirty="0"/>
              <a:t>&lt;</a:t>
            </a:r>
            <a:r>
              <a:rPr lang="en-IN" sz="1600" i="1" dirty="0" err="1"/>
              <a:t>cds_view_name</a:t>
            </a:r>
            <a:r>
              <a:rPr lang="en-IN" sz="1600" i="1" dirty="0"/>
              <a:t>&gt;_CDS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ABAP class with name – </a:t>
            </a:r>
            <a:r>
              <a:rPr lang="en-IN" sz="1600" i="1" dirty="0"/>
              <a:t>CL_&lt;</a:t>
            </a:r>
            <a:r>
              <a:rPr lang="en-IN" sz="1600" i="1" dirty="0" err="1"/>
              <a:t>cds_view_name</a:t>
            </a:r>
            <a:r>
              <a:rPr lang="en-IN" sz="1600" i="1" dirty="0"/>
              <a:t>&gt;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You can find all these </a:t>
            </a:r>
            <a:r>
              <a:rPr lang="en-IN" sz="1600" dirty="0" err="1"/>
              <a:t>artifacts</a:t>
            </a:r>
            <a:r>
              <a:rPr lang="en-IN" sz="1600" dirty="0"/>
              <a:t> in the transaction code – “/IWBEP/REG_SERVICE”</a:t>
            </a:r>
          </a:p>
        </p:txBody>
      </p:sp>
    </p:spTree>
    <p:extLst>
      <p:ext uri="{BB962C8B-B14F-4D97-AF65-F5344CB8AC3E}">
        <p14:creationId xmlns:p14="http://schemas.microsoft.com/office/powerpoint/2010/main" val="3447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Consumption of CDS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Consumption of  CDS can be done  in the following  ways:</a:t>
            </a:r>
          </a:p>
          <a:p>
            <a:pPr marL="85708" lvl="1" indent="0">
              <a:buNone/>
            </a:pPr>
            <a:r>
              <a:rPr lang="en-US" dirty="0"/>
              <a:t>  </a:t>
            </a:r>
          </a:p>
          <a:p>
            <a:pPr lvl="1"/>
            <a:r>
              <a:rPr lang="en-US" dirty="0"/>
              <a:t>In a CDS View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By Open SQL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Data Preview (context menu in ADT) 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SAP List Viewer 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SAP NetWeaver Gateway (OData Model) </a:t>
            </a:r>
          </a:p>
          <a:p>
            <a:pPr lvl="1"/>
            <a:endParaRPr lang="en-US" dirty="0"/>
          </a:p>
          <a:p>
            <a:pPr marL="8570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Views consumption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10F2F-D161-42D0-905A-5453E7D6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39" y="1295400"/>
            <a:ext cx="8625656" cy="47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of CDS 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20184"/>
            <a:ext cx="8495469" cy="5189136"/>
          </a:xfrm>
        </p:spPr>
        <p:txBody>
          <a:bodyPr/>
          <a:lstStyle/>
          <a:p>
            <a:r>
              <a:rPr lang="en-US" dirty="0"/>
              <a:t>Consumption  of CDS View in CDS View: </a:t>
            </a:r>
          </a:p>
          <a:p>
            <a:endParaRPr lang="en-US" dirty="0"/>
          </a:p>
          <a:p>
            <a:pPr lvl="1"/>
            <a:r>
              <a:rPr lang="en-US" dirty="0"/>
              <a:t>You can create CDS view on another CDS View(called as the Base View)</a:t>
            </a:r>
          </a:p>
          <a:p>
            <a:pPr lvl="1"/>
            <a:r>
              <a:rPr lang="en-US" dirty="0"/>
              <a:t>View on View is nothing but the consumption of CDS View in another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0343D8-2196-4117-A732-0824CEE5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377323"/>
            <a:ext cx="4324350" cy="1617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001C0B-D3AB-4245-8FBE-C53565D5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34" y="2979666"/>
            <a:ext cx="4038600" cy="257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of CDS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8386" y="936167"/>
            <a:ext cx="10744199" cy="20290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CDS  View is consumed via </a:t>
            </a:r>
            <a:r>
              <a:rPr lang="en-US" sz="1800" dirty="0" err="1">
                <a:latin typeface="+mn-lt"/>
              </a:rPr>
              <a:t>OpenSQL</a:t>
            </a:r>
            <a:r>
              <a:rPr lang="en-US" sz="1800" dirty="0">
                <a:latin typeface="+mn-lt"/>
              </a:rPr>
              <a:t>  using  below 4  steps</a:t>
            </a:r>
          </a:p>
          <a:p>
            <a:endParaRPr lang="en-US" sz="1800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Check if the feature is supported  :</a:t>
            </a:r>
            <a:r>
              <a:rPr lang="en-US" sz="1600" b="1" dirty="0" err="1">
                <a:latin typeface="+mn-lt"/>
              </a:rPr>
              <a:t>abap_true</a:t>
            </a:r>
            <a:endParaRPr lang="en-US" sz="1600" b="1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Provide (mandatory) input parameter(s)  :</a:t>
            </a:r>
            <a:r>
              <a:rPr lang="en-US" sz="1600" b="1" dirty="0" err="1">
                <a:latin typeface="+mn-lt"/>
              </a:rPr>
              <a:t>Customer_name</a:t>
            </a:r>
            <a:endParaRPr lang="en-US" sz="1600" b="1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Suppress syntax warning using the pragma  </a:t>
            </a:r>
            <a:r>
              <a:rPr lang="en-US" sz="1600" b="1" dirty="0">
                <a:latin typeface="+mn-lt"/>
              </a:rPr>
              <a:t>##</a:t>
            </a:r>
          </a:p>
          <a:p>
            <a:pPr lvl="1"/>
            <a:r>
              <a:rPr lang="en-US" sz="1600" dirty="0">
                <a:latin typeface="+mn-lt"/>
              </a:rPr>
              <a:t>Provide a “fallback“ implementation / some error handling  : </a:t>
            </a:r>
            <a:r>
              <a:rPr lang="en-US" sz="1600" b="1" dirty="0">
                <a:latin typeface="+mn-lt"/>
              </a:rPr>
              <a:t>ELSE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54" y="3276600"/>
            <a:ext cx="7290262" cy="3019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Annotations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18" y="2899509"/>
            <a:ext cx="7290262" cy="3019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F654C-3D05-4790-9BD9-150B622F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1142681"/>
            <a:ext cx="953585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BF668-9A95-4646-A19F-F42355B640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999" y="990600"/>
            <a:ext cx="10971585" cy="1752600"/>
          </a:xfrm>
        </p:spPr>
        <p:txBody>
          <a:bodyPr/>
          <a:lstStyle/>
          <a:p>
            <a:r>
              <a:rPr lang="en-IN" sz="1600" dirty="0"/>
              <a:t>CDS annotations are extra information to describe the data, it let the consumer of CDS view know how to use data from the CDS view.</a:t>
            </a:r>
          </a:p>
          <a:p>
            <a:r>
              <a:rPr lang="en-IN" sz="1600" dirty="0"/>
              <a:t>Annotations are grouped according to usage, this figure shows most relevant groups of association for Fiori Elements.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DCBC7-DD55-44FD-800B-1AB38CF7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2743200"/>
            <a:ext cx="986927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222222"/>
                </a:solidFill>
              </a:rPr>
              <a:t>SAP Gateway OData service for an ABAP CDS view can be generated using annotation </a:t>
            </a:r>
            <a:r>
              <a:rPr lang="en-IN" sz="1600" b="1" i="1" dirty="0">
                <a:solidFill>
                  <a:srgbClr val="222222"/>
                </a:solidFill>
              </a:rPr>
              <a:t>@</a:t>
            </a:r>
            <a:r>
              <a:rPr lang="en-IN" sz="1600" b="1" i="1" dirty="0" err="1">
                <a:solidFill>
                  <a:srgbClr val="222222"/>
                </a:solidFill>
              </a:rPr>
              <a:t>OData.publish</a:t>
            </a:r>
            <a:r>
              <a:rPr lang="en-IN" sz="1600" b="1" i="1" dirty="0">
                <a:solidFill>
                  <a:srgbClr val="222222"/>
                </a:solidFill>
              </a:rPr>
              <a:t>: true</a:t>
            </a: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r>
              <a:rPr lang="en-IN" sz="1600" dirty="0"/>
              <a:t>CDS view should meet following rules for successful OData service generation:</a:t>
            </a:r>
          </a:p>
          <a:p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 syntax errors in DDL source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At least </a:t>
            </a:r>
            <a:r>
              <a:rPr lang="en-IN" sz="1600" b="1" dirty="0"/>
              <a:t>one</a:t>
            </a:r>
            <a:r>
              <a:rPr lang="en-IN" sz="1600" dirty="0"/>
              <a:t> key element is defined in the SELECT list of the CDS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name of the CDS view should not exceed 26 characters in length.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17749-012A-4F34-ADF2-AE3C3B6E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657600"/>
            <a:ext cx="11352584" cy="19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6CB9B-98D4-449F-AC2B-D87D5B1E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31122"/>
            <a:ext cx="9097071" cy="45746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B208AC-5167-4F9D-B518-30DBA8D86DAE}"/>
              </a:ext>
            </a:extLst>
          </p:cNvPr>
          <p:cNvSpPr/>
          <p:nvPr/>
        </p:nvSpPr>
        <p:spPr>
          <a:xfrm>
            <a:off x="609600" y="1000125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Add the annotation @</a:t>
            </a:r>
            <a:r>
              <a:rPr lang="en-IN" dirty="0" err="1"/>
              <a:t>OData.publish</a:t>
            </a:r>
            <a:r>
              <a:rPr lang="en-IN" dirty="0"/>
              <a:t>: true  above the DEFINE VIEW statement</a:t>
            </a:r>
          </a:p>
        </p:txBody>
      </p:sp>
    </p:spTree>
    <p:extLst>
      <p:ext uri="{BB962C8B-B14F-4D97-AF65-F5344CB8AC3E}">
        <p14:creationId xmlns:p14="http://schemas.microsoft.com/office/powerpoint/2010/main" val="829819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34FE86-2D34-4169-BAA8-65F05C3B74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BFA43A-810D-4718-8103-B2D966E89D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D661B2-E404-415B-BBCA-CC7C62CE1B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986</TotalTime>
  <Words>394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6 - Agenda</vt:lpstr>
      <vt:lpstr>Consumption of CDS View</vt:lpstr>
      <vt:lpstr>CDS Views consumption</vt:lpstr>
      <vt:lpstr>Consumption of CDS View </vt:lpstr>
      <vt:lpstr>Consumption of CDS View</vt:lpstr>
      <vt:lpstr>CDS Annotations</vt:lpstr>
      <vt:lpstr>CDS Annotations</vt:lpstr>
      <vt:lpstr>Odata Service generation from CDS</vt:lpstr>
      <vt:lpstr>Odata Service generation from CDS</vt:lpstr>
      <vt:lpstr>Odata Service generation from CDS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201</cp:revision>
  <dcterms:created xsi:type="dcterms:W3CDTF">2019-05-04T18:47:02Z</dcterms:created>
  <dcterms:modified xsi:type="dcterms:W3CDTF">2024-08-13T12:59:49Z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