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7"/>
  </p:notesMasterIdLst>
  <p:handoutMasterIdLst>
    <p:handoutMasterId r:id="rId18"/>
  </p:handoutMasterIdLst>
  <p:sldIdLst>
    <p:sldId id="2122" r:id="rId5"/>
    <p:sldId id="2202" r:id="rId6"/>
    <p:sldId id="2184" r:id="rId7"/>
    <p:sldId id="2185" r:id="rId8"/>
    <p:sldId id="2190" r:id="rId9"/>
    <p:sldId id="2195" r:id="rId10"/>
    <p:sldId id="2196" r:id="rId11"/>
    <p:sldId id="2197" r:id="rId12"/>
    <p:sldId id="2198" r:id="rId13"/>
    <p:sldId id="2199" r:id="rId14"/>
    <p:sldId id="2200" r:id="rId15"/>
    <p:sldId id="2201" r:id="rId16"/>
  </p:sldIdLst>
  <p:sldSz cx="12192000" cy="6858000"/>
  <p:notesSz cx="6858000" cy="9144000"/>
  <p:custDataLst>
    <p:tags r:id="rId1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2202"/>
            <p14:sldId id="2184"/>
            <p14:sldId id="2185"/>
            <p14:sldId id="2190"/>
            <p14:sldId id="2195"/>
            <p14:sldId id="2196"/>
            <p14:sldId id="2197"/>
            <p14:sldId id="2198"/>
            <p14:sldId id="2199"/>
            <p14:sldId id="2200"/>
            <p14:sldId id="2201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9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2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5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6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5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6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4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9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0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2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6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Suppliers?$format=json" TargetMode="External"/><Relationship Id="rId7" Type="http://schemas.openxmlformats.org/officeDocument/2006/relationships/hyperlink" Target="http://services.odata.org/OData/OData.svc/Products?$orderby=Price%20des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ervices.odata.org/OData/OData.svc/Suppliers?$inlinecount=allpages" TargetMode="External"/><Relationship Id="rId5" Type="http://schemas.openxmlformats.org/officeDocument/2006/relationships/hyperlink" Target="http://services.odata.org/OData/OData.svc/Products?$skip=2" TargetMode="External"/><Relationship Id="rId4" Type="http://schemas.openxmlformats.org/officeDocument/2006/relationships/hyperlink" Target="http://services.odata.org/OData/OData.svc/Categories?$top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Products?$expand=Categ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services.odata.org/OData/OData.svc/Products(3)?$select=Rating,Price" TargetMode="External"/><Relationship Id="rId4" Type="http://schemas.openxmlformats.org/officeDocument/2006/relationships/hyperlink" Target="http://services.odata.org/OData/OData.svc/Products?$filter=Rating%20gt%20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Products?$top=3&amp;$orderby=Rating%20des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services.odata.org/OData/OData.svc/Products?$inlinecount=allpages&amp;$filter=Price%20ge%2020" TargetMode="External"/><Relationship Id="rId4" Type="http://schemas.openxmlformats.org/officeDocument/2006/relationships/hyperlink" Target="http://services.odata.org/OData/OData.svc/Products?$top=3&amp;$skip=3&amp;$orderby=Rating%20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2 -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Structure of an </a:t>
            </a:r>
            <a:r>
              <a:rPr lang="en-CA" sz="1600" dirty="0" err="1">
                <a:latin typeface="+mn-lt"/>
                <a:cs typeface="Calibri" pitchFamily="34" charset="0"/>
              </a:rPr>
              <a:t>Odata</a:t>
            </a:r>
            <a:r>
              <a:rPr lang="en-CA" sz="1600" dirty="0">
                <a:latin typeface="+mn-lt"/>
                <a:cs typeface="Calibri" pitchFamily="34" charset="0"/>
              </a:rPr>
              <a:t> service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Introduction  about  SAP  Gateway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SAP  Gateway Overview and Architecture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SAP Gateway – Deployment options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REST Architecture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21704" y="-12798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FAA8AA-FC29-4CB8-9AA9-CFCA5EE0A0FE}"/>
              </a:ext>
            </a:extLst>
          </p:cNvPr>
          <p:cNvSpPr txBox="1">
            <a:spLocks/>
          </p:cNvSpPr>
          <p:nvPr/>
        </p:nvSpPr>
        <p:spPr>
          <a:xfrm>
            <a:off x="421704" y="-5868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Why OData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B7788C-B70D-4C3E-8473-7649FE42777F}"/>
              </a:ext>
            </a:extLst>
          </p:cNvPr>
          <p:cNvSpPr txBox="1">
            <a:spLocks/>
          </p:cNvSpPr>
          <p:nvPr/>
        </p:nvSpPr>
        <p:spPr>
          <a:xfrm>
            <a:off x="421704" y="1381310"/>
            <a:ext cx="9906000" cy="14129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Why OData instead of REST ?        </a:t>
            </a:r>
          </a:p>
          <a:p>
            <a:r>
              <a:rPr lang="en-IN" sz="1400" dirty="0">
                <a:latin typeface="+mn-lt"/>
              </a:rPr>
              <a:t>We have seen how OData provides you with a consistent uniform standard way of describing the data and the data model. That precisely gives it an edge over REST.</a:t>
            </a: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49615-7917-4FD0-8A8C-589301336C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667000"/>
            <a:ext cx="878497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381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E3DF8A-0975-416F-8A2F-0BB0EF4BB8FF}"/>
              </a:ext>
            </a:extLst>
          </p:cNvPr>
          <p:cNvSpPr txBox="1">
            <a:spLocks/>
          </p:cNvSpPr>
          <p:nvPr/>
        </p:nvSpPr>
        <p:spPr>
          <a:xfrm>
            <a:off x="381000" y="312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Gateway Service Builder Tool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AA766-F7FE-4D4D-BFC3-9C681CA6CC7E}"/>
              </a:ext>
            </a:extLst>
          </p:cNvPr>
          <p:cNvSpPr txBox="1">
            <a:spLocks/>
          </p:cNvSpPr>
          <p:nvPr/>
        </p:nvSpPr>
        <p:spPr>
          <a:xfrm>
            <a:off x="381000" y="1471199"/>
            <a:ext cx="9906000" cy="4548601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marL="266700" indent="-1778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444500" indent="-1778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622300" indent="-1778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>
                <a:latin typeface="+mj-lt"/>
              </a:defRPr>
            </a:lvl4pPr>
            <a:lvl5pPr marL="812800" indent="-190500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Gateway Service Builder (transaction "SEGW") is available as of Release 2.0 Support Package 4/5 and it greatly accelerates the OData service development process. In many cases you don't even need to write a single line of ABAP code - unless of course you prefer to do so. It is no longer mandatory that you have deep ABAP OO skills.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Service Builder we need to do follow below three steps to build an OData service: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or import the data model 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 or generate the runtime logic for the service operations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Activate and run the service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picture shows the various options </a:t>
            </a:r>
          </a:p>
          <a:p>
            <a:pPr>
              <a:lnSpc>
                <a:spcPct val="100000"/>
              </a:lnSpc>
            </a:pPr>
            <a:r>
              <a:rPr lang="en-US" dirty="0"/>
              <a:t>that are covered in SEGW: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43A856-4BF9-4754-A932-F1A41356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6163816" cy="304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0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57200" y="-1376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FF430C-CED4-455F-BF6D-5C56E2EEF135}"/>
              </a:ext>
            </a:extLst>
          </p:cNvPr>
          <p:cNvSpPr txBox="1">
            <a:spLocks/>
          </p:cNvSpPr>
          <p:nvPr/>
        </p:nvSpPr>
        <p:spPr>
          <a:xfrm>
            <a:off x="457200" y="-683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SEGW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3033AA-1786-4CC9-B02D-F6CE0B6EF5D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</a:rPr>
              <a:t>Need to understand below terms in SEGW transaction</a:t>
            </a:r>
          </a:p>
          <a:p>
            <a:endParaRPr lang="en-IN" sz="1800">
              <a:latin typeface="Calibri" panose="020F0502020204030204" pitchFamily="34" charset="0"/>
            </a:endParaRPr>
          </a:p>
          <a:p>
            <a:r>
              <a:rPr lang="en-IN" sz="1800">
                <a:latin typeface="Calibri" panose="020F0502020204030204" pitchFamily="34" charset="0"/>
              </a:rPr>
              <a:t>         -  Entity Type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Entity Set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Association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Navigation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Referential Constraints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MPC( Model Provider Class )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DPC( Data Provider Class )</a:t>
            </a:r>
          </a:p>
          <a:p>
            <a:r>
              <a:rPr lang="en-IN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18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IN" sz="2400" dirty="0"/>
              <a:t>OData Service – Data Model &amp; Structure</a:t>
            </a:r>
            <a:br>
              <a:rPr lang="en-IN" sz="2400" dirty="0"/>
            </a:br>
            <a:endParaRPr lang="en-US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36AEF7-27FC-4125-AAA4-D2118DF60744}"/>
              </a:ext>
            </a:extLst>
          </p:cNvPr>
          <p:cNvSpPr txBox="1">
            <a:spLocks/>
          </p:cNvSpPr>
          <p:nvPr/>
        </p:nvSpPr>
        <p:spPr>
          <a:xfrm>
            <a:off x="533400" y="1076325"/>
            <a:ext cx="10668000" cy="904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+mn-lt"/>
              </a:rPr>
              <a:t>An Entity Data Model (EDM) is the starting point for building an OData service. An EDM describes</a:t>
            </a:r>
          </a:p>
          <a:p>
            <a:r>
              <a:rPr lang="en-IN" sz="1600" dirty="0">
                <a:latin typeface="+mn-lt"/>
              </a:rPr>
              <a:t>both the data structures and their inter-relationship used in a business scenario.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ACD32-600E-4A29-9CFC-15F711F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73" y="1990725"/>
            <a:ext cx="790685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98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IN" sz="2400" dirty="0"/>
              <a:t>Definitions</a:t>
            </a:r>
            <a:br>
              <a:rPr lang="en-IN" sz="2400" dirty="0"/>
            </a:br>
            <a:endParaRPr lang="en-US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36AEF7-27FC-4125-AAA4-D2118DF60744}"/>
              </a:ext>
            </a:extLst>
          </p:cNvPr>
          <p:cNvSpPr txBox="1">
            <a:spLocks/>
          </p:cNvSpPr>
          <p:nvPr/>
        </p:nvSpPr>
        <p:spPr>
          <a:xfrm>
            <a:off x="533400" y="1076325"/>
            <a:ext cx="9906000" cy="5112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 can be considered as data type that contains details of specific type of data.</a:t>
            </a:r>
          </a:p>
          <a:p>
            <a:r>
              <a:rPr lang="en-IN" sz="1400" dirty="0">
                <a:latin typeface="+mn-lt"/>
              </a:rPr>
              <a:t>     For example: Customer, Supplier, Sales Order, Employee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set is nothing but a collection of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Key is used to uniquely identify 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Type.</a:t>
            </a:r>
          </a:p>
          <a:p>
            <a:r>
              <a:rPr lang="en-IN" sz="1400" dirty="0">
                <a:latin typeface="+mn-lt"/>
              </a:rPr>
              <a:t>     For example: Employee number , Sales 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n-lt"/>
              </a:rPr>
              <a:t>A</a:t>
            </a:r>
            <a:r>
              <a:rPr lang="en-IN" sz="1400" dirty="0">
                <a:latin typeface="+mn-lt"/>
              </a:rPr>
              <a:t>ssociation is simply relation ship between two or more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types</a:t>
            </a:r>
          </a:p>
          <a:p>
            <a:r>
              <a:rPr lang="en-IN" sz="1400" dirty="0">
                <a:latin typeface="+mn-lt"/>
              </a:rPr>
              <a:t>     For example: Products to its Manufacturer</a:t>
            </a:r>
          </a:p>
          <a:p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 An entity set Product can be associated with an entity set Manufacturer in an OData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Navigation Property is a property set on an entity type to understand the associations of the entity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981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B0F51-C79A-479E-8A59-4BE1D140E5AF}"/>
              </a:ext>
            </a:extLst>
          </p:cNvPr>
          <p:cNvSpPr txBox="1">
            <a:spLocks/>
          </p:cNvSpPr>
          <p:nvPr/>
        </p:nvSpPr>
        <p:spPr>
          <a:xfrm>
            <a:off x="304800" y="3798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Metadata of OData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D10B5-CC0B-403F-96B0-1216CBE10D45}"/>
              </a:ext>
            </a:extLst>
          </p:cNvPr>
          <p:cNvSpPr txBox="1">
            <a:spLocks/>
          </p:cNvSpPr>
          <p:nvPr/>
        </p:nvSpPr>
        <p:spPr>
          <a:xfrm>
            <a:off x="0" y="1439999"/>
            <a:ext cx="9906000" cy="108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     The metadata of OData message can be summarized as follows.  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800" dirty="0"/>
              <a:t>    </a:t>
            </a:r>
            <a:r>
              <a:rPr lang="en-IN" sz="1400" dirty="0">
                <a:latin typeface="+mn-lt"/>
              </a:rPr>
              <a:t>Refer to this blog: </a:t>
            </a:r>
            <a:r>
              <a:rPr lang="en-IN" sz="1400" dirty="0">
                <a:latin typeface="+mn-lt"/>
                <a:hlinkClick r:id="rId3"/>
              </a:rPr>
              <a:t>http://www.odata.org/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AA489-1FD8-450F-99FF-8A717A11A9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463727"/>
            <a:ext cx="8568952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49696" y="-14056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6D94AA-1F6A-415D-BFB8-4FBFC82CC528}"/>
              </a:ext>
            </a:extLst>
          </p:cNvPr>
          <p:cNvSpPr txBox="1">
            <a:spLocks/>
          </p:cNvSpPr>
          <p:nvPr/>
        </p:nvSpPr>
        <p:spPr>
          <a:xfrm>
            <a:off x="349696" y="-7126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Possibility operations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79B77E-5D20-41EB-BCF2-8B083626BC09}"/>
              </a:ext>
            </a:extLst>
          </p:cNvPr>
          <p:cNvSpPr txBox="1">
            <a:spLocks/>
          </p:cNvSpPr>
          <p:nvPr/>
        </p:nvSpPr>
        <p:spPr>
          <a:xfrm>
            <a:off x="349696" y="1368735"/>
            <a:ext cx="9906000" cy="6208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</a:rPr>
              <a:t>We can do a GET and POST request on an Entity Set while GET, PUT and DELETE can be done on an Entity.</a:t>
            </a: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E1D9C-1293-4A56-A343-9D1044B4F2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133600"/>
            <a:ext cx="8568952" cy="3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9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04800" y="-614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E79B0D-EEA3-4B2D-B6D0-7F673A4192BD}"/>
              </a:ext>
            </a:extLst>
          </p:cNvPr>
          <p:cNvSpPr txBox="1">
            <a:spLocks/>
          </p:cNvSpPr>
          <p:nvPr/>
        </p:nvSpPr>
        <p:spPr>
          <a:xfrm>
            <a:off x="304800" y="7801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Service Operations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809464-2B9D-46B3-80E5-F6634F17AFF2}"/>
              </a:ext>
            </a:extLst>
          </p:cNvPr>
          <p:cNvSpPr txBox="1">
            <a:spLocks/>
          </p:cNvSpPr>
          <p:nvPr/>
        </p:nvSpPr>
        <p:spPr>
          <a:xfrm>
            <a:off x="304800" y="14478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>
                <a:latin typeface="Calibri" panose="020F0502020204030204" pitchFamily="34" charset="0"/>
              </a:rPr>
              <a:t>Service Operations:</a:t>
            </a:r>
          </a:p>
          <a:p>
            <a:endParaRPr lang="en-IN" sz="1800">
              <a:latin typeface="Calibri" panose="020F0502020204030204" pitchFamily="34" charset="0"/>
            </a:endParaRP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G</a:t>
            </a:r>
            <a:r>
              <a:rPr lang="en-IN" sz="1800">
                <a:latin typeface="Calibri" panose="020F0502020204030204" pitchFamily="34" charset="0"/>
              </a:rPr>
              <a:t>etEntity      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 we can refer to as work area in ABAP 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G</a:t>
            </a:r>
            <a:r>
              <a:rPr lang="en-IN" sz="1800">
                <a:latin typeface="Calibri" panose="020F0502020204030204" pitchFamily="34" charset="0"/>
              </a:rPr>
              <a:t>etEntitySet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we can refer to as internal table in ABAP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C</a:t>
            </a:r>
            <a:r>
              <a:rPr lang="en-IN" sz="1800">
                <a:latin typeface="Calibri" panose="020F0502020204030204" pitchFamily="34" charset="0"/>
              </a:rPr>
              <a:t>reate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We can create only single record at once.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U</a:t>
            </a:r>
            <a:r>
              <a:rPr lang="en-IN" sz="1800">
                <a:latin typeface="Calibri" panose="020F0502020204030204" pitchFamily="34" charset="0"/>
              </a:rPr>
              <a:t>pdate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We can single only record at once.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D</a:t>
            </a:r>
            <a:r>
              <a:rPr lang="en-IN" sz="1800">
                <a:latin typeface="Calibri" panose="020F0502020204030204" pitchFamily="34" charset="0"/>
              </a:rPr>
              <a:t>elete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We can delete only single record at once.</a:t>
            </a:r>
          </a:p>
          <a:p>
            <a:endParaRPr lang="en-IN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9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2138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E27384-A97B-446C-8B19-443ED09DED6E}"/>
              </a:ext>
            </a:extLst>
          </p:cNvPr>
          <p:cNvSpPr txBox="1">
            <a:spLocks/>
          </p:cNvSpPr>
          <p:nvPr/>
        </p:nvSpPr>
        <p:spPr>
          <a:xfrm>
            <a:off x="381000" y="-144599"/>
            <a:ext cx="9906000" cy="1124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Queries to manipulate the data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724E58-0FB4-4DE1-8155-765467DEFEBC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5943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+mn-lt"/>
              </a:rPr>
              <a:t>$format </a:t>
            </a:r>
            <a:r>
              <a:rPr lang="en-IN" sz="1400" dirty="0">
                <a:latin typeface="+mn-lt"/>
              </a:rPr>
              <a:t>	: This query allows us to change the format of data.</a:t>
            </a:r>
          </a:p>
          <a:p>
            <a:r>
              <a:rPr lang="en-IN" sz="1400" dirty="0">
                <a:latin typeface="+mn-lt"/>
              </a:rPr>
              <a:t>                     URI:    </a:t>
            </a:r>
            <a:r>
              <a:rPr lang="en-IN" sz="1400" dirty="0">
                <a:latin typeface="+mn-lt"/>
                <a:hlinkClick r:id="rId3"/>
              </a:rPr>
              <a:t>http://services.odata.org/OData/OData.svc/Suppliers?$format=json</a:t>
            </a:r>
            <a:r>
              <a:rPr lang="en-IN" sz="1400" dirty="0">
                <a:latin typeface="+mn-lt"/>
              </a:rPr>
              <a:t>	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$top             </a:t>
            </a:r>
            <a:r>
              <a:rPr lang="en-IN" sz="1400" dirty="0">
                <a:latin typeface="+mn-lt"/>
              </a:rPr>
              <a:t>: This query helps to limit the data returned by the service.</a:t>
            </a:r>
          </a:p>
          <a:p>
            <a:r>
              <a:rPr lang="en-IN" sz="1400" dirty="0">
                <a:latin typeface="+mn-lt"/>
              </a:rPr>
              <a:t>                    URI:    </a:t>
            </a:r>
            <a:r>
              <a:rPr lang="en-IN" sz="1400" dirty="0">
                <a:latin typeface="+mn-lt"/>
                <a:hlinkClick r:id="rId4"/>
              </a:rPr>
              <a:t>http://services.odata.org/OData/OData.svc/Categories?$top=1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$Skip           </a:t>
            </a:r>
            <a:r>
              <a:rPr lang="en-IN" sz="1400" dirty="0">
                <a:latin typeface="+mn-lt"/>
              </a:rPr>
              <a:t>:This can be treated as opposite to $top.</a:t>
            </a:r>
          </a:p>
          <a:p>
            <a:r>
              <a:rPr lang="en-IN" sz="1400" dirty="0">
                <a:latin typeface="+mn-lt"/>
              </a:rPr>
              <a:t>                    URI:   </a:t>
            </a:r>
            <a:r>
              <a:rPr lang="en-IN" sz="1400" dirty="0">
                <a:latin typeface="+mn-lt"/>
                <a:hlinkClick r:id="rId5"/>
              </a:rPr>
              <a:t>http://services.odata.org/OData/OData.svc/Products?$skip=2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</a:t>
            </a:r>
            <a:r>
              <a:rPr lang="en-IN" sz="1400" b="1" dirty="0" err="1">
                <a:latin typeface="+mn-lt"/>
              </a:rPr>
              <a:t>inlinecount</a:t>
            </a:r>
            <a:r>
              <a:rPr lang="en-IN" sz="1400" dirty="0">
                <a:latin typeface="+mn-lt"/>
              </a:rPr>
              <a:t>: This will return the total number of records as part of response payload.</a:t>
            </a:r>
          </a:p>
          <a:p>
            <a:r>
              <a:rPr lang="en-IN" sz="1400" dirty="0">
                <a:latin typeface="+mn-lt"/>
              </a:rPr>
              <a:t>                    URI:  </a:t>
            </a:r>
            <a:r>
              <a:rPr lang="en-IN" sz="1400" dirty="0">
                <a:latin typeface="+mn-lt"/>
                <a:hlinkClick r:id="rId6"/>
              </a:rPr>
              <a:t>http://services.odata.org/OData/OData.svc/Suppliers?$inlinecount=allpages</a:t>
            </a:r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</a:t>
            </a:r>
            <a:r>
              <a:rPr lang="en-IN" sz="1400" b="1" dirty="0" err="1">
                <a:latin typeface="+mn-lt"/>
              </a:rPr>
              <a:t>orderby</a:t>
            </a:r>
            <a:r>
              <a:rPr lang="en-IN" sz="1400" b="1" dirty="0">
                <a:latin typeface="+mn-lt"/>
              </a:rPr>
              <a:t>   </a:t>
            </a:r>
            <a:r>
              <a:rPr lang="en-IN" sz="1400" dirty="0">
                <a:latin typeface="+mn-lt"/>
              </a:rPr>
              <a:t>:It is used to sort the records returned by service.</a:t>
            </a:r>
          </a:p>
          <a:p>
            <a:r>
              <a:rPr lang="en-IN" sz="1400" dirty="0">
                <a:latin typeface="+mn-lt"/>
              </a:rPr>
              <a:t>                    URI:  </a:t>
            </a:r>
            <a:r>
              <a:rPr lang="en-IN" sz="1400" dirty="0">
                <a:latin typeface="+mn-lt"/>
                <a:hlinkClick r:id="rId7"/>
              </a:rPr>
              <a:t>http://services.odata.org/OData/OData.svc/Products?$orderby=Price </a:t>
            </a:r>
            <a:r>
              <a:rPr lang="en-IN" sz="1400" dirty="0" err="1">
                <a:latin typeface="+mn-lt"/>
                <a:hlinkClick r:id="rId7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982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1905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5F6494-FF1D-4990-9B19-B5857A698EEE}"/>
              </a:ext>
            </a:extLst>
          </p:cNvPr>
          <p:cNvSpPr txBox="1">
            <a:spLocks/>
          </p:cNvSpPr>
          <p:nvPr/>
        </p:nvSpPr>
        <p:spPr>
          <a:xfrm>
            <a:off x="381000" y="5025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Queries to manipulate the data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11C4E5-1B43-4BB8-A058-535B31FD4304}"/>
              </a:ext>
            </a:extLst>
          </p:cNvPr>
          <p:cNvSpPr txBox="1">
            <a:spLocks/>
          </p:cNvSpPr>
          <p:nvPr/>
        </p:nvSpPr>
        <p:spPr>
          <a:xfrm>
            <a:off x="381000" y="1490249"/>
            <a:ext cx="108966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+mn-lt"/>
              </a:rPr>
              <a:t>$expand    </a:t>
            </a:r>
            <a:r>
              <a:rPr lang="en-IN" sz="1400" dirty="0">
                <a:latin typeface="+mn-lt"/>
              </a:rPr>
              <a:t>:This we found as very helpful query to reduce the number of calls we need to make to access a particular set of data. Say, if you want to return all the products along with their category, use the URL provided in the example</a:t>
            </a:r>
          </a:p>
          <a:p>
            <a:r>
              <a:rPr lang="en-IN" sz="1400" dirty="0">
                <a:latin typeface="+mn-lt"/>
              </a:rPr>
              <a:t>                  URI:</a:t>
            </a:r>
            <a:r>
              <a:rPr lang="en-IN" sz="1400" dirty="0">
                <a:latin typeface="+mn-lt"/>
                <a:hlinkClick r:id="rId3"/>
              </a:rPr>
              <a:t> http://services.odata.org/OData/OData.svc/Products?$expand=Category</a:t>
            </a:r>
            <a:r>
              <a:rPr lang="en-IN" sz="1400" dirty="0">
                <a:latin typeface="+mn-lt"/>
              </a:rPr>
              <a:t>      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$filter       </a:t>
            </a:r>
            <a:r>
              <a:rPr lang="en-IN" sz="1400" dirty="0">
                <a:latin typeface="+mn-lt"/>
              </a:rPr>
              <a:t>: This can be compared to ‘where’ query in SQL. Lets say we want to get all the products with greater than 3, below is the URI</a:t>
            </a:r>
          </a:p>
          <a:p>
            <a:r>
              <a:rPr lang="en-IN" sz="1400" dirty="0">
                <a:latin typeface="+mn-lt"/>
              </a:rPr>
              <a:t>                  URI: </a:t>
            </a:r>
            <a:r>
              <a:rPr lang="en-IN" sz="1400" dirty="0">
                <a:latin typeface="+mn-lt"/>
                <a:hlinkClick r:id="rId4"/>
              </a:rPr>
              <a:t>http://services.odata.org/OData/OData.svc/Products?$filter=Rating </a:t>
            </a:r>
            <a:r>
              <a:rPr lang="en-IN" sz="1400" dirty="0" err="1">
                <a:latin typeface="+mn-lt"/>
                <a:hlinkClick r:id="rId4"/>
              </a:rPr>
              <a:t>gt</a:t>
            </a:r>
            <a:r>
              <a:rPr lang="en-IN" sz="1400" dirty="0">
                <a:latin typeface="+mn-lt"/>
                <a:hlinkClick r:id="rId4"/>
              </a:rPr>
              <a:t> 3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$select    </a:t>
            </a:r>
            <a:r>
              <a:rPr lang="en-IN" sz="1400" dirty="0">
                <a:latin typeface="+mn-lt"/>
              </a:rPr>
              <a:t>:As is any SQL query, this query option can be used to select specific or all fields of an Entity set or Entity.  A simple example, lets say the requirement for which is for us to return the fields rating and Price of a Product with ID = 3</a:t>
            </a:r>
          </a:p>
          <a:p>
            <a:r>
              <a:rPr lang="en-IN" sz="1400" dirty="0">
                <a:latin typeface="+mn-lt"/>
              </a:rPr>
              <a:t>                  URI:</a:t>
            </a:r>
            <a:r>
              <a:rPr lang="en-IN" sz="1400" dirty="0">
                <a:latin typeface="+mn-lt"/>
                <a:hlinkClick r:id="rId5"/>
              </a:rPr>
              <a:t> http://services.odata.org/OData/OData.svc/Products(3)?$select=Rating,Price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572316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57200" y="-614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91FAE-3185-4499-95BD-662CC84D66D1}"/>
              </a:ext>
            </a:extLst>
          </p:cNvPr>
          <p:cNvSpPr txBox="1">
            <a:spLocks/>
          </p:cNvSpPr>
          <p:nvPr/>
        </p:nvSpPr>
        <p:spPr>
          <a:xfrm>
            <a:off x="457200" y="7801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How to play with URI’s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EF4CF-DC81-4776-A02E-A8C6BD98A43E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More examples:</a:t>
            </a:r>
          </a:p>
          <a:p>
            <a:r>
              <a:rPr lang="en-IN" sz="1400" b="1" dirty="0">
                <a:latin typeface="+mn-lt"/>
              </a:rPr>
              <a:t> </a:t>
            </a:r>
            <a:r>
              <a:rPr lang="en-IN" sz="1400" dirty="0">
                <a:latin typeface="+mn-lt"/>
              </a:rPr>
              <a:t>Get me the three of the best rated products</a:t>
            </a:r>
          </a:p>
          <a:p>
            <a:r>
              <a:rPr lang="en-IN" sz="1400" dirty="0">
                <a:latin typeface="+mn-lt"/>
              </a:rPr>
              <a:t>      URI: </a:t>
            </a:r>
            <a:r>
              <a:rPr lang="en-IN" sz="1400" dirty="0">
                <a:latin typeface="+mn-lt"/>
                <a:hlinkClick r:id="rId3"/>
              </a:rPr>
              <a:t>http://services.odata.org/OData/OData.svc/Products?$top=3&amp;$orderby=Rating </a:t>
            </a:r>
            <a:r>
              <a:rPr lang="en-IN" sz="1400" dirty="0" err="1">
                <a:latin typeface="+mn-lt"/>
                <a:hlinkClick r:id="rId3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Now get me the next three best rated products.</a:t>
            </a:r>
          </a:p>
          <a:p>
            <a:r>
              <a:rPr lang="en-IN" sz="1400" dirty="0">
                <a:latin typeface="+mn-lt"/>
              </a:rPr>
              <a:t>         URI: </a:t>
            </a:r>
            <a:r>
              <a:rPr lang="en-IN" sz="1400" dirty="0">
                <a:latin typeface="+mn-lt"/>
                <a:hlinkClick r:id="rId4"/>
              </a:rPr>
              <a:t>http://services.odata.org/OData/OData.svc/Products?$top=3&amp;$skip=3&amp;$orderby=Rating </a:t>
            </a:r>
            <a:r>
              <a:rPr lang="en-IN" sz="1400" dirty="0" err="1">
                <a:latin typeface="+mn-lt"/>
                <a:hlinkClick r:id="rId4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Get me the count of Products with the Price greater than or equal to 20?</a:t>
            </a:r>
          </a:p>
          <a:p>
            <a:r>
              <a:rPr lang="en-IN" sz="1400" dirty="0">
                <a:latin typeface="+mn-lt"/>
              </a:rPr>
              <a:t>        URI: </a:t>
            </a:r>
            <a:r>
              <a:rPr lang="sv-SE" sz="1400" dirty="0">
                <a:latin typeface="+mn-lt"/>
                <a:hlinkClick r:id="rId5"/>
              </a:rPr>
              <a:t>http://services.odata.org/OData/OData.svc/Products?$inlinecount=allpages&amp;$filter=Price ge 20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74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A67309-EAFC-4935-AB75-E27890090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7071B0-6F64-4747-BF55-59603E4EB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62D72-D738-462A-8A01-0C1CCB493B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916</TotalTime>
  <Words>1070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2 - Agenda</vt:lpstr>
      <vt:lpstr>OData Service – Data Model &amp; Structure </vt:lpstr>
      <vt:lpstr>Definitions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203</cp:revision>
  <dcterms:created xsi:type="dcterms:W3CDTF">2019-05-04T18:47:02Z</dcterms:created>
  <dcterms:modified xsi:type="dcterms:W3CDTF">2024-08-13T12:57:53Z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