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11"/>
  </p:notesMasterIdLst>
  <p:handoutMasterIdLst>
    <p:handoutMasterId r:id="rId12"/>
  </p:handoutMasterIdLst>
  <p:sldIdLst>
    <p:sldId id="2122" r:id="rId5"/>
    <p:sldId id="2184" r:id="rId6"/>
    <p:sldId id="2185" r:id="rId7"/>
    <p:sldId id="2186" r:id="rId8"/>
    <p:sldId id="2187" r:id="rId9"/>
    <p:sldId id="2188" r:id="rId10"/>
  </p:sldIdLst>
  <p:sldSz cx="12192000" cy="6858000"/>
  <p:notesSz cx="6858000" cy="9144000"/>
  <p:custDataLst>
    <p:tags r:id="rId13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gemini Masters" id="{4E249A1C-D928-4AC0-A77C-65440B7A141B}">
          <p14:sldIdLst>
            <p14:sldId id="2122"/>
            <p14:sldId id="2184"/>
            <p14:sldId id="2185"/>
            <p14:sldId id="2186"/>
            <p14:sldId id="2187"/>
            <p14:sldId id="2188"/>
          </p14:sldIdLst>
        </p14:section>
        <p14:section name="Graphic elements" id="{891EC914-4B3E-4CFE-A909-A820B43AB154}">
          <p14:sldIdLst/>
        </p14:section>
      </p14:sectionLst>
    </p:ex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F7E83"/>
    <a:srgbClr val="2B0A3D"/>
    <a:srgbClr val="00C37B"/>
    <a:srgbClr val="95E616"/>
    <a:srgbClr val="4701A7"/>
    <a:srgbClr val="FF6327"/>
    <a:srgbClr val="01D1D0"/>
    <a:srgbClr val="E6E7E7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1" autoAdjust="0"/>
  </p:normalViewPr>
  <p:slideViewPr>
    <p:cSldViewPr>
      <p:cViewPr varScale="1">
        <p:scale>
          <a:sx n="78" d="100"/>
          <a:sy n="78" d="100"/>
        </p:scale>
        <p:origin x="140" y="6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8460"/>
    </p:cViewPr>
  </p:sorterViewPr>
  <p:notesViewPr>
    <p:cSldViewPr>
      <p:cViewPr varScale="1">
        <p:scale>
          <a:sx n="74" d="100"/>
          <a:sy n="74" d="100"/>
        </p:scale>
        <p:origin x="2706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13/08/2024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13/08/2024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8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959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84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90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7800" y="571500"/>
            <a:ext cx="6502400" cy="3657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696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8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9" y="1590"/>
          <a:ext cx="158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" y="1590"/>
                        <a:ext cx="158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94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99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2021.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64000" y="665025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&lt;Training Module&gt; - &lt;Trainer&gt;</a:t>
            </a: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31F4250-75BE-456B-A9D8-680BA4145249}"/>
              </a:ext>
            </a:extLst>
          </p:cNvPr>
          <p:cNvGrpSpPr/>
          <p:nvPr userDrawn="1"/>
        </p:nvGrpSpPr>
        <p:grpSpPr>
          <a:xfrm>
            <a:off x="12355040" y="33161"/>
            <a:ext cx="360000" cy="1800000"/>
            <a:chOff x="12355040" y="33161"/>
            <a:chExt cx="360000" cy="180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1244FD-1856-4971-9A73-AD6DF3F42A90}"/>
                </a:ext>
              </a:extLst>
            </p:cNvPr>
            <p:cNvSpPr/>
            <p:nvPr userDrawn="1"/>
          </p:nvSpPr>
          <p:spPr>
            <a:xfrm>
              <a:off x="12355040" y="33161"/>
              <a:ext cx="360000" cy="360000"/>
            </a:xfrm>
            <a:prstGeom prst="rect">
              <a:avLst/>
            </a:prstGeom>
            <a:solidFill>
              <a:srgbClr val="0070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2B40C78-6F20-4C95-AB26-B29FEC0FF747}"/>
                </a:ext>
              </a:extLst>
            </p:cNvPr>
            <p:cNvSpPr/>
            <p:nvPr userDrawn="1"/>
          </p:nvSpPr>
          <p:spPr>
            <a:xfrm>
              <a:off x="12355040" y="393161"/>
              <a:ext cx="360000" cy="3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ED4E7D-39CE-49AE-9D4C-16EA940CBE5F}"/>
                </a:ext>
              </a:extLst>
            </p:cNvPr>
            <p:cNvSpPr/>
            <p:nvPr userDrawn="1"/>
          </p:nvSpPr>
          <p:spPr>
            <a:xfrm>
              <a:off x="12355040" y="753161"/>
              <a:ext cx="360000" cy="360000"/>
            </a:xfrm>
            <a:prstGeom prst="rect">
              <a:avLst/>
            </a:prstGeom>
            <a:solidFill>
              <a:srgbClr val="2B0A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92DC803-B0F7-4D0E-81CA-9DDCB14FA42C}"/>
                </a:ext>
              </a:extLst>
            </p:cNvPr>
            <p:cNvSpPr/>
            <p:nvPr userDrawn="1"/>
          </p:nvSpPr>
          <p:spPr>
            <a:xfrm>
              <a:off x="12355040" y="1113161"/>
              <a:ext cx="360000" cy="3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5671A-353B-4887-BEEF-56CEFAE8D83D}"/>
                </a:ext>
              </a:extLst>
            </p:cNvPr>
            <p:cNvSpPr/>
            <p:nvPr userDrawn="1"/>
          </p:nvSpPr>
          <p:spPr>
            <a:xfrm>
              <a:off x="12355040" y="1473161"/>
              <a:ext cx="360000" cy="3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C6ACEFF-8651-4C08-BAF6-3BFAE6473DAF}"/>
              </a:ext>
            </a:extLst>
          </p:cNvPr>
          <p:cNvGrpSpPr/>
          <p:nvPr userDrawn="1"/>
        </p:nvGrpSpPr>
        <p:grpSpPr>
          <a:xfrm>
            <a:off x="12355040" y="1954479"/>
            <a:ext cx="360000" cy="4875772"/>
            <a:chOff x="12355040" y="1954479"/>
            <a:chExt cx="360000" cy="487577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7E2B2B-AB85-4173-AB1F-61084925AA83}"/>
                </a:ext>
              </a:extLst>
            </p:cNvPr>
            <p:cNvSpPr/>
            <p:nvPr userDrawn="1"/>
          </p:nvSpPr>
          <p:spPr>
            <a:xfrm>
              <a:off x="12355040" y="1954479"/>
              <a:ext cx="360000" cy="360000"/>
            </a:xfrm>
            <a:prstGeom prst="rect">
              <a:avLst/>
            </a:prstGeom>
            <a:solidFill>
              <a:srgbClr val="80B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DEBD8A-CA0B-4D62-9426-DFB2D4742184}"/>
                </a:ext>
              </a:extLst>
            </p:cNvPr>
            <p:cNvSpPr/>
            <p:nvPr userDrawn="1"/>
          </p:nvSpPr>
          <p:spPr>
            <a:xfrm>
              <a:off x="12355040" y="2301846"/>
              <a:ext cx="360000" cy="360000"/>
            </a:xfrm>
            <a:prstGeom prst="rect">
              <a:avLst/>
            </a:prstGeom>
            <a:solidFill>
              <a:srgbClr val="88D5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marL="58738"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515214-3AFD-4A2B-95C5-2FDFF59A1BE2}"/>
                </a:ext>
              </a:extLst>
            </p:cNvPr>
            <p:cNvSpPr/>
            <p:nvPr userDrawn="1"/>
          </p:nvSpPr>
          <p:spPr>
            <a:xfrm>
              <a:off x="12355040" y="5080782"/>
              <a:ext cx="360000" cy="360000"/>
            </a:xfrm>
            <a:prstGeom prst="rect">
              <a:avLst/>
            </a:prstGeom>
            <a:solidFill>
              <a:srgbClr val="6D64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4829A-E5EF-4140-B9ED-AC7745AB028D}"/>
                </a:ext>
              </a:extLst>
            </p:cNvPr>
            <p:cNvSpPr/>
            <p:nvPr userDrawn="1"/>
          </p:nvSpPr>
          <p:spPr>
            <a:xfrm>
              <a:off x="12355040" y="6470251"/>
              <a:ext cx="360000" cy="360000"/>
            </a:xfrm>
            <a:prstGeom prst="rect">
              <a:avLst/>
            </a:prstGeom>
            <a:solidFill>
              <a:srgbClr val="FF6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9B3FCE-0262-45FE-BE39-9459C5BC7FEE}"/>
                </a:ext>
              </a:extLst>
            </p:cNvPr>
            <p:cNvSpPr/>
            <p:nvPr userDrawn="1"/>
          </p:nvSpPr>
          <p:spPr>
            <a:xfrm>
              <a:off x="12355040" y="4038681"/>
              <a:ext cx="360000" cy="360000"/>
            </a:xfrm>
            <a:prstGeom prst="rect">
              <a:avLst/>
            </a:prstGeom>
            <a:solidFill>
              <a:srgbClr val="C8FF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D692DE-D6DE-4022-9F2F-5F8C1403E4D0}"/>
                </a:ext>
              </a:extLst>
            </p:cNvPr>
            <p:cNvSpPr/>
            <p:nvPr userDrawn="1"/>
          </p:nvSpPr>
          <p:spPr>
            <a:xfrm>
              <a:off x="12355040" y="4733415"/>
              <a:ext cx="360000" cy="360000"/>
            </a:xfrm>
            <a:prstGeom prst="rect">
              <a:avLst/>
            </a:prstGeom>
            <a:solidFill>
              <a:srgbClr val="7E39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EEF2F0-E01D-4851-96E7-30214EC78A3B}"/>
                </a:ext>
              </a:extLst>
            </p:cNvPr>
            <p:cNvSpPr/>
            <p:nvPr userDrawn="1"/>
          </p:nvSpPr>
          <p:spPr>
            <a:xfrm>
              <a:off x="12355040" y="3691314"/>
              <a:ext cx="360000" cy="360000"/>
            </a:xfrm>
            <a:prstGeom prst="rect">
              <a:avLst/>
            </a:prstGeom>
            <a:solidFill>
              <a:srgbClr val="00C3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8B1DDD-74B0-4453-A996-5BA8693FF545}"/>
                </a:ext>
              </a:extLst>
            </p:cNvPr>
            <p:cNvSpPr/>
            <p:nvPr userDrawn="1"/>
          </p:nvSpPr>
          <p:spPr>
            <a:xfrm>
              <a:off x="12355040" y="2649213"/>
              <a:ext cx="360000" cy="360000"/>
            </a:xfrm>
            <a:prstGeom prst="rect">
              <a:avLst/>
            </a:prstGeom>
            <a:solidFill>
              <a:srgbClr val="1563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09D5E9-1B2A-4D30-A4DD-47B7C9BBCEDC}"/>
                </a:ext>
              </a:extLst>
            </p:cNvPr>
            <p:cNvSpPr/>
            <p:nvPr userDrawn="1"/>
          </p:nvSpPr>
          <p:spPr>
            <a:xfrm>
              <a:off x="12355040" y="2996580"/>
              <a:ext cx="360000" cy="360000"/>
            </a:xfrm>
            <a:prstGeom prst="rect">
              <a:avLst/>
            </a:prstGeom>
            <a:solidFill>
              <a:srgbClr val="0F99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5FF3A0-94CA-40BA-AF81-B777FF5FD489}"/>
                </a:ext>
              </a:extLst>
            </p:cNvPr>
            <p:cNvSpPr/>
            <p:nvPr userDrawn="1"/>
          </p:nvSpPr>
          <p:spPr>
            <a:xfrm>
              <a:off x="12355040" y="3343947"/>
              <a:ext cx="360000" cy="360000"/>
            </a:xfrm>
            <a:prstGeom prst="rect">
              <a:avLst/>
            </a:prstGeom>
            <a:solidFill>
              <a:srgbClr val="01D1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83F12C-5135-43B7-B1D8-A0A72DB85AED}"/>
                </a:ext>
              </a:extLst>
            </p:cNvPr>
            <p:cNvSpPr/>
            <p:nvPr userDrawn="1"/>
          </p:nvSpPr>
          <p:spPr>
            <a:xfrm>
              <a:off x="12355040" y="6122883"/>
              <a:ext cx="360000" cy="360000"/>
            </a:xfrm>
            <a:prstGeom prst="rect">
              <a:avLst/>
            </a:prstGeom>
            <a:solidFill>
              <a:srgbClr val="FF7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56CA1CF-2C4A-42DA-94F5-CB5E5B47F24B}"/>
                </a:ext>
              </a:extLst>
            </p:cNvPr>
            <p:cNvSpPr/>
            <p:nvPr userDrawn="1"/>
          </p:nvSpPr>
          <p:spPr>
            <a:xfrm>
              <a:off x="12355040" y="5775516"/>
              <a:ext cx="360000" cy="360000"/>
            </a:xfrm>
            <a:prstGeom prst="rect">
              <a:avLst/>
            </a:prstGeom>
            <a:solidFill>
              <a:srgbClr val="CB29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07AFA-8569-4B3B-854A-60B26629D96D}"/>
                </a:ext>
              </a:extLst>
            </p:cNvPr>
            <p:cNvSpPr/>
            <p:nvPr userDrawn="1"/>
          </p:nvSpPr>
          <p:spPr>
            <a:xfrm>
              <a:off x="12355040" y="5428149"/>
              <a:ext cx="360000" cy="360000"/>
            </a:xfrm>
            <a:prstGeom prst="rect">
              <a:avLst/>
            </a:prstGeom>
            <a:solidFill>
              <a:srgbClr val="8608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03554C-8B73-4C9A-AFFF-55D6E47A0E76}"/>
                </a:ext>
              </a:extLst>
            </p:cNvPr>
            <p:cNvSpPr/>
            <p:nvPr userDrawn="1"/>
          </p:nvSpPr>
          <p:spPr>
            <a:xfrm>
              <a:off x="12355040" y="4386048"/>
              <a:ext cx="360000" cy="360000"/>
            </a:xfrm>
            <a:prstGeom prst="rect">
              <a:avLst/>
            </a:prstGeom>
            <a:solidFill>
              <a:srgbClr val="4701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>
                <a:spcAft>
                  <a:spcPts val="300"/>
                </a:spcAft>
              </a:pPr>
              <a:endParaRPr lang="en-GB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34" r:id="rId6"/>
    <p:sldLayoutId id="2147483821" r:id="rId7"/>
    <p:sldLayoutId id="2147483877" r:id="rId8"/>
    <p:sldLayoutId id="2147483886" r:id="rId9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24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21920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200" dirty="0">
                <a:latin typeface="+mj-lt"/>
              </a:rPr>
              <a:t>SAP Gateway</a:t>
            </a:r>
            <a:br>
              <a:rPr lang="en-US" sz="2200" dirty="0">
                <a:latin typeface="+mj-lt"/>
              </a:rPr>
            </a:br>
            <a:br>
              <a:rPr lang="en-US" sz="2200" dirty="0">
                <a:latin typeface="+mj-lt"/>
              </a:rPr>
            </a:br>
            <a:r>
              <a:rPr lang="en-US" sz="1600" dirty="0">
                <a:latin typeface="+mj-lt"/>
              </a:rPr>
              <a:t>Day 3 - Agenda</a:t>
            </a:r>
            <a:endParaRPr lang="en-US" sz="2200" dirty="0">
              <a:latin typeface="+mj-lt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7F6F817-D12B-44A6-8003-B6EB68225297}"/>
              </a:ext>
            </a:extLst>
          </p:cNvPr>
          <p:cNvSpPr txBox="1">
            <a:spLocks/>
          </p:cNvSpPr>
          <p:nvPr/>
        </p:nvSpPr>
        <p:spPr>
          <a:xfrm>
            <a:off x="990600" y="762000"/>
            <a:ext cx="9906000" cy="50405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4445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6223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Verdana" panose="020B0604030504040204" pitchFamily="34" charset="0"/>
              <a:buChar char="‒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812800" indent="-1905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Odata Query Options &amp; Parameters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Filtering &amp; Projecting in Odata result set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Sorting in </a:t>
            </a:r>
            <a:r>
              <a:rPr lang="en-CA" sz="1600" dirty="0">
                <a:cs typeface="Calibri" pitchFamily="34" charset="0"/>
              </a:rPr>
              <a:t>Odata result set</a:t>
            </a:r>
            <a:endParaRPr lang="en-CA" sz="1600" dirty="0"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Client-side Pagination</a:t>
            </a:r>
          </a:p>
          <a:p>
            <a:pPr>
              <a:lnSpc>
                <a:spcPts val="4530"/>
              </a:lnSpc>
            </a:pPr>
            <a:r>
              <a:rPr lang="en-CA" sz="1600" dirty="0">
                <a:latin typeface="+mn-lt"/>
                <a:cs typeface="Calibri" pitchFamily="34" charset="0"/>
              </a:rPr>
              <a:t>Counting &amp; Formatting</a:t>
            </a: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pPr>
              <a:lnSpc>
                <a:spcPts val="4530"/>
              </a:lnSpc>
            </a:pPr>
            <a:r>
              <a:rPr lang="en-US" sz="1600" dirty="0">
                <a:latin typeface="+mn-lt"/>
              </a:rPr>
              <a:t>            </a:t>
            </a:r>
            <a:endParaRPr lang="en-US" sz="1600" dirty="0"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  <a:p>
            <a:pPr>
              <a:lnSpc>
                <a:spcPts val="4530"/>
              </a:lnSpc>
            </a:pPr>
            <a:endParaRPr lang="en-CA" sz="1600" dirty="0">
              <a:solidFill>
                <a:srgbClr val="000000"/>
              </a:solidFill>
              <a:latin typeface="+mn-lt"/>
              <a:cs typeface="Calibri" pitchFamily="34" charset="0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855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Filtering and Projecting ($filter and $select) </a:t>
            </a:r>
            <a:r>
              <a:rPr lang="en-US" sz="1600" dirty="0"/>
              <a:t>: The $ﬁlter statement can be compared with the where clause in the usual SQL syntax. The $select statement is basically the same as the </a:t>
            </a:r>
            <a:r>
              <a:rPr lang="en-US" sz="1600" b="1" dirty="0"/>
              <a:t>SELECT </a:t>
            </a:r>
            <a:r>
              <a:rPr lang="en-US" sz="1600" dirty="0"/>
              <a:t>keyword in normal SQL. </a:t>
            </a:r>
          </a:p>
          <a:p>
            <a:endParaRPr lang="en-US" sz="1600" dirty="0"/>
          </a:p>
          <a:p>
            <a:r>
              <a:rPr lang="en-US" sz="1600" u="sng" dirty="0"/>
              <a:t>Benefits: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Less data is transferred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Depending on the data structure in the SAP Business Suite backend system, less data might have to be consumed. For example, if the data is stored in a view comprising multiple database tables.</a:t>
            </a:r>
          </a:p>
          <a:p>
            <a:pPr lvl="1"/>
            <a:r>
              <a:rPr lang="en-US" sz="1600" dirty="0"/>
              <a:t>Syntax: </a:t>
            </a:r>
            <a:r>
              <a:rPr lang="en-US" sz="1600" b="1" dirty="0"/>
              <a:t>http://&lt;server&gt;:&lt;port&gt;/sap/opu/odata/sap/&lt;service_name&gt;/ProductsSet?$select=ProductId,Name,Description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Syntax : </a:t>
            </a:r>
          </a:p>
          <a:p>
            <a:pPr lvl="1"/>
            <a:r>
              <a:rPr lang="en-US" sz="1600" b="1" dirty="0"/>
              <a:t>http://&lt;server&gt;:&lt;port&gt;/sap/opu/odata/sap/&lt;service_name&gt;/ProductsSet?$filter=ProductId eq ‘HT-1000’</a:t>
            </a:r>
          </a:p>
          <a:p>
            <a:pPr lvl="1"/>
            <a:r>
              <a:rPr lang="en-US" sz="1600" b="1" dirty="0"/>
              <a:t>$filter = &lt;fieldname&gt; &lt;operator&gt; &lt;value&gt;</a:t>
            </a:r>
            <a:r>
              <a:rPr lang="en-US" sz="1600" dirty="0"/>
              <a:t> , where:</a:t>
            </a:r>
          </a:p>
          <a:p>
            <a:pPr lvl="1"/>
            <a:r>
              <a:rPr lang="en-US" sz="1600" dirty="0"/>
              <a:t>&lt;fieldname&gt; is the name of the field.</a:t>
            </a:r>
          </a:p>
          <a:p>
            <a:pPr lvl="1"/>
            <a:r>
              <a:rPr lang="en-US" sz="1600" dirty="0"/>
              <a:t>&lt;operator&gt; must be from the list of supported operators.</a:t>
            </a:r>
          </a:p>
          <a:p>
            <a:pPr lvl="1"/>
            <a:r>
              <a:rPr lang="en-US" sz="1600" dirty="0"/>
              <a:t>&lt;value&gt; can be a string value and should be enclosed in quotation marks (‘value’).</a:t>
            </a:r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981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Sorting ($order by) </a:t>
            </a:r>
            <a:r>
              <a:rPr lang="en-US" sz="1600" dirty="0"/>
              <a:t>: Query option $</a:t>
            </a:r>
            <a:r>
              <a:rPr lang="en-US" sz="1600" dirty="0" err="1"/>
              <a:t>orderby</a:t>
            </a:r>
            <a:r>
              <a:rPr lang="en-US" sz="1600" dirty="0"/>
              <a:t> adds sorting capabilities to the SAP gateway OData service. So that we can be able to order the OData service feed/collection based on the fields available in the Entity Type set.</a:t>
            </a:r>
          </a:p>
          <a:p>
            <a:endParaRPr lang="en-US" sz="1600" dirty="0"/>
          </a:p>
          <a:p>
            <a:r>
              <a:rPr lang="en-US" sz="1600" dirty="0"/>
              <a:t>Example : A gateway OData service is getting all the products from the back-end system, but we don’t want to see the products in the order they retrieved, and we want to apply </a:t>
            </a:r>
            <a:r>
              <a:rPr lang="en-US" sz="1600" dirty="0" err="1"/>
              <a:t>orderby</a:t>
            </a:r>
            <a:r>
              <a:rPr lang="en-US" sz="1600" dirty="0"/>
              <a:t> on the OData service so that we get required products in required order.</a:t>
            </a:r>
          </a:p>
          <a:p>
            <a:endParaRPr lang="en-US" sz="1600" dirty="0"/>
          </a:p>
          <a:p>
            <a:r>
              <a:rPr lang="en-US" sz="1600" dirty="0"/>
              <a:t>For example, we want to order the all products by its “Price” in descending.</a:t>
            </a:r>
          </a:p>
          <a:p>
            <a:endParaRPr lang="en-US" sz="1600" dirty="0"/>
          </a:p>
          <a:p>
            <a:r>
              <a:rPr lang="en-US" sz="1600" dirty="0"/>
              <a:t>Syntax : </a:t>
            </a:r>
            <a:r>
              <a:rPr lang="en-US" sz="1600" b="1" i="1" dirty="0"/>
              <a:t>http://&lt;server&gt;:&lt;port&gt;/sap/opu/odata/sap/&lt;service_name&gt;/ProductsSet?$orderby=Price desc</a:t>
            </a:r>
          </a:p>
          <a:p>
            <a:endParaRPr lang="en-US" sz="1600" b="1" i="1" dirty="0"/>
          </a:p>
          <a:p>
            <a:r>
              <a:rPr lang="en-US" sz="1600" dirty="0"/>
              <a:t>$</a:t>
            </a:r>
            <a:r>
              <a:rPr lang="en-US" sz="1600" dirty="0" err="1"/>
              <a:t>orderby</a:t>
            </a:r>
            <a:r>
              <a:rPr lang="en-US" sz="1600" dirty="0"/>
              <a:t> = &lt;fieldname&gt; &lt;</a:t>
            </a:r>
            <a:r>
              <a:rPr lang="en-US" sz="1600" dirty="0" err="1"/>
              <a:t>sortorder</a:t>
            </a:r>
            <a:r>
              <a:rPr lang="en-US" sz="1600" dirty="0"/>
              <a:t>&gt; , where:</a:t>
            </a:r>
          </a:p>
          <a:p>
            <a:endParaRPr lang="en-US" sz="1600" dirty="0"/>
          </a:p>
          <a:p>
            <a:r>
              <a:rPr lang="en-US" sz="1600" dirty="0"/>
              <a:t>&lt;fieldname&gt; is the name of the field.</a:t>
            </a:r>
          </a:p>
          <a:p>
            <a:r>
              <a:rPr lang="en-US" sz="1600" dirty="0"/>
              <a:t>&lt;</a:t>
            </a:r>
            <a:r>
              <a:rPr lang="en-US" sz="1600" dirty="0" err="1"/>
              <a:t>sortorder</a:t>
            </a:r>
            <a:r>
              <a:rPr lang="en-US" sz="1600" dirty="0"/>
              <a:t>&gt; desc/</a:t>
            </a:r>
            <a:r>
              <a:rPr lang="en-US" sz="1600" dirty="0" err="1"/>
              <a:t>asc</a:t>
            </a:r>
            <a:endParaRPr lang="en-US" sz="1600" dirty="0"/>
          </a:p>
          <a:p>
            <a:endParaRPr lang="en-US" sz="1600" dirty="0"/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036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Client-Side Paging ($top, $skip, and $</a:t>
            </a:r>
            <a:r>
              <a:rPr lang="en-US" sz="1600" b="1" dirty="0" err="1"/>
              <a:t>inlinecount</a:t>
            </a:r>
            <a:r>
              <a:rPr lang="en-US" sz="1600" b="1" dirty="0"/>
              <a:t>) </a:t>
            </a:r>
            <a:r>
              <a:rPr lang="en-US" sz="1600" dirty="0"/>
              <a:t>: Query option $top and $skip are used to restrict the amount of data retrieved from back-end system. </a:t>
            </a:r>
          </a:p>
          <a:p>
            <a:r>
              <a:rPr lang="en-US" sz="1600" dirty="0"/>
              <a:t>Client side paging is possible by using this query option $top=n query option will retrieve the top n records from the OData service feed/collection. $skip=x will go with $top=n query option, it will retrieve  top n records by skipping the first x records from the OData service feed/collection.</a:t>
            </a:r>
          </a:p>
          <a:p>
            <a:endParaRPr lang="en-US" sz="1600" dirty="0"/>
          </a:p>
          <a:p>
            <a:r>
              <a:rPr lang="en-US" sz="1600" dirty="0"/>
              <a:t>Syntax</a:t>
            </a:r>
          </a:p>
          <a:p>
            <a:endParaRPr lang="en-US" sz="1600" dirty="0"/>
          </a:p>
          <a:p>
            <a:r>
              <a:rPr lang="en-US" sz="1600" b="1" dirty="0"/>
              <a:t>http://&lt;server&gt;:&lt;port&gt;/sap/opu/odata/sap/&lt;service_name&gt;/ProductsSet?$top=5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b="1" dirty="0"/>
              <a:t>http://&lt;server&gt;:&lt;port&gt;/sap/opu/odata/sap/&lt;service_name&gt;/ProductsSet?$top=5&amp;skip=3</a:t>
            </a:r>
          </a:p>
          <a:p>
            <a:endParaRPr lang="en-US" sz="1600" dirty="0"/>
          </a:p>
          <a:p>
            <a:r>
              <a:rPr lang="en-US" sz="1600" dirty="0"/>
              <a:t>Query option $</a:t>
            </a:r>
            <a:r>
              <a:rPr lang="en-US" sz="1600" dirty="0" err="1"/>
              <a:t>inlinecount</a:t>
            </a:r>
            <a:r>
              <a:rPr lang="en-US" sz="1600" dirty="0"/>
              <a:t> is used to get the overall count of feed/collection together with the entity set collection data.</a:t>
            </a:r>
          </a:p>
          <a:p>
            <a:endParaRPr lang="en-US" sz="1600" dirty="0"/>
          </a:p>
          <a:p>
            <a:r>
              <a:rPr lang="en-US" sz="1600" dirty="0"/>
              <a:t>Syntax</a:t>
            </a:r>
          </a:p>
          <a:p>
            <a:endParaRPr lang="en-US" sz="1600" b="1" dirty="0"/>
          </a:p>
          <a:p>
            <a:r>
              <a:rPr lang="en-US" sz="1600" b="1" dirty="0"/>
              <a:t>http://:/sap/opu/odata/sap//ProductsSet?$inlinecount=allpages</a:t>
            </a:r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85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Counting ($count) </a:t>
            </a:r>
            <a:r>
              <a:rPr lang="en-US" sz="1600" dirty="0"/>
              <a:t>: The $count service request returns the number of records in a collection or if the collection has a filter, the number of records matching the filter.</a:t>
            </a:r>
          </a:p>
          <a:p>
            <a:endParaRPr lang="en-US" sz="1600" dirty="0"/>
          </a:p>
          <a:p>
            <a:r>
              <a:rPr lang="en-US" sz="1600" dirty="0"/>
              <a:t>Syntax:</a:t>
            </a:r>
            <a:br>
              <a:rPr lang="en-US" sz="1600" dirty="0"/>
            </a:br>
            <a:r>
              <a:rPr lang="en-US" sz="1600" dirty="0"/>
              <a:t>http://&lt;server&gt;:&lt;port&gt;/sap/opu/odata/sap/&lt;service_name&gt;/ProductsSet?</a:t>
            </a:r>
            <a:r>
              <a:rPr lang="en-US" sz="1600" b="1" dirty="0"/>
              <a:t>$count</a:t>
            </a:r>
          </a:p>
          <a:p>
            <a:endParaRPr lang="en-US" sz="1600" dirty="0"/>
          </a:p>
          <a:p>
            <a:r>
              <a:rPr lang="en-US" sz="1600" b="1" dirty="0" err="1"/>
              <a:t>Inlining</a:t>
            </a:r>
            <a:r>
              <a:rPr lang="en-US" sz="1600" b="1" dirty="0"/>
              <a:t> ($expand)</a:t>
            </a:r>
            <a:r>
              <a:rPr lang="en-US" sz="1600" dirty="0"/>
              <a:t> : OData query option $expand is used to read multiple entities or entity sets in a single service call instead of two different calls. Prerequisite, entity sets which are used should be associated</a:t>
            </a:r>
          </a:p>
          <a:p>
            <a:endParaRPr lang="en-US" sz="1600" dirty="0"/>
          </a:p>
          <a:p>
            <a:r>
              <a:rPr lang="en-US" sz="1600" dirty="0"/>
              <a:t>Syntax : Single Sales Order and its line items</a:t>
            </a:r>
            <a:br>
              <a:rPr lang="en-US" sz="1600" dirty="0"/>
            </a:br>
            <a:r>
              <a:rPr lang="en-US" sz="1600" dirty="0"/>
              <a:t>http://&lt;server&gt;:&lt;port&gt;/sap/</a:t>
            </a:r>
            <a:r>
              <a:rPr lang="en-US" sz="1600" dirty="0" err="1"/>
              <a:t>opu</a:t>
            </a:r>
            <a:r>
              <a:rPr lang="en-US" sz="1600" dirty="0"/>
              <a:t>/</a:t>
            </a:r>
            <a:r>
              <a:rPr lang="en-US" sz="1600" dirty="0" err="1"/>
              <a:t>odata</a:t>
            </a:r>
            <a:r>
              <a:rPr lang="en-US" sz="1600" dirty="0"/>
              <a:t>/sap/&lt;</a:t>
            </a:r>
            <a:r>
              <a:rPr lang="en-US" sz="1600" dirty="0" err="1"/>
              <a:t>servicename</a:t>
            </a:r>
            <a:r>
              <a:rPr lang="en-US" sz="1600" dirty="0"/>
              <a:t>&gt;/</a:t>
            </a:r>
            <a:r>
              <a:rPr lang="en-US" sz="1600" dirty="0" err="1"/>
              <a:t>SalesOrders</a:t>
            </a:r>
            <a:r>
              <a:rPr lang="en-US" sz="1600" dirty="0"/>
              <a:t>(‘123’)?</a:t>
            </a:r>
            <a:r>
              <a:rPr lang="en-US" sz="1600" b="1" dirty="0"/>
              <a:t>$expand=</a:t>
            </a:r>
            <a:r>
              <a:rPr lang="en-US" sz="1600" b="1" dirty="0" err="1"/>
              <a:t>ToOrderItems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dirty="0"/>
              <a:t>Syntax: Multiple Sales Order and their line items</a:t>
            </a:r>
            <a:br>
              <a:rPr lang="en-US" sz="1600" dirty="0"/>
            </a:br>
            <a:r>
              <a:rPr lang="en-US" sz="1600" dirty="0"/>
              <a:t>http://&lt;server&gt;:&lt;port&gt;/sap/opu/odata/sap/&lt;servicename&gt;/SalesOrders?$expand=ToOrderItems</a:t>
            </a:r>
          </a:p>
          <a:p>
            <a:r>
              <a:rPr lang="en-US" sz="1600" dirty="0"/>
              <a:t>where </a:t>
            </a:r>
            <a:r>
              <a:rPr lang="en-US" sz="1600" b="1" dirty="0"/>
              <a:t>$expand = &lt;</a:t>
            </a:r>
            <a:r>
              <a:rPr lang="en-US" sz="1600" b="1" dirty="0" err="1"/>
              <a:t>Navigation_Property_Name</a:t>
            </a:r>
            <a:r>
              <a:rPr lang="en-US" sz="1600" b="1" dirty="0"/>
              <a:t>&gt;</a:t>
            </a:r>
            <a:endParaRPr lang="en-US" sz="1600" dirty="0"/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882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ctr">
            <a:noAutofit/>
          </a:bodyPr>
          <a:lstStyle/>
          <a:p>
            <a:pPr>
              <a:lnSpc>
                <a:spcPts val="4530"/>
              </a:lnSpc>
            </a:pPr>
            <a:r>
              <a:rPr lang="en-CA" sz="2400" dirty="0">
                <a:cs typeface="Calibri" pitchFamily="34" charset="0"/>
              </a:rPr>
              <a:t>Odata Query Options &amp; Parameters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E52B2C-0F8E-4D82-8DA8-DB8819D76416}"/>
              </a:ext>
            </a:extLst>
          </p:cNvPr>
          <p:cNvSpPr/>
          <p:nvPr/>
        </p:nvSpPr>
        <p:spPr>
          <a:xfrm>
            <a:off x="488504" y="1052736"/>
            <a:ext cx="1124629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Formatting ($format) </a:t>
            </a:r>
            <a:r>
              <a:rPr lang="en-US" sz="1600" dirty="0"/>
              <a:t>: Query option $ format can be used to convert the </a:t>
            </a:r>
            <a:r>
              <a:rPr lang="en-US" sz="1600" dirty="0" err="1"/>
              <a:t>Odata</a:t>
            </a:r>
            <a:r>
              <a:rPr lang="en-US" sz="1600" dirty="0"/>
              <a:t> result into different formats like JSON, XML </a:t>
            </a:r>
            <a:r>
              <a:rPr lang="en-US" sz="1600" dirty="0" err="1"/>
              <a:t>etc</a:t>
            </a:r>
            <a:endParaRPr lang="en-US" sz="1600" dirty="0"/>
          </a:p>
          <a:p>
            <a:br>
              <a:rPr lang="en-US" sz="1600" dirty="0"/>
            </a:br>
            <a:r>
              <a:rPr lang="en-US" sz="1600" dirty="0"/>
              <a:t>Syntax:</a:t>
            </a:r>
            <a:br>
              <a:rPr lang="en-US" sz="1600" dirty="0"/>
            </a:br>
            <a:r>
              <a:rPr lang="en-US" sz="1600" dirty="0"/>
              <a:t>http://&lt;server&gt;:&lt;port&gt;/sap/opu/odata/sap/&lt;service_name&gt;/ProductsSet</a:t>
            </a:r>
            <a:r>
              <a:rPr lang="en-US" sz="1600" b="1" dirty="0"/>
              <a:t>?$format=json </a:t>
            </a:r>
          </a:p>
          <a:p>
            <a:endParaRPr lang="en-US" sz="1600" dirty="0"/>
          </a:p>
          <a:p>
            <a:r>
              <a:rPr lang="en-US" sz="1600" dirty="0"/>
              <a:t>$ (Select) : The $select statement is basically the same as the </a:t>
            </a:r>
            <a:r>
              <a:rPr lang="en-US" sz="1600" b="1" dirty="0"/>
              <a:t>SELECT </a:t>
            </a:r>
            <a:r>
              <a:rPr lang="en-US" sz="1600" dirty="0"/>
              <a:t>keyword in normal SQL. </a:t>
            </a:r>
          </a:p>
          <a:p>
            <a:endParaRPr lang="en-US" sz="1600" dirty="0"/>
          </a:p>
          <a:p>
            <a:r>
              <a:rPr lang="en-US" sz="1600" dirty="0"/>
              <a:t>Syntax: http://&lt;server&gt;:&lt;port&gt;/sap/opu/odata/sap/&lt;service_name&gt;/ProductsSet</a:t>
            </a:r>
            <a:r>
              <a:rPr lang="en-US" sz="1600" b="1" dirty="0"/>
              <a:t>?$select=ProductId,Name,Description</a:t>
            </a:r>
          </a:p>
          <a:p>
            <a:endParaRPr lang="en-US" sz="1600" dirty="0"/>
          </a:p>
          <a:p>
            <a:pPr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541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Capgemini Palette">
      <a:dk1>
        <a:sysClr val="windowText" lastClr="000000"/>
      </a:dk1>
      <a:lt1>
        <a:srgbClr val="FFFFFF"/>
      </a:lt1>
      <a:dk2>
        <a:srgbClr val="2B0A3D"/>
      </a:dk2>
      <a:lt2>
        <a:srgbClr val="ECECEC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A220524B-0A71-4437-9042-A51560CDE696}" vid="{79A39874-D0F0-4AC5-82B1-94182A90E699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1F777920F58F449DFE723C8ECB983A" ma:contentTypeVersion="10" ma:contentTypeDescription="Create a new document." ma:contentTypeScope="" ma:versionID="a34f216e8c15b786b813182c657c2c45">
  <xsd:schema xmlns:xsd="http://www.w3.org/2001/XMLSchema" xmlns:xs="http://www.w3.org/2001/XMLSchema" xmlns:p="http://schemas.microsoft.com/office/2006/metadata/properties" xmlns:ns2="872c2c8c-4a2d-4282-b3ae-965d5e263694" xmlns:ns3="35517446-20c8-4dbf-81a7-e8d1b5f96f52" targetNamespace="http://schemas.microsoft.com/office/2006/metadata/properties" ma:root="true" ma:fieldsID="35f86e32a74b6162c7d73e32434781eb" ns2:_="" ns3:_="">
    <xsd:import namespace="872c2c8c-4a2d-4282-b3ae-965d5e263694"/>
    <xsd:import namespace="35517446-20c8-4dbf-81a7-e8d1b5f96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2c2c8c-4a2d-4282-b3ae-965d5e2636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7446-20c8-4dbf-81a7-e8d1b5f96f5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FFB58D-B0D2-4B3F-A5C1-9AC364922D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2c2c8c-4a2d-4282-b3ae-965d5e263694"/>
    <ds:schemaRef ds:uri="35517446-20c8-4dbf-81a7-e8d1b5f96f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F64283-BE73-483A-AD74-6541803FA8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42BE0E-6A8F-4771-B3A3-E7E8361049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919</TotalTime>
  <Words>892</Words>
  <Application>Microsoft Office PowerPoint</Application>
  <PresentationFormat>Widescreen</PresentationFormat>
  <Paragraphs>77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Capgemini Master</vt:lpstr>
      <vt:lpstr>think-cell Slide</vt:lpstr>
      <vt:lpstr>SAP Gateway  Day 3 - Agenda</vt:lpstr>
      <vt:lpstr>Odata Query Options &amp; Parameters</vt:lpstr>
      <vt:lpstr>Odata Query Options &amp; Parameters</vt:lpstr>
      <vt:lpstr>Odata Query Options &amp; Parameters</vt:lpstr>
      <vt:lpstr>Odata Query Options &amp; Parameters</vt:lpstr>
      <vt:lpstr>Odata Query Options &amp; Parameters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Bhangale, Prasanna</dc:creator>
  <cp:lastModifiedBy>BHAGWANJEE SINGH, ABHAY</cp:lastModifiedBy>
  <cp:revision>199</cp:revision>
  <dcterms:created xsi:type="dcterms:W3CDTF">2019-05-04T18:47:02Z</dcterms:created>
  <dcterms:modified xsi:type="dcterms:W3CDTF">2024-08-13T12:58:11Z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0x010100701F777920F58F449DFE723C8ECB983A</vt:lpwstr>
  </property>
</Properties>
</file>