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4"/>
  </p:sldMasterIdLst>
  <p:notesMasterIdLst>
    <p:notesMasterId r:id="rId19"/>
  </p:notesMasterIdLst>
  <p:handoutMasterIdLst>
    <p:handoutMasterId r:id="rId20"/>
  </p:handoutMasterIdLst>
  <p:sldIdLst>
    <p:sldId id="2145706658" r:id="rId5"/>
    <p:sldId id="2145706653" r:id="rId6"/>
    <p:sldId id="2145706654" r:id="rId7"/>
    <p:sldId id="2145706665" r:id="rId8"/>
    <p:sldId id="2145706664" r:id="rId9"/>
    <p:sldId id="2145706666" r:id="rId10"/>
    <p:sldId id="2145706694" r:id="rId11"/>
    <p:sldId id="2145706655" r:id="rId12"/>
    <p:sldId id="2145706656" r:id="rId13"/>
    <p:sldId id="2145706660" r:id="rId14"/>
    <p:sldId id="2145706659" r:id="rId15"/>
    <p:sldId id="2145706661" r:id="rId16"/>
    <p:sldId id="2145706643" r:id="rId17"/>
    <p:sldId id="2145706711" r:id="rId18"/>
  </p:sldIdLst>
  <p:sldSz cx="12192000" cy="6858000"/>
  <p:notesSz cx="6858000" cy="9144000"/>
  <p:embeddedFontLst>
    <p:embeddedFont>
      <p:font typeface="Ubuntu" panose="020B0504030602030204" pitchFamily="3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78C3D"/>
    <a:srgbClr val="272936"/>
    <a:srgbClr val="173340"/>
    <a:srgbClr val="ECECEC"/>
    <a:srgbClr val="D9D9D9"/>
    <a:srgbClr val="2B0A3D"/>
    <a:srgbClr val="0070AD"/>
    <a:srgbClr val="12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6988" autoAdjust="0"/>
  </p:normalViewPr>
  <p:slideViewPr>
    <p:cSldViewPr snapToObjects="1">
      <p:cViewPr varScale="1">
        <p:scale>
          <a:sx n="63" d="100"/>
          <a:sy n="63" d="100"/>
        </p:scale>
        <p:origin x="68" y="396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-752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BE7AD-EAF7-4E9E-B787-53C4E08AFFF3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E4220C-AB71-449F-8835-2F0A275C910B}">
      <dgm:prSet phldrT="[Text]"/>
      <dgm:spPr/>
      <dgm:t>
        <a:bodyPr/>
        <a:lstStyle/>
        <a:p>
          <a:r>
            <a:rPr lang="en-IN" dirty="0"/>
            <a:t>Main Memory</a:t>
          </a:r>
        </a:p>
      </dgm:t>
    </dgm:pt>
    <dgm:pt modelId="{0544EE17-395B-4EBD-84BA-0B78A17F759E}" type="parTrans" cxnId="{6C565EEF-372A-4FF4-BB94-2F235C3EFE2B}">
      <dgm:prSet/>
      <dgm:spPr/>
      <dgm:t>
        <a:bodyPr/>
        <a:lstStyle/>
        <a:p>
          <a:endParaRPr lang="en-IN"/>
        </a:p>
      </dgm:t>
    </dgm:pt>
    <dgm:pt modelId="{AEE96CA8-8AE4-4A37-B9BB-911C52EE01BD}" type="sibTrans" cxnId="{6C565EEF-372A-4FF4-BB94-2F235C3EFE2B}">
      <dgm:prSet/>
      <dgm:spPr/>
      <dgm:t>
        <a:bodyPr/>
        <a:lstStyle/>
        <a:p>
          <a:endParaRPr lang="en-IN"/>
        </a:p>
      </dgm:t>
    </dgm:pt>
    <dgm:pt modelId="{3F92A4F4-3FAD-4599-96FF-F50C2525CA1F}">
      <dgm:prSet phldrT="[Text]"/>
      <dgm:spPr/>
      <dgm:t>
        <a:bodyPr/>
        <a:lstStyle/>
        <a:p>
          <a:r>
            <a:rPr lang="en-IN" dirty="0"/>
            <a:t>CPU Cache</a:t>
          </a:r>
        </a:p>
      </dgm:t>
    </dgm:pt>
    <dgm:pt modelId="{F7D99F1C-0848-4F28-AD60-1E7D584F13E3}" type="parTrans" cxnId="{88679229-AF7B-41EA-98DD-151CFB6DCE41}">
      <dgm:prSet/>
      <dgm:spPr/>
      <dgm:t>
        <a:bodyPr/>
        <a:lstStyle/>
        <a:p>
          <a:endParaRPr lang="en-IN"/>
        </a:p>
      </dgm:t>
    </dgm:pt>
    <dgm:pt modelId="{5D283326-01A5-4349-9C05-81A7625D4D3B}" type="sibTrans" cxnId="{88679229-AF7B-41EA-98DD-151CFB6DCE41}">
      <dgm:prSet/>
      <dgm:spPr/>
      <dgm:t>
        <a:bodyPr/>
        <a:lstStyle/>
        <a:p>
          <a:endParaRPr lang="en-IN"/>
        </a:p>
      </dgm:t>
    </dgm:pt>
    <dgm:pt modelId="{08DA3168-936E-49C1-A395-EB0C6820E7EA}">
      <dgm:prSet phldrT="[Text]"/>
      <dgm:spPr/>
      <dgm:t>
        <a:bodyPr/>
        <a:lstStyle/>
        <a:p>
          <a:r>
            <a:rPr lang="en-IN" dirty="0"/>
            <a:t>CPU Registers</a:t>
          </a:r>
        </a:p>
      </dgm:t>
    </dgm:pt>
    <dgm:pt modelId="{0B5E0C77-9D0D-4640-A86D-122C06D71B5F}" type="parTrans" cxnId="{9A583526-47F1-426D-BA46-E197F3756530}">
      <dgm:prSet/>
      <dgm:spPr/>
      <dgm:t>
        <a:bodyPr/>
        <a:lstStyle/>
        <a:p>
          <a:endParaRPr lang="en-IN"/>
        </a:p>
      </dgm:t>
    </dgm:pt>
    <dgm:pt modelId="{BF4727F5-954F-4D1E-AC4E-62432AF78473}" type="sibTrans" cxnId="{9A583526-47F1-426D-BA46-E197F3756530}">
      <dgm:prSet/>
      <dgm:spPr/>
      <dgm:t>
        <a:bodyPr/>
        <a:lstStyle/>
        <a:p>
          <a:endParaRPr lang="en-IN"/>
        </a:p>
      </dgm:t>
    </dgm:pt>
    <dgm:pt modelId="{FFA4888D-CC82-4AAF-89A5-8FCA0E1A7C59}">
      <dgm:prSet phldrT="[Text]"/>
      <dgm:spPr/>
      <dgm:t>
        <a:bodyPr/>
        <a:lstStyle/>
        <a:p>
          <a:r>
            <a:rPr lang="en-IN" dirty="0"/>
            <a:t>CPU</a:t>
          </a:r>
        </a:p>
      </dgm:t>
    </dgm:pt>
    <dgm:pt modelId="{CF5138D3-F22A-407A-B18C-401587BA08F1}" type="parTrans" cxnId="{4482AA98-2F57-4379-9050-8F7E7B2BB648}">
      <dgm:prSet/>
      <dgm:spPr/>
      <dgm:t>
        <a:bodyPr/>
        <a:lstStyle/>
        <a:p>
          <a:endParaRPr lang="en-IN"/>
        </a:p>
      </dgm:t>
    </dgm:pt>
    <dgm:pt modelId="{B79B561B-F2DB-4136-85CA-BF7AB38BD988}" type="sibTrans" cxnId="{4482AA98-2F57-4379-9050-8F7E7B2BB648}">
      <dgm:prSet/>
      <dgm:spPr/>
      <dgm:t>
        <a:bodyPr/>
        <a:lstStyle/>
        <a:p>
          <a:endParaRPr lang="en-IN"/>
        </a:p>
      </dgm:t>
    </dgm:pt>
    <dgm:pt modelId="{C2DF1203-CBC4-497B-92A7-C3240B264E5C}">
      <dgm:prSet phldrT="[Text]"/>
      <dgm:spPr/>
      <dgm:t>
        <a:bodyPr/>
        <a:lstStyle/>
        <a:p>
          <a:r>
            <a:rPr lang="en-IN" dirty="0"/>
            <a:t>Hard Disk</a:t>
          </a:r>
        </a:p>
      </dgm:t>
    </dgm:pt>
    <dgm:pt modelId="{B9C45AD5-82A4-4A29-A0A1-7731995E6C32}" type="parTrans" cxnId="{8DDAF906-0445-479F-BBC5-6E61A37C264B}">
      <dgm:prSet/>
      <dgm:spPr/>
      <dgm:t>
        <a:bodyPr/>
        <a:lstStyle/>
        <a:p>
          <a:endParaRPr lang="en-IN"/>
        </a:p>
      </dgm:t>
    </dgm:pt>
    <dgm:pt modelId="{AEAABB32-0C57-4242-B0BF-7676009545E9}" type="sibTrans" cxnId="{8DDAF906-0445-479F-BBC5-6E61A37C264B}">
      <dgm:prSet/>
      <dgm:spPr/>
      <dgm:t>
        <a:bodyPr/>
        <a:lstStyle/>
        <a:p>
          <a:endParaRPr lang="en-IN"/>
        </a:p>
      </dgm:t>
    </dgm:pt>
    <dgm:pt modelId="{4ED4EAA4-2282-4F1F-88CA-79C9E0FA7DB2}" type="pres">
      <dgm:prSet presAssocID="{57EBE7AD-EAF7-4E9E-B787-53C4E08AFFF3}" presName="Name0" presStyleCnt="0">
        <dgm:presLayoutVars>
          <dgm:chMax val="7"/>
          <dgm:resizeHandles val="exact"/>
        </dgm:presLayoutVars>
      </dgm:prSet>
      <dgm:spPr/>
    </dgm:pt>
    <dgm:pt modelId="{B0CF0216-934F-448E-80D0-F575AF6E4E67}" type="pres">
      <dgm:prSet presAssocID="{57EBE7AD-EAF7-4E9E-B787-53C4E08AFFF3}" presName="comp1" presStyleCnt="0"/>
      <dgm:spPr/>
    </dgm:pt>
    <dgm:pt modelId="{ADB5530D-A394-42BA-AA6B-720B2AA55E53}" type="pres">
      <dgm:prSet presAssocID="{57EBE7AD-EAF7-4E9E-B787-53C4E08AFFF3}" presName="circle1" presStyleLbl="node1" presStyleIdx="0" presStyleCnt="5"/>
      <dgm:spPr/>
    </dgm:pt>
    <dgm:pt modelId="{54F89E09-F74F-47AE-BD10-4E042ECAB35B}" type="pres">
      <dgm:prSet presAssocID="{57EBE7AD-EAF7-4E9E-B787-53C4E08AFFF3}" presName="c1text" presStyleLbl="node1" presStyleIdx="0" presStyleCnt="5">
        <dgm:presLayoutVars>
          <dgm:bulletEnabled val="1"/>
        </dgm:presLayoutVars>
      </dgm:prSet>
      <dgm:spPr/>
    </dgm:pt>
    <dgm:pt modelId="{3DA6E366-AE90-41A0-91ED-E8CFF9B22027}" type="pres">
      <dgm:prSet presAssocID="{57EBE7AD-EAF7-4E9E-B787-53C4E08AFFF3}" presName="comp2" presStyleCnt="0"/>
      <dgm:spPr/>
    </dgm:pt>
    <dgm:pt modelId="{686CF16A-3B81-40A1-8A38-8B5D7D3EF2E7}" type="pres">
      <dgm:prSet presAssocID="{57EBE7AD-EAF7-4E9E-B787-53C4E08AFFF3}" presName="circle2" presStyleLbl="node1" presStyleIdx="1" presStyleCnt="5"/>
      <dgm:spPr/>
    </dgm:pt>
    <dgm:pt modelId="{3E324355-8E2F-4363-B8A3-9E811BCF14EA}" type="pres">
      <dgm:prSet presAssocID="{57EBE7AD-EAF7-4E9E-B787-53C4E08AFFF3}" presName="c2text" presStyleLbl="node1" presStyleIdx="1" presStyleCnt="5">
        <dgm:presLayoutVars>
          <dgm:bulletEnabled val="1"/>
        </dgm:presLayoutVars>
      </dgm:prSet>
      <dgm:spPr/>
    </dgm:pt>
    <dgm:pt modelId="{8810EFD3-2157-499F-8981-54392E74B33F}" type="pres">
      <dgm:prSet presAssocID="{57EBE7AD-EAF7-4E9E-B787-53C4E08AFFF3}" presName="comp3" presStyleCnt="0"/>
      <dgm:spPr/>
    </dgm:pt>
    <dgm:pt modelId="{895ED9B5-DA45-4C08-97C3-553854547AEF}" type="pres">
      <dgm:prSet presAssocID="{57EBE7AD-EAF7-4E9E-B787-53C4E08AFFF3}" presName="circle3" presStyleLbl="node1" presStyleIdx="2" presStyleCnt="5"/>
      <dgm:spPr/>
    </dgm:pt>
    <dgm:pt modelId="{52FF1E76-2979-4DFF-8532-3396EACFC6AA}" type="pres">
      <dgm:prSet presAssocID="{57EBE7AD-EAF7-4E9E-B787-53C4E08AFFF3}" presName="c3text" presStyleLbl="node1" presStyleIdx="2" presStyleCnt="5">
        <dgm:presLayoutVars>
          <dgm:bulletEnabled val="1"/>
        </dgm:presLayoutVars>
      </dgm:prSet>
      <dgm:spPr/>
    </dgm:pt>
    <dgm:pt modelId="{9BF36233-E698-4BAF-BDC5-BB60E5D67383}" type="pres">
      <dgm:prSet presAssocID="{57EBE7AD-EAF7-4E9E-B787-53C4E08AFFF3}" presName="comp4" presStyleCnt="0"/>
      <dgm:spPr/>
    </dgm:pt>
    <dgm:pt modelId="{54B262AA-CDE8-4F39-A648-A80317ABB025}" type="pres">
      <dgm:prSet presAssocID="{57EBE7AD-EAF7-4E9E-B787-53C4E08AFFF3}" presName="circle4" presStyleLbl="node1" presStyleIdx="3" presStyleCnt="5"/>
      <dgm:spPr/>
    </dgm:pt>
    <dgm:pt modelId="{72B430B5-A97C-430C-9B85-40C2A8EDA180}" type="pres">
      <dgm:prSet presAssocID="{57EBE7AD-EAF7-4E9E-B787-53C4E08AFFF3}" presName="c4text" presStyleLbl="node1" presStyleIdx="3" presStyleCnt="5">
        <dgm:presLayoutVars>
          <dgm:bulletEnabled val="1"/>
        </dgm:presLayoutVars>
      </dgm:prSet>
      <dgm:spPr/>
    </dgm:pt>
    <dgm:pt modelId="{AF60E4BD-9CAD-4584-A77A-59A416FEA45E}" type="pres">
      <dgm:prSet presAssocID="{57EBE7AD-EAF7-4E9E-B787-53C4E08AFFF3}" presName="comp5" presStyleCnt="0"/>
      <dgm:spPr/>
    </dgm:pt>
    <dgm:pt modelId="{A38567B2-6FC8-494A-96FD-2CA393B2E045}" type="pres">
      <dgm:prSet presAssocID="{57EBE7AD-EAF7-4E9E-B787-53C4E08AFFF3}" presName="circle5" presStyleLbl="node1" presStyleIdx="4" presStyleCnt="5"/>
      <dgm:spPr/>
    </dgm:pt>
    <dgm:pt modelId="{02AC9DF0-C0AE-4C1D-B86E-73A78A16BE7E}" type="pres">
      <dgm:prSet presAssocID="{57EBE7AD-EAF7-4E9E-B787-53C4E08AFFF3}" presName="c5text" presStyleLbl="node1" presStyleIdx="4" presStyleCnt="5">
        <dgm:presLayoutVars>
          <dgm:bulletEnabled val="1"/>
        </dgm:presLayoutVars>
      </dgm:prSet>
      <dgm:spPr/>
    </dgm:pt>
  </dgm:ptLst>
  <dgm:cxnLst>
    <dgm:cxn modelId="{8DDAF906-0445-479F-BBC5-6E61A37C264B}" srcId="{57EBE7AD-EAF7-4E9E-B787-53C4E08AFFF3}" destId="{C2DF1203-CBC4-497B-92A7-C3240B264E5C}" srcOrd="0" destOrd="0" parTransId="{B9C45AD5-82A4-4A29-A0A1-7731995E6C32}" sibTransId="{AEAABB32-0C57-4242-B0BF-7676009545E9}"/>
    <dgm:cxn modelId="{CA03F91F-E8DD-4CC8-8F41-FF8E330BBA0D}" type="presOf" srcId="{FFA4888D-CC82-4AAF-89A5-8FCA0E1A7C59}" destId="{02AC9DF0-C0AE-4C1D-B86E-73A78A16BE7E}" srcOrd="1" destOrd="0" presId="urn:microsoft.com/office/officeart/2005/8/layout/venn2"/>
    <dgm:cxn modelId="{9A583526-47F1-426D-BA46-E197F3756530}" srcId="{57EBE7AD-EAF7-4E9E-B787-53C4E08AFFF3}" destId="{08DA3168-936E-49C1-A395-EB0C6820E7EA}" srcOrd="3" destOrd="0" parTransId="{0B5E0C77-9D0D-4640-A86D-122C06D71B5F}" sibTransId="{BF4727F5-954F-4D1E-AC4E-62432AF78473}"/>
    <dgm:cxn modelId="{88679229-AF7B-41EA-98DD-151CFB6DCE41}" srcId="{57EBE7AD-EAF7-4E9E-B787-53C4E08AFFF3}" destId="{3F92A4F4-3FAD-4599-96FF-F50C2525CA1F}" srcOrd="2" destOrd="0" parTransId="{F7D99F1C-0848-4F28-AD60-1E7D584F13E3}" sibTransId="{5D283326-01A5-4349-9C05-81A7625D4D3B}"/>
    <dgm:cxn modelId="{16897031-3423-44BD-82D8-A6B5861D4471}" type="presOf" srcId="{57EBE7AD-EAF7-4E9E-B787-53C4E08AFFF3}" destId="{4ED4EAA4-2282-4F1F-88CA-79C9E0FA7DB2}" srcOrd="0" destOrd="0" presId="urn:microsoft.com/office/officeart/2005/8/layout/venn2"/>
    <dgm:cxn modelId="{9480B533-5769-4B46-8475-8A1763402C89}" type="presOf" srcId="{F2E4220C-AB71-449F-8835-2F0A275C910B}" destId="{3E324355-8E2F-4363-B8A3-9E811BCF14EA}" srcOrd="1" destOrd="0" presId="urn:microsoft.com/office/officeart/2005/8/layout/venn2"/>
    <dgm:cxn modelId="{DADA6268-6343-4F1F-AE1A-7F99DBF95B10}" type="presOf" srcId="{3F92A4F4-3FAD-4599-96FF-F50C2525CA1F}" destId="{52FF1E76-2979-4DFF-8532-3396EACFC6AA}" srcOrd="1" destOrd="0" presId="urn:microsoft.com/office/officeart/2005/8/layout/venn2"/>
    <dgm:cxn modelId="{3C816B76-B806-41B4-876F-1F236B6B27E3}" type="presOf" srcId="{3F92A4F4-3FAD-4599-96FF-F50C2525CA1F}" destId="{895ED9B5-DA45-4C08-97C3-553854547AEF}" srcOrd="0" destOrd="0" presId="urn:microsoft.com/office/officeart/2005/8/layout/venn2"/>
    <dgm:cxn modelId="{74A73580-3E6F-4984-AC99-15222ED1BEAC}" type="presOf" srcId="{C2DF1203-CBC4-497B-92A7-C3240B264E5C}" destId="{ADB5530D-A394-42BA-AA6B-720B2AA55E53}" srcOrd="0" destOrd="0" presId="urn:microsoft.com/office/officeart/2005/8/layout/venn2"/>
    <dgm:cxn modelId="{4482AA98-2F57-4379-9050-8F7E7B2BB648}" srcId="{57EBE7AD-EAF7-4E9E-B787-53C4E08AFFF3}" destId="{FFA4888D-CC82-4AAF-89A5-8FCA0E1A7C59}" srcOrd="4" destOrd="0" parTransId="{CF5138D3-F22A-407A-B18C-401587BA08F1}" sibTransId="{B79B561B-F2DB-4136-85CA-BF7AB38BD988}"/>
    <dgm:cxn modelId="{8B855DBB-F780-4EB3-94DC-BE6DA500D9C5}" type="presOf" srcId="{08DA3168-936E-49C1-A395-EB0C6820E7EA}" destId="{72B430B5-A97C-430C-9B85-40C2A8EDA180}" srcOrd="1" destOrd="0" presId="urn:microsoft.com/office/officeart/2005/8/layout/venn2"/>
    <dgm:cxn modelId="{9EFA68CB-CCD4-481B-B14C-C179F81CB9F6}" type="presOf" srcId="{F2E4220C-AB71-449F-8835-2F0A275C910B}" destId="{686CF16A-3B81-40A1-8A38-8B5D7D3EF2E7}" srcOrd="0" destOrd="0" presId="urn:microsoft.com/office/officeart/2005/8/layout/venn2"/>
    <dgm:cxn modelId="{F5B5ABE3-7888-44F9-9852-0B13E5BA3C35}" type="presOf" srcId="{08DA3168-936E-49C1-A395-EB0C6820E7EA}" destId="{54B262AA-CDE8-4F39-A648-A80317ABB025}" srcOrd="0" destOrd="0" presId="urn:microsoft.com/office/officeart/2005/8/layout/venn2"/>
    <dgm:cxn modelId="{6C565EEF-372A-4FF4-BB94-2F235C3EFE2B}" srcId="{57EBE7AD-EAF7-4E9E-B787-53C4E08AFFF3}" destId="{F2E4220C-AB71-449F-8835-2F0A275C910B}" srcOrd="1" destOrd="0" parTransId="{0544EE17-395B-4EBD-84BA-0B78A17F759E}" sibTransId="{AEE96CA8-8AE4-4A37-B9BB-911C52EE01BD}"/>
    <dgm:cxn modelId="{82F65FF4-5E87-495D-8348-A5FD5F36EC08}" type="presOf" srcId="{FFA4888D-CC82-4AAF-89A5-8FCA0E1A7C59}" destId="{A38567B2-6FC8-494A-96FD-2CA393B2E045}" srcOrd="0" destOrd="0" presId="urn:microsoft.com/office/officeart/2005/8/layout/venn2"/>
    <dgm:cxn modelId="{218D54FF-2A8F-4E4C-A84A-ED2A25CF5FF1}" type="presOf" srcId="{C2DF1203-CBC4-497B-92A7-C3240B264E5C}" destId="{54F89E09-F74F-47AE-BD10-4E042ECAB35B}" srcOrd="1" destOrd="0" presId="urn:microsoft.com/office/officeart/2005/8/layout/venn2"/>
    <dgm:cxn modelId="{AE89467A-EFDB-4615-8A35-39CB6DEB7833}" type="presParOf" srcId="{4ED4EAA4-2282-4F1F-88CA-79C9E0FA7DB2}" destId="{B0CF0216-934F-448E-80D0-F575AF6E4E67}" srcOrd="0" destOrd="0" presId="urn:microsoft.com/office/officeart/2005/8/layout/venn2"/>
    <dgm:cxn modelId="{033D059C-F031-4D76-8503-D0963CA6C566}" type="presParOf" srcId="{B0CF0216-934F-448E-80D0-F575AF6E4E67}" destId="{ADB5530D-A394-42BA-AA6B-720B2AA55E53}" srcOrd="0" destOrd="0" presId="urn:microsoft.com/office/officeart/2005/8/layout/venn2"/>
    <dgm:cxn modelId="{BF1D5106-7C1E-4705-A8D7-B009C8C75981}" type="presParOf" srcId="{B0CF0216-934F-448E-80D0-F575AF6E4E67}" destId="{54F89E09-F74F-47AE-BD10-4E042ECAB35B}" srcOrd="1" destOrd="0" presId="urn:microsoft.com/office/officeart/2005/8/layout/venn2"/>
    <dgm:cxn modelId="{A1EEC9F3-ABC2-4B5B-8589-1493B5095FD4}" type="presParOf" srcId="{4ED4EAA4-2282-4F1F-88CA-79C9E0FA7DB2}" destId="{3DA6E366-AE90-41A0-91ED-E8CFF9B22027}" srcOrd="1" destOrd="0" presId="urn:microsoft.com/office/officeart/2005/8/layout/venn2"/>
    <dgm:cxn modelId="{7F91B517-0AAA-4E3F-8EFA-ABBEA0958D79}" type="presParOf" srcId="{3DA6E366-AE90-41A0-91ED-E8CFF9B22027}" destId="{686CF16A-3B81-40A1-8A38-8B5D7D3EF2E7}" srcOrd="0" destOrd="0" presId="urn:microsoft.com/office/officeart/2005/8/layout/venn2"/>
    <dgm:cxn modelId="{A79395B3-7B1F-447F-B189-D584FC36D9FB}" type="presParOf" srcId="{3DA6E366-AE90-41A0-91ED-E8CFF9B22027}" destId="{3E324355-8E2F-4363-B8A3-9E811BCF14EA}" srcOrd="1" destOrd="0" presId="urn:microsoft.com/office/officeart/2005/8/layout/venn2"/>
    <dgm:cxn modelId="{833543F9-BE8D-48D7-9504-E73629221752}" type="presParOf" srcId="{4ED4EAA4-2282-4F1F-88CA-79C9E0FA7DB2}" destId="{8810EFD3-2157-499F-8981-54392E74B33F}" srcOrd="2" destOrd="0" presId="urn:microsoft.com/office/officeart/2005/8/layout/venn2"/>
    <dgm:cxn modelId="{52DF54E6-1783-450C-99F2-143327026BB5}" type="presParOf" srcId="{8810EFD3-2157-499F-8981-54392E74B33F}" destId="{895ED9B5-DA45-4C08-97C3-553854547AEF}" srcOrd="0" destOrd="0" presId="urn:microsoft.com/office/officeart/2005/8/layout/venn2"/>
    <dgm:cxn modelId="{839A8591-95C4-468B-A182-0ADE76A45865}" type="presParOf" srcId="{8810EFD3-2157-499F-8981-54392E74B33F}" destId="{52FF1E76-2979-4DFF-8532-3396EACFC6AA}" srcOrd="1" destOrd="0" presId="urn:microsoft.com/office/officeart/2005/8/layout/venn2"/>
    <dgm:cxn modelId="{F00BC774-31C5-49BE-8C9C-81D7A5F8A575}" type="presParOf" srcId="{4ED4EAA4-2282-4F1F-88CA-79C9E0FA7DB2}" destId="{9BF36233-E698-4BAF-BDC5-BB60E5D67383}" srcOrd="3" destOrd="0" presId="urn:microsoft.com/office/officeart/2005/8/layout/venn2"/>
    <dgm:cxn modelId="{74171222-6DB6-4356-A452-4958A7FFDD3C}" type="presParOf" srcId="{9BF36233-E698-4BAF-BDC5-BB60E5D67383}" destId="{54B262AA-CDE8-4F39-A648-A80317ABB025}" srcOrd="0" destOrd="0" presId="urn:microsoft.com/office/officeart/2005/8/layout/venn2"/>
    <dgm:cxn modelId="{A30494C8-8BE0-4C37-9CAA-218EF8724B32}" type="presParOf" srcId="{9BF36233-E698-4BAF-BDC5-BB60E5D67383}" destId="{72B430B5-A97C-430C-9B85-40C2A8EDA180}" srcOrd="1" destOrd="0" presId="urn:microsoft.com/office/officeart/2005/8/layout/venn2"/>
    <dgm:cxn modelId="{32EA43CF-9707-43DD-BE89-DF678CCA78E5}" type="presParOf" srcId="{4ED4EAA4-2282-4F1F-88CA-79C9E0FA7DB2}" destId="{AF60E4BD-9CAD-4584-A77A-59A416FEA45E}" srcOrd="4" destOrd="0" presId="urn:microsoft.com/office/officeart/2005/8/layout/venn2"/>
    <dgm:cxn modelId="{E3DAC1D3-0B13-4EA8-AEF8-1B90D7FF7EBE}" type="presParOf" srcId="{AF60E4BD-9CAD-4584-A77A-59A416FEA45E}" destId="{A38567B2-6FC8-494A-96FD-2CA393B2E045}" srcOrd="0" destOrd="0" presId="urn:microsoft.com/office/officeart/2005/8/layout/venn2"/>
    <dgm:cxn modelId="{636F6915-7D78-4BE0-B956-75BD98ED44C1}" type="presParOf" srcId="{AF60E4BD-9CAD-4584-A77A-59A416FEA45E}" destId="{02AC9DF0-C0AE-4C1D-B86E-73A78A16BE7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5530D-A394-42BA-AA6B-720B2AA55E53}">
      <dsp:nvSpPr>
        <dsp:cNvPr id="0" name=""/>
        <dsp:cNvSpPr/>
      </dsp:nvSpPr>
      <dsp:spPr>
        <a:xfrm>
          <a:off x="237872" y="0"/>
          <a:ext cx="3247766" cy="3247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Hard Disk</a:t>
          </a:r>
        </a:p>
      </dsp:txBody>
      <dsp:txXfrm>
        <a:off x="1252799" y="162388"/>
        <a:ext cx="1217912" cy="324776"/>
      </dsp:txXfrm>
    </dsp:sp>
    <dsp:sp modelId="{686CF16A-3B81-40A1-8A38-8B5D7D3EF2E7}">
      <dsp:nvSpPr>
        <dsp:cNvPr id="0" name=""/>
        <dsp:cNvSpPr/>
      </dsp:nvSpPr>
      <dsp:spPr>
        <a:xfrm>
          <a:off x="481454" y="487164"/>
          <a:ext cx="2760601" cy="2760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Main Memory</a:t>
          </a:r>
        </a:p>
      </dsp:txBody>
      <dsp:txXfrm>
        <a:off x="1266500" y="645899"/>
        <a:ext cx="1190509" cy="317469"/>
      </dsp:txXfrm>
    </dsp:sp>
    <dsp:sp modelId="{895ED9B5-DA45-4C08-97C3-553854547AEF}">
      <dsp:nvSpPr>
        <dsp:cNvPr id="0" name=""/>
        <dsp:cNvSpPr/>
      </dsp:nvSpPr>
      <dsp:spPr>
        <a:xfrm>
          <a:off x="725037" y="974329"/>
          <a:ext cx="2273436" cy="22734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CPU Cache</a:t>
          </a:r>
        </a:p>
      </dsp:txBody>
      <dsp:txXfrm>
        <a:off x="1273503" y="1131196"/>
        <a:ext cx="1176503" cy="313734"/>
      </dsp:txXfrm>
    </dsp:sp>
    <dsp:sp modelId="{54B262AA-CDE8-4F39-A648-A80317ABB025}">
      <dsp:nvSpPr>
        <dsp:cNvPr id="0" name=""/>
        <dsp:cNvSpPr/>
      </dsp:nvSpPr>
      <dsp:spPr>
        <a:xfrm>
          <a:off x="968619" y="1461494"/>
          <a:ext cx="1786271" cy="1786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CPU Registers</a:t>
          </a:r>
        </a:p>
      </dsp:txBody>
      <dsp:txXfrm>
        <a:off x="1379462" y="1622259"/>
        <a:ext cx="964586" cy="321528"/>
      </dsp:txXfrm>
    </dsp:sp>
    <dsp:sp modelId="{A38567B2-6FC8-494A-96FD-2CA393B2E045}">
      <dsp:nvSpPr>
        <dsp:cNvPr id="0" name=""/>
        <dsp:cNvSpPr/>
      </dsp:nvSpPr>
      <dsp:spPr>
        <a:xfrm>
          <a:off x="1212202" y="1948659"/>
          <a:ext cx="1299106" cy="12991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CPU</a:t>
          </a:r>
        </a:p>
      </dsp:txBody>
      <dsp:txXfrm>
        <a:off x="1402452" y="2273436"/>
        <a:ext cx="918606" cy="649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84" r:id="rId3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s/SAP_HANA_PLATFORM" TargetMode="External"/><Relationship Id="rId3" Type="http://schemas.openxmlformats.org/officeDocument/2006/relationships/hyperlink" Target="https://en.wikipedia.org/wiki/Unit_testing" TargetMode="External"/><Relationship Id="rId7" Type="http://schemas.openxmlformats.org/officeDocument/2006/relationships/hyperlink" Target="https://blogs.sap.com/2022/09/12/happy-10th-anniversary-to-the-abap-development-tools-in-eclipse/" TargetMode="External"/><Relationship Id="rId2" Type="http://schemas.openxmlformats.org/officeDocument/2006/relationships/hyperlink" Target="https://en.wikipedia.org/wiki/Relational_datab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ols.hana.ondemand.com/" TargetMode="External"/><Relationship Id="rId5" Type="http://schemas.openxmlformats.org/officeDocument/2006/relationships/hyperlink" Target="https://blogs.sap.com/2016/03/02/old-and-new-abap-syntax-overview-sheet/" TargetMode="External"/><Relationship Id="rId4" Type="http://schemas.openxmlformats.org/officeDocument/2006/relationships/hyperlink" Target="https://help.sap.com/doc/abapdocu_latest_index_htm/latest/en-US/index.htm" TargetMode="External"/><Relationship Id="rId9" Type="http://schemas.openxmlformats.org/officeDocument/2006/relationships/hyperlink" Target="https://help.sap.com/docs/SAP_S4HANA_ON-PREMIS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HANA_PLATFORM/6b94445c94ae495c83a19646e7c3fd56/bd9ac728bb57101482b2ebfe243dcd7a.html" TargetMode="External"/><Relationship Id="rId2" Type="http://schemas.openxmlformats.org/officeDocument/2006/relationships/hyperlink" Target="https://help.sap.com/docs/ABAP_PLATFORM_2021/b1c834a22d05483b8a75710743b5ff26/efeb734c8e6f41939c39fa15ce51eb4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.hpi.de/courses/imdb2017" TargetMode="External"/><Relationship Id="rId5" Type="http://schemas.openxmlformats.org/officeDocument/2006/relationships/hyperlink" Target="https://open.sap.com/courses/hana-warmup" TargetMode="External"/><Relationship Id="rId4" Type="http://schemas.openxmlformats.org/officeDocument/2006/relationships/hyperlink" Target="https://help.sap.com/docs/ABAP_PLATFORM_NEW/b5670aaaa2364a29935f40b16499972d/4a24dbfa64550455e10000000a42193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D8852E-46A6-41B3-986D-A7117D451D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What is a Relational Database?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0DD666-6B93-406D-8AFA-6ECBFBD644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1447800"/>
            <a:ext cx="5544967" cy="495165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 database using the relational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Defined by Edgar Codd in 1970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Organizes data into one or more tables (or relations) having rows and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 primary key (single or multiple columns) is used to uniquely identify each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original table is referred to as the base relation and view and queries on the table are referred to as derived relations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319CAAC-E0A7-4C8F-A4B4-A0461FCF0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38967"/>
              </p:ext>
            </p:extLst>
          </p:nvPr>
        </p:nvGraphicFramePr>
        <p:xfrm>
          <a:off x="7291139" y="2393349"/>
          <a:ext cx="4496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012">
                  <a:extLst>
                    <a:ext uri="{9D8B030D-6E8A-4147-A177-3AD203B41FA5}">
                      <a16:colId xmlns:a16="http://schemas.microsoft.com/office/drawing/2014/main" val="781123181"/>
                    </a:ext>
                  </a:extLst>
                </a:gridCol>
                <a:gridCol w="1124012">
                  <a:extLst>
                    <a:ext uri="{9D8B030D-6E8A-4147-A177-3AD203B41FA5}">
                      <a16:colId xmlns:a16="http://schemas.microsoft.com/office/drawing/2014/main" val="1270420026"/>
                    </a:ext>
                  </a:extLst>
                </a:gridCol>
                <a:gridCol w="1124012">
                  <a:extLst>
                    <a:ext uri="{9D8B030D-6E8A-4147-A177-3AD203B41FA5}">
                      <a16:colId xmlns:a16="http://schemas.microsoft.com/office/drawing/2014/main" val="3771187222"/>
                    </a:ext>
                  </a:extLst>
                </a:gridCol>
                <a:gridCol w="1124012">
                  <a:extLst>
                    <a:ext uri="{9D8B030D-6E8A-4147-A177-3AD203B41FA5}">
                      <a16:colId xmlns:a16="http://schemas.microsoft.com/office/drawing/2014/main" val="2234166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31701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196094D-7945-4A1B-B3BC-5EBEFDEE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22382"/>
              </p:ext>
            </p:extLst>
          </p:nvPr>
        </p:nvGraphicFramePr>
        <p:xfrm>
          <a:off x="7853145" y="4731495"/>
          <a:ext cx="3372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012">
                  <a:extLst>
                    <a:ext uri="{9D8B030D-6E8A-4147-A177-3AD203B41FA5}">
                      <a16:colId xmlns:a16="http://schemas.microsoft.com/office/drawing/2014/main" val="781123181"/>
                    </a:ext>
                  </a:extLst>
                </a:gridCol>
                <a:gridCol w="1124012">
                  <a:extLst>
                    <a:ext uri="{9D8B030D-6E8A-4147-A177-3AD203B41FA5}">
                      <a16:colId xmlns:a16="http://schemas.microsoft.com/office/drawing/2014/main" val="3771187222"/>
                    </a:ext>
                  </a:extLst>
                </a:gridCol>
                <a:gridCol w="1124012">
                  <a:extLst>
                    <a:ext uri="{9D8B030D-6E8A-4147-A177-3AD203B41FA5}">
                      <a16:colId xmlns:a16="http://schemas.microsoft.com/office/drawing/2014/main" val="2234166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31701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24D608EC-0C79-4E4D-9971-2BDDFF75C623}"/>
              </a:ext>
            </a:extLst>
          </p:cNvPr>
          <p:cNvSpPr/>
          <p:nvPr/>
        </p:nvSpPr>
        <p:spPr>
          <a:xfrm rot="5400000">
            <a:off x="9446334" y="1762389"/>
            <a:ext cx="185658" cy="449604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3D310-3DF2-4347-89FF-1ED1F3894E57}"/>
              </a:ext>
            </a:extLst>
          </p:cNvPr>
          <p:cNvSpPr txBox="1"/>
          <p:nvPr/>
        </p:nvSpPr>
        <p:spPr>
          <a:xfrm>
            <a:off x="7291139" y="4108777"/>
            <a:ext cx="44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Table (Base Relation)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861DC26-3500-4580-AD51-003F7A6BF1E4}"/>
              </a:ext>
            </a:extLst>
          </p:cNvPr>
          <p:cNvSpPr/>
          <p:nvPr/>
        </p:nvSpPr>
        <p:spPr>
          <a:xfrm rot="5400000" flipH="1">
            <a:off x="8810053" y="1645779"/>
            <a:ext cx="316033" cy="113562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317340E-79C3-4308-83CD-758DC2C5BE94}"/>
              </a:ext>
            </a:extLst>
          </p:cNvPr>
          <p:cNvSpPr/>
          <p:nvPr/>
        </p:nvSpPr>
        <p:spPr>
          <a:xfrm rot="5400000">
            <a:off x="9450395" y="4328973"/>
            <a:ext cx="170977" cy="337203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66846-7383-4299-8AAE-4A9C6AC9E629}"/>
              </a:ext>
            </a:extLst>
          </p:cNvPr>
          <p:cNvSpPr txBox="1"/>
          <p:nvPr/>
        </p:nvSpPr>
        <p:spPr>
          <a:xfrm>
            <a:off x="7853822" y="6100480"/>
            <a:ext cx="337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View (Derived Relation)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86846A-BA22-48D7-90F9-0697A5D1781A}"/>
              </a:ext>
            </a:extLst>
          </p:cNvPr>
          <p:cNvSpPr txBox="1"/>
          <p:nvPr/>
        </p:nvSpPr>
        <p:spPr>
          <a:xfrm>
            <a:off x="8356000" y="1675376"/>
            <a:ext cx="12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Attribute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3E4E990-CAC7-4966-B48F-8EBE7D252CD7}"/>
              </a:ext>
            </a:extLst>
          </p:cNvPr>
          <p:cNvSpPr/>
          <p:nvPr/>
        </p:nvSpPr>
        <p:spPr>
          <a:xfrm flipH="1">
            <a:off x="7074995" y="3135029"/>
            <a:ext cx="216144" cy="35716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1AB5E-B738-426C-95AB-1073C5C7C282}"/>
              </a:ext>
            </a:extLst>
          </p:cNvPr>
          <p:cNvSpPr txBox="1"/>
          <p:nvPr/>
        </p:nvSpPr>
        <p:spPr>
          <a:xfrm>
            <a:off x="6242222" y="3128945"/>
            <a:ext cx="88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29089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9E5C-72EC-4D17-B02E-AC9E0A220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Architecture of the HANA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94D1-1C64-4F23-8554-8621EA50C7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1447800"/>
            <a:ext cx="4948680" cy="495165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HANA System consists of a system database and one or more tenant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System Database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Runs the name server which provides about the system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Servers that do not persist data, such as compile server and pre-processor server are run on the system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Tenant Database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Is an isolated database used by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SAP HANA XSA application server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Layer on top of HANA 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Platform for running SAP HANA based web applications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726CEE-7475-4AC8-8303-AA10A3A5F796}"/>
              </a:ext>
            </a:extLst>
          </p:cNvPr>
          <p:cNvSpPr/>
          <p:nvPr/>
        </p:nvSpPr>
        <p:spPr>
          <a:xfrm>
            <a:off x="5879976" y="2503365"/>
            <a:ext cx="5907211" cy="38958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1600" dirty="0"/>
              <a:t>Multiple Container SAP HANA System (Single Host)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1C447F-C966-4DF5-84D0-F50788833C34}"/>
              </a:ext>
            </a:extLst>
          </p:cNvPr>
          <p:cNvSpPr/>
          <p:nvPr/>
        </p:nvSpPr>
        <p:spPr>
          <a:xfrm>
            <a:off x="8287343" y="5031295"/>
            <a:ext cx="1512168" cy="792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Tenant database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AF856-BAA7-4379-A9FA-6A09C5A51CA3}"/>
              </a:ext>
            </a:extLst>
          </p:cNvPr>
          <p:cNvSpPr/>
          <p:nvPr/>
        </p:nvSpPr>
        <p:spPr>
          <a:xfrm>
            <a:off x="10015535" y="5031295"/>
            <a:ext cx="1512168" cy="792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Tenant database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1F037B-56EE-429A-94D1-404DCB797812}"/>
              </a:ext>
            </a:extLst>
          </p:cNvPr>
          <p:cNvSpPr/>
          <p:nvPr/>
        </p:nvSpPr>
        <p:spPr>
          <a:xfrm>
            <a:off x="6199111" y="5031295"/>
            <a:ext cx="1512168" cy="792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System database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F38CF3-96B8-4E07-96CF-3FA0E9884842}"/>
              </a:ext>
            </a:extLst>
          </p:cNvPr>
          <p:cNvSpPr/>
          <p:nvPr/>
        </p:nvSpPr>
        <p:spPr>
          <a:xfrm>
            <a:off x="6154552" y="2717116"/>
            <a:ext cx="3181807" cy="21520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1600" dirty="0"/>
              <a:t>XSA Runtime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5718F0-9374-4584-B5BF-14D84B6DA0C9}"/>
              </a:ext>
            </a:extLst>
          </p:cNvPr>
          <p:cNvSpPr/>
          <p:nvPr/>
        </p:nvSpPr>
        <p:spPr>
          <a:xfrm>
            <a:off x="6176664" y="1242991"/>
            <a:ext cx="1656184" cy="6301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Administrator (SQL)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A02384-AF2F-45E3-9659-438A2A23C2BA}"/>
              </a:ext>
            </a:extLst>
          </p:cNvPr>
          <p:cNvSpPr/>
          <p:nvPr/>
        </p:nvSpPr>
        <p:spPr>
          <a:xfrm>
            <a:off x="8264896" y="1226495"/>
            <a:ext cx="1512168" cy="6301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Tenant 1 User (Web)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41008E-F087-48AF-BEB8-C1EB5D0F4717}"/>
              </a:ext>
            </a:extLst>
          </p:cNvPr>
          <p:cNvSpPr/>
          <p:nvPr/>
        </p:nvSpPr>
        <p:spPr>
          <a:xfrm>
            <a:off x="9993087" y="1224872"/>
            <a:ext cx="1512169" cy="6301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Tenant 2 User (SQL)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3315CE-116E-4328-8DBC-1808CFFD557B}"/>
              </a:ext>
            </a:extLst>
          </p:cNvPr>
          <p:cNvSpPr/>
          <p:nvPr/>
        </p:nvSpPr>
        <p:spPr>
          <a:xfrm>
            <a:off x="7296338" y="2819421"/>
            <a:ext cx="1255238" cy="57629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Platform Router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B9A78-9DAE-48B7-A3CC-169A4C77537C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0749172" y="1855059"/>
            <a:ext cx="22447" cy="317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42FC05-16ED-4E9F-9169-63ADDC1D8339}"/>
              </a:ext>
            </a:extLst>
          </p:cNvPr>
          <p:cNvCxnSpPr>
            <a:cxnSpLocks/>
          </p:cNvCxnSpPr>
          <p:nvPr/>
        </p:nvCxnSpPr>
        <p:spPr>
          <a:xfrm>
            <a:off x="6384032" y="1873178"/>
            <a:ext cx="0" cy="315811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8841D-408E-41DC-8554-CFB24AB2660E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7991100" y="1789540"/>
            <a:ext cx="962739" cy="1097023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97DC12-F65C-49B9-B2C7-6765A21D36FD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 rot="16200000" flipH="1">
            <a:off x="7477868" y="3465735"/>
            <a:ext cx="1053367" cy="2077752"/>
          </a:xfrm>
          <a:prstGeom prst="bentConnector3">
            <a:avLst>
              <a:gd name="adj1" fmla="val 2697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7C95C9-6EF4-4314-A1F1-29871CFBF417}"/>
              </a:ext>
            </a:extLst>
          </p:cNvPr>
          <p:cNvCxnSpPr/>
          <p:nvPr/>
        </p:nvCxnSpPr>
        <p:spPr>
          <a:xfrm>
            <a:off x="6384032" y="2853170"/>
            <a:ext cx="0" cy="217812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82367E2-A339-4BDB-AE03-0DD509E066C1}"/>
              </a:ext>
            </a:extLst>
          </p:cNvPr>
          <p:cNvSpPr/>
          <p:nvPr/>
        </p:nvSpPr>
        <p:spPr>
          <a:xfrm>
            <a:off x="6562531" y="3631776"/>
            <a:ext cx="806288" cy="34615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App 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7DE3E98-614A-446A-91FF-B8E9770F7D46}"/>
              </a:ext>
            </a:extLst>
          </p:cNvPr>
          <p:cNvSpPr/>
          <p:nvPr/>
        </p:nvSpPr>
        <p:spPr>
          <a:xfrm>
            <a:off x="8119511" y="3631361"/>
            <a:ext cx="882572" cy="34615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App 2</a:t>
            </a:r>
          </a:p>
        </p:txBody>
      </p:sp>
      <p:cxnSp>
        <p:nvCxnSpPr>
          <p:cNvPr id="38" name="Straight Arrow Connector 19">
            <a:extLst>
              <a:ext uri="{FF2B5EF4-FFF2-40B4-BE49-F238E27FC236}">
                <a16:creationId xmlns:a16="http://schemas.microsoft.com/office/drawing/2014/main" id="{0CB012D9-4516-4341-B25C-C3E8BF79856E}"/>
              </a:ext>
            </a:extLst>
          </p:cNvPr>
          <p:cNvCxnSpPr>
            <a:cxnSpLocks/>
            <a:stCxn id="14" idx="1"/>
            <a:endCxn id="34" idx="0"/>
          </p:cNvCxnSpPr>
          <p:nvPr/>
        </p:nvCxnSpPr>
        <p:spPr>
          <a:xfrm rot="10800000" flipV="1">
            <a:off x="6965676" y="3107570"/>
            <a:ext cx="330663" cy="524206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DCA543-5469-4372-B001-6BC832C96366}"/>
              </a:ext>
            </a:extLst>
          </p:cNvPr>
          <p:cNvCxnSpPr>
            <a:cxnSpLocks/>
          </p:cNvCxnSpPr>
          <p:nvPr/>
        </p:nvCxnSpPr>
        <p:spPr>
          <a:xfrm>
            <a:off x="4822318" y="5141783"/>
            <a:ext cx="69623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48BB0E-70F1-4AA6-AE1C-CAAC509790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Architecture of the HANA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F1EA-AB2E-47C2-B0BB-B214A7B3236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1447800"/>
            <a:ext cx="3942644" cy="495165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resides in main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that is no longer required in main memory is written to disk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 log of transactions performed on data in main memory is written to disk (replay log)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45763-F533-4D01-BC26-5EC7C69EA137}"/>
              </a:ext>
            </a:extLst>
          </p:cNvPr>
          <p:cNvSpPr/>
          <p:nvPr/>
        </p:nvSpPr>
        <p:spPr>
          <a:xfrm>
            <a:off x="4822318" y="1399276"/>
            <a:ext cx="5182021" cy="613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Interface Services and Session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FD8CF-AD38-4074-8EE6-496546D024F9}"/>
              </a:ext>
            </a:extLst>
          </p:cNvPr>
          <p:cNvSpPr/>
          <p:nvPr/>
        </p:nvSpPr>
        <p:spPr>
          <a:xfrm>
            <a:off x="4822318" y="2156340"/>
            <a:ext cx="1725637" cy="3600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Query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14437-14C1-47DF-B87F-10D091D6B2ED}"/>
              </a:ext>
            </a:extLst>
          </p:cNvPr>
          <p:cNvSpPr/>
          <p:nvPr/>
        </p:nvSpPr>
        <p:spPr>
          <a:xfrm>
            <a:off x="6874088" y="2156340"/>
            <a:ext cx="1363958" cy="3600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EBD07D-9F3B-414A-B52F-A60677CA9C40}"/>
              </a:ext>
            </a:extLst>
          </p:cNvPr>
          <p:cNvSpPr/>
          <p:nvPr/>
        </p:nvSpPr>
        <p:spPr>
          <a:xfrm>
            <a:off x="8564180" y="2175205"/>
            <a:ext cx="1440160" cy="3600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TA 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E04E3-03EB-48AE-BB69-0F9B3ED03317}"/>
              </a:ext>
            </a:extLst>
          </p:cNvPr>
          <p:cNvSpPr/>
          <p:nvPr/>
        </p:nvSpPr>
        <p:spPr>
          <a:xfrm>
            <a:off x="4822318" y="2804413"/>
            <a:ext cx="518202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Active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0A4F50-6CA8-4181-AE95-67885C6CE039}"/>
              </a:ext>
            </a:extLst>
          </p:cNvPr>
          <p:cNvSpPr/>
          <p:nvPr/>
        </p:nvSpPr>
        <p:spPr>
          <a:xfrm>
            <a:off x="5070264" y="3186022"/>
            <a:ext cx="1005308" cy="93610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Main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750BEB-835C-4F73-9E53-6234841D879D}"/>
              </a:ext>
            </a:extLst>
          </p:cNvPr>
          <p:cNvSpPr/>
          <p:nvPr/>
        </p:nvSpPr>
        <p:spPr>
          <a:xfrm>
            <a:off x="6910674" y="3186023"/>
            <a:ext cx="1005308" cy="93610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Delta Store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C9884F-A286-47F7-B0D0-B23FF91C3B4C}"/>
              </a:ext>
            </a:extLst>
          </p:cNvPr>
          <p:cNvSpPr/>
          <p:nvPr/>
        </p:nvSpPr>
        <p:spPr>
          <a:xfrm>
            <a:off x="8751084" y="3186023"/>
            <a:ext cx="1005309" cy="93610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Indexes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17863A-CC7A-4EBE-87C7-AA2ACF36786F}"/>
              </a:ext>
            </a:extLst>
          </p:cNvPr>
          <p:cNvSpPr/>
          <p:nvPr/>
        </p:nvSpPr>
        <p:spPr>
          <a:xfrm>
            <a:off x="4822318" y="5218923"/>
            <a:ext cx="5182022" cy="1199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IN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3DAF496-A581-4285-95F4-584EBFA76E95}"/>
              </a:ext>
            </a:extLst>
          </p:cNvPr>
          <p:cNvSpPr/>
          <p:nvPr/>
        </p:nvSpPr>
        <p:spPr>
          <a:xfrm>
            <a:off x="5070264" y="5545290"/>
            <a:ext cx="1477691" cy="54313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Passive Data (History)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E3973E-6C48-47DE-9F22-5C94E206FD14}"/>
              </a:ext>
            </a:extLst>
          </p:cNvPr>
          <p:cNvSpPr/>
          <p:nvPr/>
        </p:nvSpPr>
        <p:spPr>
          <a:xfrm>
            <a:off x="7022817" y="5549348"/>
            <a:ext cx="1205621" cy="5390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Snapshots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647787-8A25-4E34-AF69-58FB961B74E1}"/>
              </a:ext>
            </a:extLst>
          </p:cNvPr>
          <p:cNvSpPr/>
          <p:nvPr/>
        </p:nvSpPr>
        <p:spPr>
          <a:xfrm>
            <a:off x="8638740" y="5549348"/>
            <a:ext cx="1117651" cy="5390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Log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A2E2968-5301-4ACF-9E23-68E6CD03E13A}"/>
              </a:ext>
            </a:extLst>
          </p:cNvPr>
          <p:cNvSpPr/>
          <p:nvPr/>
        </p:nvSpPr>
        <p:spPr>
          <a:xfrm>
            <a:off x="5323819" y="4412073"/>
            <a:ext cx="232120" cy="93610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accent4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C1319C6-5094-4B72-A30A-E12A52F8838F}"/>
              </a:ext>
            </a:extLst>
          </p:cNvPr>
          <p:cNvSpPr/>
          <p:nvPr/>
        </p:nvSpPr>
        <p:spPr>
          <a:xfrm rot="10800000">
            <a:off x="5869227" y="4412072"/>
            <a:ext cx="213552" cy="936104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accent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207A56-43D1-47F1-A9E8-AFA2AF90836F}"/>
              </a:ext>
            </a:extLst>
          </p:cNvPr>
          <p:cNvSpPr txBox="1"/>
          <p:nvPr/>
        </p:nvSpPr>
        <p:spPr>
          <a:xfrm>
            <a:off x="4772676" y="4570039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4"/>
                </a:solidFill>
              </a:rPr>
              <a:t>Data </a:t>
            </a:r>
          </a:p>
          <a:p>
            <a:r>
              <a:rPr lang="en-IN" sz="1400" dirty="0">
                <a:solidFill>
                  <a:schemeClr val="accent4"/>
                </a:solidFill>
              </a:rPr>
              <a:t>Aging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C090C5-95B9-4319-8112-19786CEEEC17}"/>
              </a:ext>
            </a:extLst>
          </p:cNvPr>
          <p:cNvSpPr txBox="1"/>
          <p:nvPr/>
        </p:nvSpPr>
        <p:spPr>
          <a:xfrm>
            <a:off x="5977238" y="4570039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4"/>
                </a:solidFill>
              </a:rPr>
              <a:t>Time</a:t>
            </a:r>
          </a:p>
          <a:p>
            <a:r>
              <a:rPr lang="en-IN" sz="1400" dirty="0">
                <a:solidFill>
                  <a:schemeClr val="accent4"/>
                </a:solidFill>
              </a:rPr>
              <a:t>Travel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11531E8-4F74-429C-BF72-40EEFC68F9B1}"/>
              </a:ext>
            </a:extLst>
          </p:cNvPr>
          <p:cNvSpPr/>
          <p:nvPr/>
        </p:nvSpPr>
        <p:spPr>
          <a:xfrm>
            <a:off x="8350629" y="4412073"/>
            <a:ext cx="213551" cy="93610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accent4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932DCB9-1DDB-43E6-9E40-C868EB3EF38F}"/>
              </a:ext>
            </a:extLst>
          </p:cNvPr>
          <p:cNvSpPr/>
          <p:nvPr/>
        </p:nvSpPr>
        <p:spPr>
          <a:xfrm rot="10800000">
            <a:off x="8896037" y="4412072"/>
            <a:ext cx="216024" cy="93610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1B61E-01DC-4EB8-8513-37D48C555FFB}"/>
              </a:ext>
            </a:extLst>
          </p:cNvPr>
          <p:cNvSpPr txBox="1"/>
          <p:nvPr/>
        </p:nvSpPr>
        <p:spPr>
          <a:xfrm>
            <a:off x="7631046" y="4599291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4"/>
                </a:solidFill>
              </a:rPr>
              <a:t>Logging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E4F144-63EB-4AF8-A824-711F567A8009}"/>
              </a:ext>
            </a:extLst>
          </p:cNvPr>
          <p:cNvSpPr txBox="1"/>
          <p:nvPr/>
        </p:nvSpPr>
        <p:spPr>
          <a:xfrm>
            <a:off x="9007795" y="459884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4"/>
                </a:solidFill>
              </a:rPr>
              <a:t>Recovery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7EEB7F-0309-4796-B73B-C1A8C51E7F45}"/>
              </a:ext>
            </a:extLst>
          </p:cNvPr>
          <p:cNvCxnSpPr>
            <a:cxnSpLocks/>
          </p:cNvCxnSpPr>
          <p:nvPr/>
        </p:nvCxnSpPr>
        <p:spPr>
          <a:xfrm>
            <a:off x="4822318" y="2708920"/>
            <a:ext cx="69623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996FBC-D724-4278-BBAF-071C51F30A6A}"/>
              </a:ext>
            </a:extLst>
          </p:cNvPr>
          <p:cNvSpPr txBox="1"/>
          <p:nvPr/>
        </p:nvSpPr>
        <p:spPr>
          <a:xfrm>
            <a:off x="10128448" y="2142139"/>
            <a:ext cx="165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4"/>
                </a:solidFill>
              </a:rPr>
              <a:t>Distribution Layer</a:t>
            </a:r>
          </a:p>
          <a:p>
            <a:r>
              <a:rPr lang="en-IN" sz="1400" dirty="0">
                <a:solidFill>
                  <a:schemeClr val="accent4"/>
                </a:solidFill>
              </a:rPr>
              <a:t>At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56178-917A-4269-B82A-755DCB667FA3}"/>
              </a:ext>
            </a:extLst>
          </p:cNvPr>
          <p:cNvSpPr txBox="1"/>
          <p:nvPr/>
        </p:nvSpPr>
        <p:spPr>
          <a:xfrm>
            <a:off x="10124460" y="2829116"/>
            <a:ext cx="165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4"/>
                </a:solidFill>
              </a:rPr>
              <a:t>Main Memory</a:t>
            </a:r>
          </a:p>
          <a:p>
            <a:r>
              <a:rPr lang="en-IN" sz="1400" dirty="0">
                <a:solidFill>
                  <a:schemeClr val="accent4"/>
                </a:solidFill>
              </a:rPr>
              <a:t>At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5E7584-3A40-44AE-9D6D-D68182758F08}"/>
              </a:ext>
            </a:extLst>
          </p:cNvPr>
          <p:cNvSpPr txBox="1"/>
          <p:nvPr/>
        </p:nvSpPr>
        <p:spPr>
          <a:xfrm>
            <a:off x="10128448" y="5283680"/>
            <a:ext cx="165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4"/>
                </a:solidFill>
              </a:rPr>
              <a:t>Non-Volatile Memory</a:t>
            </a:r>
          </a:p>
        </p:txBody>
      </p:sp>
    </p:spTree>
    <p:extLst>
      <p:ext uri="{BB962C8B-B14F-4D97-AF65-F5344CB8AC3E}">
        <p14:creationId xmlns:p14="http://schemas.microsoft.com/office/powerpoint/2010/main" val="325166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DB3A-F78A-40D7-87BE-3F52C1A2F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The DIFFERENTIAL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8811A-705D-44F6-AD14-31B0171C8E2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1447800"/>
            <a:ext cx="11406188" cy="197501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Required because inserting and deleting records in the dictionary is expensive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New values are written to a separate differential (delta)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differential buffer is not compressed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Reads on the differential buffer are expensive, but inserts are faster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 1 bit value is used to indicate whether the value in main buffer has been invalidated in the delta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delta buffer is periodically merged into the main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5207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F970DB-800F-48BF-AC63-60555F21B14C}"/>
              </a:ext>
            </a:extLst>
          </p:cNvPr>
          <p:cNvSpPr/>
          <p:nvPr/>
        </p:nvSpPr>
        <p:spPr>
          <a:xfrm>
            <a:off x="479376" y="3699895"/>
            <a:ext cx="2664296" cy="27699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Before Merge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0B96E-A082-4A59-8CDE-4048960DC183}"/>
              </a:ext>
            </a:extLst>
          </p:cNvPr>
          <p:cNvSpPr/>
          <p:nvPr/>
        </p:nvSpPr>
        <p:spPr>
          <a:xfrm>
            <a:off x="767408" y="6021288"/>
            <a:ext cx="2088232" cy="2880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3E0A0-3871-47B8-9E39-E3D0D9F4AE3E}"/>
              </a:ext>
            </a:extLst>
          </p:cNvPr>
          <p:cNvSpPr/>
          <p:nvPr/>
        </p:nvSpPr>
        <p:spPr>
          <a:xfrm>
            <a:off x="767408" y="4797152"/>
            <a:ext cx="2088232" cy="9361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0D2E7-74B3-4C8C-9FFF-F093FE02E345}"/>
              </a:ext>
            </a:extLst>
          </p:cNvPr>
          <p:cNvSpPr/>
          <p:nvPr/>
        </p:nvSpPr>
        <p:spPr>
          <a:xfrm>
            <a:off x="839541" y="5131247"/>
            <a:ext cx="936104" cy="5211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Main1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D28D52-A6A8-46DD-81E4-EDA02FB0D8A5}"/>
              </a:ext>
            </a:extLst>
          </p:cNvPr>
          <p:cNvSpPr/>
          <p:nvPr/>
        </p:nvSpPr>
        <p:spPr>
          <a:xfrm>
            <a:off x="1848254" y="5131247"/>
            <a:ext cx="936104" cy="5211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Delta1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012FDC-AEA2-4EE9-BB19-0FCC41D5ECC7}"/>
              </a:ext>
            </a:extLst>
          </p:cNvPr>
          <p:cNvSpPr/>
          <p:nvPr/>
        </p:nvSpPr>
        <p:spPr>
          <a:xfrm>
            <a:off x="1811524" y="4221088"/>
            <a:ext cx="1080846" cy="2880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Write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67DEA2F7-C626-4559-B197-82FF2ABC0278}"/>
              </a:ext>
            </a:extLst>
          </p:cNvPr>
          <p:cNvSpPr/>
          <p:nvPr/>
        </p:nvSpPr>
        <p:spPr>
          <a:xfrm>
            <a:off x="2351584" y="4509120"/>
            <a:ext cx="288032" cy="622127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2FDD1C0-63F3-4706-955D-6C618524B2FB}"/>
              </a:ext>
            </a:extLst>
          </p:cNvPr>
          <p:cNvSpPr/>
          <p:nvPr/>
        </p:nvSpPr>
        <p:spPr>
          <a:xfrm>
            <a:off x="1271464" y="5652441"/>
            <a:ext cx="288758" cy="36884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6354160-4C6A-489C-AD6B-C058CCA6A837}"/>
              </a:ext>
            </a:extLst>
          </p:cNvPr>
          <p:cNvSpPr/>
          <p:nvPr/>
        </p:nvSpPr>
        <p:spPr>
          <a:xfrm>
            <a:off x="2171927" y="5652441"/>
            <a:ext cx="288758" cy="36884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859394-A4C6-455A-B154-B73FB3211D03}"/>
              </a:ext>
            </a:extLst>
          </p:cNvPr>
          <p:cNvSpPr/>
          <p:nvPr/>
        </p:nvSpPr>
        <p:spPr>
          <a:xfrm>
            <a:off x="3539715" y="3699895"/>
            <a:ext cx="5180949" cy="27699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During Merge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D434A-5412-48F0-B2EB-861E10AD9164}"/>
              </a:ext>
            </a:extLst>
          </p:cNvPr>
          <p:cNvSpPr/>
          <p:nvPr/>
        </p:nvSpPr>
        <p:spPr>
          <a:xfrm>
            <a:off x="3827748" y="6021288"/>
            <a:ext cx="4604884" cy="2880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440D8F-1A01-467F-82B1-44BE20535FCD}"/>
              </a:ext>
            </a:extLst>
          </p:cNvPr>
          <p:cNvSpPr/>
          <p:nvPr/>
        </p:nvSpPr>
        <p:spPr>
          <a:xfrm>
            <a:off x="3827747" y="4797152"/>
            <a:ext cx="4604885" cy="9361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Table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8D3493-FE70-40A1-86AB-DE719220D1D3}"/>
              </a:ext>
            </a:extLst>
          </p:cNvPr>
          <p:cNvSpPr/>
          <p:nvPr/>
        </p:nvSpPr>
        <p:spPr>
          <a:xfrm>
            <a:off x="3890433" y="5131247"/>
            <a:ext cx="936104" cy="5211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Main1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0D934A-6D37-4806-A53C-F1B45FA4F273}"/>
              </a:ext>
            </a:extLst>
          </p:cNvPr>
          <p:cNvSpPr/>
          <p:nvPr/>
        </p:nvSpPr>
        <p:spPr>
          <a:xfrm>
            <a:off x="4908594" y="5131247"/>
            <a:ext cx="936104" cy="5211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Main2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A053F1-FC56-4543-9402-E98833A72AAD}"/>
              </a:ext>
            </a:extLst>
          </p:cNvPr>
          <p:cNvSpPr/>
          <p:nvPr/>
        </p:nvSpPr>
        <p:spPr>
          <a:xfrm>
            <a:off x="7616443" y="4210134"/>
            <a:ext cx="828820" cy="2989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Write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87EA3272-F352-4A78-857A-F3121F45CC6B}"/>
              </a:ext>
            </a:extLst>
          </p:cNvPr>
          <p:cNvSpPr/>
          <p:nvPr/>
        </p:nvSpPr>
        <p:spPr>
          <a:xfrm>
            <a:off x="7904477" y="4498167"/>
            <a:ext cx="288032" cy="622127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5F4DE07-8E25-4736-B863-D75FB54A1E4F}"/>
              </a:ext>
            </a:extLst>
          </p:cNvPr>
          <p:cNvSpPr/>
          <p:nvPr/>
        </p:nvSpPr>
        <p:spPr>
          <a:xfrm>
            <a:off x="4331804" y="5652441"/>
            <a:ext cx="288758" cy="36884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483A369-2CED-4A80-962B-6CD631C21CF2}"/>
              </a:ext>
            </a:extLst>
          </p:cNvPr>
          <p:cNvSpPr/>
          <p:nvPr/>
        </p:nvSpPr>
        <p:spPr>
          <a:xfrm>
            <a:off x="9044338" y="3699895"/>
            <a:ext cx="2664296" cy="27699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After Merge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3860E8-0462-48F9-8681-2CACBD32AEA4}"/>
              </a:ext>
            </a:extLst>
          </p:cNvPr>
          <p:cNvSpPr/>
          <p:nvPr/>
        </p:nvSpPr>
        <p:spPr>
          <a:xfrm>
            <a:off x="9332370" y="6021288"/>
            <a:ext cx="2088232" cy="2880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B73F2A-15D3-4556-BECE-27450BD26E5F}"/>
              </a:ext>
            </a:extLst>
          </p:cNvPr>
          <p:cNvSpPr/>
          <p:nvPr/>
        </p:nvSpPr>
        <p:spPr>
          <a:xfrm>
            <a:off x="9332370" y="4797152"/>
            <a:ext cx="2088232" cy="9361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Table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8073E9-847F-46E1-9D68-3735226EC79B}"/>
              </a:ext>
            </a:extLst>
          </p:cNvPr>
          <p:cNvSpPr/>
          <p:nvPr/>
        </p:nvSpPr>
        <p:spPr>
          <a:xfrm>
            <a:off x="9404741" y="5131247"/>
            <a:ext cx="936104" cy="5211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Main2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08A0FAE-4F3D-488E-94E4-7BA862EDAAC6}"/>
              </a:ext>
            </a:extLst>
          </p:cNvPr>
          <p:cNvSpPr/>
          <p:nvPr/>
        </p:nvSpPr>
        <p:spPr>
          <a:xfrm>
            <a:off x="10413216" y="5131247"/>
            <a:ext cx="936104" cy="5211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Delta2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661425-BEE7-492C-A648-3F90E0D19C13}"/>
              </a:ext>
            </a:extLst>
          </p:cNvPr>
          <p:cNvSpPr/>
          <p:nvPr/>
        </p:nvSpPr>
        <p:spPr>
          <a:xfrm>
            <a:off x="10376486" y="4221088"/>
            <a:ext cx="1080846" cy="2880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Write</a:t>
            </a:r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629CD0C4-3B25-4A7A-B533-D19BE5E0E749}"/>
              </a:ext>
            </a:extLst>
          </p:cNvPr>
          <p:cNvSpPr/>
          <p:nvPr/>
        </p:nvSpPr>
        <p:spPr>
          <a:xfrm>
            <a:off x="10916546" y="4509120"/>
            <a:ext cx="288032" cy="622127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0A7F842-0869-4EE7-9865-E83841226111}"/>
              </a:ext>
            </a:extLst>
          </p:cNvPr>
          <p:cNvSpPr/>
          <p:nvPr/>
        </p:nvSpPr>
        <p:spPr>
          <a:xfrm>
            <a:off x="9836426" y="5652441"/>
            <a:ext cx="288758" cy="36884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1B9B12B-5E08-443B-A4C7-CEA16035F445}"/>
              </a:ext>
            </a:extLst>
          </p:cNvPr>
          <p:cNvSpPr/>
          <p:nvPr/>
        </p:nvSpPr>
        <p:spPr>
          <a:xfrm>
            <a:off x="10736889" y="5652441"/>
            <a:ext cx="288758" cy="36884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9DBE334-1A4A-43B1-A0DB-26AD007D874E}"/>
              </a:ext>
            </a:extLst>
          </p:cNvPr>
          <p:cNvSpPr/>
          <p:nvPr/>
        </p:nvSpPr>
        <p:spPr>
          <a:xfrm>
            <a:off x="5924984" y="5135304"/>
            <a:ext cx="936104" cy="5211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Delta1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F2373B2-4A2E-48B7-8F12-79248B079B46}"/>
              </a:ext>
            </a:extLst>
          </p:cNvPr>
          <p:cNvSpPr/>
          <p:nvPr/>
        </p:nvSpPr>
        <p:spPr>
          <a:xfrm>
            <a:off x="7102662" y="5131247"/>
            <a:ext cx="1197859" cy="5211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Delta2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6C4368A-D408-4020-B3D4-C8ED2D5EE200}"/>
              </a:ext>
            </a:extLst>
          </p:cNvPr>
          <p:cNvSpPr/>
          <p:nvPr/>
        </p:nvSpPr>
        <p:spPr>
          <a:xfrm>
            <a:off x="6382219" y="5656498"/>
            <a:ext cx="288758" cy="36884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5EAA954-D10D-4464-81DB-BB049B7E6993}"/>
              </a:ext>
            </a:extLst>
          </p:cNvPr>
          <p:cNvSpPr/>
          <p:nvPr/>
        </p:nvSpPr>
        <p:spPr>
          <a:xfrm>
            <a:off x="7759735" y="5663394"/>
            <a:ext cx="288758" cy="36884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BED7C1-5335-4AD3-BC3B-A41FE113B780}"/>
              </a:ext>
            </a:extLst>
          </p:cNvPr>
          <p:cNvSpPr/>
          <p:nvPr/>
        </p:nvSpPr>
        <p:spPr>
          <a:xfrm>
            <a:off x="3827747" y="4230259"/>
            <a:ext cx="3548573" cy="2679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Merge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56DDC90B-860A-4466-9D7C-AB07A4DDD400}"/>
              </a:ext>
            </a:extLst>
          </p:cNvPr>
          <p:cNvSpPr/>
          <p:nvPr/>
        </p:nvSpPr>
        <p:spPr>
          <a:xfrm>
            <a:off x="7112753" y="4497597"/>
            <a:ext cx="263567" cy="62212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A03BB74-57B7-4B1C-99DD-72F0B3109020}"/>
              </a:ext>
            </a:extLst>
          </p:cNvPr>
          <p:cNvSpPr/>
          <p:nvPr/>
        </p:nvSpPr>
        <p:spPr>
          <a:xfrm>
            <a:off x="5241783" y="4521198"/>
            <a:ext cx="263567" cy="62212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48BCE18-A64E-49E0-B51B-EAA2E4CFCEC8}"/>
              </a:ext>
            </a:extLst>
          </p:cNvPr>
          <p:cNvSpPr/>
          <p:nvPr/>
        </p:nvSpPr>
        <p:spPr>
          <a:xfrm rot="10800000">
            <a:off x="6263031" y="4518737"/>
            <a:ext cx="263567" cy="62212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EF00922A-0B8F-496E-8658-F49F031245FA}"/>
              </a:ext>
            </a:extLst>
          </p:cNvPr>
          <p:cNvSpPr/>
          <p:nvPr/>
        </p:nvSpPr>
        <p:spPr>
          <a:xfrm rot="10800000">
            <a:off x="4425924" y="4498167"/>
            <a:ext cx="263567" cy="62212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</p:spTree>
    <p:extLst>
      <p:ext uri="{BB962C8B-B14F-4D97-AF65-F5344CB8AC3E}">
        <p14:creationId xmlns:p14="http://schemas.microsoft.com/office/powerpoint/2010/main" val="108067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1D1D2-F798-4DA9-801A-B8504B19FE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References for Further 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EA97DA-75FE-4909-9627-53859234E19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1447800"/>
            <a:ext cx="11406188" cy="4951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Wikipedia, Relational Database </a:t>
            </a:r>
            <a:r>
              <a:rPr lang="en-IN" dirty="0">
                <a:hlinkClick r:id="rId2"/>
              </a:rPr>
              <a:t>https://en.wikipedia.org/wiki/Relational_database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Wikipedia, Unit Testing </a:t>
            </a:r>
            <a:r>
              <a:rPr lang="en-IN" dirty="0">
                <a:hlinkClick r:id="rId3"/>
              </a:rPr>
              <a:t>https://en.wikipedia.org/wiki/Unit_testing</a:t>
            </a:r>
            <a:r>
              <a:rPr lang="en-IN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SAP, ABAP Keyword Documentation </a:t>
            </a:r>
            <a:r>
              <a:rPr lang="en-IN" dirty="0">
                <a:hlinkClick r:id="rId4"/>
              </a:rPr>
              <a:t>https://help.sap.com/doc/abapdocu_latest_index_htm/latest/en-US/index.htm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Thomas </a:t>
            </a:r>
            <a:r>
              <a:rPr lang="en-IN" dirty="0" err="1"/>
              <a:t>Krügl</a:t>
            </a:r>
            <a:r>
              <a:rPr lang="en-IN" dirty="0"/>
              <a:t>, Old and new ABAP syntax – overview sheet, </a:t>
            </a:r>
            <a:r>
              <a:rPr lang="en-IN" dirty="0">
                <a:hlinkClick r:id="rId5"/>
              </a:rPr>
              <a:t>https://blogs.sap.com/2016/03/02/old-and-new-abap-syntax-overview-sheet/</a:t>
            </a:r>
            <a:r>
              <a:rPr lang="en-IN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SAP, SAP Development Tools </a:t>
            </a:r>
            <a:r>
              <a:rPr lang="en-IN" dirty="0">
                <a:hlinkClick r:id="rId6"/>
              </a:rPr>
              <a:t>https://tools.hana.ondemand.com/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Olga </a:t>
            </a:r>
            <a:r>
              <a:rPr lang="en-IN" dirty="0" err="1"/>
              <a:t>Dolinskaja</a:t>
            </a:r>
            <a:r>
              <a:rPr lang="en-IN" dirty="0"/>
              <a:t>, Happy 10th anniversary to the ABAP Development Tools in Eclipse!, </a:t>
            </a:r>
            <a:r>
              <a:rPr lang="en-IN" dirty="0">
                <a:hlinkClick r:id="rId7"/>
              </a:rPr>
              <a:t>https://blogs.sap.com/2022/09/12/happy-10th-anniversary-to-the-abap-development-tools-in-eclipse/</a:t>
            </a:r>
            <a:r>
              <a:rPr lang="en-IN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SAP, SAP HANA Platform </a:t>
            </a:r>
            <a:r>
              <a:rPr lang="en-IN" dirty="0">
                <a:hlinkClick r:id="rId8"/>
              </a:rPr>
              <a:t>https://help.sap.com/docs/SAP_HANA_PLATFORM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SAP, SAP S/4HANA </a:t>
            </a:r>
            <a:r>
              <a:rPr lang="en-IN" dirty="0">
                <a:hlinkClick r:id="rId9"/>
              </a:rPr>
              <a:t>https://help.sap.com/docs/SAP_S4HANA_ON-PREMISE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44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1D1D2-F798-4DA9-801A-B8504B19FE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References for Further 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EA97DA-75FE-4909-9627-53859234E19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1447800"/>
            <a:ext cx="11406188" cy="4951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SAP, SAP List Viewer with Integrated Data Access (SAP S/4HANA Product Assistance -&gt; Enterprise Technology -&gt; ABAP Platform -&gt; UI Technologies -&gt; SAP GUI) </a:t>
            </a:r>
            <a:r>
              <a:rPr lang="en-IN" dirty="0">
                <a:hlinkClick r:id="rId2"/>
              </a:rPr>
              <a:t>https://help.sap.com/docs/ABAP_PLATFORM_2021/b1c834a22d05483b8a75710743b5ff26/efeb734c8e6f41939c39fa15ce51eb4e.html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SAP, The Delta Merge Operation </a:t>
            </a:r>
            <a:r>
              <a:rPr lang="en-IN" dirty="0">
                <a:hlinkClick r:id="rId3"/>
              </a:rPr>
              <a:t>https://help.sap.com/docs/SAP_HANA_PLATFORM/6b94445c94ae495c83a19646e7c3fd56/bd9ac728bb57101482b2ebfe243dcd7a.html</a:t>
            </a:r>
            <a:r>
              <a:rPr lang="en-IN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SAP, Test and Analysis Tools </a:t>
            </a:r>
            <a:r>
              <a:rPr lang="en-IN" dirty="0">
                <a:hlinkClick r:id="rId4"/>
              </a:rPr>
              <a:t>https://help.sap.com/docs/ABAP_PLATFORM_NEW/b5670aaaa2364a29935f40b16499972d/4a24dbfa64550455e10000000a421937.html</a:t>
            </a:r>
            <a:r>
              <a:rPr lang="en-IN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SAP/HPI, In-Memory Data Management In a Nutshell </a:t>
            </a:r>
            <a:r>
              <a:rPr lang="en-IN" dirty="0">
                <a:hlinkClick r:id="rId5"/>
              </a:rPr>
              <a:t>https://open.sap.com/courses/hana-warmup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HPI, In-Memory Data Management </a:t>
            </a:r>
            <a:r>
              <a:rPr lang="en-IN" dirty="0">
                <a:hlinkClick r:id="rId6"/>
              </a:rPr>
              <a:t>https://open.hpi.de/courses/imdb2017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03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F97D88-7B93-4264-ACFD-CE078F5CD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Row And Column Store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46E6077-C2A3-470D-AEEA-E2877E1C846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4077072"/>
            <a:ext cx="5691188" cy="232237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Row store will give better performance when entire rows are selected, e.g. SELECT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Column store will give better performance when operations on one or more columns are required, e.g. MAX( LETTER)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15D5D4D-3B1E-40DF-9F8C-A8157715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70074"/>
              </p:ext>
            </p:extLst>
          </p:nvPr>
        </p:nvGraphicFramePr>
        <p:xfrm>
          <a:off x="404813" y="1556792"/>
          <a:ext cx="44960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012">
                  <a:extLst>
                    <a:ext uri="{9D8B030D-6E8A-4147-A177-3AD203B41FA5}">
                      <a16:colId xmlns:a16="http://schemas.microsoft.com/office/drawing/2014/main" val="781123181"/>
                    </a:ext>
                  </a:extLst>
                </a:gridCol>
                <a:gridCol w="1124012">
                  <a:extLst>
                    <a:ext uri="{9D8B030D-6E8A-4147-A177-3AD203B41FA5}">
                      <a16:colId xmlns:a16="http://schemas.microsoft.com/office/drawing/2014/main" val="1270420026"/>
                    </a:ext>
                  </a:extLst>
                </a:gridCol>
                <a:gridCol w="1124012">
                  <a:extLst>
                    <a:ext uri="{9D8B030D-6E8A-4147-A177-3AD203B41FA5}">
                      <a16:colId xmlns:a16="http://schemas.microsoft.com/office/drawing/2014/main" val="3771187222"/>
                    </a:ext>
                  </a:extLst>
                </a:gridCol>
                <a:gridCol w="1124012">
                  <a:extLst>
                    <a:ext uri="{9D8B030D-6E8A-4147-A177-3AD203B41FA5}">
                      <a16:colId xmlns:a16="http://schemas.microsoft.com/office/drawing/2014/main" val="2234166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0832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CD10FF3-ACF6-4293-8368-2D1E82EA0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70903"/>
              </p:ext>
            </p:extLst>
          </p:nvPr>
        </p:nvGraphicFramePr>
        <p:xfrm>
          <a:off x="6434119" y="1960538"/>
          <a:ext cx="21602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26447285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1892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0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3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5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9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1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43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647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CE1C21-601E-45E4-9778-37231D808174}"/>
              </a:ext>
            </a:extLst>
          </p:cNvPr>
          <p:cNvSpPr txBox="1"/>
          <p:nvPr/>
        </p:nvSpPr>
        <p:spPr>
          <a:xfrm>
            <a:off x="404813" y="2728368"/>
            <a:ext cx="5421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Integer is of 4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Character is of two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Words and Ordinal fields are 10 characters long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4E1F511C-641B-4817-AE77-ABC8F723B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6433"/>
              </p:ext>
            </p:extLst>
          </p:nvPr>
        </p:nvGraphicFramePr>
        <p:xfrm>
          <a:off x="9626947" y="1921594"/>
          <a:ext cx="2160240" cy="337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26447285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18926154"/>
                    </a:ext>
                  </a:extLst>
                </a:gridCol>
              </a:tblGrid>
              <a:tr h="375167">
                <a:tc>
                  <a:txBody>
                    <a:bodyPr/>
                    <a:lstStyle/>
                    <a:p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05663"/>
                  </a:ext>
                </a:extLst>
              </a:tr>
              <a:tr h="375167"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38018"/>
                  </a:ext>
                </a:extLst>
              </a:tr>
              <a:tr h="375167">
                <a:tc>
                  <a:txBody>
                    <a:bodyPr/>
                    <a:lstStyle/>
                    <a:p>
                      <a:r>
                        <a:rPr lang="en-IN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52774"/>
                  </a:ext>
                </a:extLst>
              </a:tr>
              <a:tr h="375167">
                <a:tc>
                  <a:txBody>
                    <a:bodyPr/>
                    <a:lstStyle/>
                    <a:p>
                      <a:r>
                        <a:rPr lang="en-IN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54190"/>
                  </a:ext>
                </a:extLst>
              </a:tr>
              <a:tr h="375167">
                <a:tc>
                  <a:txBody>
                    <a:bodyPr/>
                    <a:lstStyle/>
                    <a:p>
                      <a:r>
                        <a:rPr lang="en-IN" dirty="0"/>
                        <a:t>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7216"/>
                  </a:ext>
                </a:extLst>
              </a:tr>
              <a:tr h="375167">
                <a:tc>
                  <a:txBody>
                    <a:bodyPr/>
                    <a:lstStyle/>
                    <a:p>
                      <a:r>
                        <a:rPr lang="en-IN" dirty="0"/>
                        <a:t>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93583"/>
                  </a:ext>
                </a:extLst>
              </a:tr>
              <a:tr h="375167">
                <a:tc>
                  <a:txBody>
                    <a:bodyPr/>
                    <a:lstStyle/>
                    <a:p>
                      <a:r>
                        <a:rPr lang="en-IN" dirty="0"/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14041"/>
                  </a:ext>
                </a:extLst>
              </a:tr>
              <a:tr h="375167">
                <a:tc>
                  <a:txBody>
                    <a:bodyPr/>
                    <a:lstStyle/>
                    <a:p>
                      <a:r>
                        <a:rPr lang="en-IN" dirty="0"/>
                        <a:t>1052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433800"/>
                  </a:ext>
                </a:extLst>
              </a:tr>
              <a:tr h="375167">
                <a:tc>
                  <a:txBody>
                    <a:bodyPr/>
                    <a:lstStyle/>
                    <a:p>
                      <a:r>
                        <a:rPr lang="en-IN" dirty="0"/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647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CFCB43D-FF10-42DA-B588-05E89E1E1902}"/>
              </a:ext>
            </a:extLst>
          </p:cNvPr>
          <p:cNvSpPr txBox="1"/>
          <p:nvPr/>
        </p:nvSpPr>
        <p:spPr>
          <a:xfrm>
            <a:off x="6434119" y="15536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Row Store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F5F7A-7658-4930-BF2B-3F17949C301F}"/>
              </a:ext>
            </a:extLst>
          </p:cNvPr>
          <p:cNvSpPr txBox="1"/>
          <p:nvPr/>
        </p:nvSpPr>
        <p:spPr>
          <a:xfrm>
            <a:off x="9626947" y="15553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Column Store</a:t>
            </a:r>
          </a:p>
        </p:txBody>
      </p:sp>
    </p:spTree>
    <p:extLst>
      <p:ext uri="{BB962C8B-B14F-4D97-AF65-F5344CB8AC3E}">
        <p14:creationId xmlns:p14="http://schemas.microsoft.com/office/powerpoint/2010/main" val="244405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7520-72B1-44F2-9D11-531BB1A919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In Memory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0B4F1-341E-4FA2-9A3A-A57DFE10145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1447800"/>
            <a:ext cx="4186841" cy="495165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access is faster in memory as compared to hard disk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To keep memory requirements reasonable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Only the frequently required records are stored in memory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If a record does not exist in memory, it is read from the disk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Database system may implement dynamic tiering in which</a:t>
            </a:r>
          </a:p>
          <a:p>
            <a:pPr marL="704850" lvl="2" indent="-342900"/>
            <a:r>
              <a:rPr lang="en-IN" dirty="0"/>
              <a:t>Frequently accessed records not present in memory are loaded and retained in the memory</a:t>
            </a:r>
          </a:p>
          <a:p>
            <a:pPr marL="704850" lvl="2" indent="-342900"/>
            <a:r>
              <a:rPr lang="en-IN" dirty="0"/>
              <a:t>Unused records are saved to disk and removed from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2F637745-FCB2-4D45-8F0E-4076539DA51D}"/>
              </a:ext>
            </a:extLst>
          </p:cNvPr>
          <p:cNvSpPr/>
          <p:nvPr/>
        </p:nvSpPr>
        <p:spPr>
          <a:xfrm>
            <a:off x="5331728" y="5086030"/>
            <a:ext cx="1528544" cy="1313183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Hard Disk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CB2F90-EE5F-4B62-BFB0-C572F2815278}"/>
              </a:ext>
            </a:extLst>
          </p:cNvPr>
          <p:cNvSpPr/>
          <p:nvPr/>
        </p:nvSpPr>
        <p:spPr>
          <a:xfrm>
            <a:off x="5320157" y="1447798"/>
            <a:ext cx="1528544" cy="12439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Main Memory (RAM)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3DFF8D-A756-4E76-AC0C-59067D52360E}"/>
              </a:ext>
            </a:extLst>
          </p:cNvPr>
          <p:cNvSpPr/>
          <p:nvPr/>
        </p:nvSpPr>
        <p:spPr>
          <a:xfrm>
            <a:off x="10776520" y="1856773"/>
            <a:ext cx="864096" cy="9100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CPU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ACF51B17-F277-44BC-9C5F-983365AA4122}"/>
              </a:ext>
            </a:extLst>
          </p:cNvPr>
          <p:cNvSpPr/>
          <p:nvPr/>
        </p:nvSpPr>
        <p:spPr>
          <a:xfrm>
            <a:off x="5221764" y="3126577"/>
            <a:ext cx="1725329" cy="123790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 memory?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7FC7B1-B0C7-4057-8FB9-0B9C5F4E222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6084429" y="2691779"/>
            <a:ext cx="0" cy="434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CF7EB9-B513-4918-9046-DB7E4836DDBC}"/>
              </a:ext>
            </a:extLst>
          </p:cNvPr>
          <p:cNvCxnSpPr>
            <a:cxnSpLocks/>
            <a:stCxn id="24" idx="2"/>
            <a:endCxn id="21" idx="1"/>
          </p:cNvCxnSpPr>
          <p:nvPr/>
        </p:nvCxnSpPr>
        <p:spPr>
          <a:xfrm>
            <a:off x="6084429" y="4364481"/>
            <a:ext cx="11571" cy="721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8215DA-EB61-4068-B282-FD5801B5AFE7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 rot="10800000">
            <a:off x="5320158" y="2069790"/>
            <a:ext cx="11571" cy="3672833"/>
          </a:xfrm>
          <a:prstGeom prst="bentConnector3">
            <a:avLst>
              <a:gd name="adj1" fmla="val 20756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57D05D-64C2-4731-A96C-13DE4B3264C4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6947094" y="2513533"/>
            <a:ext cx="3848467" cy="1231996"/>
          </a:xfrm>
          <a:prstGeom prst="bentConnector3">
            <a:avLst>
              <a:gd name="adj1" fmla="val 851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B8A149-CDF0-4CE5-BE50-461C5271B6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848701" y="2063712"/>
            <a:ext cx="3946859" cy="6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4610A43-D74E-4E5B-945D-C50013C7D293}"/>
              </a:ext>
            </a:extLst>
          </p:cNvPr>
          <p:cNvSpPr txBox="1"/>
          <p:nvPr/>
        </p:nvSpPr>
        <p:spPr>
          <a:xfrm>
            <a:off x="8003369" y="2255406"/>
            <a:ext cx="126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4"/>
                </a:solidFill>
              </a:rPr>
              <a:t>Request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5E47DF-1140-4433-A95D-874A6A59BDA3}"/>
              </a:ext>
            </a:extLst>
          </p:cNvPr>
          <p:cNvSpPr txBox="1"/>
          <p:nvPr/>
        </p:nvSpPr>
        <p:spPr>
          <a:xfrm>
            <a:off x="6039226" y="4649358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4"/>
                </a:solidFill>
              </a:rPr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BDFB5-1E62-45ED-B343-E15075998C45}"/>
              </a:ext>
            </a:extLst>
          </p:cNvPr>
          <p:cNvSpPr txBox="1"/>
          <p:nvPr/>
        </p:nvSpPr>
        <p:spPr>
          <a:xfrm>
            <a:off x="6013578" y="278106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4"/>
                </a:solidFill>
              </a:rPr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D9DCFF-A767-4986-A38A-9BC20E4419E8}"/>
              </a:ext>
            </a:extLst>
          </p:cNvPr>
          <p:cNvSpPr txBox="1"/>
          <p:nvPr/>
        </p:nvSpPr>
        <p:spPr>
          <a:xfrm rot="16200000">
            <a:off x="4212753" y="3752317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4"/>
                </a:solidFill>
              </a:rPr>
              <a:t>Load in memory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45274F-415A-4154-9850-420648E745B7}"/>
              </a:ext>
            </a:extLst>
          </p:cNvPr>
          <p:cNvSpPr txBox="1"/>
          <p:nvPr/>
        </p:nvSpPr>
        <p:spPr>
          <a:xfrm>
            <a:off x="8003369" y="1755850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4"/>
                </a:solidFill>
              </a:rPr>
              <a:t>Provide data</a:t>
            </a:r>
          </a:p>
        </p:txBody>
      </p:sp>
      <p:graphicFrame>
        <p:nvGraphicFramePr>
          <p:cNvPr id="64" name="Diagram 63">
            <a:extLst>
              <a:ext uri="{FF2B5EF4-FFF2-40B4-BE49-F238E27FC236}">
                <a16:creationId xmlns:a16="http://schemas.microsoft.com/office/drawing/2014/main" id="{6EDB538D-7C77-46C8-B1A3-9FF6F20B0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273340"/>
              </p:ext>
            </p:extLst>
          </p:nvPr>
        </p:nvGraphicFramePr>
        <p:xfrm>
          <a:off x="8063668" y="3137083"/>
          <a:ext cx="3723511" cy="3247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28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2F7F-DD5A-410D-8B44-83F9D780D7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Dictionary Compression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1EEE8-6B7C-4B3C-AFEA-9092E92971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3370030"/>
            <a:ext cx="7204634" cy="302942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 dictionary is built from the column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dictionary is sorted to improve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While storing the table, the </a:t>
            </a:r>
            <a:r>
              <a:rPr lang="en-IN" dirty="0" err="1"/>
              <a:t>ValueID</a:t>
            </a:r>
            <a:r>
              <a:rPr lang="en-IN" dirty="0"/>
              <a:t> from the dictionary is used instead of the actual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list of </a:t>
            </a:r>
            <a:r>
              <a:rPr lang="en-IN" dirty="0" err="1"/>
              <a:t>ValueIDs</a:t>
            </a:r>
            <a:r>
              <a:rPr lang="en-IN" dirty="0"/>
              <a:t> of a column is also called Attribute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When inserting a new value, the dictionary is first updated with new values, sorted and then the attribute vector is updated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When returning the query result, the </a:t>
            </a:r>
            <a:r>
              <a:rPr lang="en-IN" dirty="0" err="1"/>
              <a:t>ValueID</a:t>
            </a:r>
            <a:r>
              <a:rPr lang="en-IN" dirty="0"/>
              <a:t> is replaced with its corresponding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updates to the dictionary will reduce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When records are deleted, the dictionary is also updated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C6EA765-AF6A-4312-8CB1-2000F5CA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46342"/>
              </p:ext>
            </p:extLst>
          </p:nvPr>
        </p:nvGraphicFramePr>
        <p:xfrm>
          <a:off x="404812" y="1556792"/>
          <a:ext cx="39983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87">
                  <a:extLst>
                    <a:ext uri="{9D8B030D-6E8A-4147-A177-3AD203B41FA5}">
                      <a16:colId xmlns:a16="http://schemas.microsoft.com/office/drawing/2014/main" val="781123181"/>
                    </a:ext>
                  </a:extLst>
                </a:gridCol>
                <a:gridCol w="1332787">
                  <a:extLst>
                    <a:ext uri="{9D8B030D-6E8A-4147-A177-3AD203B41FA5}">
                      <a16:colId xmlns:a16="http://schemas.microsoft.com/office/drawing/2014/main" val="1270420026"/>
                    </a:ext>
                  </a:extLst>
                </a:gridCol>
                <a:gridCol w="1332787">
                  <a:extLst>
                    <a:ext uri="{9D8B030D-6E8A-4147-A177-3AD203B41FA5}">
                      <a16:colId xmlns:a16="http://schemas.microsoft.com/office/drawing/2014/main" val="3771187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PersonID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LastName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43186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331687D-817C-4367-89C8-E7ED48834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32620"/>
              </p:ext>
            </p:extLst>
          </p:nvPr>
        </p:nvGraphicFramePr>
        <p:xfrm>
          <a:off x="4943872" y="1556792"/>
          <a:ext cx="26655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87">
                  <a:extLst>
                    <a:ext uri="{9D8B030D-6E8A-4147-A177-3AD203B41FA5}">
                      <a16:colId xmlns:a16="http://schemas.microsoft.com/office/drawing/2014/main" val="781123181"/>
                    </a:ext>
                  </a:extLst>
                </a:gridCol>
                <a:gridCol w="1332787">
                  <a:extLst>
                    <a:ext uri="{9D8B030D-6E8A-4147-A177-3AD203B41FA5}">
                      <a16:colId xmlns:a16="http://schemas.microsoft.com/office/drawing/2014/main" val="127042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ValueID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0832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601D1A4F-66A8-4236-81C8-9953726B2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36261"/>
              </p:ext>
            </p:extLst>
          </p:nvPr>
        </p:nvGraphicFramePr>
        <p:xfrm>
          <a:off x="8148387" y="1556792"/>
          <a:ext cx="26655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87">
                  <a:extLst>
                    <a:ext uri="{9D8B030D-6E8A-4147-A177-3AD203B41FA5}">
                      <a16:colId xmlns:a16="http://schemas.microsoft.com/office/drawing/2014/main" val="781123181"/>
                    </a:ext>
                  </a:extLst>
                </a:gridCol>
                <a:gridCol w="1332787">
                  <a:extLst>
                    <a:ext uri="{9D8B030D-6E8A-4147-A177-3AD203B41FA5}">
                      <a16:colId xmlns:a16="http://schemas.microsoft.com/office/drawing/2014/main" val="127042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ValueID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083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1E5E7624-8C4B-440D-8B78-0923E9879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56442"/>
              </p:ext>
            </p:extLst>
          </p:nvPr>
        </p:nvGraphicFramePr>
        <p:xfrm>
          <a:off x="7788825" y="3782469"/>
          <a:ext cx="39983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87">
                  <a:extLst>
                    <a:ext uri="{9D8B030D-6E8A-4147-A177-3AD203B41FA5}">
                      <a16:colId xmlns:a16="http://schemas.microsoft.com/office/drawing/2014/main" val="781123181"/>
                    </a:ext>
                  </a:extLst>
                </a:gridCol>
                <a:gridCol w="1332787">
                  <a:extLst>
                    <a:ext uri="{9D8B030D-6E8A-4147-A177-3AD203B41FA5}">
                      <a16:colId xmlns:a16="http://schemas.microsoft.com/office/drawing/2014/main" val="1270420026"/>
                    </a:ext>
                  </a:extLst>
                </a:gridCol>
                <a:gridCol w="1332787">
                  <a:extLst>
                    <a:ext uri="{9D8B030D-6E8A-4147-A177-3AD203B41FA5}">
                      <a16:colId xmlns:a16="http://schemas.microsoft.com/office/drawing/2014/main" val="3771187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PersonID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LastName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431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EE67A6-3D10-4298-A724-16476EFF374F}"/>
              </a:ext>
            </a:extLst>
          </p:cNvPr>
          <p:cNvSpPr txBox="1"/>
          <p:nvPr/>
        </p:nvSpPr>
        <p:spPr>
          <a:xfrm>
            <a:off x="1102995" y="1187460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Data to be compressed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A7282-F68A-48E1-86CA-2B94AD36D088}"/>
              </a:ext>
            </a:extLst>
          </p:cNvPr>
          <p:cNvSpPr txBox="1"/>
          <p:nvPr/>
        </p:nvSpPr>
        <p:spPr>
          <a:xfrm>
            <a:off x="4894710" y="1193645"/>
            <a:ext cx="276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Dictionary for FirstName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118FC-36CB-48F6-94A0-F294A746E539}"/>
              </a:ext>
            </a:extLst>
          </p:cNvPr>
          <p:cNvSpPr txBox="1"/>
          <p:nvPr/>
        </p:nvSpPr>
        <p:spPr>
          <a:xfrm>
            <a:off x="8099225" y="1187460"/>
            <a:ext cx="276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Dictionary for </a:t>
            </a:r>
            <a:r>
              <a:rPr lang="en-IN" dirty="0" err="1">
                <a:solidFill>
                  <a:schemeClr val="accent4"/>
                </a:solidFill>
              </a:rPr>
              <a:t>LastName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CC0FB-67FA-4EE9-8B00-E1B247E47DC8}"/>
              </a:ext>
            </a:extLst>
          </p:cNvPr>
          <p:cNvSpPr txBox="1"/>
          <p:nvPr/>
        </p:nvSpPr>
        <p:spPr>
          <a:xfrm>
            <a:off x="8406056" y="3330576"/>
            <a:ext cx="276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Compressed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97820-E479-4973-BA39-141880A5892A}"/>
              </a:ext>
            </a:extLst>
          </p:cNvPr>
          <p:cNvSpPr txBox="1"/>
          <p:nvPr/>
        </p:nvSpPr>
        <p:spPr>
          <a:xfrm>
            <a:off x="9138654" y="5674194"/>
            <a:ext cx="134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Attribute Vector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0F98278-B975-4506-B210-7D59585F9C39}"/>
              </a:ext>
            </a:extLst>
          </p:cNvPr>
          <p:cNvSpPr/>
          <p:nvPr/>
        </p:nvSpPr>
        <p:spPr>
          <a:xfrm rot="16200000">
            <a:off x="9623066" y="4794641"/>
            <a:ext cx="329878" cy="1298702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2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B05C-6CC6-4752-AF68-5837899860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E72F-EBE6-4D5D-A3B1-87982C62BE8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1447800"/>
            <a:ext cx="5403155" cy="49516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Online Analytical Processing (OLAP)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Analytical queries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Generally done on historical data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Use data to answer a specific question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Examples: Revenue earned in a quarter, Quantity produced in a plant per shift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Online Transaction Processing (OLTP)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Transactional queries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Generally done on current data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Create or update data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Examples: Change in delivery address of a customer, Receipt of material from vendor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Hybrid Transaction/Analytical Processing (HTAP)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Use same system for both transactional and analytical processes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Eliminates data duplication between OLAP and OLTP systems and simplifies processing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343EF19-A98E-4CC5-8607-4814972EC06F}"/>
              </a:ext>
            </a:extLst>
          </p:cNvPr>
          <p:cNvSpPr txBox="1">
            <a:spLocks/>
          </p:cNvSpPr>
          <p:nvPr/>
        </p:nvSpPr>
        <p:spPr>
          <a:xfrm>
            <a:off x="6384032" y="1447799"/>
            <a:ext cx="5403155" cy="4951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Characteristics of Enterprise Data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Many columns in tables are empty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 lot of columns get default values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Some columns never get updated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Repetition of values is high in many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Due to empty/repeated values, data compression will lead to significant reduction in memory requirement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As a result, column store 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1849-7304-418B-838C-8D0B2B680B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Insert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38265-3755-428A-8736-91017512FE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1447800"/>
            <a:ext cx="11406188" cy="1837184"/>
          </a:xfrm>
          <a:prstGeom prst="rect">
            <a:avLst/>
          </a:prstGeom>
        </p:spPr>
        <p:txBody>
          <a:bodyPr numCol="2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Never delete any data, only invalidate outdated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Advantages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Complete change history is available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Simplified locking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Dictionary cleaning is not required, as nothing is ever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Disadvantages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Higher memory consumption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The criterion for selecting the valid entry needs to be present in the database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Implementation approaches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Point representation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Interval representation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0B4B12F9-6B4E-4EF7-9A96-40D8BA321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34531"/>
              </p:ext>
            </p:extLst>
          </p:nvPr>
        </p:nvGraphicFramePr>
        <p:xfrm>
          <a:off x="404812" y="3809150"/>
          <a:ext cx="440898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78112318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762228539"/>
                    </a:ext>
                  </a:extLst>
                </a:gridCol>
                <a:gridCol w="1276985">
                  <a:extLst>
                    <a:ext uri="{9D8B030D-6E8A-4147-A177-3AD203B41FA5}">
                      <a16:colId xmlns:a16="http://schemas.microsoft.com/office/drawing/2014/main" val="127042002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771187222"/>
                    </a:ext>
                  </a:extLst>
                </a:gridCol>
              </a:tblGrid>
              <a:tr h="297953">
                <a:tc>
                  <a:txBody>
                    <a:bodyPr/>
                    <a:lstStyle/>
                    <a:p>
                      <a:r>
                        <a:rPr lang="en-IN" sz="1400" dirty="0" err="1"/>
                        <a:t>RecordID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Valid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7105"/>
                  </a:ext>
                </a:extLst>
              </a:tr>
              <a:tr h="29795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00000001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FG0001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01-01-2022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39848"/>
                  </a:ext>
                </a:extLst>
              </a:tr>
              <a:tr h="29795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00000002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FG0002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01-01-2022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08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AF08EE-E893-437A-8D47-CD2DFD1CD1C7}"/>
              </a:ext>
            </a:extLst>
          </p:cNvPr>
          <p:cNvSpPr txBox="1"/>
          <p:nvPr/>
        </p:nvSpPr>
        <p:spPr>
          <a:xfrm>
            <a:off x="404811" y="3439818"/>
            <a:ext cx="440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Point representation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B795F8A-33E8-4819-B557-43AA7EE51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75821"/>
              </p:ext>
            </p:extLst>
          </p:nvPr>
        </p:nvGraphicFramePr>
        <p:xfrm>
          <a:off x="412182" y="5088922"/>
          <a:ext cx="440898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78112318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762228539"/>
                    </a:ext>
                  </a:extLst>
                </a:gridCol>
                <a:gridCol w="1276985">
                  <a:extLst>
                    <a:ext uri="{9D8B030D-6E8A-4147-A177-3AD203B41FA5}">
                      <a16:colId xmlns:a16="http://schemas.microsoft.com/office/drawing/2014/main" val="127042002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771187222"/>
                    </a:ext>
                  </a:extLst>
                </a:gridCol>
              </a:tblGrid>
              <a:tr h="297953">
                <a:tc>
                  <a:txBody>
                    <a:bodyPr/>
                    <a:lstStyle/>
                    <a:p>
                      <a:r>
                        <a:rPr lang="en-IN" sz="1400" dirty="0" err="1"/>
                        <a:t>RecordID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Valid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7105"/>
                  </a:ext>
                </a:extLst>
              </a:tr>
              <a:tr h="29795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00000001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FG0001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01-01-2022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39848"/>
                  </a:ext>
                </a:extLst>
              </a:tr>
              <a:tr h="29795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00000002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FG0002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01-01-2022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0832"/>
                  </a:ext>
                </a:extLst>
              </a:tr>
              <a:tr h="29795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00000001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FG0001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01-05-2022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53449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346497B8-0FA5-4F96-BD49-57E7EDE5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46635"/>
              </p:ext>
            </p:extLst>
          </p:nvPr>
        </p:nvGraphicFramePr>
        <p:xfrm>
          <a:off x="5879975" y="3784837"/>
          <a:ext cx="547261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00">
                  <a:extLst>
                    <a:ext uri="{9D8B030D-6E8A-4147-A177-3AD203B41FA5}">
                      <a16:colId xmlns:a16="http://schemas.microsoft.com/office/drawing/2014/main" val="781123181"/>
                    </a:ext>
                  </a:extLst>
                </a:gridCol>
                <a:gridCol w="915200">
                  <a:extLst>
                    <a:ext uri="{9D8B030D-6E8A-4147-A177-3AD203B41FA5}">
                      <a16:colId xmlns:a16="http://schemas.microsoft.com/office/drawing/2014/main" val="3762228539"/>
                    </a:ext>
                  </a:extLst>
                </a:gridCol>
                <a:gridCol w="1248608">
                  <a:extLst>
                    <a:ext uri="{9D8B030D-6E8A-4147-A177-3AD203B41FA5}">
                      <a16:colId xmlns:a16="http://schemas.microsoft.com/office/drawing/2014/main" val="1270420026"/>
                    </a:ext>
                  </a:extLst>
                </a:gridCol>
                <a:gridCol w="1161601">
                  <a:extLst>
                    <a:ext uri="{9D8B030D-6E8A-4147-A177-3AD203B41FA5}">
                      <a16:colId xmlns:a16="http://schemas.microsoft.com/office/drawing/2014/main" val="3771187222"/>
                    </a:ext>
                  </a:extLst>
                </a:gridCol>
                <a:gridCol w="1161601">
                  <a:extLst>
                    <a:ext uri="{9D8B030D-6E8A-4147-A177-3AD203B41FA5}">
                      <a16:colId xmlns:a16="http://schemas.microsoft.com/office/drawing/2014/main" val="3224934622"/>
                    </a:ext>
                  </a:extLst>
                </a:gridCol>
              </a:tblGrid>
              <a:tr h="297953">
                <a:tc>
                  <a:txBody>
                    <a:bodyPr/>
                    <a:lstStyle/>
                    <a:p>
                      <a:r>
                        <a:rPr lang="en-IN" sz="1400" dirty="0" err="1"/>
                        <a:t>RecordID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Valid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Valid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7105"/>
                  </a:ext>
                </a:extLst>
              </a:tr>
              <a:tr h="29795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00000001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FG0001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01-01-2022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39848"/>
                  </a:ext>
                </a:extLst>
              </a:tr>
              <a:tr h="29795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00000002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FG0002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01-01-2022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08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76472C-0A86-4B36-8472-6707E1898094}"/>
              </a:ext>
            </a:extLst>
          </p:cNvPr>
          <p:cNvSpPr txBox="1"/>
          <p:nvPr/>
        </p:nvSpPr>
        <p:spPr>
          <a:xfrm>
            <a:off x="5879973" y="3415505"/>
            <a:ext cx="547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Interval representation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22DD0BE-E447-46EF-89DA-ABC4F378A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04090"/>
              </p:ext>
            </p:extLst>
          </p:nvPr>
        </p:nvGraphicFramePr>
        <p:xfrm>
          <a:off x="5887345" y="5064609"/>
          <a:ext cx="547261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00">
                  <a:extLst>
                    <a:ext uri="{9D8B030D-6E8A-4147-A177-3AD203B41FA5}">
                      <a16:colId xmlns:a16="http://schemas.microsoft.com/office/drawing/2014/main" val="781123181"/>
                    </a:ext>
                  </a:extLst>
                </a:gridCol>
                <a:gridCol w="915200">
                  <a:extLst>
                    <a:ext uri="{9D8B030D-6E8A-4147-A177-3AD203B41FA5}">
                      <a16:colId xmlns:a16="http://schemas.microsoft.com/office/drawing/2014/main" val="3762228539"/>
                    </a:ext>
                  </a:extLst>
                </a:gridCol>
                <a:gridCol w="1248608">
                  <a:extLst>
                    <a:ext uri="{9D8B030D-6E8A-4147-A177-3AD203B41FA5}">
                      <a16:colId xmlns:a16="http://schemas.microsoft.com/office/drawing/2014/main" val="1270420026"/>
                    </a:ext>
                  </a:extLst>
                </a:gridCol>
                <a:gridCol w="1161601">
                  <a:extLst>
                    <a:ext uri="{9D8B030D-6E8A-4147-A177-3AD203B41FA5}">
                      <a16:colId xmlns:a16="http://schemas.microsoft.com/office/drawing/2014/main" val="3771187222"/>
                    </a:ext>
                  </a:extLst>
                </a:gridCol>
                <a:gridCol w="1161601">
                  <a:extLst>
                    <a:ext uri="{9D8B030D-6E8A-4147-A177-3AD203B41FA5}">
                      <a16:colId xmlns:a16="http://schemas.microsoft.com/office/drawing/2014/main" val="728520408"/>
                    </a:ext>
                  </a:extLst>
                </a:gridCol>
              </a:tblGrid>
              <a:tr h="297953">
                <a:tc>
                  <a:txBody>
                    <a:bodyPr/>
                    <a:lstStyle/>
                    <a:p>
                      <a:r>
                        <a:rPr lang="en-IN" sz="1400" dirty="0" err="1"/>
                        <a:t>RecordID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Valid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Valid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7105"/>
                  </a:ext>
                </a:extLst>
              </a:tr>
              <a:tr h="29795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00000001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FG0001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01-01-2022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01-05-2022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139848"/>
                  </a:ext>
                </a:extLst>
              </a:tr>
              <a:tr h="29795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00000002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FG0002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01-01-2022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0832"/>
                  </a:ext>
                </a:extLst>
              </a:tr>
              <a:tr h="29795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00000001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FG0001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01-05-2022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5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99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8D28-C661-4595-B930-6CCCCE44D4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Table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B7107-75E8-42A6-A2B1-1CC62C00158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1447800"/>
            <a:ext cx="11406188" cy="49516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Distributes the data of the table into multiple independent and non overlapping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Some advantages of partitioning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Load balancing in a distributed system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Overcome size limitation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Parallel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Approaches to partitioning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Vertical partitioning</a:t>
            </a:r>
          </a:p>
          <a:p>
            <a:pPr marL="704850" lvl="2" indent="-342900"/>
            <a:r>
              <a:rPr lang="en-IN" dirty="0"/>
              <a:t>Split column into two or more parts</a:t>
            </a:r>
          </a:p>
          <a:p>
            <a:pPr marL="704850" lvl="2" indent="-342900"/>
            <a:r>
              <a:rPr lang="en-IN" dirty="0"/>
              <a:t>Generally primary key is replicated in each part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Horizontal partitioning</a:t>
            </a:r>
          </a:p>
          <a:p>
            <a:pPr marL="704850" lvl="2" indent="-342900"/>
            <a:r>
              <a:rPr lang="en-IN" dirty="0"/>
              <a:t>Split table based on number of rows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Range partitioning</a:t>
            </a:r>
          </a:p>
          <a:p>
            <a:pPr marL="704850" lvl="2" indent="-342900"/>
            <a:r>
              <a:rPr lang="en-IN" dirty="0"/>
              <a:t>Split table based on a range of values of a field or fields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Round robin partitioning</a:t>
            </a:r>
          </a:p>
          <a:p>
            <a:pPr marL="704850" lvl="2" indent="-342900"/>
            <a:r>
              <a:rPr lang="en-IN" dirty="0"/>
              <a:t>Distribute records across all partitions</a:t>
            </a:r>
          </a:p>
        </p:txBody>
      </p:sp>
    </p:spTree>
    <p:extLst>
      <p:ext uri="{BB962C8B-B14F-4D97-AF65-F5344CB8AC3E}">
        <p14:creationId xmlns:p14="http://schemas.microsoft.com/office/powerpoint/2010/main" val="308212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189E-BCC5-41CB-ACBE-FA66F4CE11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SAP HANA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36584-95E4-489E-9B54-5785B669E76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1447800"/>
            <a:ext cx="11406188" cy="495165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HANA is an acronym for </a:t>
            </a:r>
            <a:r>
              <a:rPr lang="en-IN" b="1" dirty="0"/>
              <a:t>H</a:t>
            </a:r>
            <a:r>
              <a:rPr lang="en-IN" dirty="0"/>
              <a:t>igh performance </a:t>
            </a:r>
            <a:r>
              <a:rPr lang="en-IN" b="1" dirty="0" err="1"/>
              <a:t>AN</a:t>
            </a:r>
            <a:r>
              <a:rPr lang="en-IN" dirty="0" err="1"/>
              <a:t>alytical</a:t>
            </a:r>
            <a:r>
              <a:rPr lang="en-IN" dirty="0"/>
              <a:t> </a:t>
            </a:r>
            <a:r>
              <a:rPr lang="en-IN" b="1" dirty="0"/>
              <a:t>A</a:t>
            </a:r>
            <a:r>
              <a:rPr lang="en-IN" dirty="0"/>
              <a:t>ppliance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SAP HANA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In-memory database supporting both row and column stores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Capable of both OLAP and OLTP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Can run both on-premise and in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SAP HANA Platform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Flexible data source-agnostic in-memory data platform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It is built on top of the SAP HANA database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5207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13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4614-3342-4327-AD69-FD4EA8453C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Services Provided By the HANA Platform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74C740-8048-4325-BEFD-F187786D5CB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4812" y="1447800"/>
            <a:ext cx="11406188" cy="4951650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Application Services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Extended Services Classic (XSC)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Extended Services Advanced (XSA)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Fiori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Processing Services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Text Analysis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Spatial Analysis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Graph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Predictive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Integrated Services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Data Virtualization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ETL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Database Services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OLAP + OLTP = HTAP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Multicore Parallelism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IN" dirty="0"/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2281898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2.pptx" id="{4E267CF8-9105-4C04-8A4B-7AEE8CF5A090}" vid="{CF555E12-DAD9-47F9-A47B-5AD9CFEEC164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79D68279BD8848B2E6E25BDBF8C2D3" ma:contentTypeVersion="16" ma:contentTypeDescription="Create a new document." ma:contentTypeScope="" ma:versionID="077d0757f9e5a467e074d2d6e8e70bac">
  <xsd:schema xmlns:xsd="http://www.w3.org/2001/XMLSchema" xmlns:xs="http://www.w3.org/2001/XMLSchema" xmlns:p="http://schemas.microsoft.com/office/2006/metadata/properties" xmlns:ns2="892d93e1-f394-447a-89d4-a77303aa605e" xmlns:ns3="cd6156e9-227f-4c5d-869b-e260890bbe46" targetNamespace="http://schemas.microsoft.com/office/2006/metadata/properties" ma:root="true" ma:fieldsID="6b53187c3007cfed7db15853367b29c2" ns2:_="" ns3:_="">
    <xsd:import namespace="892d93e1-f394-447a-89d4-a77303aa605e"/>
    <xsd:import namespace="cd6156e9-227f-4c5d-869b-e260890bbe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d93e1-f394-447a-89d4-a77303aa60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dc4df07-b85f-4eb6-bf17-4b81d0193c7a}" ma:internalName="TaxCatchAll" ma:showField="CatchAllData" ma:web="892d93e1-f394-447a-89d4-a77303aa60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56e9-227f-4c5d-869b-e260890bb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6156e9-227f-4c5d-869b-e260890bbe46">
      <Terms xmlns="http://schemas.microsoft.com/office/infopath/2007/PartnerControls"/>
    </lcf76f155ced4ddcb4097134ff3c332f>
    <TaxCatchAll xmlns="892d93e1-f394-447a-89d4-a77303aa605e" xsi:nil="true"/>
    <SharedWithUsers xmlns="892d93e1-f394-447a-89d4-a77303aa605e">
      <UserInfo>
        <DisplayName/>
        <AccountId xsi:nil="true"/>
        <AccountType/>
      </UserInfo>
    </SharedWithUsers>
    <MediaLengthInSeconds xmlns="cd6156e9-227f-4c5d-869b-e260890bbe46" xsi:nil="true"/>
  </documentManagement>
</p:properties>
</file>

<file path=customXml/itemProps1.xml><?xml version="1.0" encoding="utf-8"?>
<ds:datastoreItem xmlns:ds="http://schemas.openxmlformats.org/officeDocument/2006/customXml" ds:itemID="{8C9CD1B1-2BE5-44DA-8FA3-3EBEC5368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2d93e1-f394-447a-89d4-a77303aa605e"/>
    <ds:schemaRef ds:uri="cd6156e9-227f-4c5d-869b-e260890bbe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B09ECE-D1C0-42A5-B69E-8C88764DB9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5F6DA-EDFD-4C3F-B2EB-EDE359E124E2}">
  <ds:schemaRefs>
    <ds:schemaRef ds:uri="http://schemas.microsoft.com/office/2006/metadata/properties"/>
    <ds:schemaRef ds:uri="83fd27e2-85d6-4e10-9bbd-a3e555ecf21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f1122fed-4606-4ec8-90ef-13536176a38c"/>
    <ds:schemaRef ds:uri="http://www.w3.org/XML/1998/namespace"/>
    <ds:schemaRef ds:uri="cd6156e9-227f-4c5d-869b-e260890bbe46"/>
    <ds:schemaRef ds:uri="892d93e1-f394-447a-89d4-a77303aa605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ppt-Capgemini_Standard-Template_2022</Template>
  <TotalTime>7057</TotalTime>
  <Words>1566</Words>
  <Application>Microsoft Office PowerPoint</Application>
  <PresentationFormat>Widescreen</PresentationFormat>
  <Paragraphs>391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Wingdings</vt:lpstr>
      <vt:lpstr>Ubuntu</vt:lpstr>
      <vt:lpstr>Arial</vt:lpstr>
      <vt:lpstr>Capgemini2021</vt:lpstr>
      <vt:lpstr>What is a Relational Database?</vt:lpstr>
      <vt:lpstr>Row And Column Store</vt:lpstr>
      <vt:lpstr>In Memory Database</vt:lpstr>
      <vt:lpstr>Dictionary Compression</vt:lpstr>
      <vt:lpstr>Data Processing</vt:lpstr>
      <vt:lpstr>Insert Only</vt:lpstr>
      <vt:lpstr>Table Partitioning</vt:lpstr>
      <vt:lpstr>SAP HANA</vt:lpstr>
      <vt:lpstr>Services Provided By the HANA Platform</vt:lpstr>
      <vt:lpstr>Architecture of the HANA Platform</vt:lpstr>
      <vt:lpstr>Architecture of the HANA Database</vt:lpstr>
      <vt:lpstr>The DIFFERENTIAL Buffer</vt:lpstr>
      <vt:lpstr>References for Further reading</vt:lpstr>
      <vt:lpstr>References for 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Relational Database?</dc:title>
  <dc:subject>Capgemini template</dc:subject>
  <dc:creator>Jaieel, Aditya</dc:creator>
  <cp:lastModifiedBy>BHAGWANJEE SINGH, ABHAY</cp:lastModifiedBy>
  <cp:revision>339</cp:revision>
  <dcterms:created xsi:type="dcterms:W3CDTF">2022-04-28T11:10:20Z</dcterms:created>
  <dcterms:modified xsi:type="dcterms:W3CDTF">2024-08-14T06:54:06Z</dcterms:modified>
  <cp:category>Enter Data Classification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0x0101002879D68279BD8848B2E6E25BDBF8C2D3</vt:lpwstr>
  </property>
  <property fmtid="{D5CDD505-2E9C-101B-9397-08002B2CF9AE}" pid="3" name="Order">
    <vt:r8>1041200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