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6"/>
  </p:notesMasterIdLst>
  <p:handoutMasterIdLst>
    <p:handoutMasterId r:id="rId37"/>
  </p:handoutMasterIdLst>
  <p:sldIdLst>
    <p:sldId id="258" r:id="rId2"/>
    <p:sldId id="264" r:id="rId3"/>
    <p:sldId id="296" r:id="rId4"/>
    <p:sldId id="265" r:id="rId5"/>
    <p:sldId id="317" r:id="rId6"/>
    <p:sldId id="295" r:id="rId7"/>
    <p:sldId id="297" r:id="rId8"/>
    <p:sldId id="299" r:id="rId9"/>
    <p:sldId id="298" r:id="rId10"/>
    <p:sldId id="309" r:id="rId11"/>
    <p:sldId id="318" r:id="rId12"/>
    <p:sldId id="319" r:id="rId13"/>
    <p:sldId id="308" r:id="rId14"/>
    <p:sldId id="320" r:id="rId15"/>
    <p:sldId id="307" r:id="rId16"/>
    <p:sldId id="321" r:id="rId17"/>
    <p:sldId id="306" r:id="rId18"/>
    <p:sldId id="305" r:id="rId19"/>
    <p:sldId id="304" r:id="rId20"/>
    <p:sldId id="322" r:id="rId21"/>
    <p:sldId id="303" r:id="rId22"/>
    <p:sldId id="323" r:id="rId23"/>
    <p:sldId id="302" r:id="rId24"/>
    <p:sldId id="301" r:id="rId25"/>
    <p:sldId id="324" r:id="rId26"/>
    <p:sldId id="325" r:id="rId27"/>
    <p:sldId id="300" r:id="rId28"/>
    <p:sldId id="313" r:id="rId29"/>
    <p:sldId id="312" r:id="rId30"/>
    <p:sldId id="311" r:id="rId31"/>
    <p:sldId id="310" r:id="rId32"/>
    <p:sldId id="316" r:id="rId33"/>
    <p:sldId id="315" r:id="rId34"/>
    <p:sldId id="326" r:id="rId35"/>
  </p:sldIdLst>
  <p:sldSz cx="12192000" cy="6858000"/>
  <p:notesSz cx="6858000" cy="9144000"/>
  <p:custDataLst>
    <p:tags r:id="rId3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99C"/>
    <a:srgbClr val="6D64CC"/>
    <a:srgbClr val="C7FF17"/>
    <a:srgbClr val="CC2980"/>
    <a:srgbClr val="80B8D6"/>
    <a:srgbClr val="88D5ED"/>
    <a:srgbClr val="FF6327"/>
    <a:srgbClr val="860864"/>
    <a:srgbClr val="FF7D82"/>
    <a:srgbClr val="6E6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759" autoAdjust="0"/>
  </p:normalViewPr>
  <p:slideViewPr>
    <p:cSldViewPr>
      <p:cViewPr varScale="1">
        <p:scale>
          <a:sx n="78" d="100"/>
          <a:sy n="78" d="100"/>
        </p:scale>
        <p:origin x="140" y="6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1692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14/08/2024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14/08/2024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16" name="Object 1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53503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pos="257">
          <p15:clr>
            <a:srgbClr val="FBAE40"/>
          </p15:clr>
        </p15:guide>
        <p15:guide id="3" pos="3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31F4250-75BE-456B-A9D8-680BA4145249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2DC803-B0F7-4D0E-81CA-9DDCB14FA42C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C5671A-353B-4887-BEEF-56CEFAE8D83D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CC6ACEFF-8651-4C08-BAF6-3BFAE6473DAF}"/>
              </a:ext>
            </a:extLst>
          </p:cNvPr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78" r:id="rId6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5016499" y="3644152"/>
            <a:ext cx="6899275" cy="1449897"/>
          </a:xfrm>
        </p:spPr>
        <p:txBody>
          <a:bodyPr/>
          <a:lstStyle/>
          <a:p>
            <a:r>
              <a:rPr lang="en-US" dirty="0"/>
              <a:t>New Syntax (ABAP)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MOVE-CORRESPONDING for Internal Tables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64068" y="1752438"/>
            <a:ext cx="10600484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You can use MOVE-CORRESPONDING not only for structures but also for internal tables . Components of the same name are assigned row by row.</a:t>
            </a:r>
          </a:p>
          <a:p>
            <a:r>
              <a:rPr lang="en-US" dirty="0"/>
              <a:t>New additions EXPANDING NESTED TABLES and KEEPING TARGET LINES</a:t>
            </a:r>
          </a:p>
          <a:p>
            <a:r>
              <a:rPr lang="en-US" dirty="0"/>
              <a:t>allow to resolve tabular components of structures and to append lines instead of overwriting existing lines.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OLD :</a:t>
            </a:r>
          </a:p>
          <a:p>
            <a:r>
              <a:rPr lang="en-US" dirty="0">
                <a:solidFill>
                  <a:schemeClr val="accent1"/>
                </a:solidFill>
              </a:rPr>
              <a:t>MOVE-CORRESPONDING wa1 TO wa2.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New:</a:t>
            </a:r>
          </a:p>
          <a:p>
            <a:r>
              <a:rPr lang="en-US" dirty="0">
                <a:solidFill>
                  <a:schemeClr val="accent1"/>
                </a:solidFill>
              </a:rPr>
              <a:t>MOVE-CORRESPONDING itab1 TO itab2 EXPANDING NESTED TABLES</a:t>
            </a:r>
          </a:p>
          <a:p>
            <a:r>
              <a:rPr lang="en-US" dirty="0">
                <a:solidFill>
                  <a:schemeClr val="accent1"/>
                </a:solidFill>
              </a:rPr>
              <a:t>KEEPING TARGET LINES.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99244" y="22653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076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MOVE-CORRESPONDING for Internal Tables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99244" y="22653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284842"/>
            <a:ext cx="8343944" cy="51037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3392" y="83671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:</a:t>
            </a:r>
          </a:p>
        </p:txBody>
      </p:sp>
    </p:spTree>
    <p:extLst>
      <p:ext uri="{BB962C8B-B14F-4D97-AF65-F5344CB8AC3E}">
        <p14:creationId xmlns:p14="http://schemas.microsoft.com/office/powerpoint/2010/main" val="753756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MOVE-CORRESPONDING for Internal Tables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99244" y="22653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44" y="1268760"/>
            <a:ext cx="9703417" cy="50901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3392" y="83671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:</a:t>
            </a:r>
          </a:p>
        </p:txBody>
      </p:sp>
    </p:spTree>
    <p:extLst>
      <p:ext uri="{BB962C8B-B14F-4D97-AF65-F5344CB8AC3E}">
        <p14:creationId xmlns:p14="http://schemas.microsoft.com/office/powerpoint/2010/main" val="1050273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expressions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99244" y="1481216"/>
            <a:ext cx="998924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Table expressions replace READ TABLE statement</a:t>
            </a:r>
          </a:p>
          <a:p>
            <a:pPr lvl="0"/>
            <a:r>
              <a:rPr lang="en-US" dirty="0"/>
              <a:t>You need to use the square bracket [ ]. Within the bracket, you would</a:t>
            </a:r>
          </a:p>
          <a:p>
            <a:r>
              <a:rPr lang="en-US" dirty="0"/>
              <a:t>need to specify the component you want to use as the key.</a:t>
            </a:r>
          </a:p>
          <a:p>
            <a:pPr lvl="0"/>
            <a:r>
              <a:rPr lang="en-US" dirty="0"/>
              <a:t>When table entry doesn’t exist, a catchable exception</a:t>
            </a:r>
          </a:p>
          <a:p>
            <a:r>
              <a:rPr lang="en-US" dirty="0"/>
              <a:t>CX_SY_ITAB_LINE_NOT_FOUND is raised.</a:t>
            </a:r>
          </a:p>
          <a:p>
            <a:r>
              <a:rPr lang="en-U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Old syntax</a:t>
            </a:r>
          </a:p>
          <a:p>
            <a:r>
              <a:rPr lang="en-US" dirty="0">
                <a:solidFill>
                  <a:schemeClr val="accent1"/>
                </a:solidFill>
              </a:rPr>
              <a:t>READ TABLE IT_SALES INTO WA_SALES WITH KEY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kunnr</a:t>
            </a:r>
            <a:r>
              <a:rPr lang="en-US" dirty="0">
                <a:solidFill>
                  <a:schemeClr val="accent1"/>
                </a:solidFill>
              </a:rPr>
              <a:t> = '0000009000’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vbeln</a:t>
            </a:r>
            <a:r>
              <a:rPr lang="en-US" dirty="0">
                <a:solidFill>
                  <a:schemeClr val="accent1"/>
                </a:solidFill>
              </a:rPr>
              <a:t> = 'S2’.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syntax</a:t>
            </a:r>
          </a:p>
          <a:p>
            <a:r>
              <a:rPr lang="en-US" dirty="0">
                <a:solidFill>
                  <a:schemeClr val="accent1"/>
                </a:solidFill>
              </a:rPr>
              <a:t>data(wa_sales1) = </a:t>
            </a:r>
            <a:r>
              <a:rPr lang="en-US" dirty="0" err="1">
                <a:solidFill>
                  <a:schemeClr val="accent1"/>
                </a:solidFill>
              </a:rPr>
              <a:t>it_sales</a:t>
            </a:r>
            <a:r>
              <a:rPr lang="en-US" dirty="0">
                <a:solidFill>
                  <a:schemeClr val="accent1"/>
                </a:solidFill>
              </a:rPr>
              <a:t>[ </a:t>
            </a:r>
            <a:r>
              <a:rPr lang="en-US" dirty="0" err="1">
                <a:solidFill>
                  <a:schemeClr val="accent1"/>
                </a:solidFill>
              </a:rPr>
              <a:t>kunnr</a:t>
            </a:r>
            <a:r>
              <a:rPr lang="en-US" dirty="0">
                <a:solidFill>
                  <a:schemeClr val="accent1"/>
                </a:solidFill>
              </a:rPr>
              <a:t> = '0000009000’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vbeln</a:t>
            </a:r>
            <a:r>
              <a:rPr lang="en-US" dirty="0">
                <a:solidFill>
                  <a:schemeClr val="accent1"/>
                </a:solidFill>
              </a:rPr>
              <a:t> = 'S2' 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99244" y="22653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879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expressions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99244" y="22653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83" y="2265313"/>
            <a:ext cx="5992061" cy="34580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7752184" y="2265313"/>
            <a:ext cx="2486372" cy="10097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3183" y="1340768"/>
            <a:ext cx="333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8168" y="1340768"/>
            <a:ext cx="333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587335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CONVERSION_EXIT_ALPHA_INPUT/OURPUT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99244" y="844473"/>
            <a:ext cx="1056530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OLD : </a:t>
            </a:r>
            <a:r>
              <a:rPr lang="en-US" dirty="0"/>
              <a:t>Traditionally the function modules</a:t>
            </a:r>
          </a:p>
          <a:p>
            <a:r>
              <a:rPr lang="en-US" dirty="0"/>
              <a:t>CONVERSION_EXIT_ALPHA_INPUT and</a:t>
            </a:r>
          </a:p>
          <a:p>
            <a:r>
              <a:rPr lang="en-US" dirty="0"/>
              <a:t>CONVERSION_EXIT_ALPHA_OUTPUT were used for conversion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New :</a:t>
            </a:r>
            <a:r>
              <a:rPr lang="en-US" dirty="0"/>
              <a:t>You just need to use the </a:t>
            </a:r>
            <a:r>
              <a:rPr lang="en-US" b="1" dirty="0"/>
              <a:t>ALPHA </a:t>
            </a:r>
            <a:r>
              <a:rPr lang="en-US" dirty="0"/>
              <a:t>keyword formatting option with OUT or IN.</a:t>
            </a:r>
          </a:p>
          <a:p>
            <a:r>
              <a:rPr lang="en-US" dirty="0" err="1"/>
              <a:t>Eg</a:t>
            </a:r>
            <a:r>
              <a:rPr lang="en-US" dirty="0"/>
              <a:t> : KUNNR value of ‘12345’ changes to ‘000001235’, 5 zero added as</a:t>
            </a:r>
          </a:p>
          <a:p>
            <a:r>
              <a:rPr lang="en-US" dirty="0"/>
              <a:t>KUNNR length is 10 CHAR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99244" y="22653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8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244" y="3152797"/>
            <a:ext cx="8693100" cy="279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79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CONVERSION_EXIT_ALPHA_INPUT/OURPUT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99244" y="22653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3444"/>
          <a:stretch/>
        </p:blipFill>
        <p:spPr>
          <a:xfrm>
            <a:off x="550486" y="1916833"/>
            <a:ext cx="5239481" cy="2016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471" y="1735831"/>
            <a:ext cx="3172268" cy="16956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0486" y="1104900"/>
            <a:ext cx="2619740" cy="379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54471" y="1104900"/>
            <a:ext cx="2257953" cy="379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86" y="4341279"/>
            <a:ext cx="4048690" cy="20005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4471" y="4341279"/>
            <a:ext cx="2943636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07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Character for Host Variables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99244" y="1104900"/>
            <a:ext cx="1106936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ABAP data objects used in Open SQL statements usually variables are interpreted as host variables.</a:t>
            </a:r>
          </a:p>
          <a:p>
            <a:r>
              <a:rPr lang="en-US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Host variables should be prefixed with the escape character @.</a:t>
            </a:r>
          </a:p>
          <a:p>
            <a:r>
              <a:rPr lang="en-US" dirty="0"/>
              <a:t> 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In the below example, </a:t>
            </a:r>
            <a:r>
              <a:rPr lang="en-US" dirty="0" err="1"/>
              <a:t>pcarrid</a:t>
            </a:r>
            <a:r>
              <a:rPr lang="en-US" dirty="0"/>
              <a:t> is the host variable and CARRID is the guest variable.</a:t>
            </a:r>
          </a:p>
          <a:p>
            <a:r>
              <a:rPr lang="en-US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Similarly ITSCARR is the host variable and SCARR is the guest.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DATA PCARRID TYPE SCARR-CARRID VALUE 'AA’.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SELECT CARRID,CARRNAME,CURRCODE,URL FROM SCARR</a:t>
            </a:r>
          </a:p>
          <a:p>
            <a:r>
              <a:rPr lang="en-US" dirty="0"/>
              <a:t>INTO TABLE @DATA(ITSCARR) WHERE CARRID = @PCARRID.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99244" y="22653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442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SWITCH statement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07368" y="1524007"/>
            <a:ext cx="1072919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Use SWITCH statement instead of CASE statement</a:t>
            </a:r>
          </a:p>
          <a:p>
            <a:r>
              <a:rPr lang="en-US" b="1" dirty="0"/>
              <a:t>Old: </a:t>
            </a:r>
            <a:r>
              <a:rPr lang="en-US" dirty="0"/>
              <a:t>By using CASE Statement , you need to keep mentioning what variable</a:t>
            </a:r>
          </a:p>
          <a:p>
            <a:r>
              <a:rPr lang="en-US" dirty="0"/>
              <a:t>you’re filling in every branch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Eg</a:t>
            </a:r>
            <a:r>
              <a:rPr lang="en-US" dirty="0">
                <a:solidFill>
                  <a:schemeClr val="accent1"/>
                </a:solidFill>
              </a:rPr>
              <a:t> . CASE LV_INDICATOR.</a:t>
            </a:r>
          </a:p>
          <a:p>
            <a:r>
              <a:rPr lang="en-US" dirty="0">
                <a:solidFill>
                  <a:schemeClr val="accent1"/>
                </a:solidFill>
              </a:rPr>
              <a:t>WHEN 1. LV_DAY = 'January'. WHEN 2.	LV_DAY = 'February'.</a:t>
            </a:r>
          </a:p>
          <a:p>
            <a:r>
              <a:rPr lang="en-US" dirty="0">
                <a:solidFill>
                  <a:schemeClr val="accent1"/>
                </a:solidFill>
              </a:rPr>
              <a:t>ENDCASE.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New : </a:t>
            </a:r>
            <a:r>
              <a:rPr lang="en-US" dirty="0"/>
              <a:t>Using Switch statement, you don’t need to keep mentioning what variable you’re filling in every branch .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1"/>
                </a:solidFill>
              </a:rPr>
              <a:t>Eg</a:t>
            </a:r>
            <a:r>
              <a:rPr lang="en-US" dirty="0">
                <a:solidFill>
                  <a:schemeClr val="accent1"/>
                </a:solidFill>
              </a:rPr>
              <a:t>.	DATA(</a:t>
            </a:r>
            <a:r>
              <a:rPr lang="en-US" dirty="0" err="1">
                <a:solidFill>
                  <a:schemeClr val="accent1"/>
                </a:solidFill>
              </a:rPr>
              <a:t>lv_day</a:t>
            </a:r>
            <a:r>
              <a:rPr lang="en-US" dirty="0">
                <a:solidFill>
                  <a:schemeClr val="accent1"/>
                </a:solidFill>
              </a:rPr>
              <a:t>) = </a:t>
            </a:r>
            <a:r>
              <a:rPr lang="en-US" b="1" dirty="0">
                <a:solidFill>
                  <a:schemeClr val="accent1"/>
                </a:solidFill>
              </a:rPr>
              <a:t>SWITCH </a:t>
            </a:r>
            <a:r>
              <a:rPr lang="en-US" dirty="0">
                <a:solidFill>
                  <a:schemeClr val="accent1"/>
                </a:solidFill>
              </a:rPr>
              <a:t>char10( </a:t>
            </a:r>
            <a:r>
              <a:rPr lang="en-US" dirty="0" err="1">
                <a:solidFill>
                  <a:schemeClr val="accent1"/>
                </a:solidFill>
              </a:rPr>
              <a:t>lv_indicator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WHEN 1 THEN 'January‘</a:t>
            </a:r>
          </a:p>
          <a:p>
            <a:r>
              <a:rPr lang="en-US" dirty="0">
                <a:solidFill>
                  <a:schemeClr val="accent1"/>
                </a:solidFill>
              </a:rPr>
              <a:t>WHEN 2 THEN 'February' ).</a:t>
            </a:r>
          </a:p>
          <a:p>
            <a:endParaRPr lang="en-US" dirty="0"/>
          </a:p>
          <a:p>
            <a:r>
              <a:rPr lang="en-US" dirty="0"/>
              <a:t>In the above </a:t>
            </a:r>
            <a:r>
              <a:rPr lang="en-US" dirty="0" err="1"/>
              <a:t>example,using</a:t>
            </a:r>
            <a:r>
              <a:rPr lang="en-US" dirty="0"/>
              <a:t> </a:t>
            </a:r>
            <a:r>
              <a:rPr lang="en-US" i="1" dirty="0"/>
              <a:t>SWITCH statement, you </a:t>
            </a:r>
            <a:r>
              <a:rPr lang="en-US" b="1" i="1" dirty="0"/>
              <a:t>don’t need to mention</a:t>
            </a:r>
            <a:endParaRPr lang="en-US" dirty="0"/>
          </a:p>
          <a:p>
            <a:r>
              <a:rPr lang="en-US" b="1" i="1" dirty="0"/>
              <a:t>LV_DAY </a:t>
            </a:r>
            <a:r>
              <a:rPr lang="en-US" i="1" dirty="0"/>
              <a:t>variable in every branch</a:t>
            </a:r>
            <a:endParaRPr 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99244" y="22653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004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SWITCH statement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7349" y="1711842"/>
            <a:ext cx="905314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 </a:t>
            </a:r>
            <a:endParaRPr lang="en-US" dirty="0"/>
          </a:p>
          <a:p>
            <a:r>
              <a:rPr lang="en-US" dirty="0"/>
              <a:t>The keyword #(Hash) is used when you are sure of the no. of characters that the switch statement will return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PARAMETERS </a:t>
            </a:r>
            <a:r>
              <a:rPr lang="en-US" dirty="0" err="1"/>
              <a:t>p_day</a:t>
            </a:r>
            <a:r>
              <a:rPr lang="en-US" dirty="0"/>
              <a:t> type </a:t>
            </a:r>
            <a:r>
              <a:rPr lang="en-US" dirty="0" err="1"/>
              <a:t>i</a:t>
            </a:r>
            <a:r>
              <a:rPr lang="en-US" dirty="0"/>
              <a:t> .</a:t>
            </a:r>
          </a:p>
          <a:p>
            <a:r>
              <a:rPr lang="en-US" dirty="0"/>
              <a:t>DATA(</a:t>
            </a:r>
            <a:r>
              <a:rPr lang="en-US" dirty="0" err="1"/>
              <a:t>lv_month</a:t>
            </a:r>
            <a:r>
              <a:rPr lang="en-US" dirty="0"/>
              <a:t>) = SWITCH #( </a:t>
            </a:r>
            <a:r>
              <a:rPr lang="en-US" dirty="0" err="1"/>
              <a:t>p_month</a:t>
            </a:r>
            <a:endParaRPr lang="en-US" dirty="0"/>
          </a:p>
          <a:p>
            <a:r>
              <a:rPr lang="en-US" dirty="0"/>
              <a:t>			WHEN 1 THEN 'January‘</a:t>
            </a:r>
          </a:p>
          <a:p>
            <a:r>
              <a:rPr lang="en-US" dirty="0"/>
              <a:t>			WHEN 2 THEN 'February' ).</a:t>
            </a:r>
          </a:p>
          <a:p>
            <a:r>
              <a:rPr lang="en-US" dirty="0"/>
              <a:t> 		else 'Invalid' ).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99244" y="22653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790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dirty="0"/>
              <a:t>Inline data declaration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Inline data declaration is a new way of declaring variables and</a:t>
            </a:r>
          </a:p>
          <a:p>
            <a:pPr algn="just"/>
            <a:r>
              <a:rPr lang="en-US" dirty="0"/>
              <a:t>field symbols at operand positions.</a:t>
            </a:r>
          </a:p>
          <a:p>
            <a:pPr algn="just"/>
            <a:r>
              <a:rPr lang="en-US" dirty="0"/>
              <a:t>There is no need to </a:t>
            </a:r>
            <a:r>
              <a:rPr lang="en-US" dirty="0" err="1"/>
              <a:t>declarethe</a:t>
            </a:r>
            <a:r>
              <a:rPr lang="en-US" dirty="0"/>
              <a:t> variables separately. The keyword used is DATA for inline declarations.</a:t>
            </a:r>
          </a:p>
          <a:p>
            <a:pPr algn="just"/>
            <a:r>
              <a:rPr lang="en-US" dirty="0"/>
              <a:t>In old method, we need to declare the objects like types, internal</a:t>
            </a:r>
          </a:p>
          <a:p>
            <a:pPr algn="just"/>
            <a:r>
              <a:rPr lang="en-US" dirty="0"/>
              <a:t>table and work area first then we can use that object.</a:t>
            </a:r>
          </a:p>
          <a:p>
            <a:pPr algn="just"/>
            <a:r>
              <a:rPr lang="en-US" dirty="0"/>
              <a:t>But as per new syntax we can declare the object where we use it.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It can be used for declaring below:</a:t>
            </a:r>
          </a:p>
          <a:p>
            <a:pPr lvl="0"/>
            <a:r>
              <a:rPr lang="en-US" dirty="0"/>
              <a:t>Declaration of Variable</a:t>
            </a:r>
          </a:p>
          <a:p>
            <a:pPr lvl="0"/>
            <a:r>
              <a:rPr lang="en-US" dirty="0"/>
              <a:t>Declaration of table, types, work areas.</a:t>
            </a:r>
          </a:p>
          <a:p>
            <a:pPr lvl="0"/>
            <a:r>
              <a:rPr lang="en-US" dirty="0"/>
              <a:t>Declaration of actual parameters: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SWITCH statement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99244" y="22653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498277"/>
            <a:ext cx="4824536" cy="46902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401" y="1639570"/>
            <a:ext cx="4791744" cy="1790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401" y="3965190"/>
            <a:ext cx="3572374" cy="18576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4032" y="915441"/>
            <a:ext cx="286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73401" y="1066599"/>
            <a:ext cx="286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30414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 Improvement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54294" y="836712"/>
            <a:ext cx="1099735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You can use wildcard like SELECT * in new inner join</a:t>
            </a:r>
          </a:p>
          <a:p>
            <a:endParaRPr lang="en-US" dirty="0"/>
          </a:p>
          <a:p>
            <a:r>
              <a:rPr lang="en-US" b="1" dirty="0"/>
              <a:t>Old syntax</a:t>
            </a:r>
            <a:endParaRPr lang="en-US" dirty="0"/>
          </a:p>
          <a:p>
            <a:pPr lvl="2"/>
            <a:r>
              <a:rPr lang="en-US" dirty="0"/>
              <a:t>SELECT </a:t>
            </a:r>
            <a:r>
              <a:rPr lang="en-US" dirty="0" err="1"/>
              <a:t>a~vbeln</a:t>
            </a:r>
            <a:r>
              <a:rPr lang="en-US" dirty="0"/>
              <a:t> </a:t>
            </a:r>
            <a:r>
              <a:rPr lang="en-US" dirty="0" err="1"/>
              <a:t>b~posnr</a:t>
            </a:r>
            <a:r>
              <a:rPr lang="en-US" dirty="0"/>
              <a:t> </a:t>
            </a:r>
            <a:r>
              <a:rPr lang="en-US" dirty="0" err="1"/>
              <a:t>b~matnr</a:t>
            </a:r>
            <a:r>
              <a:rPr lang="en-US" dirty="0"/>
              <a:t> FROM </a:t>
            </a:r>
            <a:r>
              <a:rPr lang="en-US" dirty="0" err="1"/>
              <a:t>vbak</a:t>
            </a:r>
            <a:r>
              <a:rPr lang="en-US" dirty="0"/>
              <a:t> AS a INNER JOIN b AS </a:t>
            </a:r>
            <a:r>
              <a:rPr lang="en-US" dirty="0" err="1"/>
              <a:t>vbap</a:t>
            </a:r>
            <a:endParaRPr lang="en-US" dirty="0"/>
          </a:p>
          <a:p>
            <a:pPr lvl="2"/>
            <a:r>
              <a:rPr lang="en-US" dirty="0"/>
              <a:t>ON </a:t>
            </a:r>
            <a:r>
              <a:rPr lang="en-US" dirty="0" err="1"/>
              <a:t>a~vbeln</a:t>
            </a:r>
            <a:r>
              <a:rPr lang="en-US" dirty="0"/>
              <a:t> = </a:t>
            </a:r>
            <a:r>
              <a:rPr lang="en-US" dirty="0" err="1"/>
              <a:t>b~vbeln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INTO TABLE </a:t>
            </a:r>
            <a:r>
              <a:rPr lang="en-US" dirty="0" err="1"/>
              <a:t>li_vbeln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WHERE </a:t>
            </a:r>
            <a:r>
              <a:rPr lang="en-US" dirty="0" err="1"/>
              <a:t>a~auart</a:t>
            </a:r>
            <a:r>
              <a:rPr lang="en-US" dirty="0"/>
              <a:t> = 'Z1IN'.</a:t>
            </a:r>
          </a:p>
          <a:p>
            <a:endParaRPr lang="en-US" dirty="0"/>
          </a:p>
          <a:p>
            <a:r>
              <a:rPr lang="en-US" b="1" dirty="0"/>
              <a:t>New syntax:</a:t>
            </a:r>
            <a:endParaRPr lang="en-US" dirty="0"/>
          </a:p>
          <a:p>
            <a:r>
              <a:rPr lang="en-US" dirty="0"/>
              <a:t>	SELECT a~*, </a:t>
            </a:r>
            <a:r>
              <a:rPr lang="en-US" dirty="0" err="1"/>
              <a:t>b~posnr</a:t>
            </a:r>
            <a:r>
              <a:rPr lang="en-US" dirty="0"/>
              <a:t>, </a:t>
            </a:r>
            <a:r>
              <a:rPr lang="en-US" dirty="0" err="1"/>
              <a:t>b~matnr</a:t>
            </a:r>
            <a:r>
              <a:rPr lang="en-US" dirty="0"/>
              <a:t> FROM </a:t>
            </a:r>
            <a:r>
              <a:rPr lang="en-US" dirty="0" err="1"/>
              <a:t>vbak</a:t>
            </a:r>
            <a:r>
              <a:rPr lang="en-US" dirty="0"/>
              <a:t> AS a INNER JOIN </a:t>
            </a:r>
            <a:r>
              <a:rPr lang="en-US" dirty="0" err="1"/>
              <a:t>vbap</a:t>
            </a:r>
            <a:r>
              <a:rPr lang="en-US" dirty="0"/>
              <a:t> as b</a:t>
            </a:r>
          </a:p>
          <a:p>
            <a:r>
              <a:rPr lang="en-US" dirty="0"/>
              <a:t>	ON </a:t>
            </a:r>
            <a:r>
              <a:rPr lang="en-US" dirty="0" err="1"/>
              <a:t>a~vbeln</a:t>
            </a:r>
            <a:r>
              <a:rPr lang="en-US" dirty="0"/>
              <a:t> = </a:t>
            </a:r>
            <a:r>
              <a:rPr lang="en-US" dirty="0" err="1"/>
              <a:t>b~vbeln</a:t>
            </a:r>
            <a:r>
              <a:rPr lang="en-US" dirty="0"/>
              <a:t> </a:t>
            </a:r>
          </a:p>
          <a:p>
            <a:r>
              <a:rPr lang="en-US" dirty="0"/>
              <a:t>	WHERE </a:t>
            </a:r>
            <a:r>
              <a:rPr lang="en-US" dirty="0" err="1"/>
              <a:t>a~auart</a:t>
            </a:r>
            <a:r>
              <a:rPr lang="en-US" dirty="0"/>
              <a:t> = 'Z1IN' </a:t>
            </a:r>
          </a:p>
          <a:p>
            <a:r>
              <a:rPr lang="en-US" dirty="0"/>
              <a:t>	INTO TABLE @DATA(</a:t>
            </a:r>
            <a:r>
              <a:rPr lang="en-US" dirty="0" err="1"/>
              <a:t>li_vbeln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b="1" dirty="0"/>
              <a:t>Note</a:t>
            </a:r>
            <a:r>
              <a:rPr lang="en-US" dirty="0"/>
              <a:t>: The symbol * ( asterisk ) it acts just like the wildcard SELECT * , and for this sample you will get all fields in VBAK table.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99244" y="22653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116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 Improvement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99244" y="22653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78" y="1700808"/>
            <a:ext cx="6230219" cy="39057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7408" y="110490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943539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keyword for creating Objects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35360" y="1700808"/>
            <a:ext cx="1063731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Use the keyword ‘NEW’ to create instances of an object instead of the</a:t>
            </a:r>
          </a:p>
          <a:p>
            <a:r>
              <a:rPr lang="en-US" dirty="0"/>
              <a:t>keyword CREATE OBJECT.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Old syntax</a:t>
            </a:r>
            <a:endParaRPr lang="en-US" dirty="0"/>
          </a:p>
          <a:p>
            <a:pPr lvl="1"/>
            <a:r>
              <a:rPr lang="en-US" dirty="0"/>
              <a:t>DATA : </a:t>
            </a:r>
            <a:r>
              <a:rPr lang="en-US" dirty="0" err="1"/>
              <a:t>obj</a:t>
            </a:r>
            <a:r>
              <a:rPr lang="en-US" dirty="0"/>
              <a:t> TYPE REF TO ZCL_MYCLASS.</a:t>
            </a:r>
          </a:p>
          <a:p>
            <a:pPr lvl="1"/>
            <a:r>
              <a:rPr lang="en-US" dirty="0"/>
              <a:t>CREATE OBJECT </a:t>
            </a:r>
            <a:r>
              <a:rPr lang="en-US" dirty="0" err="1"/>
              <a:t>obj</a:t>
            </a:r>
            <a:r>
              <a:rPr lang="en-US" dirty="0"/>
              <a:t> EXPORTING </a:t>
            </a:r>
            <a:r>
              <a:rPr lang="en-US" dirty="0" err="1"/>
              <a:t>myname</a:t>
            </a:r>
            <a:r>
              <a:rPr lang="en-US" dirty="0"/>
              <a:t> = 'India’.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New syntax:</a:t>
            </a:r>
          </a:p>
          <a:p>
            <a:pPr lvl="1"/>
            <a:r>
              <a:rPr lang="en-US" dirty="0" err="1"/>
              <a:t>obj</a:t>
            </a:r>
            <a:r>
              <a:rPr lang="en-US" dirty="0"/>
              <a:t> = NEW ZCL_MYCLASS( </a:t>
            </a:r>
            <a:r>
              <a:rPr lang="en-US" dirty="0" err="1"/>
              <a:t>myname</a:t>
            </a:r>
            <a:r>
              <a:rPr lang="en-US" dirty="0"/>
              <a:t> = 'India' ).</a:t>
            </a:r>
          </a:p>
          <a:p>
            <a:pPr lvl="1"/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Note</a:t>
            </a:r>
            <a:r>
              <a:rPr lang="en-US" dirty="0"/>
              <a:t>: Key word ‘NEW’ is used to create instance of class ZCL_MYCLASS,</a:t>
            </a:r>
          </a:p>
          <a:p>
            <a:r>
              <a:rPr lang="en-US" dirty="0"/>
              <a:t>Here </a:t>
            </a:r>
            <a:r>
              <a:rPr lang="en-US" dirty="0" err="1"/>
              <a:t>obj</a:t>
            </a:r>
            <a:r>
              <a:rPr lang="en-US" dirty="0"/>
              <a:t> is the object name.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99244" y="22653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695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292" y="0"/>
            <a:ext cx="11125236" cy="1104900"/>
          </a:xfrm>
        </p:spPr>
        <p:txBody>
          <a:bodyPr/>
          <a:lstStyle/>
          <a:p>
            <a:r>
              <a:rPr lang="en-US" dirty="0"/>
              <a:t>FILTER expressions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8061" y="1268760"/>
            <a:ext cx="1078133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new FILTER operator enables two kinds of filtering an internal table</a:t>
            </a:r>
          </a:p>
          <a:p>
            <a:pPr lvl="1"/>
            <a:r>
              <a:rPr lang="en-US" dirty="0"/>
              <a:t>Filter with single values</a:t>
            </a:r>
            <a:endParaRPr lang="en-US" sz="1100" dirty="0"/>
          </a:p>
          <a:p>
            <a:pPr lvl="1"/>
            <a:r>
              <a:rPr lang="en-US" dirty="0"/>
              <a:t>Filter with filter table</a:t>
            </a:r>
            <a:endParaRPr lang="en-US" sz="1100" dirty="0"/>
          </a:p>
          <a:p>
            <a:r>
              <a:rPr lang="en-US" dirty="0"/>
              <a:t> </a:t>
            </a:r>
            <a:endParaRPr lang="en-US" sz="1100" dirty="0"/>
          </a:p>
          <a:p>
            <a:r>
              <a:rPr lang="en-US" b="1" dirty="0"/>
              <a:t>Filter with single values</a:t>
            </a:r>
            <a:r>
              <a:rPr lang="en-US" dirty="0"/>
              <a:t>: Simply extract the lines from an internal</a:t>
            </a:r>
            <a:endParaRPr lang="en-US" sz="1100" dirty="0"/>
          </a:p>
          <a:p>
            <a:r>
              <a:rPr lang="en-US" dirty="0"/>
              <a:t>table into a tabular result, that fulfill a simple value condition.</a:t>
            </a:r>
          </a:p>
          <a:p>
            <a:r>
              <a:rPr lang="en-US" dirty="0"/>
              <a:t>DATA(extract) = FILTER #( </a:t>
            </a:r>
            <a:r>
              <a:rPr lang="en-US" dirty="0" err="1"/>
              <a:t>spfli_tab</a:t>
            </a:r>
            <a:r>
              <a:rPr lang="en-US" dirty="0"/>
              <a:t> USING KEY </a:t>
            </a:r>
            <a:r>
              <a:rPr lang="en-US" dirty="0" err="1"/>
              <a:t>carr_city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carrid</a:t>
            </a:r>
            <a:r>
              <a:rPr lang="en-US" dirty="0"/>
              <a:t>	= CONV #( </a:t>
            </a:r>
            <a:r>
              <a:rPr lang="en-US" dirty="0" err="1"/>
              <a:t>to_upper</a:t>
            </a:r>
            <a:r>
              <a:rPr lang="en-US" dirty="0"/>
              <a:t>( </a:t>
            </a:r>
            <a:r>
              <a:rPr lang="en-US" dirty="0" err="1"/>
              <a:t>carrid</a:t>
            </a:r>
            <a:r>
              <a:rPr lang="en-US" dirty="0"/>
              <a:t> ) ) AND </a:t>
            </a:r>
            <a:r>
              <a:rPr lang="en-US" dirty="0" err="1"/>
              <a:t>cityfrom</a:t>
            </a:r>
            <a:r>
              <a:rPr lang="en-US" dirty="0"/>
              <a:t> = CONV #( </a:t>
            </a:r>
            <a:r>
              <a:rPr lang="en-US" dirty="0" err="1"/>
              <a:t>to_upper</a:t>
            </a:r>
            <a:r>
              <a:rPr lang="en-US" dirty="0"/>
              <a:t>( </a:t>
            </a:r>
            <a:r>
              <a:rPr lang="en-US" dirty="0" err="1"/>
              <a:t>cityfrom</a:t>
            </a:r>
            <a:r>
              <a:rPr lang="en-US" dirty="0"/>
              <a:t> ) ) ).</a:t>
            </a:r>
          </a:p>
          <a:p>
            <a:r>
              <a:rPr lang="en-US" dirty="0"/>
              <a:t> </a:t>
            </a:r>
            <a:endParaRPr lang="en-US" sz="1200" dirty="0"/>
          </a:p>
          <a:p>
            <a:r>
              <a:rPr lang="en-US" b="1" dirty="0"/>
              <a:t>Note: </a:t>
            </a:r>
            <a:r>
              <a:rPr lang="en-US" dirty="0"/>
              <a:t>As a prerequisite, the filtered table (</a:t>
            </a:r>
            <a:r>
              <a:rPr lang="en-US" dirty="0" err="1"/>
              <a:t>spfli_tab</a:t>
            </a:r>
            <a:r>
              <a:rPr lang="en-US" dirty="0"/>
              <a:t>) </a:t>
            </a:r>
            <a:r>
              <a:rPr lang="en-US" b="1" dirty="0"/>
              <a:t>must </a:t>
            </a:r>
            <a:r>
              <a:rPr lang="en-US" dirty="0"/>
              <a:t>have a sorted or a hash key (primary or secondary), that is evaluated behind WHERE.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99244" y="22653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440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292" y="0"/>
            <a:ext cx="11125236" cy="1104900"/>
          </a:xfrm>
        </p:spPr>
        <p:txBody>
          <a:bodyPr/>
          <a:lstStyle/>
          <a:p>
            <a:r>
              <a:rPr lang="en-US" dirty="0"/>
              <a:t>FILTER expressions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99244" y="22653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6780"/>
          <a:stretch/>
        </p:blipFill>
        <p:spPr>
          <a:xfrm>
            <a:off x="695400" y="2265313"/>
            <a:ext cx="4750129" cy="3400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1424" y="1315774"/>
            <a:ext cx="192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76384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292" y="0"/>
            <a:ext cx="11125236" cy="1104900"/>
          </a:xfrm>
        </p:spPr>
        <p:txBody>
          <a:bodyPr/>
          <a:lstStyle/>
          <a:p>
            <a:r>
              <a:rPr lang="en-US" dirty="0"/>
              <a:t>FILTER expressions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99244" y="22653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20" t="3853" r="6451" b="2372"/>
          <a:stretch/>
        </p:blipFill>
        <p:spPr>
          <a:xfrm>
            <a:off x="2526792" y="1196752"/>
            <a:ext cx="8136904" cy="52565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9244" y="908720"/>
            <a:ext cx="192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77333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table with more components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99244" y="1183027"/>
            <a:ext cx="653286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TYPES: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tt_data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TYPE MD_RANGE_T_MATNR.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ta_data_multi_comp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=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tt_data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( sign = 'I' Option = 'EQ' low = '00463928' 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( sign = 'I' Option = 'EQ' low = '00463929' ) ).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0657" name="image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26" y="2814243"/>
            <a:ext cx="6264696" cy="323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99244" y="22653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415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type declaration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99244" y="22653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926779" y="2008732"/>
            <a:ext cx="50514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 in debug mode: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964879" y="2631032"/>
            <a:ext cx="5013325" cy="3162300"/>
            <a:chOff x="953" y="1349"/>
            <a:chExt cx="7894" cy="4980"/>
          </a:xfrm>
        </p:grpSpPr>
        <p:pic>
          <p:nvPicPr>
            <p:cNvPr id="7168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" y="1363"/>
              <a:ext cx="7865" cy="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960" y="1356"/>
              <a:ext cx="7880" cy="4966"/>
            </a:xfrm>
            <a:prstGeom prst="rect">
              <a:avLst/>
            </a:prstGeom>
            <a:noFill/>
            <a:ln w="914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0041" y="13165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ty_matnr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TYPE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matnr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DATA(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tp_matnr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= 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ty_matnr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( 9001 ).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69591" y="18960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MT"/>
                <a:ea typeface="Verdana" panose="020B0604030504040204" pitchFamily="34" charset="0"/>
                <a:cs typeface="Verdana" panose="020B0604030504040204" pitchFamily="34" charset="0"/>
              </a:rPr>
              <a:t>Here TP_MATNR get the characteristic of MATNR (40) though TY_MATNR value passed 4 character (9001)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60041" y="17801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975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deep structure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96602" y="1130261"/>
            <a:ext cx="104933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TYPES: BEGIN OF </a:t>
            </a:r>
            <a:r>
              <a:rPr lang="en-US" dirty="0" err="1"/>
              <a:t>ty_alv_data</a:t>
            </a:r>
            <a:r>
              <a:rPr lang="en-US" dirty="0"/>
              <a:t>, </a:t>
            </a:r>
          </a:p>
          <a:p>
            <a:r>
              <a:rPr lang="en-US" dirty="0"/>
              <a:t>			</a:t>
            </a:r>
            <a:r>
              <a:rPr lang="en-US" dirty="0" err="1"/>
              <a:t>kunnr</a:t>
            </a:r>
            <a:r>
              <a:rPr lang="en-US" dirty="0"/>
              <a:t>		TYPE </a:t>
            </a:r>
            <a:r>
              <a:rPr lang="en-US" dirty="0" err="1"/>
              <a:t>kunnr</a:t>
            </a:r>
            <a:r>
              <a:rPr lang="en-US" dirty="0"/>
              <a:t>, </a:t>
            </a:r>
          </a:p>
          <a:p>
            <a:r>
              <a:rPr lang="en-US" dirty="0"/>
              <a:t>			name1		TYPE name1,</a:t>
            </a:r>
          </a:p>
          <a:p>
            <a:r>
              <a:rPr lang="en-US" dirty="0"/>
              <a:t>			ort01		TYPE ort01, </a:t>
            </a:r>
          </a:p>
          <a:p>
            <a:r>
              <a:rPr lang="en-US" dirty="0"/>
              <a:t>			land1		TYPE land1,</a:t>
            </a:r>
          </a:p>
          <a:p>
            <a:r>
              <a:rPr lang="en-US" dirty="0"/>
              <a:t>			</a:t>
            </a:r>
            <a:r>
              <a:rPr lang="en-US" dirty="0" err="1"/>
              <a:t>t_color</a:t>
            </a:r>
            <a:r>
              <a:rPr lang="en-US" dirty="0"/>
              <a:t>		TYPE </a:t>
            </a:r>
            <a:r>
              <a:rPr lang="en-US" dirty="0" err="1"/>
              <a:t>lvc_t_scol</a:t>
            </a:r>
            <a:r>
              <a:rPr lang="en-US" dirty="0"/>
              <a:t>, “structure</a:t>
            </a:r>
          </a:p>
          <a:p>
            <a:r>
              <a:rPr lang="en-US" dirty="0"/>
              <a:t>	END OF </a:t>
            </a:r>
            <a:r>
              <a:rPr lang="en-US" dirty="0" err="1"/>
              <a:t>ty_alv_data</a:t>
            </a:r>
            <a:r>
              <a:rPr lang="en-US" dirty="0"/>
              <a:t>.</a:t>
            </a:r>
          </a:p>
          <a:p>
            <a:r>
              <a:rPr lang="en-US" dirty="0"/>
              <a:t>TYPES: </a:t>
            </a:r>
            <a:r>
              <a:rPr lang="en-US" dirty="0" err="1"/>
              <a:t>tt_alv_data</a:t>
            </a:r>
            <a:r>
              <a:rPr lang="en-US" dirty="0"/>
              <a:t> TYPE STANDARD TABLE OF </a:t>
            </a:r>
            <a:r>
              <a:rPr lang="en-US" dirty="0" err="1"/>
              <a:t>ty_alv_data</a:t>
            </a:r>
            <a:r>
              <a:rPr lang="en-US" dirty="0"/>
              <a:t> WITH DEFAULT KEY.</a:t>
            </a:r>
          </a:p>
          <a:p>
            <a:endParaRPr lang="en-US" dirty="0"/>
          </a:p>
          <a:p>
            <a:r>
              <a:rPr lang="en-US" dirty="0"/>
              <a:t>DATA(</a:t>
            </a:r>
            <a:r>
              <a:rPr lang="en-US" dirty="0" err="1"/>
              <a:t>o_alv_data</a:t>
            </a:r>
            <a:r>
              <a:rPr lang="en-US" dirty="0"/>
              <a:t>) = NEW </a:t>
            </a:r>
            <a:r>
              <a:rPr lang="en-US" dirty="0" err="1"/>
              <a:t>tt_alv_data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( Build 1st row</a:t>
            </a:r>
          </a:p>
          <a:p>
            <a:r>
              <a:rPr lang="en-US" dirty="0"/>
              <a:t>( Build inner rows </a:t>
            </a:r>
            <a:r>
              <a:rPr lang="en-US" dirty="0" err="1"/>
              <a:t>i.e</a:t>
            </a:r>
            <a:r>
              <a:rPr lang="en-US" dirty="0"/>
              <a:t> for</a:t>
            </a:r>
          </a:p>
          <a:p>
            <a:r>
              <a:rPr lang="en-US" dirty="0"/>
              <a:t> </a:t>
            </a:r>
            <a:r>
              <a:rPr lang="en-US" dirty="0" err="1"/>
              <a:t>t_color</a:t>
            </a:r>
            <a:r>
              <a:rPr lang="en-US" dirty="0"/>
              <a:t> ) )</a:t>
            </a:r>
          </a:p>
          <a:p>
            <a:r>
              <a:rPr lang="en-US" dirty="0"/>
              <a:t>( Build 2nd row</a:t>
            </a:r>
          </a:p>
          <a:p>
            <a:r>
              <a:rPr lang="en-US" dirty="0"/>
              <a:t>( Build inner rows </a:t>
            </a:r>
            <a:r>
              <a:rPr lang="en-US" dirty="0" err="1"/>
              <a:t>i.e</a:t>
            </a:r>
            <a:r>
              <a:rPr lang="en-US" dirty="0"/>
              <a:t> for</a:t>
            </a:r>
          </a:p>
          <a:p>
            <a:r>
              <a:rPr lang="en-US" dirty="0"/>
              <a:t> </a:t>
            </a:r>
            <a:r>
              <a:rPr lang="en-US" dirty="0" err="1"/>
              <a:t>t_color</a:t>
            </a:r>
            <a:r>
              <a:rPr lang="en-US" dirty="0"/>
              <a:t> ) )</a:t>
            </a:r>
          </a:p>
          <a:p>
            <a:r>
              <a:rPr lang="en-US" dirty="0"/>
              <a:t>)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99244" y="22653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46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dirty="0"/>
              <a:t>Inline data declaration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1384" y="1628800"/>
            <a:ext cx="6096000" cy="3216265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>
              <a:spcBef>
                <a:spcPts val="500"/>
              </a:spcBef>
              <a:spcAft>
                <a:spcPts val="0"/>
              </a:spcAft>
              <a:buSzPts val="1800"/>
              <a:tabLst>
                <a:tab pos="553085" algn="l"/>
              </a:tabLst>
            </a:pPr>
            <a:r>
              <a:rPr lang="en-US" b="1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1).Declaration of Variable</a:t>
            </a:r>
            <a:endParaRPr lang="en-US" sz="1100" spc="-1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305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09550" marR="0">
              <a:lnSpc>
                <a:spcPts val="2065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r>
              <a:rPr lang="en-US" spc="54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v_name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spc="-4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spc="54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'ABC</a:t>
            </a:r>
            <a:r>
              <a:rPr lang="en-US" spc="-3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199</a:t>
            </a:r>
            <a:r>
              <a:rPr lang="en-US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XYZ'.</a:t>
            </a:r>
          </a:p>
          <a:p>
            <a:pPr marL="209550" marR="0">
              <a:lnSpc>
                <a:spcPts val="2065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WRITE:</a:t>
            </a:r>
            <a:r>
              <a:rPr lang="en-US" spc="-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'Output</a:t>
            </a:r>
            <a:r>
              <a:rPr lang="en-US" spc="-4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:’,</a:t>
            </a:r>
            <a:r>
              <a:rPr lang="en-US" spc="-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v_name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SzPts val="1800"/>
              <a:tabLst>
                <a:tab pos="652780" algn="l"/>
              </a:tabLst>
            </a:pPr>
            <a:r>
              <a:rPr lang="en-US" b="1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2). Declaration</a:t>
            </a:r>
            <a:r>
              <a:rPr lang="en-US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</a:t>
            </a:r>
            <a:r>
              <a:rPr lang="en-US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areas:</a:t>
            </a:r>
          </a:p>
          <a:p>
            <a:pPr marL="209550" marR="0">
              <a:lnSpc>
                <a:spcPts val="2065"/>
              </a:lnSpc>
              <a:spcBef>
                <a:spcPts val="755"/>
              </a:spcBef>
              <a:spcAft>
                <a:spcPts val="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LOOP</a:t>
            </a:r>
            <a:r>
              <a:rPr lang="en-US" spc="-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</a:t>
            </a:r>
            <a:r>
              <a:rPr lang="en-US" spc="-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itab</a:t>
            </a:r>
            <a:r>
              <a:rPr lang="en-US" spc="-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INTO</a:t>
            </a:r>
            <a:r>
              <a:rPr lang="en-US" spc="-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</a:p>
          <a:p>
            <a:pPr marL="371475" marR="0">
              <a:lnSpc>
                <a:spcPts val="1945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</a:t>
            </a:r>
          </a:p>
          <a:p>
            <a:pPr marL="209550" marR="0">
              <a:lnSpc>
                <a:spcPts val="2065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ENDLOOP.</a:t>
            </a:r>
          </a:p>
        </p:txBody>
      </p: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7153551" y="1628800"/>
            <a:ext cx="4202112" cy="2963862"/>
            <a:chOff x="7032" y="133"/>
            <a:chExt cx="6617" cy="4668"/>
          </a:xfrm>
        </p:grpSpPr>
        <p:pic>
          <p:nvPicPr>
            <p:cNvPr id="66582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6" y="147"/>
              <a:ext cx="6588" cy="4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7039" y="139"/>
              <a:ext cx="6603" cy="4654"/>
            </a:xfrm>
            <a:prstGeom prst="rect">
              <a:avLst/>
            </a:prstGeom>
            <a:noFill/>
            <a:ln w="914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8819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deep structure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83463" y="1104900"/>
            <a:ext cx="65328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Code Snippet for Deep Structure </a:t>
            </a:r>
          </a:p>
          <a:p>
            <a:r>
              <a:rPr lang="en-US" dirty="0"/>
              <a:t>Field </a:t>
            </a:r>
            <a:r>
              <a:rPr lang="en-US" dirty="0" err="1"/>
              <a:t>t_color</a:t>
            </a:r>
            <a:r>
              <a:rPr lang="en-US" dirty="0"/>
              <a:t> is again a structure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99244" y="22653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1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416" y="1988840"/>
            <a:ext cx="3816424" cy="4104456"/>
          </a:xfrm>
          <a:prstGeom prst="rect">
            <a:avLst/>
          </a:prstGeom>
        </p:spPr>
      </p:pic>
      <p:pic>
        <p:nvPicPr>
          <p:cNvPr id="8" name="image1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44073" y="2037099"/>
            <a:ext cx="3780626" cy="405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90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deep structure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19970" y="920234"/>
            <a:ext cx="65328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Output in debug mode: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99244" y="22653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12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3432" y="1556792"/>
            <a:ext cx="684076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26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7349" y="844686"/>
            <a:ext cx="65328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Demo Code Snippet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99244" y="22653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expressions</a:t>
            </a:r>
            <a:br>
              <a:rPr lang="en-US" dirty="0"/>
            </a:br>
            <a:endParaRPr lang="en-US" dirty="0"/>
          </a:p>
        </p:txBody>
      </p:sp>
      <p:pic>
        <p:nvPicPr>
          <p:cNvPr id="11" name="image1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7568" y="1340768"/>
            <a:ext cx="5040560" cy="487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82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clause for Internal Tables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07368" y="997279"/>
            <a:ext cx="1042129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GROUP BY replaces the AT NEW or other means of going through grouped data.</a:t>
            </a:r>
          </a:p>
          <a:p>
            <a:endParaRPr lang="en-US" dirty="0"/>
          </a:p>
          <a:p>
            <a:r>
              <a:rPr lang="en-US" dirty="0"/>
              <a:t>What happens here is that the first LOOP statement is executed over all internal table lines in one go and the new GROUP BY addition groups the lines.</a:t>
            </a:r>
          </a:p>
          <a:p>
            <a:endParaRPr lang="en-US" dirty="0"/>
          </a:p>
          <a:p>
            <a:r>
              <a:rPr lang="en-US" dirty="0"/>
              <a:t>Technically, the lines are bound internally to a group that belongs to a group key that is specified behind GROUP BY.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LOOP AT flights INTO DATA(flight)</a:t>
            </a:r>
          </a:p>
          <a:p>
            <a:r>
              <a:rPr lang="en-US" dirty="0"/>
              <a:t>	GROUP BY ( carrier = flight-</a:t>
            </a:r>
            <a:r>
              <a:rPr lang="en-US" dirty="0" err="1"/>
              <a:t>carrid</a:t>
            </a:r>
            <a:r>
              <a:rPr lang="en-US" dirty="0"/>
              <a:t> </a:t>
            </a:r>
            <a:r>
              <a:rPr lang="en-US" dirty="0" err="1"/>
              <a:t>cityfr</a:t>
            </a:r>
            <a:r>
              <a:rPr lang="en-US" dirty="0"/>
              <a:t> = flight-</a:t>
            </a:r>
            <a:r>
              <a:rPr lang="en-US" dirty="0" err="1"/>
              <a:t>cityfrom</a:t>
            </a:r>
            <a:r>
              <a:rPr lang="en-US" dirty="0"/>
              <a:t> )</a:t>
            </a:r>
          </a:p>
          <a:p>
            <a:r>
              <a:rPr lang="en-US" dirty="0"/>
              <a:t>		ASCENDING</a:t>
            </a:r>
          </a:p>
          <a:p>
            <a:r>
              <a:rPr lang="en-US" dirty="0"/>
              <a:t>		ASSIGNING FIELD-SYMBOL(&lt;group&gt;).</a:t>
            </a:r>
          </a:p>
          <a:p>
            <a:r>
              <a:rPr lang="en-US" dirty="0"/>
              <a:t>CLEAR members.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LOOP AT GROUP &lt;group&gt; ASSIGNING FIELD-SYMBOL(&lt;flight&gt;).</a:t>
            </a:r>
          </a:p>
          <a:p>
            <a:r>
              <a:rPr lang="en-US" dirty="0"/>
              <a:t>	members = VALUE #( BASE members ( &lt;flight&gt; ) ).</a:t>
            </a:r>
          </a:p>
          <a:p>
            <a:r>
              <a:rPr lang="en-US" dirty="0"/>
              <a:t>ENDLOOP.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99244" y="22653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842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clause for Internal Tables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99244" y="22653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989136"/>
            <a:ext cx="5496692" cy="24482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1989136"/>
            <a:ext cx="3677163" cy="25244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9244" y="1298598"/>
            <a:ext cx="358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56040" y="129859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:</a:t>
            </a:r>
          </a:p>
        </p:txBody>
      </p:sp>
    </p:spTree>
    <p:extLst>
      <p:ext uri="{BB962C8B-B14F-4D97-AF65-F5344CB8AC3E}">
        <p14:creationId xmlns:p14="http://schemas.microsoft.com/office/powerpoint/2010/main" val="86172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data declaration</a:t>
            </a: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20452" y="9019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2248" y="1700808"/>
            <a:ext cx="99371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/>
              <a:t>Declaration of actual parameters:</a:t>
            </a:r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Old method </a:t>
            </a:r>
          </a:p>
          <a:p>
            <a:r>
              <a:rPr lang="en-US" b="1" dirty="0"/>
              <a:t>	</a:t>
            </a:r>
            <a:r>
              <a:rPr lang="en-US" dirty="0"/>
              <a:t>DATA a1 TYPE … DATA a2 TYPE …</a:t>
            </a:r>
          </a:p>
          <a:p>
            <a:r>
              <a:rPr lang="en-US" dirty="0"/>
              <a:t>	</a:t>
            </a:r>
            <a:r>
              <a:rPr lang="en-US" dirty="0" err="1"/>
              <a:t>oref</a:t>
            </a:r>
            <a:r>
              <a:rPr lang="en-US" dirty="0"/>
              <a:t>-&gt;meth( IMPORTING p1 = a1</a:t>
            </a:r>
          </a:p>
          <a:p>
            <a:r>
              <a:rPr lang="en-US" dirty="0"/>
              <a:t>	IMPORTING p2 = a2</a:t>
            </a:r>
          </a:p>
          <a:p>
            <a:r>
              <a:rPr lang="en-US" dirty="0"/>
              <a:t>	… )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New Method</a:t>
            </a:r>
          </a:p>
          <a:p>
            <a:r>
              <a:rPr lang="en-US" dirty="0"/>
              <a:t>	</a:t>
            </a:r>
            <a:r>
              <a:rPr lang="en-US" dirty="0" err="1"/>
              <a:t>oref</a:t>
            </a:r>
            <a:r>
              <a:rPr lang="en-US" dirty="0"/>
              <a:t>-&gt;meth( IMPORTING p1 = DATA(a1) IMPORTING p2 = DATA(a2)</a:t>
            </a:r>
          </a:p>
          <a:p>
            <a:r>
              <a:rPr lang="en-US" dirty="0"/>
              <a:t>	… 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data declaration</a:t>
            </a: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20452" y="9019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92" y="2673245"/>
            <a:ext cx="4353533" cy="2095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36" y="2645745"/>
            <a:ext cx="1762371" cy="14765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1424" y="148478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06097" y="148140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7268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internal table declaration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35360" y="934234"/>
            <a:ext cx="71186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t_itab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TYPE STANDARD TABLE OF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WITH DEFAULT KEY.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DATA(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dref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= 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t_itab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( 100 ) ( ) ( 3000 ) ).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 in debug mode: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7585" name="imag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1963897"/>
            <a:ext cx="6755804" cy="290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79376" y="4807794"/>
            <a:ext cx="10418237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altLang="en-US" sz="100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707676"/>
                </a:solidFill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Here as we have declared the internal table as standard table so the values stored as 100-&gt;0-&gt;3000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65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internal table declaration</a:t>
            </a:r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551384" y="2348248"/>
            <a:ext cx="6043613" cy="2578100"/>
            <a:chOff x="511" y="355"/>
            <a:chExt cx="9517" cy="4061"/>
          </a:xfrm>
        </p:grpSpPr>
        <p:pic>
          <p:nvPicPr>
            <p:cNvPr id="6861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" y="355"/>
              <a:ext cx="9413" cy="4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510" y="455"/>
              <a:ext cx="304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7967" y="1039986"/>
            <a:ext cx="821185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t_itab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TYPE SORTED TABLE OF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WITH UNIQUE KEY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table_line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dref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= 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t_itab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( 100 ) ( ) ( 3000 ) ).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57967" y="20173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keyword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TABLE_LINE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used for dynamic table /Variable insert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4389" y="20173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389" y="4926348"/>
            <a:ext cx="10873208" cy="1020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50"/>
              </a:spcBef>
            </a:pPr>
            <a:r>
              <a:rPr lang="en-US" sz="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17195" marR="993140">
              <a:lnSpc>
                <a:spcPct val="98000"/>
              </a:lnSpc>
              <a:spcBef>
                <a:spcPts val="520"/>
              </a:spcBef>
              <a:spcAft>
                <a:spcPts val="0"/>
              </a:spcAft>
            </a:pPr>
            <a:r>
              <a:rPr lang="en-US" dirty="0">
                <a:solidFill>
                  <a:srgbClr val="7076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Here as we have declared the internal table as sorted table so the</a:t>
            </a:r>
            <a:r>
              <a:rPr lang="en-US" spc="-620" dirty="0">
                <a:solidFill>
                  <a:srgbClr val="7076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7076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values</a:t>
            </a:r>
            <a:r>
              <a:rPr lang="en-US" spc="-20" dirty="0">
                <a:solidFill>
                  <a:srgbClr val="7076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7076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stored</a:t>
            </a:r>
            <a:r>
              <a:rPr lang="en-US" spc="20" dirty="0">
                <a:solidFill>
                  <a:srgbClr val="7076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7076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</a:t>
            </a:r>
            <a:r>
              <a:rPr lang="en-US" spc="-20" dirty="0">
                <a:solidFill>
                  <a:srgbClr val="7076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rgbClr val="70767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0-&gt;100-&gt;3000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88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internal table declaration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27349" y="1323727"/>
            <a:ext cx="809939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32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32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32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32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32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32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32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32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32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24100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you declared some specific component in type then you have to write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24100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‘ Component = ‘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while using the keyword NEW otherwise you will get an error.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2410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623392" y="2348880"/>
            <a:ext cx="7043737" cy="3614737"/>
            <a:chOff x="962" y="327"/>
            <a:chExt cx="11093" cy="5693"/>
          </a:xfrm>
        </p:grpSpPr>
        <p:pic>
          <p:nvPicPr>
            <p:cNvPr id="6963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" y="341"/>
              <a:ext cx="11064" cy="5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969" y="334"/>
              <a:ext cx="11079" cy="5679"/>
            </a:xfrm>
            <a:prstGeom prst="rect">
              <a:avLst/>
            </a:prstGeom>
            <a:noFill/>
            <a:ln w="914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7349" y="20187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65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table with more components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99244" y="1183027"/>
            <a:ext cx="653286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TYPES: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tt_data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TYPE MD_RANGE_T_MATNR.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ta_data_multi_comp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=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tt_data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( sign = 'I' Option = 'EQ' low = '00463928' 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( sign = 'I' Option = 'EQ' low = '00463929' ) ).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0657" name="image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26" y="2814243"/>
            <a:ext cx="6264696" cy="323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99244" y="22653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4655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23A5B85C-F9EE-4523-9FF0-24A1D6C76194}" vid="{5CD0F2CD-C149-47AE-9000-EEF59CE5E48D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</Template>
  <TotalTime>403</TotalTime>
  <Words>1880</Words>
  <Application>Microsoft Office PowerPoint</Application>
  <PresentationFormat>Widescreen</PresentationFormat>
  <Paragraphs>282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 MT</vt:lpstr>
      <vt:lpstr>Verdana</vt:lpstr>
      <vt:lpstr>Wingdings</vt:lpstr>
      <vt:lpstr>Capgemini Master</vt:lpstr>
      <vt:lpstr>think-cell Slide</vt:lpstr>
      <vt:lpstr>New Syntax (ABAP)</vt:lpstr>
      <vt:lpstr>Inline data declaration</vt:lpstr>
      <vt:lpstr>Inline data declaration</vt:lpstr>
      <vt:lpstr>Inline data declaration</vt:lpstr>
      <vt:lpstr>Inline data declaration</vt:lpstr>
      <vt:lpstr>Standard internal table declaration</vt:lpstr>
      <vt:lpstr>Sorted internal table declaration</vt:lpstr>
      <vt:lpstr>Sorted internal table declaration</vt:lpstr>
      <vt:lpstr>Internal table with more components</vt:lpstr>
      <vt:lpstr>MOVE-CORRESPONDING for Internal Tables</vt:lpstr>
      <vt:lpstr>MOVE-CORRESPONDING for Internal Tables</vt:lpstr>
      <vt:lpstr>MOVE-CORRESPONDING for Internal Tables</vt:lpstr>
      <vt:lpstr>Table expressions</vt:lpstr>
      <vt:lpstr>Table expressions</vt:lpstr>
      <vt:lpstr>CONVERSION_EXIT_ALPHA_INPUT/OURPUT</vt:lpstr>
      <vt:lpstr>CONVERSION_EXIT_ALPHA_INPUT/OURPUT</vt:lpstr>
      <vt:lpstr>Escape Character for Host Variables</vt:lpstr>
      <vt:lpstr>Using SWITCH statement</vt:lpstr>
      <vt:lpstr>Using SWITCH statement</vt:lpstr>
      <vt:lpstr>Using SWITCH statement</vt:lpstr>
      <vt:lpstr>INNER JOIN Improvement</vt:lpstr>
      <vt:lpstr>INNER JOIN Improvement</vt:lpstr>
      <vt:lpstr>NEW keyword for creating Objects</vt:lpstr>
      <vt:lpstr>FILTER expressions</vt:lpstr>
      <vt:lpstr>FILTER expressions</vt:lpstr>
      <vt:lpstr>FILTER expressions</vt:lpstr>
      <vt:lpstr>Internal table with more components</vt:lpstr>
      <vt:lpstr>Explicit type declaration</vt:lpstr>
      <vt:lpstr>How to work with deep structure</vt:lpstr>
      <vt:lpstr>How to work with deep structure</vt:lpstr>
      <vt:lpstr>How to work with deep structure</vt:lpstr>
      <vt:lpstr>Table expressions </vt:lpstr>
      <vt:lpstr>GROUP BY clause for Internal Tables</vt:lpstr>
      <vt:lpstr>GROUP BY clause for Internal Tables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subject>ppt template</dc:subject>
  <dc:creator>Ghosh, Debopriya</dc:creator>
  <cp:lastModifiedBy>BHAGWANJEE SINGH, ABHAY</cp:lastModifiedBy>
  <cp:revision>21</cp:revision>
  <dcterms:created xsi:type="dcterms:W3CDTF">2020-12-21T06:25:03Z</dcterms:created>
  <dcterms:modified xsi:type="dcterms:W3CDTF">2024-08-14T06:56:13Z</dcterms:modified>
</cp:coreProperties>
</file>