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48CC3-0848-1CBA-986E-6E87BC2DF686}" v="8" dt="2021-01-16T13:37:56.3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2311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70767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281" y="229870"/>
            <a:ext cx="8549436" cy="803275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2311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70767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281" y="229870"/>
            <a:ext cx="8549436" cy="803275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2311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70767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281" y="229870"/>
            <a:ext cx="8549436" cy="803275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2311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70767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23111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70767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075" y="1354074"/>
            <a:ext cx="8689848" cy="3510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0841" y="6588110"/>
            <a:ext cx="20764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E7E7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9975" y="1896704"/>
            <a:ext cx="1841314" cy="194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30105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Lesson</a:t>
            </a:r>
            <a:r>
              <a:rPr spc="-7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86004" y="1409109"/>
            <a:ext cx="6614795" cy="1412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latin typeface="Verdana"/>
                <a:cs typeface="Verdana"/>
              </a:rPr>
              <a:t>After </a:t>
            </a:r>
            <a:r>
              <a:rPr sz="1800" dirty="0">
                <a:latin typeface="Verdana"/>
                <a:cs typeface="Verdana"/>
              </a:rPr>
              <a:t>completing this </a:t>
            </a:r>
            <a:r>
              <a:rPr sz="1800" spc="-5" dirty="0">
                <a:latin typeface="Verdana"/>
                <a:cs typeface="Verdana"/>
              </a:rPr>
              <a:t>lesson, participants </a:t>
            </a:r>
            <a:r>
              <a:rPr sz="1800" dirty="0">
                <a:latin typeface="Verdana"/>
                <a:cs typeface="Verdana"/>
              </a:rPr>
              <a:t>will </a:t>
            </a:r>
            <a:r>
              <a:rPr sz="1800" spc="-5" dirty="0">
                <a:latin typeface="Verdana"/>
                <a:cs typeface="Verdana"/>
              </a:rPr>
              <a:t>be able to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endParaRPr sz="18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Know the Adobe </a:t>
            </a:r>
            <a:r>
              <a:rPr sz="1600" spc="-10" dirty="0">
                <a:latin typeface="Verdana"/>
                <a:cs typeface="Verdana"/>
              </a:rPr>
              <a:t>Forms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Architecture</a:t>
            </a:r>
            <a:endParaRPr sz="16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10" dirty="0">
                <a:latin typeface="Verdana"/>
                <a:cs typeface="Verdana"/>
              </a:rPr>
              <a:t>Understand </a:t>
            </a:r>
            <a:r>
              <a:rPr sz="1600" spc="-5" dirty="0">
                <a:latin typeface="Verdana"/>
                <a:cs typeface="Verdana"/>
              </a:rPr>
              <a:t>Interface, context and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Layout</a:t>
            </a:r>
            <a:endParaRPr sz="1600">
              <a:latin typeface="Verdana"/>
              <a:cs typeface="Verdana"/>
            </a:endParaRPr>
          </a:p>
          <a:p>
            <a:pPr marL="279400" marR="354330" indent="-181610">
              <a:lnSpc>
                <a:spcPts val="173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Know how to </a:t>
            </a:r>
            <a:r>
              <a:rPr sz="1600" spc="-10" dirty="0">
                <a:latin typeface="Verdana"/>
                <a:cs typeface="Verdana"/>
              </a:rPr>
              <a:t>integrate </a:t>
            </a:r>
            <a:r>
              <a:rPr sz="1600" spc="-5" dirty="0">
                <a:latin typeface="Verdana"/>
                <a:cs typeface="Verdana"/>
              </a:rPr>
              <a:t>Adobe </a:t>
            </a:r>
            <a:r>
              <a:rPr sz="1600" spc="-15" dirty="0">
                <a:latin typeface="Verdana"/>
                <a:cs typeface="Verdana"/>
              </a:rPr>
              <a:t>Form </a:t>
            </a:r>
            <a:r>
              <a:rPr sz="1600" spc="-1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an ABAP </a:t>
            </a:r>
            <a:r>
              <a:rPr sz="1600" spc="-10" dirty="0">
                <a:latin typeface="Verdana"/>
                <a:cs typeface="Verdana"/>
              </a:rPr>
              <a:t>application  program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9940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 - </a:t>
            </a:r>
            <a:r>
              <a:rPr spc="-5" dirty="0"/>
              <a:t>The </a:t>
            </a:r>
            <a:r>
              <a:rPr spc="-50" dirty="0"/>
              <a:t>Tools </a:t>
            </a:r>
            <a:r>
              <a:rPr spc="-10" dirty="0"/>
              <a:t>Involved </a:t>
            </a:r>
            <a:r>
              <a:rPr spc="-5" dirty="0"/>
              <a:t>(Design</a:t>
            </a:r>
            <a:r>
              <a:rPr spc="-75" dirty="0"/>
              <a:t> </a:t>
            </a:r>
            <a:r>
              <a:rPr dirty="0"/>
              <a:t>Time)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3538220" cy="290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050"/>
              </a:lnSpc>
              <a:spcBef>
                <a:spcPts val="100"/>
              </a:spcBef>
              <a:buSzPct val="94444"/>
              <a:buAutoNum type="arabicPeriod"/>
              <a:tabLst>
                <a:tab pos="241935" algn="l"/>
              </a:tabLst>
            </a:pPr>
            <a:r>
              <a:rPr sz="1800" spc="-5" dirty="0">
                <a:latin typeface="Verdana"/>
                <a:cs typeface="Verdana"/>
              </a:rPr>
              <a:t>Interface (transaction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SE80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Verdana"/>
                <a:cs typeface="Verdana"/>
              </a:rPr>
              <a:t>or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SFP)</a:t>
            </a:r>
            <a:endParaRPr sz="1800">
              <a:latin typeface="Verdana"/>
              <a:cs typeface="Verdana"/>
            </a:endParaRPr>
          </a:p>
          <a:p>
            <a:pPr marL="350520" lvl="1" indent="-253365">
              <a:lnSpc>
                <a:spcPct val="100000"/>
              </a:lnSpc>
              <a:spcBef>
                <a:spcPts val="309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00" spc="-10" dirty="0">
                <a:latin typeface="Verdana"/>
                <a:cs typeface="Verdana"/>
              </a:rPr>
              <a:t>Reusable</a:t>
            </a:r>
            <a:endParaRPr sz="1600">
              <a:latin typeface="Verdana"/>
              <a:cs typeface="Verdana"/>
            </a:endParaRPr>
          </a:p>
          <a:p>
            <a:pPr marL="279400" marR="386080" lvl="1" indent="-181610">
              <a:lnSpc>
                <a:spcPts val="1730"/>
              </a:lnSpc>
              <a:spcBef>
                <a:spcPts val="52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interface </a:t>
            </a:r>
            <a:r>
              <a:rPr sz="1600" spc="-10" dirty="0">
                <a:latin typeface="Verdana"/>
                <a:cs typeface="Verdana"/>
              </a:rPr>
              <a:t>defines which  data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460375" marR="5080" lvl="2" indent="-181610">
              <a:lnSpc>
                <a:spcPts val="1510"/>
              </a:lnSpc>
              <a:spcBef>
                <a:spcPts val="500"/>
              </a:spcBef>
              <a:buClr>
                <a:srgbClr val="12ABDB"/>
              </a:buClr>
              <a:buFont typeface="Arial"/>
              <a:buChar char="•"/>
              <a:tabLst>
                <a:tab pos="461009" algn="l"/>
              </a:tabLst>
            </a:pPr>
            <a:r>
              <a:rPr sz="1400" spc="-5" dirty="0">
                <a:latin typeface="Verdana"/>
                <a:cs typeface="Verdana"/>
              </a:rPr>
              <a:t>Program </a:t>
            </a:r>
            <a:r>
              <a:rPr sz="1400" dirty="0">
                <a:latin typeface="Verdana"/>
                <a:cs typeface="Verdana"/>
              </a:rPr>
              <a:t>can possibly </a:t>
            </a:r>
            <a:r>
              <a:rPr sz="1400" spc="-5" dirty="0">
                <a:latin typeface="Verdana"/>
                <a:cs typeface="Verdana"/>
              </a:rPr>
              <a:t>pass </a:t>
            </a:r>
            <a:r>
              <a:rPr sz="1400" dirty="0">
                <a:latin typeface="Verdana"/>
                <a:cs typeface="Verdana"/>
              </a:rPr>
              <a:t>on </a:t>
            </a:r>
            <a:r>
              <a:rPr sz="1400" spc="-5" dirty="0">
                <a:latin typeface="Verdana"/>
                <a:cs typeface="Verdana"/>
              </a:rPr>
              <a:t>to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  form.</a:t>
            </a:r>
            <a:endParaRPr sz="1400">
              <a:latin typeface="Verdana"/>
              <a:cs typeface="Verdana"/>
            </a:endParaRPr>
          </a:p>
          <a:p>
            <a:pPr marL="12700" marR="143510">
              <a:lnSpc>
                <a:spcPts val="1939"/>
              </a:lnSpc>
              <a:spcBef>
                <a:spcPts val="1005"/>
              </a:spcBef>
              <a:buSzPct val="94444"/>
              <a:buAutoNum type="arabicPeriod" startAt="2"/>
              <a:tabLst>
                <a:tab pos="241935" algn="l"/>
              </a:tabLst>
            </a:pPr>
            <a:r>
              <a:rPr sz="1800" spc="-15" dirty="0">
                <a:latin typeface="Verdana"/>
                <a:cs typeface="Verdana"/>
              </a:rPr>
              <a:t>Form </a:t>
            </a:r>
            <a:r>
              <a:rPr sz="1800" spc="-5" dirty="0">
                <a:latin typeface="Verdana"/>
                <a:cs typeface="Verdana"/>
              </a:rPr>
              <a:t>template (transaction  </a:t>
            </a:r>
            <a:r>
              <a:rPr sz="1800" dirty="0">
                <a:latin typeface="Verdana"/>
                <a:cs typeface="Verdana"/>
              </a:rPr>
              <a:t>SE80 or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SFP)</a:t>
            </a:r>
            <a:endParaRPr sz="1800">
              <a:latin typeface="Verdana"/>
              <a:cs typeface="Verdana"/>
            </a:endParaRPr>
          </a:p>
          <a:p>
            <a:pPr marL="279400" marR="264795" lvl="1" indent="-181610">
              <a:lnSpc>
                <a:spcPts val="173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10" dirty="0">
                <a:latin typeface="Verdana"/>
                <a:cs typeface="Verdana"/>
              </a:rPr>
              <a:t>Consists </a:t>
            </a:r>
            <a:r>
              <a:rPr sz="1600" spc="-5" dirty="0">
                <a:latin typeface="Verdana"/>
                <a:cs typeface="Verdana"/>
              </a:rPr>
              <a:t>of a context and the  </a:t>
            </a:r>
            <a:r>
              <a:rPr sz="1600" spc="-10" dirty="0">
                <a:latin typeface="Verdana"/>
                <a:cs typeface="Verdana"/>
              </a:rPr>
              <a:t>layout.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35196" y="1353311"/>
            <a:ext cx="4719955" cy="4986655"/>
            <a:chOff x="4235196" y="1353311"/>
            <a:chExt cx="4719955" cy="4986655"/>
          </a:xfrm>
        </p:grpSpPr>
        <p:sp>
          <p:nvSpPr>
            <p:cNvPr id="5" name="object 5"/>
            <p:cNvSpPr/>
            <p:nvPr/>
          </p:nvSpPr>
          <p:spPr>
            <a:xfrm>
              <a:off x="4437719" y="1646355"/>
              <a:ext cx="4351039" cy="41165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9768" y="1357883"/>
              <a:ext cx="4711065" cy="4977765"/>
            </a:xfrm>
            <a:custGeom>
              <a:avLst/>
              <a:gdLst/>
              <a:ahLst/>
              <a:cxnLst/>
              <a:rect l="l" t="t" r="r" b="b"/>
              <a:pathLst>
                <a:path w="4711065" h="4977765">
                  <a:moveTo>
                    <a:pt x="0" y="4977384"/>
                  </a:moveTo>
                  <a:lnTo>
                    <a:pt x="4710684" y="4977384"/>
                  </a:lnTo>
                  <a:lnTo>
                    <a:pt x="4710684" y="0"/>
                  </a:lnTo>
                  <a:lnTo>
                    <a:pt x="0" y="0"/>
                  </a:lnTo>
                  <a:lnTo>
                    <a:pt x="0" y="49773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5259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794115" cy="240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Every PDF-based </a:t>
            </a:r>
            <a:r>
              <a:rPr sz="1800" dirty="0">
                <a:latin typeface="Verdana"/>
                <a:cs typeface="Verdana"/>
              </a:rPr>
              <a:t>form </a:t>
            </a:r>
            <a:r>
              <a:rPr sz="1800" spc="-5" dirty="0">
                <a:latin typeface="Verdana"/>
                <a:cs typeface="Verdana"/>
              </a:rPr>
              <a:t>needs to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interface; </a:t>
            </a:r>
            <a:r>
              <a:rPr sz="1800" spc="5" dirty="0">
                <a:latin typeface="Verdana"/>
                <a:cs typeface="Verdana"/>
              </a:rPr>
              <a:t>it is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link </a:t>
            </a:r>
            <a:r>
              <a:rPr sz="1800" spc="-5" dirty="0">
                <a:latin typeface="Verdana"/>
                <a:cs typeface="Verdana"/>
              </a:rPr>
              <a:t>between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Verdana"/>
                <a:cs typeface="Verdana"/>
              </a:rPr>
              <a:t>ABAP </a:t>
            </a:r>
            <a:r>
              <a:rPr sz="1800" spc="-10" dirty="0">
                <a:latin typeface="Verdana"/>
                <a:cs typeface="Verdana"/>
              </a:rPr>
              <a:t>program </a:t>
            </a:r>
            <a:r>
              <a:rPr sz="1800" spc="-5" dirty="0">
                <a:latin typeface="Verdana"/>
                <a:cs typeface="Verdana"/>
              </a:rPr>
              <a:t>and 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form.</a:t>
            </a:r>
            <a:endParaRPr sz="1800">
              <a:latin typeface="Verdana"/>
              <a:cs typeface="Verdana"/>
            </a:endParaRPr>
          </a:p>
          <a:p>
            <a:pPr marL="12700" marR="125730">
              <a:lnSpc>
                <a:spcPts val="1939"/>
              </a:lnSpc>
              <a:spcBef>
                <a:spcPts val="1030"/>
              </a:spcBef>
            </a:pP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program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pass data to the </a:t>
            </a:r>
            <a:r>
              <a:rPr sz="1800" dirty="0">
                <a:latin typeface="Verdana"/>
                <a:cs typeface="Verdana"/>
              </a:rPr>
              <a:t>form only if </a:t>
            </a:r>
            <a:r>
              <a:rPr sz="1800" spc="5" dirty="0">
                <a:latin typeface="Verdana"/>
                <a:cs typeface="Verdana"/>
              </a:rPr>
              <a:t>it is </a:t>
            </a:r>
            <a:r>
              <a:rPr sz="1800" dirty="0">
                <a:latin typeface="Verdana"/>
                <a:cs typeface="Verdana"/>
              </a:rPr>
              <a:t>defined in </a:t>
            </a:r>
            <a:r>
              <a:rPr sz="1800" spc="-5" dirty="0">
                <a:latin typeface="Verdana"/>
                <a:cs typeface="Verdana"/>
              </a:rPr>
              <a:t>the interface, 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(most </a:t>
            </a:r>
            <a:r>
              <a:rPr sz="1800" spc="25" dirty="0">
                <a:latin typeface="Verdana"/>
                <a:cs typeface="Verdana"/>
              </a:rPr>
              <a:t>of)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dynamic </a:t>
            </a:r>
            <a:r>
              <a:rPr sz="1800" spc="-5" dirty="0">
                <a:latin typeface="Verdana"/>
                <a:cs typeface="Verdana"/>
              </a:rPr>
              <a:t>data used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form </a:t>
            </a:r>
            <a:r>
              <a:rPr sz="1800" spc="-5" dirty="0">
                <a:latin typeface="Verdana"/>
                <a:cs typeface="Verdana"/>
              </a:rPr>
              <a:t>layout </a:t>
            </a:r>
            <a:r>
              <a:rPr sz="1800" dirty="0">
                <a:latin typeface="Verdana"/>
                <a:cs typeface="Verdana"/>
              </a:rPr>
              <a:t>will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defined in 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interface.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  <a:spcBef>
                <a:spcPts val="770"/>
              </a:spcBef>
            </a:pPr>
            <a:r>
              <a:rPr sz="1800" spc="-1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access interface maintenance, use transaction </a:t>
            </a:r>
            <a:r>
              <a:rPr sz="1800" spc="-70" dirty="0">
                <a:latin typeface="Verdana"/>
                <a:cs typeface="Verdana"/>
              </a:rPr>
              <a:t>SFP. </a:t>
            </a:r>
            <a:r>
              <a:rPr sz="1800" spc="-15" dirty="0">
                <a:latin typeface="Verdana"/>
                <a:cs typeface="Verdana"/>
              </a:rPr>
              <a:t>Alternatively,</a:t>
            </a:r>
            <a:r>
              <a:rPr sz="1800" spc="20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Verdana"/>
                <a:cs typeface="Verdana"/>
              </a:rPr>
              <a:t>transaction </a:t>
            </a:r>
            <a:r>
              <a:rPr sz="1800" dirty="0">
                <a:latin typeface="Verdana"/>
                <a:cs typeface="Verdana"/>
              </a:rPr>
              <a:t>SE80 and </a:t>
            </a:r>
            <a:r>
              <a:rPr sz="1800" spc="-5" dirty="0">
                <a:latin typeface="Verdana"/>
                <a:cs typeface="Verdana"/>
              </a:rPr>
              <a:t>choose Other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spc="-40" dirty="0">
                <a:latin typeface="Verdana"/>
                <a:cs typeface="Verdana"/>
              </a:rPr>
              <a:t>Types </a:t>
            </a:r>
            <a:r>
              <a:rPr sz="1800" dirty="0">
                <a:latin typeface="Verdana"/>
                <a:cs typeface="Verdana"/>
              </a:rPr>
              <a:t>of an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5759" y="4447032"/>
            <a:ext cx="3691254" cy="1871980"/>
            <a:chOff x="365759" y="4447032"/>
            <a:chExt cx="3691254" cy="1871980"/>
          </a:xfrm>
        </p:grpSpPr>
        <p:sp>
          <p:nvSpPr>
            <p:cNvPr id="5" name="object 5"/>
            <p:cNvSpPr/>
            <p:nvPr/>
          </p:nvSpPr>
          <p:spPr>
            <a:xfrm>
              <a:off x="435863" y="4456176"/>
              <a:ext cx="3611879" cy="1769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331" y="4451604"/>
              <a:ext cx="3682365" cy="1862455"/>
            </a:xfrm>
            <a:custGeom>
              <a:avLst/>
              <a:gdLst/>
              <a:ahLst/>
              <a:cxnLst/>
              <a:rect l="l" t="t" r="r" b="b"/>
              <a:pathLst>
                <a:path w="3682365" h="1862454">
                  <a:moveTo>
                    <a:pt x="0" y="1862328"/>
                  </a:moveTo>
                  <a:lnTo>
                    <a:pt x="3681984" y="1862328"/>
                  </a:lnTo>
                  <a:lnTo>
                    <a:pt x="3681984" y="0"/>
                  </a:lnTo>
                  <a:lnTo>
                    <a:pt x="0" y="0"/>
                  </a:lnTo>
                  <a:lnTo>
                    <a:pt x="0" y="186232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5259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260860"/>
            <a:ext cx="8555355" cy="13950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latin typeface="Verdana"/>
                <a:cs typeface="Verdana"/>
              </a:rPr>
              <a:t>The types </a:t>
            </a:r>
            <a:r>
              <a:rPr sz="1800" spc="-20" dirty="0">
                <a:latin typeface="Verdana"/>
                <a:cs typeface="Verdana"/>
              </a:rPr>
              <a:t>“ABAP </a:t>
            </a:r>
            <a:r>
              <a:rPr sz="1800" dirty="0">
                <a:latin typeface="Verdana"/>
                <a:cs typeface="Verdana"/>
              </a:rPr>
              <a:t>Dictionary </a:t>
            </a:r>
            <a:r>
              <a:rPr sz="1800" spc="-5" dirty="0">
                <a:latin typeface="Verdana"/>
                <a:cs typeface="Verdana"/>
              </a:rPr>
              <a:t>based”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“Smart </a:t>
            </a:r>
            <a:r>
              <a:rPr sz="1800" spc="-15" dirty="0">
                <a:latin typeface="Verdana"/>
                <a:cs typeface="Verdana"/>
              </a:rPr>
              <a:t>Forms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compatible”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Verdana"/>
                <a:cs typeface="Verdana"/>
              </a:rPr>
              <a:t>are used for print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scenarios.</a:t>
            </a:r>
            <a:endParaRPr sz="1800">
              <a:latin typeface="Verdana"/>
              <a:cs typeface="Verdana"/>
            </a:endParaRPr>
          </a:p>
          <a:p>
            <a:pPr marL="173990">
              <a:lnSpc>
                <a:spcPts val="2050"/>
              </a:lnSpc>
              <a:spcBef>
                <a:spcPts val="795"/>
              </a:spcBef>
            </a:pPr>
            <a:r>
              <a:rPr sz="1800" dirty="0">
                <a:latin typeface="Verdana"/>
                <a:cs typeface="Verdana"/>
              </a:rPr>
              <a:t>“XML </a:t>
            </a:r>
            <a:r>
              <a:rPr sz="1800" spc="-5" dirty="0">
                <a:latin typeface="Verdana"/>
                <a:cs typeface="Verdana"/>
              </a:rPr>
              <a:t>schema </a:t>
            </a:r>
            <a:r>
              <a:rPr sz="1800" spc="-10" dirty="0">
                <a:latin typeface="Verdana"/>
                <a:cs typeface="Verdana"/>
              </a:rPr>
              <a:t>based” </a:t>
            </a:r>
            <a:r>
              <a:rPr sz="1800" dirty="0">
                <a:latin typeface="Verdana"/>
                <a:cs typeface="Verdana"/>
              </a:rPr>
              <a:t>(which </a:t>
            </a:r>
            <a:r>
              <a:rPr sz="1800" spc="-5" dirty="0">
                <a:latin typeface="Verdana"/>
                <a:cs typeface="Verdana"/>
              </a:rPr>
              <a:t>was introduced </a:t>
            </a:r>
            <a:r>
              <a:rPr sz="1800" dirty="0">
                <a:latin typeface="Verdana"/>
                <a:cs typeface="Verdana"/>
              </a:rPr>
              <a:t>in SAP </a:t>
            </a:r>
            <a:r>
              <a:rPr sz="1800" spc="-20" dirty="0">
                <a:latin typeface="Verdana"/>
                <a:cs typeface="Verdana"/>
              </a:rPr>
              <a:t>NetWeaver </a:t>
            </a:r>
            <a:r>
              <a:rPr sz="1800" spc="-5" dirty="0">
                <a:latin typeface="Verdana"/>
                <a:cs typeface="Verdana"/>
              </a:rPr>
              <a:t>2004s)</a:t>
            </a:r>
            <a:r>
              <a:rPr sz="1800" spc="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Verdana"/>
                <a:cs typeface="Verdana"/>
              </a:rPr>
              <a:t>primarily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30" dirty="0">
                <a:latin typeface="Verdana"/>
                <a:cs typeface="Verdana"/>
              </a:rPr>
              <a:t>Web </a:t>
            </a:r>
            <a:r>
              <a:rPr sz="1800" spc="-5" dirty="0">
                <a:latin typeface="Verdana"/>
                <a:cs typeface="Verdana"/>
              </a:rPr>
              <a:t>Dynpro</a:t>
            </a:r>
            <a:r>
              <a:rPr sz="1800" dirty="0">
                <a:latin typeface="Verdana"/>
                <a:cs typeface="Verdana"/>
              </a:rPr>
              <a:t> scenarios.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3656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 </a:t>
            </a:r>
            <a:r>
              <a:rPr dirty="0"/>
              <a:t>- </a:t>
            </a:r>
            <a:r>
              <a:rPr spc="-15" dirty="0"/>
              <a:t>Form</a:t>
            </a:r>
            <a:r>
              <a:rPr spc="-9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834120" cy="31502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43815">
              <a:lnSpc>
                <a:spcPct val="90000"/>
              </a:lnSpc>
              <a:spcBef>
                <a:spcPts val="315"/>
              </a:spcBef>
            </a:pPr>
            <a:r>
              <a:rPr sz="1800" dirty="0">
                <a:latin typeface="Verdana"/>
                <a:cs typeface="Verdana"/>
              </a:rPr>
              <a:t>A form </a:t>
            </a:r>
            <a:r>
              <a:rPr sz="1800" spc="-5" dirty="0">
                <a:latin typeface="Verdana"/>
                <a:cs typeface="Verdana"/>
              </a:rPr>
              <a:t>interface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type </a:t>
            </a:r>
            <a:r>
              <a:rPr sz="1800" dirty="0">
                <a:latin typeface="Verdana"/>
                <a:cs typeface="Verdana"/>
              </a:rPr>
              <a:t>ABAP Dictionary has only one </a:t>
            </a:r>
            <a:r>
              <a:rPr sz="1800" spc="-5" dirty="0">
                <a:latin typeface="Verdana"/>
                <a:cs typeface="Verdana"/>
              </a:rPr>
              <a:t>default </a:t>
            </a:r>
            <a:r>
              <a:rPr sz="1800" dirty="0">
                <a:latin typeface="Verdana"/>
                <a:cs typeface="Verdana"/>
              </a:rPr>
              <a:t>import  </a:t>
            </a:r>
            <a:r>
              <a:rPr sz="1800" spc="-10" dirty="0">
                <a:latin typeface="Verdana"/>
                <a:cs typeface="Verdana"/>
              </a:rPr>
              <a:t>parameter (/1bcdwb/docparams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type </a:t>
            </a:r>
            <a:r>
              <a:rPr sz="1800" spc="-10" dirty="0">
                <a:latin typeface="Verdana"/>
                <a:cs typeface="Verdana"/>
              </a:rPr>
              <a:t>sfpdocparams). </a:t>
            </a:r>
            <a:r>
              <a:rPr sz="1800" dirty="0">
                <a:latin typeface="Verdana"/>
                <a:cs typeface="Verdana"/>
              </a:rPr>
              <a:t>It is </a:t>
            </a:r>
            <a:r>
              <a:rPr sz="1800" spc="-5" dirty="0">
                <a:latin typeface="Verdana"/>
                <a:cs typeface="Verdana"/>
              </a:rPr>
              <a:t>used to  determine </a:t>
            </a:r>
            <a:r>
              <a:rPr sz="1800" dirty="0">
                <a:latin typeface="Verdana"/>
                <a:cs typeface="Verdana"/>
              </a:rPr>
              <a:t>a form's locale </a:t>
            </a:r>
            <a:r>
              <a:rPr sz="1800" spc="-5" dirty="0">
                <a:latin typeface="Verdana"/>
                <a:cs typeface="Verdana"/>
              </a:rPr>
              <a:t>(language </a:t>
            </a:r>
            <a:r>
              <a:rPr sz="1800" dirty="0">
                <a:latin typeface="Verdana"/>
                <a:cs typeface="Verdana"/>
              </a:rPr>
              <a:t>and country) and </a:t>
            </a:r>
            <a:r>
              <a:rPr sz="1800" spc="-5" dirty="0">
                <a:latin typeface="Verdana"/>
                <a:cs typeface="Verdana"/>
              </a:rPr>
              <a:t>whether the </a:t>
            </a:r>
            <a:r>
              <a:rPr sz="1800" dirty="0">
                <a:latin typeface="Verdana"/>
                <a:cs typeface="Verdana"/>
              </a:rPr>
              <a:t>form will  allow </a:t>
            </a:r>
            <a:r>
              <a:rPr sz="1800" spc="-5" dirty="0">
                <a:latin typeface="Verdana"/>
                <a:cs typeface="Verdana"/>
              </a:rPr>
              <a:t>interactive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features.</a:t>
            </a:r>
            <a:endParaRPr sz="1800">
              <a:latin typeface="Verdana"/>
              <a:cs typeface="Verdana"/>
            </a:endParaRPr>
          </a:p>
          <a:p>
            <a:pPr marL="12700" marR="1182370">
              <a:lnSpc>
                <a:spcPts val="1939"/>
              </a:lnSpc>
              <a:spcBef>
                <a:spcPts val="1025"/>
              </a:spcBef>
            </a:pPr>
            <a:r>
              <a:rPr sz="1800" spc="-5" dirty="0">
                <a:latin typeface="Verdana"/>
                <a:cs typeface="Verdana"/>
              </a:rPr>
              <a:t>Export </a:t>
            </a:r>
            <a:r>
              <a:rPr sz="1800" spc="-10" dirty="0">
                <a:latin typeface="Verdana"/>
                <a:cs typeface="Verdana"/>
              </a:rPr>
              <a:t>parameters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added </a:t>
            </a:r>
            <a:r>
              <a:rPr sz="1800" dirty="0">
                <a:latin typeface="Verdana"/>
                <a:cs typeface="Verdana"/>
              </a:rPr>
              <a:t>only for </a:t>
            </a:r>
            <a:r>
              <a:rPr sz="1800" spc="-5" dirty="0">
                <a:latin typeface="Verdana"/>
                <a:cs typeface="Verdana"/>
              </a:rPr>
              <a:t>those interfaces that </a:t>
            </a:r>
            <a:r>
              <a:rPr sz="1800" dirty="0">
                <a:latin typeface="Verdana"/>
                <a:cs typeface="Verdana"/>
              </a:rPr>
              <a:t>are  </a:t>
            </a:r>
            <a:r>
              <a:rPr sz="1800" spc="-5" dirty="0">
                <a:latin typeface="Verdana"/>
                <a:cs typeface="Verdana"/>
              </a:rPr>
              <a:t>compatible </a:t>
            </a:r>
            <a:r>
              <a:rPr sz="1800" dirty="0">
                <a:latin typeface="Verdana"/>
                <a:cs typeface="Verdana"/>
              </a:rPr>
              <a:t>with Smart</a:t>
            </a:r>
            <a:r>
              <a:rPr sz="1800" spc="-10" dirty="0">
                <a:latin typeface="Verdana"/>
                <a:cs typeface="Verdana"/>
              </a:rPr>
              <a:t> Forms.</a:t>
            </a:r>
            <a:endParaRPr sz="1800">
              <a:latin typeface="Verdana"/>
              <a:cs typeface="Verdana"/>
            </a:endParaRPr>
          </a:p>
          <a:p>
            <a:pPr marL="12700" marR="156845" algn="just">
              <a:lnSpc>
                <a:spcPct val="90100"/>
              </a:lnSpc>
              <a:spcBef>
                <a:spcPts val="985"/>
              </a:spcBef>
            </a:pPr>
            <a:r>
              <a:rPr sz="1800" spc="-5" dirty="0">
                <a:latin typeface="Verdana"/>
                <a:cs typeface="Verdana"/>
              </a:rPr>
              <a:t>Exceptions that you declare </a:t>
            </a:r>
            <a:r>
              <a:rPr sz="1800" dirty="0">
                <a:latin typeface="Verdana"/>
                <a:cs typeface="Verdana"/>
              </a:rPr>
              <a:t>in an </a:t>
            </a:r>
            <a:r>
              <a:rPr sz="1800" spc="-5" dirty="0">
                <a:latin typeface="Verdana"/>
                <a:cs typeface="Verdana"/>
              </a:rPr>
              <a:t>interface can be </a:t>
            </a:r>
            <a:r>
              <a:rPr sz="1800" spc="-10" dirty="0">
                <a:latin typeface="Verdana"/>
                <a:cs typeface="Verdana"/>
              </a:rPr>
              <a:t>raised </a:t>
            </a:r>
            <a:r>
              <a:rPr sz="1800" dirty="0">
                <a:latin typeface="Verdana"/>
                <a:cs typeface="Verdana"/>
              </a:rPr>
              <a:t>in ABAP </a:t>
            </a:r>
            <a:r>
              <a:rPr sz="1800" spc="-5" dirty="0">
                <a:latin typeface="Verdana"/>
                <a:cs typeface="Verdana"/>
              </a:rPr>
              <a:t>coding </a:t>
            </a:r>
            <a:r>
              <a:rPr sz="1800" dirty="0">
                <a:latin typeface="Verdana"/>
                <a:cs typeface="Verdana"/>
              </a:rPr>
              <a:t>of  a form. </a:t>
            </a: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based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 traditional exception concept (not the </a:t>
            </a:r>
            <a:r>
              <a:rPr sz="1800" dirty="0">
                <a:latin typeface="Verdana"/>
                <a:cs typeface="Verdana"/>
              </a:rPr>
              <a:t>class-  </a:t>
            </a:r>
            <a:r>
              <a:rPr sz="1800" spc="-5" dirty="0">
                <a:latin typeface="Verdana"/>
                <a:cs typeface="Verdana"/>
              </a:rPr>
              <a:t>based concept that was introduced </a:t>
            </a:r>
            <a:r>
              <a:rPr sz="1800" dirty="0">
                <a:latin typeface="Verdana"/>
                <a:cs typeface="Verdana"/>
              </a:rPr>
              <a:t>in SAP </a:t>
            </a:r>
            <a:r>
              <a:rPr sz="1800" spc="-30" dirty="0">
                <a:latin typeface="Verdana"/>
                <a:cs typeface="Verdana"/>
              </a:rPr>
              <a:t>Web </a:t>
            </a:r>
            <a:r>
              <a:rPr sz="1800" dirty="0">
                <a:latin typeface="Verdana"/>
                <a:cs typeface="Verdana"/>
              </a:rPr>
              <a:t>Application </a:t>
            </a:r>
            <a:r>
              <a:rPr sz="1800" spc="-5" dirty="0">
                <a:latin typeface="Verdana"/>
                <a:cs typeface="Verdana"/>
              </a:rPr>
              <a:t>Server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6.10).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ts val="2050"/>
              </a:lnSpc>
              <a:spcBef>
                <a:spcPts val="780"/>
              </a:spcBef>
            </a:pP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spc="-10" dirty="0">
                <a:latin typeface="Verdana"/>
                <a:cs typeface="Verdana"/>
              </a:rPr>
              <a:t>raise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exception </a:t>
            </a:r>
            <a:r>
              <a:rPr sz="1800" dirty="0">
                <a:latin typeface="Verdana"/>
                <a:cs typeface="Verdana"/>
              </a:rPr>
              <a:t>as such: </a:t>
            </a:r>
            <a:r>
              <a:rPr sz="1800" spc="-5" dirty="0">
                <a:latin typeface="Verdana"/>
                <a:cs typeface="Verdana"/>
              </a:rPr>
              <a:t>RAISE &lt;exception&gt;. (Alternative: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MESSAGE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ts val="2050"/>
              </a:lnSpc>
            </a:pPr>
            <a:r>
              <a:rPr sz="1800" spc="-5" dirty="0">
                <a:latin typeface="Verdana"/>
                <a:cs typeface="Verdana"/>
              </a:rPr>
              <a:t>&lt;message_type&gt;&lt;message&gt;(&lt;message_class&gt;) RAISING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&lt;exception&gt;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8888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 </a:t>
            </a:r>
            <a:r>
              <a:rPr dirty="0"/>
              <a:t>– Global</a:t>
            </a:r>
            <a:r>
              <a:rPr spc="-70" dirty="0"/>
              <a:t> </a:t>
            </a:r>
            <a:r>
              <a:rPr dirty="0"/>
              <a:t>Definitions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354074"/>
            <a:ext cx="8660130" cy="362331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latin typeface="Verdana"/>
                <a:cs typeface="Verdana"/>
              </a:rPr>
              <a:t>Global </a:t>
            </a:r>
            <a:r>
              <a:rPr sz="1800" dirty="0">
                <a:latin typeface="Verdana"/>
                <a:cs typeface="Verdana"/>
              </a:rPr>
              <a:t>Definitions </a:t>
            </a:r>
            <a:r>
              <a:rPr sz="1800" b="1" dirty="0">
                <a:latin typeface="Verdana"/>
                <a:cs typeface="Verdana"/>
              </a:rPr>
              <a:t>- </a:t>
            </a: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also </a:t>
            </a:r>
            <a:r>
              <a:rPr sz="1800" spc="-5" dirty="0">
                <a:latin typeface="Verdana"/>
                <a:cs typeface="Verdana"/>
              </a:rPr>
              <a:t>parts to </a:t>
            </a:r>
            <a:r>
              <a:rPr sz="1800" dirty="0">
                <a:latin typeface="Verdana"/>
                <a:cs typeface="Verdana"/>
              </a:rPr>
              <a:t>an interface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marL="12700" marR="212090" algn="just">
              <a:lnSpc>
                <a:spcPts val="1939"/>
              </a:lnSpc>
              <a:spcBef>
                <a:spcPts val="1030"/>
              </a:spcBef>
            </a:pPr>
            <a:r>
              <a:rPr sz="1800" dirty="0">
                <a:latin typeface="Verdana"/>
                <a:cs typeface="Verdana"/>
              </a:rPr>
              <a:t>actually invisible from </a:t>
            </a:r>
            <a:r>
              <a:rPr sz="1800" spc="-5" dirty="0">
                <a:latin typeface="Verdana"/>
                <a:cs typeface="Verdana"/>
              </a:rPr>
              <a:t>outside, that </a:t>
            </a:r>
            <a:r>
              <a:rPr sz="1800" dirty="0">
                <a:latin typeface="Verdana"/>
                <a:cs typeface="Verdana"/>
              </a:rPr>
              <a:t>is, </a:t>
            </a: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cannot </a:t>
            </a:r>
            <a:r>
              <a:rPr sz="1800" spc="-5" dirty="0">
                <a:latin typeface="Verdana"/>
                <a:cs typeface="Verdana"/>
              </a:rPr>
              <a:t>be accessed </a:t>
            </a:r>
            <a:r>
              <a:rPr sz="1800" dirty="0">
                <a:latin typeface="Verdana"/>
                <a:cs typeface="Verdana"/>
              </a:rPr>
              <a:t>from </a:t>
            </a:r>
            <a:r>
              <a:rPr sz="1800" spc="-5" dirty="0">
                <a:latin typeface="Verdana"/>
                <a:cs typeface="Verdana"/>
              </a:rPr>
              <a:t>the  application </a:t>
            </a:r>
            <a:r>
              <a:rPr sz="1800" spc="-10" dirty="0">
                <a:latin typeface="Verdana"/>
                <a:cs typeface="Verdana"/>
              </a:rPr>
              <a:t>program. </a:t>
            </a:r>
            <a:r>
              <a:rPr sz="1800" dirty="0">
                <a:latin typeface="Verdana"/>
                <a:cs typeface="Verdana"/>
              </a:rPr>
              <a:t>Among </a:t>
            </a:r>
            <a:r>
              <a:rPr sz="1800" spc="-5" dirty="0">
                <a:latin typeface="Verdana"/>
                <a:cs typeface="Verdana"/>
              </a:rPr>
              <a:t>them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the global </a:t>
            </a:r>
            <a:r>
              <a:rPr sz="1800" dirty="0">
                <a:latin typeface="Verdana"/>
                <a:cs typeface="Verdana"/>
              </a:rPr>
              <a:t>definitions, initialization  </a:t>
            </a:r>
            <a:r>
              <a:rPr sz="1800" spc="-5" dirty="0">
                <a:latin typeface="Verdana"/>
                <a:cs typeface="Verdana"/>
              </a:rPr>
              <a:t>coding, </a:t>
            </a:r>
            <a:r>
              <a:rPr sz="1800" dirty="0">
                <a:latin typeface="Verdana"/>
                <a:cs typeface="Verdana"/>
              </a:rPr>
              <a:t>and currency/unit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fields</a:t>
            </a:r>
            <a:r>
              <a:rPr sz="1800" b="1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latin typeface="Verdana"/>
                <a:cs typeface="Verdana"/>
              </a:rPr>
              <a:t>Global </a:t>
            </a:r>
            <a:r>
              <a:rPr sz="1800" dirty="0">
                <a:latin typeface="Verdana"/>
                <a:cs typeface="Verdana"/>
              </a:rPr>
              <a:t>fields: </a:t>
            </a:r>
            <a:r>
              <a:rPr sz="1800" spc="-5" dirty="0">
                <a:latin typeface="Verdana"/>
                <a:cs typeface="Verdana"/>
              </a:rPr>
              <a:t>Global </a:t>
            </a:r>
            <a:r>
              <a:rPr sz="1800" dirty="0">
                <a:latin typeface="Verdana"/>
                <a:cs typeface="Verdana"/>
              </a:rPr>
              <a:t>fields 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spc="-10" dirty="0">
                <a:latin typeface="Verdana"/>
                <a:cs typeface="Verdana"/>
              </a:rPr>
              <a:t>integrated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form</a:t>
            </a:r>
            <a:r>
              <a:rPr sz="1800" spc="9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layout.</a:t>
            </a:r>
            <a:endParaRPr sz="1800">
              <a:latin typeface="Verdana"/>
              <a:cs typeface="Verdana"/>
            </a:endParaRPr>
          </a:p>
          <a:p>
            <a:pPr marL="12700" marR="81915" algn="just">
              <a:lnSpc>
                <a:spcPct val="90100"/>
              </a:lnSpc>
              <a:spcBef>
                <a:spcPts val="994"/>
              </a:spcBef>
            </a:pPr>
            <a:r>
              <a:rPr sz="1800" dirty="0">
                <a:latin typeface="Verdana"/>
                <a:cs typeface="Verdana"/>
              </a:rPr>
              <a:t>Field symbols: Field symbols might act as </a:t>
            </a:r>
            <a:r>
              <a:rPr sz="1800" spc="-5" dirty="0">
                <a:latin typeface="Verdana"/>
                <a:cs typeface="Verdana"/>
              </a:rPr>
              <a:t>placeholders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variables. They  </a:t>
            </a:r>
            <a:r>
              <a:rPr sz="1800" dirty="0">
                <a:latin typeface="Verdana"/>
                <a:cs typeface="Verdana"/>
              </a:rPr>
              <a:t>are useful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dynamic programming </a:t>
            </a:r>
            <a:r>
              <a:rPr sz="1800" dirty="0">
                <a:latin typeface="Verdana"/>
                <a:cs typeface="Verdana"/>
              </a:rPr>
              <a:t>and for </a:t>
            </a:r>
            <a:r>
              <a:rPr sz="1800" spc="-5" dirty="0">
                <a:latin typeface="Verdana"/>
                <a:cs typeface="Verdana"/>
              </a:rPr>
              <a:t>speeding </a:t>
            </a:r>
            <a:r>
              <a:rPr sz="1800" dirty="0">
                <a:latin typeface="Verdana"/>
                <a:cs typeface="Verdana"/>
              </a:rPr>
              <a:t>up </a:t>
            </a:r>
            <a:r>
              <a:rPr sz="1800" spc="-5" dirty="0">
                <a:latin typeface="Verdana"/>
                <a:cs typeface="Verdana"/>
              </a:rPr>
              <a:t>the processing </a:t>
            </a:r>
            <a:r>
              <a:rPr sz="1800" dirty="0">
                <a:latin typeface="Verdana"/>
                <a:cs typeface="Verdana"/>
              </a:rPr>
              <a:t>of  </a:t>
            </a:r>
            <a:r>
              <a:rPr sz="1800" spc="-5" dirty="0">
                <a:latin typeface="Verdana"/>
                <a:cs typeface="Verdana"/>
              </a:rPr>
              <a:t>internal tables.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39"/>
              </a:lnSpc>
              <a:spcBef>
                <a:spcPts val="1030"/>
              </a:spcBef>
            </a:pPr>
            <a:r>
              <a:rPr sz="1800" spc="-5" dirty="0">
                <a:latin typeface="Verdana"/>
                <a:cs typeface="Verdana"/>
              </a:rPr>
              <a:t>Global types: </a:t>
            </a:r>
            <a:r>
              <a:rPr sz="1800" dirty="0">
                <a:latin typeface="Verdana"/>
                <a:cs typeface="Verdana"/>
              </a:rPr>
              <a:t>If </a:t>
            </a:r>
            <a:r>
              <a:rPr sz="1800" spc="-5" dirty="0">
                <a:latin typeface="Verdana"/>
                <a:cs typeface="Verdana"/>
              </a:rPr>
              <a:t>your global </a:t>
            </a:r>
            <a:r>
              <a:rPr sz="1800" dirty="0">
                <a:latin typeface="Verdana"/>
                <a:cs typeface="Verdana"/>
              </a:rPr>
              <a:t>fields </a:t>
            </a:r>
            <a:r>
              <a:rPr sz="1800" spc="-5" dirty="0">
                <a:latin typeface="Verdana"/>
                <a:cs typeface="Verdana"/>
              </a:rPr>
              <a:t>(or any </a:t>
            </a:r>
            <a:r>
              <a:rPr sz="1800" dirty="0">
                <a:latin typeface="Verdana"/>
                <a:cs typeface="Verdana"/>
              </a:rPr>
              <a:t>fields </a:t>
            </a:r>
            <a:r>
              <a:rPr sz="1800" spc="-5" dirty="0">
                <a:latin typeface="Verdana"/>
                <a:cs typeface="Verdana"/>
              </a:rPr>
              <a:t>that you </a:t>
            </a:r>
            <a:r>
              <a:rPr sz="1800" dirty="0">
                <a:latin typeface="Verdana"/>
                <a:cs typeface="Verdana"/>
              </a:rPr>
              <a:t>might </a:t>
            </a:r>
            <a:r>
              <a:rPr sz="1800" spc="-5" dirty="0">
                <a:latin typeface="Verdana"/>
                <a:cs typeface="Verdana"/>
              </a:rPr>
              <a:t>declare  </a:t>
            </a:r>
            <a:r>
              <a:rPr sz="1800" dirty="0">
                <a:latin typeface="Verdana"/>
                <a:cs typeface="Verdana"/>
              </a:rPr>
              <a:t>within ABAP </a:t>
            </a:r>
            <a:r>
              <a:rPr sz="1800" spc="-5" dirty="0">
                <a:latin typeface="Verdana"/>
                <a:cs typeface="Verdana"/>
              </a:rPr>
              <a:t>coding) need types other than </a:t>
            </a:r>
            <a:r>
              <a:rPr sz="1800" dirty="0">
                <a:latin typeface="Verdana"/>
                <a:cs typeface="Verdana"/>
              </a:rPr>
              <a:t>ABAP </a:t>
            </a:r>
            <a:r>
              <a:rPr sz="1800" spc="-5" dirty="0">
                <a:latin typeface="Verdana"/>
                <a:cs typeface="Verdana"/>
              </a:rPr>
              <a:t>types </a:t>
            </a:r>
            <a:r>
              <a:rPr sz="1800" spc="5" dirty="0">
                <a:latin typeface="Verdana"/>
                <a:cs typeface="Verdana"/>
              </a:rPr>
              <a:t>(i, </a:t>
            </a:r>
            <a:r>
              <a:rPr sz="1800" dirty="0">
                <a:latin typeface="Verdana"/>
                <a:cs typeface="Verdana"/>
              </a:rPr>
              <a:t>n, </a:t>
            </a:r>
            <a:r>
              <a:rPr sz="1800" spc="-60" dirty="0">
                <a:latin typeface="Verdana"/>
                <a:cs typeface="Verdana"/>
              </a:rPr>
              <a:t>f, </a:t>
            </a:r>
            <a:r>
              <a:rPr sz="1800" dirty="0">
                <a:latin typeface="Verdana"/>
                <a:cs typeface="Verdana"/>
              </a:rPr>
              <a:t>c, </a:t>
            </a:r>
            <a:r>
              <a:rPr sz="1800" spc="-15" dirty="0">
                <a:latin typeface="Verdana"/>
                <a:cs typeface="Verdana"/>
              </a:rPr>
              <a:t>p, </a:t>
            </a:r>
            <a:r>
              <a:rPr sz="1800" dirty="0">
                <a:latin typeface="Verdana"/>
                <a:cs typeface="Verdana"/>
              </a:rPr>
              <a:t>and so  on) or Dictionary </a:t>
            </a:r>
            <a:r>
              <a:rPr sz="1800" spc="-5" dirty="0">
                <a:latin typeface="Verdana"/>
                <a:cs typeface="Verdana"/>
              </a:rPr>
              <a:t>types, you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create </a:t>
            </a:r>
            <a:r>
              <a:rPr sz="1800" dirty="0">
                <a:latin typeface="Verdana"/>
                <a:cs typeface="Verdana"/>
              </a:rPr>
              <a:t>local </a:t>
            </a:r>
            <a:r>
              <a:rPr sz="1800" spc="-5" dirty="0">
                <a:latin typeface="Verdana"/>
                <a:cs typeface="Verdana"/>
              </a:rPr>
              <a:t>types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editor that opens  when you choose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Types.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39541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Initialization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5695" y="1431036"/>
            <a:ext cx="7493634" cy="4302760"/>
            <a:chOff x="615695" y="1431036"/>
            <a:chExt cx="7493634" cy="4302760"/>
          </a:xfrm>
        </p:grpSpPr>
        <p:sp>
          <p:nvSpPr>
            <p:cNvPr id="4" name="object 4"/>
            <p:cNvSpPr/>
            <p:nvPr/>
          </p:nvSpPr>
          <p:spPr>
            <a:xfrm>
              <a:off x="693419" y="1615502"/>
              <a:ext cx="7406640" cy="41086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267" y="1435608"/>
              <a:ext cx="7484745" cy="4293235"/>
            </a:xfrm>
            <a:custGeom>
              <a:avLst/>
              <a:gdLst/>
              <a:ahLst/>
              <a:cxnLst/>
              <a:rect l="l" t="t" r="r" b="b"/>
              <a:pathLst>
                <a:path w="7484745" h="4293235">
                  <a:moveTo>
                    <a:pt x="0" y="4293108"/>
                  </a:moveTo>
                  <a:lnTo>
                    <a:pt x="7484364" y="4293108"/>
                  </a:lnTo>
                  <a:lnTo>
                    <a:pt x="7484364" y="0"/>
                  </a:lnTo>
                  <a:lnTo>
                    <a:pt x="0" y="0"/>
                  </a:lnTo>
                  <a:lnTo>
                    <a:pt x="0" y="42931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39541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Initialization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780145" cy="30238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118745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Verdana"/>
                <a:cs typeface="Verdana"/>
              </a:rPr>
              <a:t>During initialization, </a:t>
            </a:r>
            <a:r>
              <a:rPr sz="1800" spc="-5" dirty="0">
                <a:latin typeface="Verdana"/>
                <a:cs typeface="Verdana"/>
              </a:rPr>
              <a:t>data </a:t>
            </a:r>
            <a:r>
              <a:rPr sz="1800" dirty="0">
                <a:latin typeface="Verdana"/>
                <a:cs typeface="Verdana"/>
              </a:rPr>
              <a:t>coming from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program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changed before  </a:t>
            </a:r>
            <a:r>
              <a:rPr sz="1800" dirty="0">
                <a:latin typeface="Verdana"/>
                <a:cs typeface="Verdana"/>
              </a:rPr>
              <a:t>it is </a:t>
            </a:r>
            <a:r>
              <a:rPr sz="1800" spc="-5" dirty="0">
                <a:latin typeface="Verdana"/>
                <a:cs typeface="Verdana"/>
              </a:rPr>
              <a:t>sent to the </a:t>
            </a:r>
            <a:r>
              <a:rPr sz="1800" dirty="0">
                <a:latin typeface="Verdana"/>
                <a:cs typeface="Verdana"/>
              </a:rPr>
              <a:t>form. In forms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not </a:t>
            </a:r>
            <a:r>
              <a:rPr sz="1800" spc="-5" dirty="0">
                <a:latin typeface="Verdana"/>
                <a:cs typeface="Verdana"/>
              </a:rPr>
              <a:t>been </a:t>
            </a:r>
            <a:r>
              <a:rPr sz="1800" spc="-10" dirty="0">
                <a:latin typeface="Verdana"/>
                <a:cs typeface="Verdana"/>
              </a:rPr>
              <a:t>migrated </a:t>
            </a:r>
            <a:r>
              <a:rPr sz="1800" dirty="0">
                <a:latin typeface="Verdana"/>
                <a:cs typeface="Verdana"/>
              </a:rPr>
              <a:t>from Smart  </a:t>
            </a:r>
            <a:r>
              <a:rPr sz="1800" spc="-10" dirty="0">
                <a:latin typeface="Verdana"/>
                <a:cs typeface="Verdana"/>
              </a:rPr>
              <a:t>Forms, </a:t>
            </a:r>
            <a:r>
              <a:rPr sz="1800" dirty="0">
                <a:latin typeface="Verdana"/>
                <a:cs typeface="Verdana"/>
              </a:rPr>
              <a:t>initialization is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only time </a:t>
            </a:r>
            <a:r>
              <a:rPr sz="1800" spc="-5" dirty="0">
                <a:latin typeface="Verdana"/>
                <a:cs typeface="Verdana"/>
              </a:rPr>
              <a:t>when </a:t>
            </a:r>
            <a:r>
              <a:rPr sz="1800" dirty="0">
                <a:latin typeface="Verdana"/>
                <a:cs typeface="Verdana"/>
              </a:rPr>
              <a:t>ABAP </a:t>
            </a:r>
            <a:r>
              <a:rPr sz="1800" spc="-5" dirty="0">
                <a:latin typeface="Verdana"/>
                <a:cs typeface="Verdana"/>
              </a:rPr>
              <a:t>coding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executed.</a:t>
            </a:r>
            <a:endParaRPr sz="1800">
              <a:latin typeface="Verdana"/>
              <a:cs typeface="Verdana"/>
            </a:endParaRPr>
          </a:p>
          <a:p>
            <a:pPr marL="12700" marR="25400">
              <a:lnSpc>
                <a:spcPts val="1939"/>
              </a:lnSpc>
              <a:spcBef>
                <a:spcPts val="1010"/>
              </a:spcBef>
            </a:pPr>
            <a:r>
              <a:rPr sz="1800" spc="-5" dirty="0">
                <a:latin typeface="Verdana"/>
                <a:cs typeface="Verdana"/>
              </a:rPr>
              <a:t>Even </a:t>
            </a:r>
            <a:r>
              <a:rPr sz="1800" dirty="0">
                <a:latin typeface="Verdana"/>
                <a:cs typeface="Verdana"/>
              </a:rPr>
              <a:t>if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initialization </a:t>
            </a:r>
            <a:r>
              <a:rPr sz="1800" spc="-5" dirty="0">
                <a:latin typeface="Verdana"/>
                <a:cs typeface="Verdana"/>
              </a:rPr>
              <a:t>coding makes </a:t>
            </a:r>
            <a:r>
              <a:rPr sz="1800" dirty="0">
                <a:latin typeface="Verdana"/>
                <a:cs typeface="Verdana"/>
              </a:rPr>
              <a:t>use of form interface fields or </a:t>
            </a:r>
            <a:r>
              <a:rPr sz="1800" spc="-5" dirty="0">
                <a:latin typeface="Verdana"/>
                <a:cs typeface="Verdana"/>
              </a:rPr>
              <a:t>global  </a:t>
            </a:r>
            <a:r>
              <a:rPr sz="1800" dirty="0">
                <a:latin typeface="Verdana"/>
                <a:cs typeface="Verdana"/>
              </a:rPr>
              <a:t>fields, </a:t>
            </a:r>
            <a:r>
              <a:rPr sz="1800" spc="-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still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spc="-5" dirty="0">
                <a:latin typeface="Verdana"/>
                <a:cs typeface="Verdana"/>
              </a:rPr>
              <a:t>to make them </a:t>
            </a:r>
            <a:r>
              <a:rPr sz="1800" dirty="0">
                <a:latin typeface="Verdana"/>
                <a:cs typeface="Verdana"/>
              </a:rPr>
              <a:t>known </a:t>
            </a:r>
            <a:r>
              <a:rPr sz="1800" spc="-5" dirty="0">
                <a:latin typeface="Verdana"/>
                <a:cs typeface="Verdana"/>
              </a:rPr>
              <a:t>to the </a:t>
            </a:r>
            <a:r>
              <a:rPr sz="1800" dirty="0">
                <a:latin typeface="Verdana"/>
                <a:cs typeface="Verdana"/>
              </a:rPr>
              <a:t>initialization </a:t>
            </a:r>
            <a:r>
              <a:rPr sz="1800" spc="-5" dirty="0">
                <a:latin typeface="Verdana"/>
                <a:cs typeface="Verdana"/>
              </a:rPr>
              <a:t>coding. Enter  those </a:t>
            </a:r>
            <a:r>
              <a:rPr sz="1800" dirty="0">
                <a:latin typeface="Verdana"/>
                <a:cs typeface="Verdana"/>
              </a:rPr>
              <a:t>fields </a:t>
            </a:r>
            <a:r>
              <a:rPr sz="1800" spc="-5" dirty="0">
                <a:latin typeface="Verdana"/>
                <a:cs typeface="Verdana"/>
              </a:rPr>
              <a:t>that you read </a:t>
            </a:r>
            <a:r>
              <a:rPr sz="1800" dirty="0">
                <a:latin typeface="Verdana"/>
                <a:cs typeface="Verdana"/>
              </a:rPr>
              <a:t>from </a:t>
            </a:r>
            <a:r>
              <a:rPr sz="1800" spc="-5" dirty="0">
                <a:latin typeface="Verdana"/>
                <a:cs typeface="Verdana"/>
              </a:rPr>
              <a:t>under </a:t>
            </a:r>
            <a:r>
              <a:rPr sz="1800" dirty="0">
                <a:latin typeface="Verdana"/>
                <a:cs typeface="Verdana"/>
              </a:rPr>
              <a:t>Input </a:t>
            </a:r>
            <a:r>
              <a:rPr sz="1800" spc="-15" dirty="0">
                <a:latin typeface="Verdana"/>
                <a:cs typeface="Verdana"/>
              </a:rPr>
              <a:t>Parameters,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those that you  set under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39"/>
              </a:lnSpc>
              <a:spcBef>
                <a:spcPts val="1030"/>
              </a:spcBef>
            </a:pP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initialization </a:t>
            </a:r>
            <a:r>
              <a:rPr sz="1800" spc="-5" dirty="0">
                <a:latin typeface="Verdana"/>
                <a:cs typeface="Verdana"/>
              </a:rPr>
              <a:t>coding, you </a:t>
            </a:r>
            <a:r>
              <a:rPr sz="1800" dirty="0">
                <a:latin typeface="Verdana"/>
                <a:cs typeface="Verdana"/>
              </a:rPr>
              <a:t>can call form routines </a:t>
            </a:r>
            <a:r>
              <a:rPr sz="1800" spc="-5" dirty="0">
                <a:latin typeface="Verdana"/>
                <a:cs typeface="Verdana"/>
              </a:rPr>
              <a:t>that you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spc="-5" dirty="0">
                <a:latin typeface="Verdana"/>
                <a:cs typeface="Verdana"/>
              </a:rPr>
              <a:t>created 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interface: PERFORM </a:t>
            </a:r>
            <a:r>
              <a:rPr sz="1800" dirty="0">
                <a:latin typeface="Verdana"/>
                <a:cs typeface="Verdana"/>
              </a:rPr>
              <a:t>... </a:t>
            </a:r>
            <a:r>
              <a:rPr sz="1800" spc="-15" dirty="0">
                <a:latin typeface="Verdana"/>
                <a:cs typeface="Verdana"/>
              </a:rPr>
              <a:t>Form </a:t>
            </a:r>
            <a:r>
              <a:rPr sz="1800" dirty="0">
                <a:latin typeface="Verdana"/>
                <a:cs typeface="Verdana"/>
              </a:rPr>
              <a:t>routines </a:t>
            </a:r>
            <a:r>
              <a:rPr sz="1800" spc="-5" dirty="0">
                <a:latin typeface="Verdana"/>
                <a:cs typeface="Verdana"/>
              </a:rPr>
              <a:t>make sense </a:t>
            </a:r>
            <a:r>
              <a:rPr sz="1800" dirty="0">
                <a:latin typeface="Verdana"/>
                <a:cs typeface="Verdana"/>
              </a:rPr>
              <a:t>for coding </a:t>
            </a:r>
            <a:r>
              <a:rPr sz="1800" spc="-5" dirty="0">
                <a:latin typeface="Verdana"/>
                <a:cs typeface="Verdana"/>
              </a:rPr>
              <a:t>that  needs to be </a:t>
            </a:r>
            <a:r>
              <a:rPr sz="1800" spc="-10" dirty="0">
                <a:latin typeface="Verdana"/>
                <a:cs typeface="Verdana"/>
              </a:rPr>
              <a:t>executed several </a:t>
            </a:r>
            <a:r>
              <a:rPr sz="1800" dirty="0">
                <a:latin typeface="Verdana"/>
                <a:cs typeface="Verdana"/>
              </a:rPr>
              <a:t>times. </a:t>
            </a: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define form routines </a:t>
            </a:r>
            <a:r>
              <a:rPr sz="1800" spc="-5" dirty="0">
                <a:latin typeface="Verdana"/>
                <a:cs typeface="Verdana"/>
              </a:rPr>
              <a:t>by </a:t>
            </a:r>
            <a:r>
              <a:rPr sz="1800" dirty="0">
                <a:latin typeface="Verdana"/>
                <a:cs typeface="Verdana"/>
              </a:rPr>
              <a:t>using </a:t>
            </a:r>
            <a:r>
              <a:rPr sz="1800" spc="-5" dirty="0">
                <a:latin typeface="Verdana"/>
                <a:cs typeface="Verdana"/>
              </a:rPr>
              <a:t>the  ordinary </a:t>
            </a:r>
            <a:r>
              <a:rPr sz="1800" dirty="0">
                <a:latin typeface="Verdana"/>
                <a:cs typeface="Verdana"/>
              </a:rPr>
              <a:t>ABAP syntax </a:t>
            </a:r>
            <a:r>
              <a:rPr sz="1800" spc="-5" dirty="0">
                <a:latin typeface="Verdana"/>
                <a:cs typeface="Verdana"/>
              </a:rPr>
              <a:t>FORM </a:t>
            </a:r>
            <a:r>
              <a:rPr sz="1800" dirty="0">
                <a:latin typeface="Verdana"/>
                <a:cs typeface="Verdana"/>
              </a:rPr>
              <a:t>xyz...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ENDFORM.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61004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 </a:t>
            </a:r>
            <a:r>
              <a:rPr dirty="0"/>
              <a:t>– Currency/Quantity</a:t>
            </a:r>
            <a:r>
              <a:rPr spc="-90" dirty="0"/>
              <a:t> </a:t>
            </a:r>
            <a:r>
              <a:rPr dirty="0"/>
              <a:t>Fields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1727" y="1400555"/>
            <a:ext cx="7074534" cy="4255135"/>
            <a:chOff x="871727" y="1400555"/>
            <a:chExt cx="7074534" cy="4255135"/>
          </a:xfrm>
        </p:grpSpPr>
        <p:sp>
          <p:nvSpPr>
            <p:cNvPr id="4" name="object 4"/>
            <p:cNvSpPr/>
            <p:nvPr/>
          </p:nvSpPr>
          <p:spPr>
            <a:xfrm>
              <a:off x="1002791" y="1409699"/>
              <a:ext cx="6934200" cy="4236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6299" y="1405127"/>
              <a:ext cx="7065645" cy="4246245"/>
            </a:xfrm>
            <a:custGeom>
              <a:avLst/>
              <a:gdLst/>
              <a:ahLst/>
              <a:cxnLst/>
              <a:rect l="l" t="t" r="r" b="b"/>
              <a:pathLst>
                <a:path w="7065645" h="4246245">
                  <a:moveTo>
                    <a:pt x="0" y="4245864"/>
                  </a:moveTo>
                  <a:lnTo>
                    <a:pt x="7065264" y="4245864"/>
                  </a:lnTo>
                  <a:lnTo>
                    <a:pt x="7065264" y="0"/>
                  </a:lnTo>
                  <a:lnTo>
                    <a:pt x="0" y="0"/>
                  </a:lnTo>
                  <a:lnTo>
                    <a:pt x="0" y="424586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3201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5" dirty="0"/>
              <a:t>o</a:t>
            </a:r>
            <a:r>
              <a:rPr dirty="0"/>
              <a:t>nte</a:t>
            </a:r>
            <a:r>
              <a:rPr spc="-10" dirty="0"/>
              <a:t>x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017" y="1314145"/>
            <a:ext cx="4372610" cy="339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spc="-5" dirty="0">
                <a:latin typeface="Verdana"/>
                <a:cs typeface="Verdana"/>
              </a:rPr>
              <a:t>The context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essential, </a:t>
            </a:r>
            <a:r>
              <a:rPr sz="1800" dirty="0">
                <a:latin typeface="Verdana"/>
                <a:cs typeface="Verdana"/>
              </a:rPr>
              <a:t>as it  </a:t>
            </a:r>
            <a:r>
              <a:rPr sz="1800" spc="-5" dirty="0">
                <a:latin typeface="Verdana"/>
                <a:cs typeface="Verdana"/>
              </a:rPr>
              <a:t>provides the </a:t>
            </a:r>
            <a:r>
              <a:rPr sz="1800" dirty="0">
                <a:latin typeface="Verdana"/>
                <a:cs typeface="Verdana"/>
              </a:rPr>
              <a:t>source for </a:t>
            </a:r>
            <a:r>
              <a:rPr sz="1800" spc="-5" dirty="0">
                <a:latin typeface="Verdana"/>
                <a:cs typeface="Verdana"/>
              </a:rPr>
              <a:t>data </a:t>
            </a:r>
            <a:r>
              <a:rPr sz="1800" dirty="0">
                <a:latin typeface="Verdana"/>
                <a:cs typeface="Verdana"/>
              </a:rPr>
              <a:t>for a  form. Apart from </a:t>
            </a:r>
            <a:r>
              <a:rPr sz="1800" spc="-5" dirty="0">
                <a:latin typeface="Verdana"/>
                <a:cs typeface="Verdana"/>
              </a:rPr>
              <a:t>static elements,  </a:t>
            </a:r>
            <a:r>
              <a:rPr sz="1800" dirty="0">
                <a:latin typeface="Verdana"/>
                <a:cs typeface="Verdana"/>
              </a:rPr>
              <a:t>only </a:t>
            </a:r>
            <a:r>
              <a:rPr sz="1800" spc="-5" dirty="0">
                <a:latin typeface="Verdana"/>
                <a:cs typeface="Verdana"/>
              </a:rPr>
              <a:t>those texts, </a:t>
            </a:r>
            <a:r>
              <a:rPr sz="1800" dirty="0">
                <a:latin typeface="Verdana"/>
                <a:cs typeface="Verdana"/>
              </a:rPr>
              <a:t>fields, </a:t>
            </a:r>
            <a:r>
              <a:rPr sz="1800" spc="-5" dirty="0">
                <a:latin typeface="Verdana"/>
                <a:cs typeface="Verdana"/>
              </a:rPr>
              <a:t>images, </a:t>
            </a:r>
            <a:r>
              <a:rPr sz="1800" dirty="0">
                <a:latin typeface="Verdana"/>
                <a:cs typeface="Verdana"/>
              </a:rPr>
              <a:t>and  so on 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included in </a:t>
            </a:r>
            <a:r>
              <a:rPr sz="1800" spc="-5" dirty="0">
                <a:latin typeface="Verdana"/>
                <a:cs typeface="Verdana"/>
              </a:rPr>
              <a:t>the layout </a:t>
            </a:r>
            <a:r>
              <a:rPr sz="1800" dirty="0">
                <a:latin typeface="Verdana"/>
                <a:cs typeface="Verdana"/>
              </a:rPr>
              <a:t>of  a form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spc="-5" dirty="0">
                <a:latin typeface="Verdana"/>
                <a:cs typeface="Verdana"/>
              </a:rPr>
              <a:t>been </a:t>
            </a:r>
            <a:r>
              <a:rPr sz="1800" spc="-10" dirty="0">
                <a:latin typeface="Verdana"/>
                <a:cs typeface="Verdana"/>
              </a:rPr>
              <a:t>integrated </a:t>
            </a:r>
            <a:r>
              <a:rPr sz="1800" dirty="0">
                <a:latin typeface="Verdana"/>
                <a:cs typeface="Verdana"/>
              </a:rPr>
              <a:t>into  </a:t>
            </a:r>
            <a:r>
              <a:rPr sz="1800" spc="-5" dirty="0">
                <a:latin typeface="Verdana"/>
                <a:cs typeface="Verdana"/>
              </a:rPr>
              <a:t>the form's context. </a:t>
            </a:r>
            <a:r>
              <a:rPr sz="1800" spc="-35" dirty="0">
                <a:latin typeface="Verdana"/>
                <a:cs typeface="Verdana"/>
              </a:rPr>
              <a:t>However, </a:t>
            </a:r>
            <a:r>
              <a:rPr sz="1800" spc="-5" dirty="0">
                <a:latin typeface="Verdana"/>
                <a:cs typeface="Verdana"/>
              </a:rPr>
              <a:t>the  context </a:t>
            </a:r>
            <a:r>
              <a:rPr sz="1800" dirty="0">
                <a:latin typeface="Verdana"/>
                <a:cs typeface="Verdana"/>
              </a:rPr>
              <a:t>should not </a:t>
            </a:r>
            <a:r>
              <a:rPr sz="1800" spc="-5" dirty="0">
                <a:latin typeface="Verdana"/>
                <a:cs typeface="Verdana"/>
              </a:rPr>
              <a:t>be overloaded, as  </a:t>
            </a:r>
            <a:r>
              <a:rPr sz="1800" dirty="0">
                <a:latin typeface="Verdana"/>
                <a:cs typeface="Verdana"/>
              </a:rPr>
              <a:t>this will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negative impact </a:t>
            </a:r>
            <a:r>
              <a:rPr sz="1800" dirty="0">
                <a:latin typeface="Verdana"/>
                <a:cs typeface="Verdana"/>
              </a:rPr>
              <a:t>on  printing</a:t>
            </a:r>
            <a:r>
              <a:rPr sz="1800" spc="-5" dirty="0">
                <a:latin typeface="Verdana"/>
                <a:cs typeface="Verdana"/>
              </a:rPr>
              <a:t> performance.</a:t>
            </a:r>
            <a:endParaRPr sz="1800">
              <a:latin typeface="Verdana"/>
              <a:cs typeface="Verdana"/>
            </a:endParaRPr>
          </a:p>
          <a:p>
            <a:pPr marL="12700" marR="395605">
              <a:lnSpc>
                <a:spcPct val="90100"/>
              </a:lnSpc>
              <a:spcBef>
                <a:spcPts val="994"/>
              </a:spcBef>
            </a:pPr>
            <a:r>
              <a:rPr sz="1800" dirty="0">
                <a:latin typeface="Verdana"/>
                <a:cs typeface="Verdana"/>
              </a:rPr>
              <a:t>It can </a:t>
            </a:r>
            <a:r>
              <a:rPr sz="1800" spc="-5" dirty="0">
                <a:latin typeface="Verdana"/>
                <a:cs typeface="Verdana"/>
              </a:rPr>
              <a:t>be seen </a:t>
            </a:r>
            <a:r>
              <a:rPr sz="1800" dirty="0">
                <a:latin typeface="Verdana"/>
                <a:cs typeface="Verdana"/>
              </a:rPr>
              <a:t>as a </a:t>
            </a:r>
            <a:r>
              <a:rPr sz="1800" spc="-5" dirty="0">
                <a:latin typeface="Verdana"/>
                <a:cs typeface="Verdana"/>
              </a:rPr>
              <a:t>subset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 interface </a:t>
            </a:r>
            <a:r>
              <a:rPr sz="1800" dirty="0">
                <a:latin typeface="Verdana"/>
                <a:cs typeface="Verdana"/>
              </a:rPr>
              <a:t>enriched with </a:t>
            </a:r>
            <a:r>
              <a:rPr sz="1800" spc="-5" dirty="0">
                <a:latin typeface="Verdana"/>
                <a:cs typeface="Verdana"/>
              </a:rPr>
              <a:t>some </a:t>
            </a:r>
            <a:r>
              <a:rPr sz="1800" dirty="0">
                <a:latin typeface="Verdana"/>
                <a:cs typeface="Verdana"/>
              </a:rPr>
              <a:t>form  specific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information.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34940" y="1251203"/>
            <a:ext cx="3653154" cy="2578735"/>
            <a:chOff x="5234940" y="1251203"/>
            <a:chExt cx="3653154" cy="2578735"/>
          </a:xfrm>
        </p:grpSpPr>
        <p:sp>
          <p:nvSpPr>
            <p:cNvPr id="5" name="object 5"/>
            <p:cNvSpPr/>
            <p:nvPr/>
          </p:nvSpPr>
          <p:spPr>
            <a:xfrm>
              <a:off x="5244084" y="1260347"/>
              <a:ext cx="3634740" cy="2560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39512" y="1255775"/>
              <a:ext cx="3644265" cy="2569845"/>
            </a:xfrm>
            <a:custGeom>
              <a:avLst/>
              <a:gdLst/>
              <a:ahLst/>
              <a:cxnLst/>
              <a:rect l="l" t="t" r="r" b="b"/>
              <a:pathLst>
                <a:path w="3644265" h="2569845">
                  <a:moveTo>
                    <a:pt x="0" y="2569464"/>
                  </a:moveTo>
                  <a:lnTo>
                    <a:pt x="3643884" y="2569464"/>
                  </a:lnTo>
                  <a:lnTo>
                    <a:pt x="3643884" y="0"/>
                  </a:lnTo>
                  <a:lnTo>
                    <a:pt x="0" y="0"/>
                  </a:lnTo>
                  <a:lnTo>
                    <a:pt x="0" y="256946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0504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</a:t>
            </a:r>
            <a:r>
              <a:rPr spc="-10" dirty="0"/>
              <a:t>General </a:t>
            </a:r>
            <a:r>
              <a:rPr spc="-5" dirty="0"/>
              <a:t>Handling </a:t>
            </a:r>
            <a:r>
              <a:rPr dirty="0"/>
              <a:t>of </a:t>
            </a:r>
            <a:r>
              <a:rPr spc="-5" dirty="0"/>
              <a:t>the</a:t>
            </a:r>
            <a:r>
              <a:rPr spc="-60" dirty="0"/>
              <a:t> </a:t>
            </a:r>
            <a:r>
              <a:rPr spc="-5" dirty="0"/>
              <a:t>Context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9" y="1485900"/>
            <a:ext cx="6510655" cy="4796155"/>
            <a:chOff x="289559" y="1485900"/>
            <a:chExt cx="6510655" cy="4796155"/>
          </a:xfrm>
        </p:grpSpPr>
        <p:sp>
          <p:nvSpPr>
            <p:cNvPr id="4" name="object 4"/>
            <p:cNvSpPr/>
            <p:nvPr/>
          </p:nvSpPr>
          <p:spPr>
            <a:xfrm>
              <a:off x="359663" y="1571243"/>
              <a:ext cx="6431280" cy="468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131" y="1490472"/>
              <a:ext cx="6501765" cy="4787265"/>
            </a:xfrm>
            <a:custGeom>
              <a:avLst/>
              <a:gdLst/>
              <a:ahLst/>
              <a:cxnLst/>
              <a:rect l="l" t="t" r="r" b="b"/>
              <a:pathLst>
                <a:path w="6501765" h="4787265">
                  <a:moveTo>
                    <a:pt x="0" y="4786883"/>
                  </a:moveTo>
                  <a:lnTo>
                    <a:pt x="6501384" y="4786883"/>
                  </a:lnTo>
                  <a:lnTo>
                    <a:pt x="6501384" y="0"/>
                  </a:lnTo>
                  <a:lnTo>
                    <a:pt x="0" y="0"/>
                  </a:lnTo>
                  <a:lnTo>
                    <a:pt x="0" y="478688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5709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-30" dirty="0"/>
              <a:t>v</a:t>
            </a:r>
            <a:r>
              <a:rPr dirty="0"/>
              <a:t>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979678"/>
            <a:ext cx="8224520" cy="4897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500"/>
              </a:lnSpc>
              <a:spcBef>
                <a:spcPts val="90"/>
              </a:spcBef>
            </a:pPr>
            <a:r>
              <a:rPr sz="1800" spc="-10" dirty="0">
                <a:latin typeface="Verdana"/>
                <a:cs typeface="Verdana"/>
              </a:rPr>
              <a:t>Forms </a:t>
            </a:r>
            <a:r>
              <a:rPr sz="1800" dirty="0">
                <a:latin typeface="Verdana"/>
                <a:cs typeface="Verdana"/>
              </a:rPr>
              <a:t>are used for mass printing in SAP </a:t>
            </a:r>
            <a:r>
              <a:rPr sz="1800" spc="-5" dirty="0">
                <a:latin typeface="Verdana"/>
                <a:cs typeface="Verdana"/>
              </a:rPr>
              <a:t>systems. Besides </a:t>
            </a:r>
            <a:r>
              <a:rPr sz="1800" dirty="0">
                <a:latin typeface="Verdana"/>
                <a:cs typeface="Verdana"/>
              </a:rPr>
              <a:t>using </a:t>
            </a:r>
            <a:r>
              <a:rPr sz="1800" spc="-5" dirty="0">
                <a:latin typeface="Verdana"/>
                <a:cs typeface="Verdana"/>
              </a:rPr>
              <a:t>the  printer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standard </a:t>
            </a:r>
            <a:r>
              <a:rPr sz="1800" dirty="0">
                <a:latin typeface="Verdana"/>
                <a:cs typeface="Verdana"/>
              </a:rPr>
              <a:t>output </a:t>
            </a:r>
            <a:r>
              <a:rPr sz="1800" spc="-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can also </a:t>
            </a:r>
            <a:r>
              <a:rPr sz="1800" spc="-5" dirty="0">
                <a:latin typeface="Verdana"/>
                <a:cs typeface="Verdana"/>
              </a:rPr>
              <a:t>select the Internet (by </a:t>
            </a:r>
            <a:r>
              <a:rPr sz="1800" dirty="0">
                <a:latin typeface="Verdana"/>
                <a:cs typeface="Verdana"/>
              </a:rPr>
              <a:t>using a  </a:t>
            </a:r>
            <a:r>
              <a:rPr sz="1800" spc="-10" dirty="0">
                <a:latin typeface="Verdana"/>
                <a:cs typeface="Verdana"/>
              </a:rPr>
              <a:t>generated </a:t>
            </a:r>
            <a:r>
              <a:rPr sz="1800" spc="-5" dirty="0">
                <a:latin typeface="Verdana"/>
                <a:cs typeface="Verdana"/>
              </a:rPr>
              <a:t>HTML output), </a:t>
            </a:r>
            <a:r>
              <a:rPr sz="1800" dirty="0">
                <a:latin typeface="Verdana"/>
                <a:cs typeface="Verdana"/>
              </a:rPr>
              <a:t>a fax, or e-mail as </a:t>
            </a:r>
            <a:r>
              <a:rPr sz="1800" spc="-5" dirty="0">
                <a:latin typeface="Verdana"/>
                <a:cs typeface="Verdana"/>
              </a:rPr>
              <a:t>the output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medium.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latin typeface="Verdana"/>
                <a:cs typeface="Verdana"/>
              </a:rPr>
              <a:t>Tools </a:t>
            </a:r>
            <a:r>
              <a:rPr sz="1800" dirty="0">
                <a:latin typeface="Verdana"/>
                <a:cs typeface="Verdana"/>
              </a:rPr>
              <a:t>Delivered </a:t>
            </a:r>
            <a:r>
              <a:rPr sz="1800" spc="-5" dirty="0">
                <a:latin typeface="Verdana"/>
                <a:cs typeface="Verdana"/>
              </a:rPr>
              <a:t>by SAP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Form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Designing</a:t>
            </a:r>
            <a:endParaRPr sz="18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05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SE71 –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Sapscripts</a:t>
            </a:r>
            <a:endParaRPr sz="16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10" dirty="0">
                <a:latin typeface="Verdana"/>
                <a:cs typeface="Verdana"/>
              </a:rPr>
              <a:t>SmartForms </a:t>
            </a:r>
            <a:r>
              <a:rPr sz="1600" spc="-5" dirty="0">
                <a:latin typeface="Verdana"/>
                <a:cs typeface="Verdana"/>
              </a:rPr>
              <a:t>– Smart </a:t>
            </a:r>
            <a:r>
              <a:rPr sz="1600" spc="-10" dirty="0">
                <a:latin typeface="Verdana"/>
                <a:cs typeface="Verdana"/>
              </a:rPr>
              <a:t>Forms </a:t>
            </a:r>
            <a:r>
              <a:rPr sz="1600" spc="-5" dirty="0">
                <a:latin typeface="Verdana"/>
                <a:cs typeface="Verdana"/>
              </a:rPr>
              <a:t>(introduced in </a:t>
            </a:r>
            <a:r>
              <a:rPr sz="1600" spc="-10" dirty="0">
                <a:latin typeface="Verdana"/>
                <a:cs typeface="Verdana"/>
              </a:rPr>
              <a:t>SAP </a:t>
            </a:r>
            <a:r>
              <a:rPr sz="1600" spc="-5" dirty="0">
                <a:latin typeface="Verdana"/>
                <a:cs typeface="Verdana"/>
              </a:rPr>
              <a:t>Basis </a:t>
            </a:r>
            <a:r>
              <a:rPr sz="1600" spc="-10" dirty="0">
                <a:latin typeface="Verdana"/>
                <a:cs typeface="Verdana"/>
              </a:rPr>
              <a:t>Release</a:t>
            </a:r>
            <a:r>
              <a:rPr sz="1600" spc="2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4.6C)</a:t>
            </a:r>
            <a:endParaRPr sz="16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SFP – Adobe </a:t>
            </a:r>
            <a:r>
              <a:rPr sz="1600" spc="-15" dirty="0">
                <a:latin typeface="Verdana"/>
                <a:cs typeface="Verdana"/>
              </a:rPr>
              <a:t>Form </a:t>
            </a:r>
            <a:r>
              <a:rPr sz="1600" spc="-10" dirty="0">
                <a:latin typeface="Verdana"/>
                <a:cs typeface="Verdana"/>
              </a:rPr>
              <a:t>(As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SAP </a:t>
            </a:r>
            <a:r>
              <a:rPr sz="1600" spc="-20" dirty="0">
                <a:latin typeface="Verdana"/>
                <a:cs typeface="Verdana"/>
              </a:rPr>
              <a:t>NetWeaver </a:t>
            </a:r>
            <a:r>
              <a:rPr sz="1600" spc="-5" dirty="0">
                <a:latin typeface="Verdana"/>
                <a:cs typeface="Verdana"/>
              </a:rPr>
              <a:t>’04</a:t>
            </a:r>
            <a:r>
              <a:rPr sz="1600" spc="1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Verdana"/>
              <a:cs typeface="Verdana"/>
            </a:endParaRPr>
          </a:p>
          <a:p>
            <a:pPr marL="12700" marR="207645">
              <a:lnSpc>
                <a:spcPct val="136400"/>
              </a:lnSpc>
            </a:pPr>
            <a:r>
              <a:rPr sz="1800" dirty="0">
                <a:latin typeface="Verdana"/>
                <a:cs typeface="Verdana"/>
              </a:rPr>
              <a:t>As of SAP </a:t>
            </a:r>
            <a:r>
              <a:rPr sz="1800" spc="-20" dirty="0">
                <a:latin typeface="Verdana"/>
                <a:cs typeface="Verdana"/>
              </a:rPr>
              <a:t>NetWeaver </a:t>
            </a:r>
            <a:r>
              <a:rPr sz="1800" spc="-5" dirty="0">
                <a:latin typeface="Verdana"/>
                <a:cs typeface="Verdana"/>
              </a:rPr>
              <a:t>’04 </a:t>
            </a:r>
            <a:r>
              <a:rPr sz="1800" dirty="0">
                <a:latin typeface="Verdana"/>
                <a:cs typeface="Verdana"/>
              </a:rPr>
              <a:t>(in </a:t>
            </a:r>
            <a:r>
              <a:rPr sz="1800" spc="-5" dirty="0">
                <a:latin typeface="Verdana"/>
                <a:cs typeface="Verdana"/>
              </a:rPr>
              <a:t>SAP </a:t>
            </a:r>
            <a:r>
              <a:rPr sz="1800" spc="-30" dirty="0">
                <a:latin typeface="Verdana"/>
                <a:cs typeface="Verdana"/>
              </a:rPr>
              <a:t>Web </a:t>
            </a:r>
            <a:r>
              <a:rPr sz="1800" dirty="0">
                <a:latin typeface="Verdana"/>
                <a:cs typeface="Verdana"/>
              </a:rPr>
              <a:t>Application </a:t>
            </a:r>
            <a:r>
              <a:rPr sz="1800" spc="-5" dirty="0">
                <a:latin typeface="Verdana"/>
                <a:cs typeface="Verdana"/>
              </a:rPr>
              <a:t>Server), you </a:t>
            </a:r>
            <a:r>
              <a:rPr sz="1800" dirty="0">
                <a:latin typeface="Verdana"/>
                <a:cs typeface="Verdana"/>
              </a:rPr>
              <a:t>can  use a new solution </a:t>
            </a:r>
            <a:r>
              <a:rPr sz="1800" spc="-5" dirty="0">
                <a:latin typeface="Verdana"/>
                <a:cs typeface="Verdana"/>
              </a:rPr>
              <a:t>to create interactive </a:t>
            </a:r>
            <a:r>
              <a:rPr sz="1800" dirty="0">
                <a:latin typeface="Verdana"/>
                <a:cs typeface="Verdana"/>
              </a:rPr>
              <a:t>forms and </a:t>
            </a:r>
            <a:r>
              <a:rPr sz="1800" spc="-5" dirty="0">
                <a:latin typeface="Verdana"/>
                <a:cs typeface="Verdana"/>
              </a:rPr>
              <a:t>print </a:t>
            </a:r>
            <a:r>
              <a:rPr sz="1800" dirty="0">
                <a:latin typeface="Verdana"/>
                <a:cs typeface="Verdana"/>
              </a:rPr>
              <a:t>forms for </a:t>
            </a:r>
            <a:r>
              <a:rPr sz="1800" spc="-5" dirty="0">
                <a:latin typeface="Verdana"/>
                <a:cs typeface="Verdana"/>
              </a:rPr>
              <a:t>the  </a:t>
            </a:r>
            <a:r>
              <a:rPr sz="1800" dirty="0">
                <a:latin typeface="Verdana"/>
                <a:cs typeface="Verdana"/>
              </a:rPr>
              <a:t>optimization of </a:t>
            </a:r>
            <a:r>
              <a:rPr sz="1800" spc="-5" dirty="0">
                <a:latin typeface="Verdana"/>
                <a:cs typeface="Verdana"/>
              </a:rPr>
              <a:t>your form-based business processes. This </a:t>
            </a:r>
            <a:r>
              <a:rPr sz="1800" dirty="0">
                <a:latin typeface="Verdana"/>
                <a:cs typeface="Verdana"/>
              </a:rPr>
              <a:t>solution  </a:t>
            </a:r>
            <a:r>
              <a:rPr sz="1800" spc="-5" dirty="0">
                <a:latin typeface="Verdana"/>
                <a:cs typeface="Verdana"/>
              </a:rPr>
              <a:t>uses </a:t>
            </a:r>
            <a:r>
              <a:rPr sz="1800" spc="-10" dirty="0">
                <a:latin typeface="Verdana"/>
                <a:cs typeface="Verdana"/>
              </a:rPr>
              <a:t>Portable </a:t>
            </a:r>
            <a:r>
              <a:rPr sz="1800" dirty="0">
                <a:latin typeface="Verdana"/>
                <a:cs typeface="Verdana"/>
              </a:rPr>
              <a:t>Document </a:t>
            </a:r>
            <a:r>
              <a:rPr sz="1800" spc="-10" dirty="0">
                <a:latin typeface="Verdana"/>
                <a:cs typeface="Verdana"/>
              </a:rPr>
              <a:t>Format </a:t>
            </a:r>
            <a:r>
              <a:rPr sz="1800" spc="-5" dirty="0">
                <a:latin typeface="Verdana"/>
                <a:cs typeface="Verdana"/>
              </a:rPr>
              <a:t>(PDF)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software </a:t>
            </a:r>
            <a:r>
              <a:rPr sz="1800" dirty="0">
                <a:latin typeface="Verdana"/>
                <a:cs typeface="Verdana"/>
              </a:rPr>
              <a:t>from </a:t>
            </a:r>
            <a:r>
              <a:rPr sz="1800" spc="-5" dirty="0">
                <a:latin typeface="Verdana"/>
                <a:cs typeface="Verdana"/>
              </a:rPr>
              <a:t>Adobe  Systems </a:t>
            </a:r>
            <a:r>
              <a:rPr sz="1800" dirty="0">
                <a:latin typeface="Verdana"/>
                <a:cs typeface="Verdana"/>
              </a:rPr>
              <a:t>Inc.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has </a:t>
            </a:r>
            <a:r>
              <a:rPr sz="1800" spc="-5" dirty="0">
                <a:latin typeface="Verdana"/>
                <a:cs typeface="Verdana"/>
              </a:rPr>
              <a:t>been </a:t>
            </a:r>
            <a:r>
              <a:rPr sz="1800" spc="-10" dirty="0">
                <a:latin typeface="Verdana"/>
                <a:cs typeface="Verdana"/>
              </a:rPr>
              <a:t>integrated </a:t>
            </a:r>
            <a:r>
              <a:rPr sz="1800" dirty="0">
                <a:latin typeface="Verdana"/>
                <a:cs typeface="Verdana"/>
              </a:rPr>
              <a:t>into </a:t>
            </a:r>
            <a:r>
              <a:rPr sz="1800" spc="-5" dirty="0">
                <a:latin typeface="Verdana"/>
                <a:cs typeface="Verdana"/>
              </a:rPr>
              <a:t>the SAP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environment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8869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Using </a:t>
            </a:r>
            <a:r>
              <a:rPr spc="-5" dirty="0"/>
              <a:t>the</a:t>
            </a:r>
            <a:r>
              <a:rPr spc="-75" dirty="0"/>
              <a:t> </a:t>
            </a:r>
            <a:r>
              <a:rPr spc="-5" dirty="0"/>
              <a:t>Interface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6636" y="1485900"/>
            <a:ext cx="7625080" cy="4826635"/>
            <a:chOff x="516636" y="1485900"/>
            <a:chExt cx="7625080" cy="4826635"/>
          </a:xfrm>
        </p:grpSpPr>
        <p:sp>
          <p:nvSpPr>
            <p:cNvPr id="4" name="object 4"/>
            <p:cNvSpPr/>
            <p:nvPr/>
          </p:nvSpPr>
          <p:spPr>
            <a:xfrm>
              <a:off x="525780" y="1616963"/>
              <a:ext cx="7606283" cy="468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1208" y="1490472"/>
              <a:ext cx="7615555" cy="4817745"/>
            </a:xfrm>
            <a:custGeom>
              <a:avLst/>
              <a:gdLst/>
              <a:ahLst/>
              <a:cxnLst/>
              <a:rect l="l" t="t" r="r" b="b"/>
              <a:pathLst>
                <a:path w="7615555" h="4817745">
                  <a:moveTo>
                    <a:pt x="0" y="4817364"/>
                  </a:moveTo>
                  <a:lnTo>
                    <a:pt x="7615428" y="4817364"/>
                  </a:lnTo>
                  <a:lnTo>
                    <a:pt x="7615428" y="0"/>
                  </a:lnTo>
                  <a:lnTo>
                    <a:pt x="0" y="0"/>
                  </a:lnTo>
                  <a:lnTo>
                    <a:pt x="0" y="481736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3577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</a:t>
            </a:r>
            <a:r>
              <a:rPr spc="-70" dirty="0"/>
              <a:t>Text </a:t>
            </a:r>
            <a:r>
              <a:rPr dirty="0"/>
              <a:t>Modules </a:t>
            </a:r>
            <a:r>
              <a:rPr spc="-5" dirty="0"/>
              <a:t>and </a:t>
            </a:r>
            <a:r>
              <a:rPr spc="-10" dirty="0"/>
              <a:t>SAP </a:t>
            </a:r>
            <a:r>
              <a:rPr dirty="0"/>
              <a:t>script</a:t>
            </a:r>
            <a:r>
              <a:rPr spc="-40" dirty="0"/>
              <a:t> </a:t>
            </a:r>
            <a:r>
              <a:rPr spc="-60" dirty="0"/>
              <a:t>Texts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9" y="1485900"/>
            <a:ext cx="6922134" cy="4910455"/>
            <a:chOff x="289559" y="1485900"/>
            <a:chExt cx="6922134" cy="4910455"/>
          </a:xfrm>
        </p:grpSpPr>
        <p:sp>
          <p:nvSpPr>
            <p:cNvPr id="4" name="object 4"/>
            <p:cNvSpPr/>
            <p:nvPr/>
          </p:nvSpPr>
          <p:spPr>
            <a:xfrm>
              <a:off x="298703" y="1616963"/>
              <a:ext cx="6888480" cy="47548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131" y="1490472"/>
              <a:ext cx="6913245" cy="4901565"/>
            </a:xfrm>
            <a:custGeom>
              <a:avLst/>
              <a:gdLst/>
              <a:ahLst/>
              <a:cxnLst/>
              <a:rect l="l" t="t" r="r" b="b"/>
              <a:pathLst>
                <a:path w="6913245" h="4901565">
                  <a:moveTo>
                    <a:pt x="0" y="4901183"/>
                  </a:moveTo>
                  <a:lnTo>
                    <a:pt x="6912864" y="4901183"/>
                  </a:lnTo>
                  <a:lnTo>
                    <a:pt x="6912864" y="0"/>
                  </a:lnTo>
                  <a:lnTo>
                    <a:pt x="0" y="0"/>
                  </a:lnTo>
                  <a:lnTo>
                    <a:pt x="0" y="49011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3577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</a:t>
            </a:r>
            <a:r>
              <a:rPr spc="-70" dirty="0"/>
              <a:t>Text </a:t>
            </a:r>
            <a:r>
              <a:rPr dirty="0"/>
              <a:t>Modules </a:t>
            </a:r>
            <a:r>
              <a:rPr spc="-5" dirty="0"/>
              <a:t>and </a:t>
            </a:r>
            <a:r>
              <a:rPr spc="-10" dirty="0"/>
              <a:t>SAP </a:t>
            </a:r>
            <a:r>
              <a:rPr dirty="0"/>
              <a:t>script</a:t>
            </a:r>
            <a:r>
              <a:rPr spc="-40" dirty="0"/>
              <a:t> </a:t>
            </a:r>
            <a:r>
              <a:rPr spc="-60" dirty="0"/>
              <a:t>Texts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778875" cy="303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spc="-5" dirty="0">
                <a:latin typeface="Verdana"/>
                <a:cs typeface="Verdana"/>
              </a:rPr>
              <a:t>need to create the texts </a:t>
            </a:r>
            <a:r>
              <a:rPr sz="1800" dirty="0">
                <a:latin typeface="Verdana"/>
                <a:cs typeface="Verdana"/>
              </a:rPr>
              <a:t>only once and can </a:t>
            </a:r>
            <a:r>
              <a:rPr sz="1800" spc="-5" dirty="0">
                <a:latin typeface="Verdana"/>
                <a:cs typeface="Verdana"/>
              </a:rPr>
              <a:t>then reuse them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Verdana"/>
                <a:cs typeface="Verdana"/>
              </a:rPr>
              <a:t>required.</a:t>
            </a:r>
            <a:endParaRPr sz="1800">
              <a:latin typeface="Verdana"/>
              <a:cs typeface="Verdana"/>
            </a:endParaRPr>
          </a:p>
          <a:p>
            <a:pPr marL="12700" marR="189230">
              <a:lnSpc>
                <a:spcPts val="1939"/>
              </a:lnSpc>
              <a:spcBef>
                <a:spcPts val="1030"/>
              </a:spcBef>
            </a:pP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spc="-5" dirty="0">
                <a:latin typeface="Verdana"/>
                <a:cs typeface="Verdana"/>
              </a:rPr>
              <a:t>make changes centrally </a:t>
            </a:r>
            <a:r>
              <a:rPr sz="1800" dirty="0">
                <a:latin typeface="Verdana"/>
                <a:cs typeface="Verdana"/>
              </a:rPr>
              <a:t>only once </a:t>
            </a:r>
            <a:r>
              <a:rPr sz="1800" spc="-5" dirty="0">
                <a:latin typeface="Verdana"/>
                <a:cs typeface="Verdana"/>
              </a:rPr>
              <a:t>without having to modify the actual  </a:t>
            </a:r>
            <a:r>
              <a:rPr sz="1800" dirty="0">
                <a:latin typeface="Verdana"/>
                <a:cs typeface="Verdana"/>
              </a:rPr>
              <a:t>forms.</a:t>
            </a:r>
            <a:endParaRPr sz="1800">
              <a:latin typeface="Verdana"/>
              <a:cs typeface="Verdana"/>
            </a:endParaRPr>
          </a:p>
          <a:p>
            <a:pPr marL="12700" marR="388620" algn="just">
              <a:lnSpc>
                <a:spcPts val="1939"/>
              </a:lnSpc>
              <a:spcBef>
                <a:spcPts val="1015"/>
              </a:spcBef>
            </a:pPr>
            <a:r>
              <a:rPr sz="1800" spc="-30" dirty="0">
                <a:latin typeface="Verdana"/>
                <a:cs typeface="Verdana"/>
              </a:rPr>
              <a:t>Typical </a:t>
            </a:r>
            <a:r>
              <a:rPr sz="1800" spc="-5" dirty="0">
                <a:latin typeface="Verdana"/>
                <a:cs typeface="Verdana"/>
              </a:rPr>
              <a:t>examples </a:t>
            </a:r>
            <a:r>
              <a:rPr sz="1800" dirty="0">
                <a:latin typeface="Verdana"/>
                <a:cs typeface="Verdana"/>
              </a:rPr>
              <a:t>include </a:t>
            </a:r>
            <a:r>
              <a:rPr sz="1800" spc="-5" dirty="0">
                <a:latin typeface="Verdana"/>
                <a:cs typeface="Verdana"/>
              </a:rPr>
              <a:t>headers </a:t>
            </a:r>
            <a:r>
              <a:rPr sz="1800" spc="-10" dirty="0">
                <a:latin typeface="Verdana"/>
                <a:cs typeface="Verdana"/>
              </a:rPr>
              <a:t>(company </a:t>
            </a:r>
            <a:r>
              <a:rPr sz="1800" spc="-5" dirty="0">
                <a:latin typeface="Verdana"/>
                <a:cs typeface="Verdana"/>
              </a:rPr>
              <a:t>address), </a:t>
            </a:r>
            <a:r>
              <a:rPr sz="1800" dirty="0">
                <a:latin typeface="Verdana"/>
                <a:cs typeface="Verdana"/>
              </a:rPr>
              <a:t>footers </a:t>
            </a:r>
            <a:r>
              <a:rPr sz="1800" spc="-10" dirty="0">
                <a:latin typeface="Verdana"/>
                <a:cs typeface="Verdana"/>
              </a:rPr>
              <a:t>(company  </a:t>
            </a:r>
            <a:r>
              <a:rPr sz="1800" dirty="0">
                <a:latin typeface="Verdana"/>
                <a:cs typeface="Verdana"/>
              </a:rPr>
              <a:t>information like </a:t>
            </a:r>
            <a:r>
              <a:rPr sz="1800" spc="-5" dirty="0">
                <a:latin typeface="Verdana"/>
                <a:cs typeface="Verdana"/>
              </a:rPr>
              <a:t>board members </a:t>
            </a:r>
            <a:r>
              <a:rPr sz="1800" dirty="0">
                <a:latin typeface="Verdana"/>
                <a:cs typeface="Verdana"/>
              </a:rPr>
              <a:t>and so on), and whole </a:t>
            </a:r>
            <a:r>
              <a:rPr sz="1800" spc="-5" dirty="0">
                <a:latin typeface="Verdana"/>
                <a:cs typeface="Verdana"/>
              </a:rPr>
              <a:t>pages </a:t>
            </a:r>
            <a:r>
              <a:rPr sz="1800" dirty="0">
                <a:latin typeface="Verdana"/>
                <a:cs typeface="Verdana"/>
              </a:rPr>
              <a:t>containing  </a:t>
            </a:r>
            <a:r>
              <a:rPr sz="1800" spc="-5" dirty="0">
                <a:latin typeface="Verdana"/>
                <a:cs typeface="Verdana"/>
              </a:rPr>
              <a:t>introductions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terms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trade.</a:t>
            </a:r>
            <a:endParaRPr sz="1800">
              <a:latin typeface="Verdana"/>
              <a:cs typeface="Verdana"/>
            </a:endParaRPr>
          </a:p>
          <a:p>
            <a:pPr marL="12700" marR="142240">
              <a:lnSpc>
                <a:spcPts val="1939"/>
              </a:lnSpc>
              <a:spcBef>
                <a:spcPts val="1010"/>
              </a:spcBef>
            </a:pPr>
            <a:r>
              <a:rPr sz="1800" dirty="0">
                <a:latin typeface="Verdana"/>
                <a:cs typeface="Verdana"/>
              </a:rPr>
              <a:t>Use </a:t>
            </a:r>
            <a:r>
              <a:rPr sz="1800" spc="-5" dirty="0">
                <a:latin typeface="Verdana"/>
                <a:cs typeface="Verdana"/>
              </a:rPr>
              <a:t>text </a:t>
            </a:r>
            <a:r>
              <a:rPr sz="1800" dirty="0">
                <a:latin typeface="Verdana"/>
                <a:cs typeface="Verdana"/>
              </a:rPr>
              <a:t>modules of Smart </a:t>
            </a:r>
            <a:r>
              <a:rPr sz="1800" spc="-10" dirty="0">
                <a:latin typeface="Verdana"/>
                <a:cs typeface="Verdana"/>
              </a:rPr>
              <a:t>Forms </a:t>
            </a:r>
            <a:r>
              <a:rPr sz="1800" dirty="0">
                <a:latin typeface="Verdana"/>
                <a:cs typeface="Verdana"/>
              </a:rPr>
              <a:t>and also include </a:t>
            </a:r>
            <a:r>
              <a:rPr sz="1800" spc="-5" dirty="0">
                <a:latin typeface="Verdana"/>
                <a:cs typeface="Verdana"/>
              </a:rPr>
              <a:t>texts (that </a:t>
            </a:r>
            <a:r>
              <a:rPr sz="1800" dirty="0">
                <a:latin typeface="Verdana"/>
                <a:cs typeface="Verdana"/>
              </a:rPr>
              <a:t>is, </a:t>
            </a:r>
            <a:r>
              <a:rPr sz="1800" spc="-5" dirty="0">
                <a:latin typeface="Verdana"/>
                <a:cs typeface="Verdana"/>
              </a:rPr>
              <a:t>SAPscript  texts).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Run transaction </a:t>
            </a:r>
            <a:r>
              <a:rPr sz="1800" spc="-10" dirty="0">
                <a:latin typeface="Verdana"/>
                <a:cs typeface="Verdana"/>
              </a:rPr>
              <a:t>SMARTFORMS </a:t>
            </a:r>
            <a:r>
              <a:rPr sz="1800" spc="-5" dirty="0">
                <a:latin typeface="Verdana"/>
                <a:cs typeface="Verdana"/>
              </a:rPr>
              <a:t>(for text modules) </a:t>
            </a:r>
            <a:r>
              <a:rPr sz="1800" dirty="0">
                <a:latin typeface="Verdana"/>
                <a:cs typeface="Verdana"/>
              </a:rPr>
              <a:t>or SO10 </a:t>
            </a:r>
            <a:r>
              <a:rPr sz="1800" spc="-5" dirty="0">
                <a:latin typeface="Verdana"/>
                <a:cs typeface="Verdana"/>
              </a:rPr>
              <a:t>(for </a:t>
            </a:r>
            <a:r>
              <a:rPr sz="1800" dirty="0">
                <a:latin typeface="Verdana"/>
                <a:cs typeface="Verdana"/>
              </a:rPr>
              <a:t>include </a:t>
            </a:r>
            <a:r>
              <a:rPr sz="1800" spc="-5" dirty="0">
                <a:latin typeface="Verdana"/>
                <a:cs typeface="Verdana"/>
              </a:rPr>
              <a:t>texts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816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Creating </a:t>
            </a:r>
            <a:r>
              <a:rPr spc="-70" dirty="0"/>
              <a:t>Text</a:t>
            </a:r>
            <a:r>
              <a:rPr spc="-110" dirty="0"/>
              <a:t> </a:t>
            </a:r>
            <a:r>
              <a:rPr dirty="0"/>
              <a:t>Modules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5572" y="1266444"/>
            <a:ext cx="6797040" cy="4662170"/>
            <a:chOff x="385572" y="1266444"/>
            <a:chExt cx="6797040" cy="4662170"/>
          </a:xfrm>
        </p:grpSpPr>
        <p:sp>
          <p:nvSpPr>
            <p:cNvPr id="4" name="object 4"/>
            <p:cNvSpPr/>
            <p:nvPr/>
          </p:nvSpPr>
          <p:spPr>
            <a:xfrm>
              <a:off x="409598" y="1379771"/>
              <a:ext cx="6644813" cy="4539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144" y="1271016"/>
              <a:ext cx="6788150" cy="4653280"/>
            </a:xfrm>
            <a:custGeom>
              <a:avLst/>
              <a:gdLst/>
              <a:ahLst/>
              <a:cxnLst/>
              <a:rect l="l" t="t" r="r" b="b"/>
              <a:pathLst>
                <a:path w="6788150" h="4653280">
                  <a:moveTo>
                    <a:pt x="0" y="4652772"/>
                  </a:moveTo>
                  <a:lnTo>
                    <a:pt x="6787896" y="4652772"/>
                  </a:lnTo>
                  <a:lnTo>
                    <a:pt x="6787896" y="0"/>
                  </a:lnTo>
                  <a:lnTo>
                    <a:pt x="0" y="0"/>
                  </a:lnTo>
                  <a:lnTo>
                    <a:pt x="0" y="46527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5130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Including </a:t>
            </a:r>
            <a:r>
              <a:rPr spc="-70" dirty="0"/>
              <a:t>Text</a:t>
            </a:r>
            <a:r>
              <a:rPr spc="-90" dirty="0"/>
              <a:t> </a:t>
            </a:r>
            <a:r>
              <a:rPr dirty="0"/>
              <a:t>Modules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696211"/>
            <a:ext cx="7188834" cy="4239895"/>
            <a:chOff x="445008" y="1696211"/>
            <a:chExt cx="7188834" cy="4239895"/>
          </a:xfrm>
        </p:grpSpPr>
        <p:sp>
          <p:nvSpPr>
            <p:cNvPr id="4" name="object 4"/>
            <p:cNvSpPr/>
            <p:nvPr/>
          </p:nvSpPr>
          <p:spPr>
            <a:xfrm>
              <a:off x="454152" y="1705355"/>
              <a:ext cx="7170419" cy="42214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580" y="1700783"/>
              <a:ext cx="7179945" cy="4231005"/>
            </a:xfrm>
            <a:custGeom>
              <a:avLst/>
              <a:gdLst/>
              <a:ahLst/>
              <a:cxnLst/>
              <a:rect l="l" t="t" r="r" b="b"/>
              <a:pathLst>
                <a:path w="7179945" h="4231005">
                  <a:moveTo>
                    <a:pt x="0" y="4230624"/>
                  </a:moveTo>
                  <a:lnTo>
                    <a:pt x="7179564" y="4230624"/>
                  </a:lnTo>
                  <a:lnTo>
                    <a:pt x="7179564" y="0"/>
                  </a:lnTo>
                  <a:lnTo>
                    <a:pt x="0" y="0"/>
                  </a:lnTo>
                  <a:lnTo>
                    <a:pt x="0" y="42306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7702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Including Dynamic</a:t>
            </a:r>
            <a:r>
              <a:rPr spc="-105" dirty="0"/>
              <a:t> </a:t>
            </a:r>
            <a:r>
              <a:rPr spc="-60" dirty="0"/>
              <a:t>Texts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2524" y="1485900"/>
            <a:ext cx="7059295" cy="4704715"/>
            <a:chOff x="382524" y="1485900"/>
            <a:chExt cx="7059295" cy="4704715"/>
          </a:xfrm>
        </p:grpSpPr>
        <p:sp>
          <p:nvSpPr>
            <p:cNvPr id="4" name="object 4"/>
            <p:cNvSpPr/>
            <p:nvPr/>
          </p:nvSpPr>
          <p:spPr>
            <a:xfrm>
              <a:off x="391668" y="1495044"/>
              <a:ext cx="7040880" cy="468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096" y="1490472"/>
              <a:ext cx="7050405" cy="4695825"/>
            </a:xfrm>
            <a:custGeom>
              <a:avLst/>
              <a:gdLst/>
              <a:ahLst/>
              <a:cxnLst/>
              <a:rect l="l" t="t" r="r" b="b"/>
              <a:pathLst>
                <a:path w="7050405" h="4695825">
                  <a:moveTo>
                    <a:pt x="0" y="4695444"/>
                  </a:moveTo>
                  <a:lnTo>
                    <a:pt x="7050024" y="4695444"/>
                  </a:lnTo>
                  <a:lnTo>
                    <a:pt x="7050024" y="0"/>
                  </a:lnTo>
                  <a:lnTo>
                    <a:pt x="0" y="0"/>
                  </a:lnTo>
                  <a:lnTo>
                    <a:pt x="0" y="46954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8282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Adobe </a:t>
            </a:r>
            <a:r>
              <a:rPr spc="-5" dirty="0"/>
              <a:t>Lifecycle Designer:</a:t>
            </a:r>
            <a:r>
              <a:rPr spc="-40" dirty="0"/>
              <a:t> </a:t>
            </a:r>
            <a:r>
              <a:rPr spc="-5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9" y="1485900"/>
            <a:ext cx="6144895" cy="4697095"/>
            <a:chOff x="289559" y="1485900"/>
            <a:chExt cx="6144895" cy="4697095"/>
          </a:xfrm>
        </p:grpSpPr>
        <p:sp>
          <p:nvSpPr>
            <p:cNvPr id="4" name="object 4"/>
            <p:cNvSpPr/>
            <p:nvPr/>
          </p:nvSpPr>
          <p:spPr>
            <a:xfrm>
              <a:off x="298703" y="1495044"/>
              <a:ext cx="6096000" cy="4678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131" y="1490472"/>
              <a:ext cx="6136005" cy="4688205"/>
            </a:xfrm>
            <a:custGeom>
              <a:avLst/>
              <a:gdLst/>
              <a:ahLst/>
              <a:cxnLst/>
              <a:rect l="l" t="t" r="r" b="b"/>
              <a:pathLst>
                <a:path w="6136005" h="4688205">
                  <a:moveTo>
                    <a:pt x="0" y="4687824"/>
                  </a:moveTo>
                  <a:lnTo>
                    <a:pt x="6135624" y="4687824"/>
                  </a:lnTo>
                  <a:lnTo>
                    <a:pt x="6135624" y="0"/>
                  </a:lnTo>
                  <a:lnTo>
                    <a:pt x="0" y="0"/>
                  </a:lnTo>
                  <a:lnTo>
                    <a:pt x="0" y="46878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8282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Adobe </a:t>
            </a:r>
            <a:r>
              <a:rPr spc="-5" dirty="0"/>
              <a:t>Lifecycle Designer:</a:t>
            </a:r>
            <a:r>
              <a:rPr spc="-4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660130" cy="352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9235" algn="just">
              <a:lnSpc>
                <a:spcPts val="2050"/>
              </a:lnSpc>
              <a:spcBef>
                <a:spcPts val="100"/>
              </a:spcBef>
              <a:buSzPct val="94444"/>
              <a:buAutoNum type="arabicPeriod"/>
              <a:tabLst>
                <a:tab pos="241935" algn="l"/>
              </a:tabLst>
            </a:pP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SAP </a:t>
            </a:r>
            <a:r>
              <a:rPr sz="1800" spc="-20" dirty="0">
                <a:latin typeface="Verdana"/>
                <a:cs typeface="Verdana"/>
              </a:rPr>
              <a:t>NetWeaver </a:t>
            </a:r>
            <a:r>
              <a:rPr sz="1800" spc="-5" dirty="0">
                <a:latin typeface="Verdana"/>
                <a:cs typeface="Verdana"/>
              </a:rPr>
              <a:t>2004s,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pushbutton Layout was added to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transaction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ts val="2050"/>
              </a:lnSpc>
            </a:pPr>
            <a:r>
              <a:rPr sz="1800" spc="-70" dirty="0">
                <a:latin typeface="Verdana"/>
                <a:cs typeface="Verdana"/>
              </a:rPr>
              <a:t>SFP, </a:t>
            </a:r>
            <a:r>
              <a:rPr sz="1800" dirty="0">
                <a:latin typeface="Verdana"/>
                <a:cs typeface="Verdana"/>
              </a:rPr>
              <a:t>which </a:t>
            </a:r>
            <a:r>
              <a:rPr sz="1800" spc="-5" dirty="0">
                <a:latin typeface="Verdana"/>
                <a:cs typeface="Verdana"/>
              </a:rPr>
              <a:t>displays Designer </a:t>
            </a:r>
            <a:r>
              <a:rPr sz="1800" dirty="0">
                <a:latin typeface="Verdana"/>
                <a:cs typeface="Verdana"/>
              </a:rPr>
              <a:t>in a full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screen</a:t>
            </a:r>
            <a:endParaRPr sz="1800">
              <a:latin typeface="Verdana"/>
              <a:cs typeface="Verdana"/>
            </a:endParaRPr>
          </a:p>
          <a:p>
            <a:pPr marL="12700" marR="189230" algn="just">
              <a:lnSpc>
                <a:spcPct val="89400"/>
              </a:lnSpc>
              <a:spcBef>
                <a:spcPts val="1010"/>
              </a:spcBef>
              <a:buSzPct val="94444"/>
              <a:buAutoNum type="arabicPeriod" startAt="2"/>
              <a:tabLst>
                <a:tab pos="241935" algn="l"/>
              </a:tabLst>
            </a:pPr>
            <a:r>
              <a:rPr sz="1800" dirty="0">
                <a:latin typeface="Verdana"/>
                <a:cs typeface="Verdana"/>
              </a:rPr>
              <a:t>The Designer </a:t>
            </a:r>
            <a:r>
              <a:rPr sz="1800" spc="-5" dirty="0">
                <a:latin typeface="Verdana"/>
                <a:cs typeface="Verdana"/>
              </a:rPr>
              <a:t>workspace consists </a:t>
            </a:r>
            <a:r>
              <a:rPr sz="1800" dirty="0">
                <a:latin typeface="Verdana"/>
                <a:cs typeface="Verdana"/>
              </a:rPr>
              <a:t>of four main </a:t>
            </a:r>
            <a:r>
              <a:rPr sz="1800" spc="-5" dirty="0">
                <a:latin typeface="Verdana"/>
                <a:cs typeface="Verdana"/>
              </a:rPr>
              <a:t>areas. </a:t>
            </a:r>
            <a:r>
              <a:rPr sz="1800" spc="5" dirty="0">
                <a:latin typeface="Verdana"/>
                <a:cs typeface="Verdana"/>
              </a:rPr>
              <a:t>All </a:t>
            </a:r>
            <a:r>
              <a:rPr sz="1800" spc="-5" dirty="0">
                <a:latin typeface="Verdana"/>
                <a:cs typeface="Verdana"/>
              </a:rPr>
              <a:t>but the </a:t>
            </a:r>
            <a:r>
              <a:rPr sz="1800" spc="-10" dirty="0">
                <a:latin typeface="Verdana"/>
                <a:cs typeface="Verdana"/>
              </a:rPr>
              <a:t>central  </a:t>
            </a:r>
            <a:r>
              <a:rPr sz="1800" dirty="0">
                <a:latin typeface="Verdana"/>
                <a:cs typeface="Verdana"/>
              </a:rPr>
              <a:t>one </a:t>
            </a:r>
            <a:r>
              <a:rPr sz="1800" spc="-5" dirty="0">
                <a:latin typeface="Verdana"/>
                <a:cs typeface="Verdana"/>
              </a:rPr>
              <a:t>(the Layout Editor)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closed </a:t>
            </a:r>
            <a:r>
              <a:rPr sz="1800" spc="-5" dirty="0">
                <a:latin typeface="Verdana"/>
                <a:cs typeface="Verdana"/>
              </a:rPr>
              <a:t>by </a:t>
            </a:r>
            <a:r>
              <a:rPr sz="1800" dirty="0">
                <a:latin typeface="Verdana"/>
                <a:cs typeface="Verdana"/>
              </a:rPr>
              <a:t>choosing </a:t>
            </a:r>
            <a:r>
              <a:rPr sz="1800" spc="-10" dirty="0">
                <a:latin typeface="Verdana"/>
                <a:cs typeface="Verdana"/>
              </a:rPr>
              <a:t>Palettes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15" dirty="0">
                <a:latin typeface="Verdana"/>
                <a:cs typeface="Verdana"/>
              </a:rPr>
              <a:t>Workspace  </a:t>
            </a:r>
            <a:r>
              <a:rPr sz="1800" spc="-10" dirty="0">
                <a:latin typeface="Verdana"/>
                <a:cs typeface="Verdana"/>
              </a:rPr>
              <a:t>(Palettes </a:t>
            </a:r>
            <a:r>
              <a:rPr sz="1800" spc="-5" dirty="0">
                <a:latin typeface="Arial"/>
                <a:cs typeface="Arial"/>
              </a:rPr>
              <a:t>→</a:t>
            </a:r>
            <a:r>
              <a:rPr sz="1800" spc="-5" dirty="0">
                <a:latin typeface="Verdana"/>
                <a:cs typeface="Verdana"/>
              </a:rPr>
              <a:t>Manage </a:t>
            </a:r>
            <a:r>
              <a:rPr sz="1800" spc="-10" dirty="0">
                <a:latin typeface="Verdana"/>
                <a:cs typeface="Verdana"/>
              </a:rPr>
              <a:t>Palettes </a:t>
            </a:r>
            <a:r>
              <a:rPr sz="1800" dirty="0">
                <a:latin typeface="Verdana"/>
                <a:cs typeface="Verdana"/>
              </a:rPr>
              <a:t>in some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versions).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90100"/>
              </a:lnSpc>
              <a:spcBef>
                <a:spcPts val="1030"/>
              </a:spcBef>
              <a:buSzPct val="94444"/>
              <a:buAutoNum type="arabicPeriod" startAt="2"/>
              <a:tabLst>
                <a:tab pos="241935" algn="l"/>
              </a:tabLst>
            </a:pP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top area, the </a:t>
            </a:r>
            <a:r>
              <a:rPr sz="1800" dirty="0">
                <a:latin typeface="Verdana"/>
                <a:cs typeface="Verdana"/>
              </a:rPr>
              <a:t>Script </a:t>
            </a:r>
            <a:r>
              <a:rPr sz="1800" spc="-5" dirty="0">
                <a:latin typeface="Verdana"/>
                <a:cs typeface="Verdana"/>
              </a:rPr>
              <a:t>Editor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displayed. </a:t>
            </a:r>
            <a:r>
              <a:rPr sz="1800" dirty="0">
                <a:latin typeface="Verdana"/>
                <a:cs typeface="Verdana"/>
              </a:rPr>
              <a:t>It allows </a:t>
            </a:r>
            <a:r>
              <a:rPr sz="1800" spc="-5" dirty="0">
                <a:latin typeface="Verdana"/>
                <a:cs typeface="Verdana"/>
              </a:rPr>
              <a:t>you to enter  scripts </a:t>
            </a:r>
            <a:r>
              <a:rPr sz="1800" dirty="0">
                <a:latin typeface="Verdana"/>
                <a:cs typeface="Verdana"/>
              </a:rPr>
              <a:t>for calculations. </a:t>
            </a: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spc="-5" dirty="0">
                <a:latin typeface="Verdana"/>
                <a:cs typeface="Verdana"/>
              </a:rPr>
              <a:t>can choose between </a:t>
            </a:r>
            <a:r>
              <a:rPr sz="1800" spc="-10" dirty="0">
                <a:latin typeface="Verdana"/>
                <a:cs typeface="Verdana"/>
              </a:rPr>
              <a:t>JavaScript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Adobe's  FormCalc.</a:t>
            </a:r>
            <a:endParaRPr sz="1800">
              <a:latin typeface="Verdana"/>
              <a:cs typeface="Verdana"/>
            </a:endParaRPr>
          </a:p>
          <a:p>
            <a:pPr marL="12700" marR="340360">
              <a:lnSpc>
                <a:spcPts val="1939"/>
              </a:lnSpc>
              <a:spcBef>
                <a:spcPts val="1025"/>
              </a:spcBef>
              <a:buSzPct val="94444"/>
              <a:buAutoNum type="arabicPeriod" startAt="2"/>
              <a:tabLst>
                <a:tab pos="241935" algn="l"/>
              </a:tabLst>
            </a:pPr>
            <a:r>
              <a:rPr sz="1800" dirty="0">
                <a:latin typeface="Verdana"/>
                <a:cs typeface="Verdana"/>
              </a:rPr>
              <a:t>The subdivisions 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left and right </a:t>
            </a:r>
            <a:r>
              <a:rPr sz="1800" spc="-5" dirty="0">
                <a:latin typeface="Verdana"/>
                <a:cs typeface="Verdana"/>
              </a:rPr>
              <a:t>areas </a:t>
            </a:r>
            <a:r>
              <a:rPr sz="1800" dirty="0">
                <a:latin typeface="Verdana"/>
                <a:cs typeface="Verdana"/>
              </a:rPr>
              <a:t>are called </a:t>
            </a:r>
            <a:r>
              <a:rPr sz="1800" spc="-5" dirty="0">
                <a:latin typeface="Verdana"/>
                <a:cs typeface="Verdana"/>
              </a:rPr>
              <a:t>palette windows  </a:t>
            </a:r>
            <a:r>
              <a:rPr sz="1800" dirty="0">
                <a:latin typeface="Verdana"/>
                <a:cs typeface="Verdana"/>
              </a:rPr>
              <a:t>with further subdivisions 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palettes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39"/>
              </a:lnSpc>
              <a:spcBef>
                <a:spcPts val="760"/>
              </a:spcBef>
            </a:pPr>
            <a:r>
              <a:rPr sz="1800" spc="-5" dirty="0">
                <a:latin typeface="Verdana"/>
                <a:cs typeface="Verdana"/>
              </a:rPr>
              <a:t>Note: </a:t>
            </a: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always return to the standard by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choosing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39"/>
              </a:lnSpc>
            </a:pPr>
            <a:r>
              <a:rPr sz="1800" spc="-15" dirty="0">
                <a:latin typeface="Verdana"/>
                <a:cs typeface="Verdana"/>
              </a:rPr>
              <a:t>Palettes</a:t>
            </a:r>
            <a:r>
              <a:rPr sz="1800" spc="-15" dirty="0">
                <a:latin typeface="Arial"/>
                <a:cs typeface="Arial"/>
              </a:rPr>
              <a:t>→</a:t>
            </a:r>
            <a:r>
              <a:rPr sz="1800" spc="-15" dirty="0">
                <a:latin typeface="Verdana"/>
                <a:cs typeface="Verdana"/>
              </a:rPr>
              <a:t>Workspace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15" dirty="0">
                <a:latin typeface="Verdana"/>
                <a:cs typeface="Verdana"/>
              </a:rPr>
              <a:t>Reset </a:t>
            </a:r>
            <a:r>
              <a:rPr sz="1800" spc="-10" dirty="0">
                <a:latin typeface="Verdana"/>
                <a:cs typeface="Verdana"/>
              </a:rPr>
              <a:t>Palette</a:t>
            </a:r>
            <a:r>
              <a:rPr sz="1800" spc="229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Locations.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32543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</a:t>
            </a:r>
            <a:r>
              <a:rPr spc="-50" dirty="0"/>
              <a:t> </a:t>
            </a:r>
            <a:r>
              <a:rPr spc="-35" dirty="0"/>
              <a:t>Toolbars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3691" y="1392936"/>
            <a:ext cx="6515100" cy="4662170"/>
            <a:chOff x="583691" y="1392936"/>
            <a:chExt cx="6515100" cy="4662170"/>
          </a:xfrm>
        </p:grpSpPr>
        <p:sp>
          <p:nvSpPr>
            <p:cNvPr id="4" name="object 4"/>
            <p:cNvSpPr/>
            <p:nvPr/>
          </p:nvSpPr>
          <p:spPr>
            <a:xfrm>
              <a:off x="592835" y="1469055"/>
              <a:ext cx="6496812" cy="4569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8263" y="1397508"/>
              <a:ext cx="6506209" cy="4653280"/>
            </a:xfrm>
            <a:custGeom>
              <a:avLst/>
              <a:gdLst/>
              <a:ahLst/>
              <a:cxnLst/>
              <a:rect l="l" t="t" r="r" b="b"/>
              <a:pathLst>
                <a:path w="6506209" h="4653280">
                  <a:moveTo>
                    <a:pt x="0" y="4652772"/>
                  </a:moveTo>
                  <a:lnTo>
                    <a:pt x="6505956" y="4652772"/>
                  </a:lnTo>
                  <a:lnTo>
                    <a:pt x="6505956" y="0"/>
                  </a:lnTo>
                  <a:lnTo>
                    <a:pt x="0" y="0"/>
                  </a:lnTo>
                  <a:lnTo>
                    <a:pt x="0" y="46527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63239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10" dirty="0"/>
              <a:t>Palette </a:t>
            </a:r>
            <a:r>
              <a:rPr dirty="0"/>
              <a:t>Windows:</a:t>
            </a:r>
            <a:r>
              <a:rPr spc="-50" dirty="0"/>
              <a:t> </a:t>
            </a:r>
            <a:r>
              <a:rPr spc="-5" dirty="0"/>
              <a:t>Handling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1876" y="1627632"/>
            <a:ext cx="6992620" cy="4377055"/>
            <a:chOff x="531876" y="1627632"/>
            <a:chExt cx="6992620" cy="4377055"/>
          </a:xfrm>
        </p:grpSpPr>
        <p:sp>
          <p:nvSpPr>
            <p:cNvPr id="4" name="object 4"/>
            <p:cNvSpPr/>
            <p:nvPr/>
          </p:nvSpPr>
          <p:spPr>
            <a:xfrm>
              <a:off x="556263" y="1674876"/>
              <a:ext cx="6958580" cy="43129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632204"/>
              <a:ext cx="6983095" cy="4368165"/>
            </a:xfrm>
            <a:custGeom>
              <a:avLst/>
              <a:gdLst/>
              <a:ahLst/>
              <a:cxnLst/>
              <a:rect l="l" t="t" r="r" b="b"/>
              <a:pathLst>
                <a:path w="6983095" h="4368165">
                  <a:moveTo>
                    <a:pt x="0" y="4367784"/>
                  </a:moveTo>
                  <a:lnTo>
                    <a:pt x="6982968" y="4367784"/>
                  </a:lnTo>
                  <a:lnTo>
                    <a:pt x="6982968" y="0"/>
                  </a:lnTo>
                  <a:lnTo>
                    <a:pt x="0" y="0"/>
                  </a:lnTo>
                  <a:lnTo>
                    <a:pt x="0" y="43677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610870"/>
            <a:ext cx="33782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Overview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Features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354074"/>
            <a:ext cx="869759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635">
              <a:lnSpc>
                <a:spcPct val="1362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Create </a:t>
            </a:r>
            <a:r>
              <a:rPr sz="1800" dirty="0">
                <a:latin typeface="Verdana"/>
                <a:cs typeface="Verdana"/>
              </a:rPr>
              <a:t>form </a:t>
            </a:r>
            <a:r>
              <a:rPr sz="1800" spc="-5" dirty="0">
                <a:latin typeface="Verdana"/>
                <a:cs typeface="Verdana"/>
              </a:rPr>
              <a:t>templates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the layout that </a:t>
            </a:r>
            <a:r>
              <a:rPr sz="1800" dirty="0">
                <a:latin typeface="Verdana"/>
                <a:cs typeface="Verdana"/>
              </a:rPr>
              <a:t>include </a:t>
            </a:r>
            <a:r>
              <a:rPr sz="1800" spc="-5" dirty="0">
                <a:latin typeface="Verdana"/>
                <a:cs typeface="Verdana"/>
              </a:rPr>
              <a:t>logos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pictures  Edit </a:t>
            </a:r>
            <a:r>
              <a:rPr sz="1800" dirty="0">
                <a:latin typeface="Verdana"/>
                <a:cs typeface="Verdana"/>
              </a:rPr>
              <a:t>forms online 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offline</a:t>
            </a:r>
            <a:endParaRPr sz="1800">
              <a:latin typeface="Verdana"/>
              <a:cs typeface="Verdana"/>
            </a:endParaRPr>
          </a:p>
          <a:p>
            <a:pPr marL="12700" marR="208279">
              <a:lnSpc>
                <a:spcPts val="1939"/>
              </a:lnSpc>
              <a:spcBef>
                <a:spcPts val="1040"/>
              </a:spcBef>
            </a:pPr>
            <a:r>
              <a:rPr sz="1800" spc="-10" dirty="0">
                <a:latin typeface="Verdana"/>
                <a:cs typeface="Verdana"/>
              </a:rPr>
              <a:t>Forms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filled in </a:t>
            </a:r>
            <a:r>
              <a:rPr sz="1800" spc="-10" dirty="0">
                <a:latin typeface="Verdana"/>
                <a:cs typeface="Verdana"/>
              </a:rPr>
              <a:t>advance </a:t>
            </a:r>
            <a:r>
              <a:rPr sz="1800" dirty="0">
                <a:latin typeface="Verdana"/>
                <a:cs typeface="Verdana"/>
              </a:rPr>
              <a:t>automatically with specific </a:t>
            </a:r>
            <a:r>
              <a:rPr sz="1800" spc="-5" dirty="0">
                <a:latin typeface="Verdana"/>
                <a:cs typeface="Verdana"/>
              </a:rPr>
              <a:t>data </a:t>
            </a:r>
            <a:r>
              <a:rPr sz="1800" dirty="0">
                <a:latin typeface="Verdana"/>
                <a:cs typeface="Verdana"/>
              </a:rPr>
              <a:t>from </a:t>
            </a:r>
            <a:r>
              <a:rPr sz="1800" spc="-5" dirty="0">
                <a:latin typeface="Verdana"/>
                <a:cs typeface="Verdana"/>
              </a:rPr>
              <a:t>SAP  applications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then sent to the correct recipients </a:t>
            </a:r>
            <a:r>
              <a:rPr sz="1800" dirty="0">
                <a:latin typeface="Verdana"/>
                <a:cs typeface="Verdana"/>
              </a:rPr>
              <a:t>using </a:t>
            </a:r>
            <a:r>
              <a:rPr sz="1800" spc="-5" dirty="0">
                <a:latin typeface="Verdana"/>
                <a:cs typeface="Verdana"/>
              </a:rPr>
              <a:t>secure</a:t>
            </a:r>
            <a:r>
              <a:rPr sz="1800" spc="1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methods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Automatic consistency </a:t>
            </a:r>
            <a:r>
              <a:rPr sz="1800" dirty="0">
                <a:latin typeface="Verdana"/>
                <a:cs typeface="Verdana"/>
              </a:rPr>
              <a:t>checks for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Verdana"/>
                <a:cs typeface="Verdana"/>
              </a:rPr>
              <a:t>Activate enhanced </a:t>
            </a:r>
            <a:r>
              <a:rPr sz="1800" dirty="0">
                <a:latin typeface="Verdana"/>
                <a:cs typeface="Verdana"/>
              </a:rPr>
              <a:t>functions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comments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Verdana"/>
                <a:cs typeface="Verdana"/>
              </a:rPr>
              <a:t>Digital </a:t>
            </a:r>
            <a:r>
              <a:rPr sz="1800" spc="-5" dirty="0">
                <a:latin typeface="Verdana"/>
                <a:cs typeface="Verdana"/>
              </a:rPr>
              <a:t>signatures </a:t>
            </a:r>
            <a:r>
              <a:rPr sz="1800" dirty="0">
                <a:latin typeface="Verdana"/>
                <a:cs typeface="Verdana"/>
              </a:rPr>
              <a:t>and form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certification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39"/>
              </a:lnSpc>
              <a:spcBef>
                <a:spcPts val="1030"/>
              </a:spcBef>
            </a:pPr>
            <a:r>
              <a:rPr sz="1800" spc="-5" dirty="0">
                <a:latin typeface="Verdana"/>
                <a:cs typeface="Verdana"/>
              </a:rPr>
              <a:t>User-friendly tools reduce the </a:t>
            </a:r>
            <a:r>
              <a:rPr sz="1800" dirty="0">
                <a:latin typeface="Verdana"/>
                <a:cs typeface="Verdana"/>
              </a:rPr>
              <a:t>time and costs </a:t>
            </a:r>
            <a:r>
              <a:rPr sz="1800" spc="-5" dirty="0">
                <a:latin typeface="Verdana"/>
                <a:cs typeface="Verdana"/>
              </a:rPr>
              <a:t>associated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creating </a:t>
            </a:r>
            <a:r>
              <a:rPr sz="1800" dirty="0">
                <a:latin typeface="Verdana"/>
                <a:cs typeface="Verdana"/>
              </a:rPr>
              <a:t>form  </a:t>
            </a:r>
            <a:r>
              <a:rPr sz="1800" spc="-5" dirty="0">
                <a:latin typeface="Verdana"/>
                <a:cs typeface="Verdana"/>
              </a:rPr>
              <a:t>layouts.</a:t>
            </a:r>
            <a:endParaRPr sz="1800">
              <a:latin typeface="Verdana"/>
              <a:cs typeface="Verdana"/>
            </a:endParaRPr>
          </a:p>
          <a:p>
            <a:pPr marL="12700" marR="481330">
              <a:lnSpc>
                <a:spcPts val="1950"/>
              </a:lnSpc>
              <a:spcBef>
                <a:spcPts val="994"/>
              </a:spcBef>
            </a:pPr>
            <a:r>
              <a:rPr sz="1800" spc="-5" dirty="0">
                <a:latin typeface="Verdana"/>
                <a:cs typeface="Verdana"/>
              </a:rPr>
              <a:t>The usage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PDF </a:t>
            </a:r>
            <a:r>
              <a:rPr sz="1800" dirty="0">
                <a:latin typeface="Verdana"/>
                <a:cs typeface="Verdana"/>
              </a:rPr>
              <a:t>format </a:t>
            </a:r>
            <a:r>
              <a:rPr sz="1800" spc="-5" dirty="0">
                <a:latin typeface="Verdana"/>
                <a:cs typeface="Verdana"/>
              </a:rPr>
              <a:t>means that </a:t>
            </a:r>
            <a:r>
              <a:rPr sz="1800" dirty="0">
                <a:latin typeface="Verdana"/>
                <a:cs typeface="Verdana"/>
              </a:rPr>
              <a:t>forms retain </a:t>
            </a:r>
            <a:r>
              <a:rPr sz="1800" spc="-5" dirty="0">
                <a:latin typeface="Verdana"/>
                <a:cs typeface="Verdana"/>
              </a:rPr>
              <a:t>their </a:t>
            </a:r>
            <a:r>
              <a:rPr sz="1800" spc="-10" dirty="0">
                <a:latin typeface="Verdana"/>
                <a:cs typeface="Verdana"/>
              </a:rPr>
              <a:t>appearance  </a:t>
            </a:r>
            <a:r>
              <a:rPr sz="1800" spc="-5" dirty="0">
                <a:latin typeface="Verdana"/>
                <a:cs typeface="Verdana"/>
              </a:rPr>
              <a:t>regardless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environment they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used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9904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10" dirty="0"/>
              <a:t>Palettes:</a:t>
            </a:r>
            <a:r>
              <a:rPr spc="-60" dirty="0"/>
              <a:t> </a:t>
            </a:r>
            <a:r>
              <a:rPr spc="-5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9536" y="1557527"/>
            <a:ext cx="5828030" cy="4564380"/>
            <a:chOff x="859536" y="1557527"/>
            <a:chExt cx="5828030" cy="4564380"/>
          </a:xfrm>
        </p:grpSpPr>
        <p:sp>
          <p:nvSpPr>
            <p:cNvPr id="4" name="object 4"/>
            <p:cNvSpPr/>
            <p:nvPr/>
          </p:nvSpPr>
          <p:spPr>
            <a:xfrm>
              <a:off x="868680" y="1681762"/>
              <a:ext cx="5809488" cy="44238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4108" y="1562099"/>
              <a:ext cx="5819140" cy="4555490"/>
            </a:xfrm>
            <a:custGeom>
              <a:avLst/>
              <a:gdLst/>
              <a:ahLst/>
              <a:cxnLst/>
              <a:rect l="l" t="t" r="r" b="b"/>
              <a:pathLst>
                <a:path w="5819140" h="4555490">
                  <a:moveTo>
                    <a:pt x="0" y="4555236"/>
                  </a:moveTo>
                  <a:lnTo>
                    <a:pt x="5818632" y="4555236"/>
                  </a:lnTo>
                  <a:lnTo>
                    <a:pt x="5818632" y="0"/>
                  </a:lnTo>
                  <a:lnTo>
                    <a:pt x="0" y="0"/>
                  </a:lnTo>
                  <a:lnTo>
                    <a:pt x="0" y="45552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4356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5" dirty="0"/>
              <a:t>The </a:t>
            </a:r>
            <a:r>
              <a:rPr spc="-10" dirty="0"/>
              <a:t>Hierarchy</a:t>
            </a:r>
            <a:r>
              <a:rPr spc="-55" dirty="0"/>
              <a:t> </a:t>
            </a:r>
            <a:r>
              <a:rPr spc="-10" dirty="0"/>
              <a:t>Palette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8723" y="1207008"/>
            <a:ext cx="7160259" cy="3576954"/>
            <a:chOff x="458723" y="1207008"/>
            <a:chExt cx="7160259" cy="3576954"/>
          </a:xfrm>
        </p:grpSpPr>
        <p:sp>
          <p:nvSpPr>
            <p:cNvPr id="4" name="object 4"/>
            <p:cNvSpPr/>
            <p:nvPr/>
          </p:nvSpPr>
          <p:spPr>
            <a:xfrm>
              <a:off x="467867" y="1482852"/>
              <a:ext cx="7141464" cy="32689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295" y="1211580"/>
              <a:ext cx="7150734" cy="3568065"/>
            </a:xfrm>
            <a:custGeom>
              <a:avLst/>
              <a:gdLst/>
              <a:ahLst/>
              <a:cxnLst/>
              <a:rect l="l" t="t" r="r" b="b"/>
              <a:pathLst>
                <a:path w="7150734" h="3568065">
                  <a:moveTo>
                    <a:pt x="0" y="3567684"/>
                  </a:moveTo>
                  <a:lnTo>
                    <a:pt x="7150608" y="3567684"/>
                  </a:lnTo>
                  <a:lnTo>
                    <a:pt x="7150608" y="0"/>
                  </a:lnTo>
                  <a:lnTo>
                    <a:pt x="0" y="0"/>
                  </a:lnTo>
                  <a:lnTo>
                    <a:pt x="0" y="35676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9637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5" dirty="0"/>
              <a:t>The </a:t>
            </a:r>
            <a:r>
              <a:rPr spc="-10" dirty="0"/>
              <a:t>Layout</a:t>
            </a:r>
            <a:r>
              <a:rPr spc="-45" dirty="0"/>
              <a:t> </a:t>
            </a:r>
            <a:r>
              <a:rPr spc="-10" dirty="0"/>
              <a:t>Palette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0717" y="906017"/>
            <a:ext cx="4657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1.You </a:t>
            </a:r>
            <a:r>
              <a:rPr sz="1800" dirty="0">
                <a:latin typeface="Verdana"/>
                <a:cs typeface="Verdana"/>
              </a:rPr>
              <a:t>can position and </a:t>
            </a:r>
            <a:r>
              <a:rPr sz="1800" spc="-5" dirty="0">
                <a:latin typeface="Verdana"/>
                <a:cs typeface="Verdana"/>
              </a:rPr>
              <a:t>size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object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0717" y="1098041"/>
            <a:ext cx="465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clicking </a:t>
            </a:r>
            <a:r>
              <a:rPr sz="1800" spc="-5" dirty="0">
                <a:latin typeface="Verdana"/>
                <a:cs typeface="Verdana"/>
              </a:rPr>
              <a:t>the resize handles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Layout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0717" y="1290065"/>
            <a:ext cx="386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Editor </a:t>
            </a:r>
            <a:r>
              <a:rPr sz="1800" dirty="0">
                <a:latin typeface="Verdana"/>
                <a:cs typeface="Verdana"/>
              </a:rPr>
              <a:t>and moving </a:t>
            </a:r>
            <a:r>
              <a:rPr sz="1800" spc="-5" dirty="0">
                <a:latin typeface="Verdana"/>
                <a:cs typeface="Verdana"/>
              </a:rPr>
              <a:t>them. </a:t>
            </a:r>
            <a:r>
              <a:rPr sz="1800" spc="-45" dirty="0">
                <a:latin typeface="Verdana"/>
                <a:cs typeface="Verdana"/>
              </a:rPr>
              <a:t>You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0717" y="1482090"/>
            <a:ext cx="394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achieve the </a:t>
            </a:r>
            <a:r>
              <a:rPr sz="1800" dirty="0">
                <a:latin typeface="Verdana"/>
                <a:cs typeface="Verdana"/>
              </a:rPr>
              <a:t>same </a:t>
            </a:r>
            <a:r>
              <a:rPr sz="1800" spc="-5" dirty="0">
                <a:latin typeface="Verdana"/>
                <a:cs typeface="Verdana"/>
              </a:rPr>
              <a:t>by typing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0717" y="1674114"/>
            <a:ext cx="458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coordinates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the width/height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0717" y="1866138"/>
            <a:ext cx="1751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Layout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palette.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0717" y="2184908"/>
            <a:ext cx="441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2.For </a:t>
            </a:r>
            <a:r>
              <a:rPr sz="1800" spc="-5" dirty="0">
                <a:latin typeface="Verdana"/>
                <a:cs typeface="Verdana"/>
              </a:rPr>
              <a:t>dynamic elements </a:t>
            </a:r>
            <a:r>
              <a:rPr sz="1800" dirty="0">
                <a:latin typeface="Verdana"/>
                <a:cs typeface="Verdana"/>
              </a:rPr>
              <a:t>(like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dynamic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0717" y="2376932"/>
            <a:ext cx="4027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texts that </a:t>
            </a:r>
            <a:r>
              <a:rPr sz="1800" dirty="0">
                <a:latin typeface="Verdana"/>
                <a:cs typeface="Verdana"/>
              </a:rPr>
              <a:t>come via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application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0717" y="2568955"/>
            <a:ext cx="477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program) </a:t>
            </a:r>
            <a:r>
              <a:rPr sz="1800" spc="-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select Expand to </a:t>
            </a:r>
            <a:r>
              <a:rPr sz="1800" dirty="0">
                <a:latin typeface="Verdana"/>
                <a:cs typeface="Verdana"/>
              </a:rPr>
              <a:t>fit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0717" y="2760979"/>
            <a:ext cx="420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 width and/or height to avoid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0717" y="2953003"/>
            <a:ext cx="266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disappearance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lines.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0717" y="3273044"/>
            <a:ext cx="4628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3.You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set the </a:t>
            </a:r>
            <a:r>
              <a:rPr sz="1800" dirty="0">
                <a:latin typeface="Verdana"/>
                <a:cs typeface="Verdana"/>
              </a:rPr>
              <a:t>margins, for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instance,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0717" y="3465067"/>
            <a:ext cx="4630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 space between text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717" y="3656787"/>
            <a:ext cx="2098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text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0717" y="3975861"/>
            <a:ext cx="453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4.Dynamic and </a:t>
            </a:r>
            <a:r>
              <a:rPr sz="1800" spc="-5" dirty="0">
                <a:latin typeface="Verdana"/>
                <a:cs typeface="Verdana"/>
              </a:rPr>
              <a:t>interactive objects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(like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20717" y="4167885"/>
            <a:ext cx="453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text </a:t>
            </a:r>
            <a:r>
              <a:rPr sz="1800" dirty="0">
                <a:latin typeface="Verdana"/>
                <a:cs typeface="Verdana"/>
              </a:rPr>
              <a:t>fields or </a:t>
            </a:r>
            <a:r>
              <a:rPr sz="1800" spc="-10" dirty="0">
                <a:latin typeface="Verdana"/>
                <a:cs typeface="Verdana"/>
              </a:rPr>
              <a:t>checkboxes) </a:t>
            </a:r>
            <a:r>
              <a:rPr sz="1800" dirty="0">
                <a:latin typeface="Verdana"/>
                <a:cs typeface="Verdana"/>
              </a:rPr>
              <a:t>will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normally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0717" y="4359909"/>
            <a:ext cx="3714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need to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caption. </a:t>
            </a:r>
            <a:r>
              <a:rPr sz="1800" spc="-45" dirty="0">
                <a:latin typeface="Verdana"/>
                <a:cs typeface="Verdana"/>
              </a:rPr>
              <a:t>You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0717" y="4551933"/>
            <a:ext cx="4476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determine </a:t>
            </a:r>
            <a:r>
              <a:rPr sz="1800" dirty="0">
                <a:latin typeface="Verdana"/>
                <a:cs typeface="Verdana"/>
              </a:rPr>
              <a:t>its size and its position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20717" y="4743957"/>
            <a:ext cx="314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regards to the object </a:t>
            </a:r>
            <a:r>
              <a:rPr sz="1800" spc="-20" dirty="0">
                <a:latin typeface="Verdana"/>
                <a:cs typeface="Verdana"/>
              </a:rPr>
              <a:t>itself.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20717" y="5062169"/>
            <a:ext cx="4431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5.Objects can be rotated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90°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steps.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20717" y="5254878"/>
            <a:ext cx="445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must </a:t>
            </a:r>
            <a:r>
              <a:rPr sz="1800" spc="-5" dirty="0">
                <a:latin typeface="Verdana"/>
                <a:cs typeface="Verdana"/>
              </a:rPr>
              <a:t>specify </a:t>
            </a:r>
            <a:r>
              <a:rPr sz="1800" dirty="0">
                <a:latin typeface="Verdana"/>
                <a:cs typeface="Verdana"/>
              </a:rPr>
              <a:t>around which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anchor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20717" y="5446877"/>
            <a:ext cx="395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point </a:t>
            </a:r>
            <a:r>
              <a:rPr sz="1800" spc="-5" dirty="0">
                <a:latin typeface="Verdana"/>
                <a:cs typeface="Verdana"/>
              </a:rPr>
              <a:t>the object </a:t>
            </a:r>
            <a:r>
              <a:rPr sz="1800" dirty="0">
                <a:latin typeface="Verdana"/>
                <a:cs typeface="Verdana"/>
              </a:rPr>
              <a:t>should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rotated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6304" y="1531619"/>
            <a:ext cx="3421379" cy="2731135"/>
            <a:chOff x="146304" y="1531619"/>
            <a:chExt cx="3421379" cy="2731135"/>
          </a:xfrm>
        </p:grpSpPr>
        <p:sp>
          <p:nvSpPr>
            <p:cNvPr id="26" name="object 26"/>
            <p:cNvSpPr/>
            <p:nvPr/>
          </p:nvSpPr>
          <p:spPr>
            <a:xfrm>
              <a:off x="155448" y="1723643"/>
              <a:ext cx="3403091" cy="23164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876" y="1536191"/>
              <a:ext cx="3412490" cy="2722245"/>
            </a:xfrm>
            <a:custGeom>
              <a:avLst/>
              <a:gdLst/>
              <a:ahLst/>
              <a:cxnLst/>
              <a:rect l="l" t="t" r="r" b="b"/>
              <a:pathLst>
                <a:path w="3412490" h="2722245">
                  <a:moveTo>
                    <a:pt x="0" y="2721863"/>
                  </a:moveTo>
                  <a:lnTo>
                    <a:pt x="3412236" y="2721863"/>
                  </a:lnTo>
                  <a:lnTo>
                    <a:pt x="3412236" y="0"/>
                  </a:lnTo>
                  <a:lnTo>
                    <a:pt x="0" y="0"/>
                  </a:lnTo>
                  <a:lnTo>
                    <a:pt x="0" y="27218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1247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Borders </a:t>
            </a:r>
            <a:r>
              <a:rPr spc="-5" dirty="0"/>
              <a:t>and </a:t>
            </a:r>
            <a:r>
              <a:rPr dirty="0"/>
              <a:t>Background</a:t>
            </a:r>
            <a:r>
              <a:rPr spc="-45" dirty="0"/>
              <a:t> </a:t>
            </a:r>
            <a:r>
              <a:rPr dirty="0"/>
              <a:t>Colors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6345" y="1120902"/>
            <a:ext cx="381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</a:t>
            </a:r>
            <a:r>
              <a:rPr sz="1800" spc="-5" dirty="0">
                <a:latin typeface="Verdana"/>
                <a:cs typeface="Verdana"/>
              </a:rPr>
              <a:t>.On the Border palette, you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6345" y="1312926"/>
            <a:ext cx="279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determine edges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and/or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6345" y="1504950"/>
            <a:ext cx="192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background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fills.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6345" y="1823465"/>
            <a:ext cx="3949065" cy="8121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745"/>
              </a:spcBef>
              <a:buSzPct val="94444"/>
              <a:buAutoNum type="arabicPeriod" startAt="2"/>
              <a:tabLst>
                <a:tab pos="241935" algn="l"/>
              </a:tabLst>
            </a:pPr>
            <a:r>
              <a:rPr sz="1800" spc="-5" dirty="0">
                <a:latin typeface="Verdana"/>
                <a:cs typeface="Verdana"/>
              </a:rPr>
              <a:t>Edges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edited together </a:t>
            </a:r>
            <a:r>
              <a:rPr sz="1800" dirty="0">
                <a:latin typeface="Verdana"/>
                <a:cs typeface="Verdana"/>
              </a:rPr>
              <a:t>or  </a:t>
            </a:r>
            <a:r>
              <a:rPr sz="1800" spc="-15" dirty="0">
                <a:latin typeface="Verdana"/>
                <a:cs typeface="Verdana"/>
              </a:rPr>
              <a:t>individually.</a:t>
            </a:r>
            <a:endParaRPr sz="18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360"/>
              </a:spcBef>
              <a:buSzPct val="94444"/>
              <a:buAutoNum type="arabicPeriod" startAt="2"/>
              <a:tabLst>
                <a:tab pos="241300" algn="l"/>
              </a:tabLst>
            </a:pPr>
            <a:r>
              <a:rPr sz="1800" spc="-20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background </a:t>
            </a:r>
            <a:r>
              <a:rPr sz="1800" spc="5" dirty="0">
                <a:latin typeface="Verdana"/>
                <a:cs typeface="Verdana"/>
              </a:rPr>
              <a:t>fill, </a:t>
            </a:r>
            <a:r>
              <a:rPr sz="1800" spc="-5" dirty="0">
                <a:latin typeface="Verdana"/>
                <a:cs typeface="Verdana"/>
              </a:rPr>
              <a:t>you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6345" y="2527808"/>
            <a:ext cx="3816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choose </a:t>
            </a:r>
            <a:r>
              <a:rPr sz="1800" spc="-10" dirty="0">
                <a:latin typeface="Verdana"/>
                <a:cs typeface="Verdana"/>
              </a:rPr>
              <a:t>between </a:t>
            </a:r>
            <a:r>
              <a:rPr sz="1800" dirty="0">
                <a:latin typeface="Verdana"/>
                <a:cs typeface="Verdana"/>
              </a:rPr>
              <a:t>none, solid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(one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6345" y="2719832"/>
            <a:ext cx="4032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color) and </a:t>
            </a:r>
            <a:r>
              <a:rPr sz="1800" spc="-5" dirty="0">
                <a:latin typeface="Verdana"/>
                <a:cs typeface="Verdana"/>
              </a:rPr>
              <a:t>various patterns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two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6345" y="2911855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co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ors.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6345" y="3230371"/>
            <a:ext cx="3747770" cy="492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745"/>
              </a:spcBef>
            </a:pPr>
            <a:r>
              <a:rPr sz="1800" spc="-10" dirty="0">
                <a:latin typeface="Verdana"/>
                <a:cs typeface="Verdana"/>
              </a:rPr>
              <a:t>4.For </a:t>
            </a:r>
            <a:r>
              <a:rPr sz="1800" spc="-5" dirty="0">
                <a:latin typeface="Verdana"/>
                <a:cs typeface="Verdana"/>
              </a:rPr>
              <a:t>objects that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non-static  </a:t>
            </a:r>
            <a:r>
              <a:rPr sz="1800" dirty="0">
                <a:latin typeface="Verdana"/>
                <a:cs typeface="Verdana"/>
              </a:rPr>
              <a:t>(like a </a:t>
            </a:r>
            <a:r>
              <a:rPr sz="1800" spc="-5" dirty="0">
                <a:latin typeface="Verdana"/>
                <a:cs typeface="Verdana"/>
              </a:rPr>
              <a:t>text </a:t>
            </a:r>
            <a:r>
              <a:rPr sz="1800" dirty="0">
                <a:latin typeface="Verdana"/>
                <a:cs typeface="Verdana"/>
              </a:rPr>
              <a:t>field), </a:t>
            </a:r>
            <a:r>
              <a:rPr sz="1800" spc="-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also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6345" y="3614420"/>
            <a:ext cx="410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specify the border properties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6345" y="3806139"/>
            <a:ext cx="3724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fill </a:t>
            </a:r>
            <a:r>
              <a:rPr sz="1800" spc="-5" dirty="0">
                <a:latin typeface="Verdana"/>
                <a:cs typeface="Verdana"/>
              </a:rPr>
              <a:t>able areas. </a:t>
            </a:r>
            <a:r>
              <a:rPr sz="1800" spc="-2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example,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you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6345" y="3998721"/>
            <a:ext cx="272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might choose </a:t>
            </a:r>
            <a:r>
              <a:rPr sz="1800" spc="-5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have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6345" y="4190745"/>
            <a:ext cx="37230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background </a:t>
            </a:r>
            <a:r>
              <a:rPr sz="1800" dirty="0">
                <a:latin typeface="Verdana"/>
                <a:cs typeface="Verdana"/>
              </a:rPr>
              <a:t>color for a </a:t>
            </a:r>
            <a:r>
              <a:rPr sz="1800" spc="-5" dirty="0">
                <a:latin typeface="Verdana"/>
                <a:cs typeface="Verdana"/>
              </a:rPr>
              <a:t>text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field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6345" y="4382770"/>
            <a:ext cx="38690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that differs </a:t>
            </a:r>
            <a:r>
              <a:rPr sz="1800" dirty="0">
                <a:latin typeface="Verdana"/>
                <a:cs typeface="Verdana"/>
              </a:rPr>
              <a:t>from its </a:t>
            </a:r>
            <a:r>
              <a:rPr sz="1800" spc="-5" dirty="0">
                <a:latin typeface="Verdana"/>
                <a:cs typeface="Verdana"/>
              </a:rPr>
              <a:t>caption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color.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6345" y="4574794"/>
            <a:ext cx="3879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achieve this, select the</a:t>
            </a:r>
            <a:r>
              <a:rPr sz="1800" spc="1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6345" y="4766817"/>
            <a:ext cx="383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Object palette, </a:t>
            </a:r>
            <a:r>
              <a:rPr sz="1800" dirty="0">
                <a:latin typeface="Verdana"/>
                <a:cs typeface="Verdana"/>
              </a:rPr>
              <a:t>choose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6345" y="4958842"/>
            <a:ext cx="364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Field </a:t>
            </a:r>
            <a:r>
              <a:rPr sz="1800" spc="-10" dirty="0">
                <a:latin typeface="Verdana"/>
                <a:cs typeface="Verdana"/>
              </a:rPr>
              <a:t>tab. </a:t>
            </a:r>
            <a:r>
              <a:rPr sz="1800" dirty="0">
                <a:latin typeface="Verdana"/>
                <a:cs typeface="Verdana"/>
              </a:rPr>
              <a:t>From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Appearance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6345" y="5150866"/>
            <a:ext cx="2228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list, </a:t>
            </a:r>
            <a:r>
              <a:rPr sz="1800" spc="-5" dirty="0">
                <a:latin typeface="Verdana"/>
                <a:cs typeface="Verdana"/>
              </a:rPr>
              <a:t>select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Custom.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1208" y="1495044"/>
            <a:ext cx="4070985" cy="3868420"/>
            <a:chOff x="521208" y="1495044"/>
            <a:chExt cx="4070985" cy="3868420"/>
          </a:xfrm>
        </p:grpSpPr>
        <p:sp>
          <p:nvSpPr>
            <p:cNvPr id="21" name="object 21"/>
            <p:cNvSpPr/>
            <p:nvPr/>
          </p:nvSpPr>
          <p:spPr>
            <a:xfrm>
              <a:off x="530352" y="1809108"/>
              <a:ext cx="4052316" cy="3232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5780" y="1499616"/>
              <a:ext cx="4061460" cy="3858895"/>
            </a:xfrm>
            <a:custGeom>
              <a:avLst/>
              <a:gdLst/>
              <a:ahLst/>
              <a:cxnLst/>
              <a:rect l="l" t="t" r="r" b="b"/>
              <a:pathLst>
                <a:path w="4061460" h="3858895">
                  <a:moveTo>
                    <a:pt x="0" y="3858767"/>
                  </a:moveTo>
                  <a:lnTo>
                    <a:pt x="4061460" y="3858767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38587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30283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9094" y="1325702"/>
            <a:ext cx="4333875" cy="32639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dirty="0">
                <a:latin typeface="Verdana"/>
                <a:cs typeface="Verdana"/>
              </a:rPr>
              <a:t>If </a:t>
            </a:r>
            <a:r>
              <a:rPr sz="1800" spc="-5" dirty="0">
                <a:latin typeface="Verdana"/>
                <a:cs typeface="Verdana"/>
              </a:rPr>
              <a:t>you create </a:t>
            </a:r>
            <a:r>
              <a:rPr sz="1800" dirty="0">
                <a:latin typeface="Verdana"/>
                <a:cs typeface="Verdana"/>
              </a:rPr>
              <a:t>an element and </a:t>
            </a:r>
            <a:r>
              <a:rPr sz="1800" spc="-5" dirty="0">
                <a:latin typeface="Verdana"/>
                <a:cs typeface="Verdana"/>
              </a:rPr>
              <a:t>need to  </a:t>
            </a:r>
            <a:r>
              <a:rPr sz="1800" dirty="0">
                <a:latin typeface="Verdana"/>
                <a:cs typeface="Verdana"/>
              </a:rPr>
              <a:t>use it </a:t>
            </a:r>
            <a:r>
              <a:rPr sz="1800" spc="-10" dirty="0">
                <a:latin typeface="Verdana"/>
                <a:cs typeface="Verdana"/>
              </a:rPr>
              <a:t>several </a:t>
            </a:r>
            <a:r>
              <a:rPr sz="1800" dirty="0">
                <a:latin typeface="Verdana"/>
                <a:cs typeface="Verdana"/>
              </a:rPr>
              <a:t>times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your layout, </a:t>
            </a:r>
            <a:r>
              <a:rPr sz="1800" dirty="0">
                <a:latin typeface="Verdana"/>
                <a:cs typeface="Verdana"/>
              </a:rPr>
              <a:t>it  can </a:t>
            </a:r>
            <a:r>
              <a:rPr sz="1800" spc="-5" dirty="0">
                <a:latin typeface="Verdana"/>
                <a:cs typeface="Verdana"/>
              </a:rPr>
              <a:t>be added to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tab page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 </a:t>
            </a:r>
            <a:r>
              <a:rPr sz="1800" i="1" spc="-5" dirty="0">
                <a:latin typeface="Verdana"/>
                <a:cs typeface="Verdana"/>
              </a:rPr>
              <a:t>Library palette. You </a:t>
            </a:r>
            <a:r>
              <a:rPr sz="1800" i="1" dirty="0">
                <a:latin typeface="Verdana"/>
                <a:cs typeface="Verdana"/>
              </a:rPr>
              <a:t>can </a:t>
            </a:r>
            <a:r>
              <a:rPr sz="1800" i="1" spc="-5" dirty="0">
                <a:latin typeface="Verdana"/>
                <a:cs typeface="Verdana"/>
              </a:rPr>
              <a:t>then drag  </a:t>
            </a:r>
            <a:r>
              <a:rPr sz="1800" i="1" dirty="0">
                <a:latin typeface="Verdana"/>
                <a:cs typeface="Verdana"/>
              </a:rPr>
              <a:t>and </a:t>
            </a:r>
            <a:r>
              <a:rPr sz="1800" i="1" spc="-5" dirty="0">
                <a:latin typeface="Verdana"/>
                <a:cs typeface="Verdana"/>
              </a:rPr>
              <a:t>drop </a:t>
            </a:r>
            <a:r>
              <a:rPr sz="1800" i="1" dirty="0">
                <a:latin typeface="Verdana"/>
                <a:cs typeface="Verdana"/>
              </a:rPr>
              <a:t>your </a:t>
            </a:r>
            <a:r>
              <a:rPr sz="1800" spc="-5" dirty="0">
                <a:latin typeface="Verdana"/>
                <a:cs typeface="Verdana"/>
              </a:rPr>
              <a:t>element </a:t>
            </a:r>
            <a:r>
              <a:rPr sz="1800" dirty="0">
                <a:latin typeface="Verdana"/>
                <a:cs typeface="Verdana"/>
              </a:rPr>
              <a:t>from </a:t>
            </a:r>
            <a:r>
              <a:rPr sz="1800" spc="-5" dirty="0">
                <a:latin typeface="Verdana"/>
                <a:cs typeface="Verdana"/>
              </a:rPr>
              <a:t>the  </a:t>
            </a:r>
            <a:r>
              <a:rPr sz="1800" i="1" spc="-5" dirty="0">
                <a:latin typeface="Verdana"/>
                <a:cs typeface="Verdana"/>
              </a:rPr>
              <a:t>Library, </a:t>
            </a:r>
            <a:r>
              <a:rPr sz="1800" i="1" dirty="0">
                <a:latin typeface="Verdana"/>
                <a:cs typeface="Verdana"/>
              </a:rPr>
              <a:t>just </a:t>
            </a:r>
            <a:r>
              <a:rPr sz="1800" i="1" spc="-5" dirty="0">
                <a:latin typeface="Verdana"/>
                <a:cs typeface="Verdana"/>
              </a:rPr>
              <a:t>like </a:t>
            </a:r>
            <a:r>
              <a:rPr sz="1800" i="1" dirty="0">
                <a:latin typeface="Verdana"/>
                <a:cs typeface="Verdana"/>
              </a:rPr>
              <a:t>all </a:t>
            </a:r>
            <a:r>
              <a:rPr sz="1800" i="1" spc="-5" dirty="0">
                <a:latin typeface="Verdana"/>
                <a:cs typeface="Verdana"/>
              </a:rPr>
              <a:t>predefined  elements. </a:t>
            </a:r>
            <a:r>
              <a:rPr sz="1800" spc="5" dirty="0">
                <a:latin typeface="Verdana"/>
                <a:cs typeface="Verdana"/>
              </a:rPr>
              <a:t>All </a:t>
            </a:r>
            <a:r>
              <a:rPr sz="1800" spc="-5" dirty="0">
                <a:latin typeface="Verdana"/>
                <a:cs typeface="Verdana"/>
              </a:rPr>
              <a:t>standard objects that  </a:t>
            </a:r>
            <a:r>
              <a:rPr sz="1800" dirty="0">
                <a:latin typeface="Verdana"/>
                <a:cs typeface="Verdana"/>
              </a:rPr>
              <a:t>come with Designer 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restored  </a:t>
            </a:r>
            <a:r>
              <a:rPr sz="1800" spc="-5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any </a:t>
            </a:r>
            <a:r>
              <a:rPr sz="1800" i="1" spc="-5" dirty="0">
                <a:latin typeface="Verdana"/>
                <a:cs typeface="Verdana"/>
              </a:rPr>
              <a:t>Library tab by </a:t>
            </a:r>
            <a:r>
              <a:rPr sz="1800" spc="-5" dirty="0">
                <a:latin typeface="Verdana"/>
                <a:cs typeface="Verdana"/>
              </a:rPr>
              <a:t>selecting  </a:t>
            </a:r>
            <a:r>
              <a:rPr sz="1800" i="1" spc="-5" dirty="0">
                <a:latin typeface="Verdana"/>
                <a:cs typeface="Verdana"/>
              </a:rPr>
              <a:t>Restore Standard Objects </a:t>
            </a:r>
            <a:r>
              <a:rPr sz="1800" i="1" dirty="0">
                <a:latin typeface="Verdana"/>
                <a:cs typeface="Verdana"/>
              </a:rPr>
              <a:t>from </a:t>
            </a:r>
            <a:r>
              <a:rPr sz="1800" i="1" spc="-5" dirty="0">
                <a:latin typeface="Verdana"/>
                <a:cs typeface="Verdana"/>
              </a:rPr>
              <a:t>the  palette menu.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10" dirty="0">
                <a:latin typeface="Verdana"/>
                <a:cs typeface="Verdana"/>
              </a:rPr>
              <a:t>library </a:t>
            </a:r>
            <a:r>
              <a:rPr sz="1800" dirty="0">
                <a:latin typeface="Verdana"/>
                <a:cs typeface="Verdana"/>
              </a:rPr>
              <a:t>with its  objects can also </a:t>
            </a:r>
            <a:r>
              <a:rPr sz="1800" spc="-5" dirty="0">
                <a:latin typeface="Verdana"/>
                <a:cs typeface="Verdana"/>
              </a:rPr>
              <a:t>be published </a:t>
            </a:r>
            <a:r>
              <a:rPr sz="1800" dirty="0">
                <a:latin typeface="Verdana"/>
                <a:cs typeface="Verdana"/>
              </a:rPr>
              <a:t>on a  </a:t>
            </a:r>
            <a:r>
              <a:rPr sz="1800" spc="-5" dirty="0">
                <a:latin typeface="Verdana"/>
                <a:cs typeface="Verdana"/>
              </a:rPr>
              <a:t>server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9580" y="1357883"/>
            <a:ext cx="3569335" cy="4051300"/>
            <a:chOff x="449580" y="1357883"/>
            <a:chExt cx="3569335" cy="4051300"/>
          </a:xfrm>
        </p:grpSpPr>
        <p:sp>
          <p:nvSpPr>
            <p:cNvPr id="5" name="object 5"/>
            <p:cNvSpPr/>
            <p:nvPr/>
          </p:nvSpPr>
          <p:spPr>
            <a:xfrm>
              <a:off x="458724" y="1488994"/>
              <a:ext cx="3535680" cy="3902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152" y="1362455"/>
              <a:ext cx="3560445" cy="4041775"/>
            </a:xfrm>
            <a:custGeom>
              <a:avLst/>
              <a:gdLst/>
              <a:ahLst/>
              <a:cxnLst/>
              <a:rect l="l" t="t" r="r" b="b"/>
              <a:pathLst>
                <a:path w="3560445" h="4041775">
                  <a:moveTo>
                    <a:pt x="0" y="4041648"/>
                  </a:moveTo>
                  <a:lnTo>
                    <a:pt x="3560064" y="4041648"/>
                  </a:lnTo>
                  <a:lnTo>
                    <a:pt x="3560064" y="0"/>
                  </a:lnTo>
                  <a:lnTo>
                    <a:pt x="0" y="0"/>
                  </a:lnTo>
                  <a:lnTo>
                    <a:pt x="0" y="40416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5123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15" dirty="0"/>
              <a:t>Form</a:t>
            </a:r>
            <a:r>
              <a:rPr spc="-95" dirty="0"/>
              <a:t> </a:t>
            </a:r>
            <a:r>
              <a:rPr dirty="0"/>
              <a:t>Properties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1668" y="1485900"/>
            <a:ext cx="4864735" cy="3355975"/>
            <a:chOff x="391668" y="1485900"/>
            <a:chExt cx="4864735" cy="3355975"/>
          </a:xfrm>
        </p:grpSpPr>
        <p:sp>
          <p:nvSpPr>
            <p:cNvPr id="4" name="object 4"/>
            <p:cNvSpPr/>
            <p:nvPr/>
          </p:nvSpPr>
          <p:spPr>
            <a:xfrm>
              <a:off x="400812" y="1586484"/>
              <a:ext cx="4846320" cy="3238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240" y="1490472"/>
              <a:ext cx="4855845" cy="3347085"/>
            </a:xfrm>
            <a:custGeom>
              <a:avLst/>
              <a:gdLst/>
              <a:ahLst/>
              <a:cxnLst/>
              <a:rect l="l" t="t" r="r" b="b"/>
              <a:pathLst>
                <a:path w="4855845" h="3347085">
                  <a:moveTo>
                    <a:pt x="0" y="3346704"/>
                  </a:moveTo>
                  <a:lnTo>
                    <a:pt x="4855464" y="3346704"/>
                  </a:lnTo>
                  <a:lnTo>
                    <a:pt x="4855464" y="0"/>
                  </a:lnTo>
                  <a:lnTo>
                    <a:pt x="0" y="0"/>
                  </a:lnTo>
                  <a:lnTo>
                    <a:pt x="0" y="33467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492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354074"/>
            <a:ext cx="1769110" cy="152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95"/>
              </a:spcBef>
            </a:pPr>
            <a:r>
              <a:rPr sz="1800" spc="-5" dirty="0">
                <a:latin typeface="Verdana"/>
                <a:cs typeface="Verdana"/>
              </a:rPr>
              <a:t>1.Master </a:t>
            </a:r>
            <a:r>
              <a:rPr sz="1800" spc="-20" dirty="0">
                <a:latin typeface="Verdana"/>
                <a:cs typeface="Verdana"/>
              </a:rPr>
              <a:t>Page  </a:t>
            </a:r>
            <a:r>
              <a:rPr sz="1800" dirty="0">
                <a:latin typeface="Verdana"/>
                <a:cs typeface="Verdana"/>
              </a:rPr>
              <a:t>2.Body </a:t>
            </a:r>
            <a:r>
              <a:rPr sz="1800" spc="-20" dirty="0">
                <a:latin typeface="Verdana"/>
                <a:cs typeface="Verdana"/>
              </a:rPr>
              <a:t>Page  </a:t>
            </a:r>
            <a:r>
              <a:rPr sz="1800" dirty="0">
                <a:latin typeface="Verdana"/>
                <a:cs typeface="Verdana"/>
              </a:rPr>
              <a:t>3.Content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Area  4.Sub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492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4715" y="1403603"/>
            <a:ext cx="7150734" cy="4826635"/>
            <a:chOff x="394715" y="1403603"/>
            <a:chExt cx="7150734" cy="4826635"/>
          </a:xfrm>
        </p:grpSpPr>
        <p:sp>
          <p:nvSpPr>
            <p:cNvPr id="4" name="object 4"/>
            <p:cNvSpPr/>
            <p:nvPr/>
          </p:nvSpPr>
          <p:spPr>
            <a:xfrm>
              <a:off x="487680" y="1542287"/>
              <a:ext cx="7033259" cy="4663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287" y="1408175"/>
              <a:ext cx="7141845" cy="4817745"/>
            </a:xfrm>
            <a:custGeom>
              <a:avLst/>
              <a:gdLst/>
              <a:ahLst/>
              <a:cxnLst/>
              <a:rect l="l" t="t" r="r" b="b"/>
              <a:pathLst>
                <a:path w="7141845" h="4817745">
                  <a:moveTo>
                    <a:pt x="0" y="4817364"/>
                  </a:moveTo>
                  <a:lnTo>
                    <a:pt x="7141464" y="4817364"/>
                  </a:lnTo>
                  <a:lnTo>
                    <a:pt x="7141464" y="0"/>
                  </a:lnTo>
                  <a:lnTo>
                    <a:pt x="0" y="0"/>
                  </a:lnTo>
                  <a:lnTo>
                    <a:pt x="0" y="481736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492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837295" cy="303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Every </a:t>
            </a:r>
            <a:r>
              <a:rPr sz="1800" dirty="0">
                <a:latin typeface="Verdana"/>
                <a:cs typeface="Verdana"/>
              </a:rPr>
              <a:t>form </a:t>
            </a:r>
            <a:r>
              <a:rPr sz="1800" spc="-5" dirty="0">
                <a:latin typeface="Verdana"/>
                <a:cs typeface="Verdana"/>
              </a:rPr>
              <a:t>design </a:t>
            </a:r>
            <a:r>
              <a:rPr sz="1800" dirty="0">
                <a:latin typeface="Verdana"/>
                <a:cs typeface="Verdana"/>
              </a:rPr>
              <a:t>contains at </a:t>
            </a:r>
            <a:r>
              <a:rPr sz="1800" spc="-5" dirty="0">
                <a:latin typeface="Verdana"/>
                <a:cs typeface="Verdana"/>
              </a:rPr>
              <a:t>least </a:t>
            </a:r>
            <a:r>
              <a:rPr sz="1800" dirty="0">
                <a:latin typeface="Verdana"/>
                <a:cs typeface="Verdana"/>
              </a:rPr>
              <a:t>one </a:t>
            </a:r>
            <a:r>
              <a:rPr sz="1800" spc="-5" dirty="0">
                <a:latin typeface="Verdana"/>
                <a:cs typeface="Verdana"/>
              </a:rPr>
              <a:t>master </a:t>
            </a:r>
            <a:r>
              <a:rPr sz="1800" spc="-10" dirty="0">
                <a:latin typeface="Verdana"/>
                <a:cs typeface="Verdana"/>
              </a:rPr>
              <a:t>page </a:t>
            </a:r>
            <a:r>
              <a:rPr sz="1800" spc="-5" dirty="0">
                <a:latin typeface="Verdana"/>
                <a:cs typeface="Verdana"/>
              </a:rPr>
              <a:t>that Adobe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Lifecycle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Verdana"/>
                <a:cs typeface="Verdana"/>
              </a:rPr>
              <a:t>Designer creates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automatically.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39"/>
              </a:lnSpc>
              <a:spcBef>
                <a:spcPts val="1030"/>
              </a:spcBef>
            </a:pP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put objects </a:t>
            </a:r>
            <a:r>
              <a:rPr sz="1800" dirty="0">
                <a:latin typeface="Verdana"/>
                <a:cs typeface="Verdana"/>
              </a:rPr>
              <a:t>on a </a:t>
            </a:r>
            <a:r>
              <a:rPr sz="1800" spc="-5" dirty="0">
                <a:latin typeface="Verdana"/>
                <a:cs typeface="Verdana"/>
              </a:rPr>
              <a:t>master page that </a:t>
            </a:r>
            <a:r>
              <a:rPr sz="1800" dirty="0">
                <a:latin typeface="Verdana"/>
                <a:cs typeface="Verdana"/>
              </a:rPr>
              <a:t>will </a:t>
            </a:r>
            <a:r>
              <a:rPr sz="1800" spc="-5" dirty="0">
                <a:latin typeface="Verdana"/>
                <a:cs typeface="Verdana"/>
              </a:rPr>
              <a:t>appear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any </a:t>
            </a:r>
            <a:r>
              <a:rPr sz="1800" dirty="0">
                <a:latin typeface="Verdana"/>
                <a:cs typeface="Verdana"/>
              </a:rPr>
              <a:t>resulting </a:t>
            </a:r>
            <a:r>
              <a:rPr sz="1800" spc="-5" dirty="0">
                <a:latin typeface="Verdana"/>
                <a:cs typeface="Verdana"/>
              </a:rPr>
              <a:t>page  </a:t>
            </a:r>
            <a:r>
              <a:rPr sz="1800" dirty="0">
                <a:latin typeface="Verdana"/>
                <a:cs typeface="Verdana"/>
              </a:rPr>
              <a:t>at runtime, for </a:t>
            </a:r>
            <a:r>
              <a:rPr sz="1800" spc="-5" dirty="0">
                <a:latin typeface="Verdana"/>
                <a:cs typeface="Verdana"/>
              </a:rPr>
              <a:t>example, your company logo. </a:t>
            </a:r>
            <a:r>
              <a:rPr sz="1800" dirty="0">
                <a:latin typeface="Verdana"/>
                <a:cs typeface="Verdana"/>
              </a:rPr>
              <a:t>Such </a:t>
            </a:r>
            <a:r>
              <a:rPr sz="1800" spc="-5" dirty="0">
                <a:latin typeface="Verdana"/>
                <a:cs typeface="Verdana"/>
              </a:rPr>
              <a:t>objects that never  change </a:t>
            </a:r>
            <a:r>
              <a:rPr sz="1800" dirty="0">
                <a:latin typeface="Verdana"/>
                <a:cs typeface="Verdana"/>
              </a:rPr>
              <a:t>are called </a:t>
            </a:r>
            <a:r>
              <a:rPr sz="1800" spc="-5" dirty="0">
                <a:latin typeface="Verdana"/>
                <a:cs typeface="Verdana"/>
              </a:rPr>
              <a:t>boilerplate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objects</a:t>
            </a:r>
            <a:r>
              <a:rPr sz="1800" b="1" spc="-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  <a:spcBef>
                <a:spcPts val="770"/>
              </a:spcBef>
            </a:pPr>
            <a:r>
              <a:rPr sz="1800" spc="-100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some </a:t>
            </a:r>
            <a:r>
              <a:rPr sz="1800" spc="-5" dirty="0">
                <a:latin typeface="Verdana"/>
                <a:cs typeface="Verdana"/>
              </a:rPr>
              <a:t>extent, the boilerplate objects </a:t>
            </a:r>
            <a:r>
              <a:rPr sz="1800" dirty="0">
                <a:latin typeface="Verdana"/>
                <a:cs typeface="Verdana"/>
              </a:rPr>
              <a:t>of a </a:t>
            </a:r>
            <a:r>
              <a:rPr sz="1800" spc="-5" dirty="0">
                <a:latin typeface="Verdana"/>
                <a:cs typeface="Verdana"/>
              </a:rPr>
              <a:t>master page </a:t>
            </a:r>
            <a:r>
              <a:rPr sz="1800" dirty="0">
                <a:latin typeface="Verdana"/>
                <a:cs typeface="Verdana"/>
              </a:rPr>
              <a:t>could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2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compared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Verdana"/>
                <a:cs typeface="Verdana"/>
              </a:rPr>
              <a:t>to secondary </a:t>
            </a:r>
            <a:r>
              <a:rPr sz="1800" dirty="0">
                <a:latin typeface="Verdana"/>
                <a:cs typeface="Verdana"/>
              </a:rPr>
              <a:t>windows in </a:t>
            </a:r>
            <a:r>
              <a:rPr sz="1800" spc="-5" dirty="0">
                <a:latin typeface="Verdana"/>
                <a:cs typeface="Verdana"/>
              </a:rPr>
              <a:t>SAPscript </a:t>
            </a:r>
            <a:r>
              <a:rPr sz="1800" dirty="0">
                <a:latin typeface="Verdana"/>
                <a:cs typeface="Verdana"/>
              </a:rPr>
              <a:t>or Smart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Forms.</a:t>
            </a:r>
            <a:endParaRPr sz="1800">
              <a:latin typeface="Verdana"/>
              <a:cs typeface="Verdana"/>
            </a:endParaRPr>
          </a:p>
          <a:p>
            <a:pPr marL="12700" marR="120650">
              <a:lnSpc>
                <a:spcPts val="1939"/>
              </a:lnSpc>
              <a:spcBef>
                <a:spcPts val="1030"/>
              </a:spcBef>
            </a:pPr>
            <a:r>
              <a:rPr sz="1800" spc="-5" dirty="0">
                <a:latin typeface="Verdana"/>
                <a:cs typeface="Verdana"/>
              </a:rPr>
              <a:t>On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master page, you </a:t>
            </a:r>
            <a:r>
              <a:rPr sz="1800" dirty="0">
                <a:latin typeface="Verdana"/>
                <a:cs typeface="Verdana"/>
              </a:rPr>
              <a:t>must include at </a:t>
            </a:r>
            <a:r>
              <a:rPr sz="1800" spc="-5" dirty="0">
                <a:latin typeface="Verdana"/>
                <a:cs typeface="Verdana"/>
              </a:rPr>
              <a:t>least </a:t>
            </a:r>
            <a:r>
              <a:rPr sz="1800" dirty="0">
                <a:latin typeface="Verdana"/>
                <a:cs typeface="Verdana"/>
              </a:rPr>
              <a:t>one </a:t>
            </a:r>
            <a:r>
              <a:rPr sz="1800" spc="-5" dirty="0">
                <a:latin typeface="Verdana"/>
                <a:cs typeface="Verdana"/>
              </a:rPr>
              <a:t>content area</a:t>
            </a:r>
            <a:r>
              <a:rPr sz="1800" b="1" spc="-5" dirty="0">
                <a:latin typeface="Verdana"/>
                <a:cs typeface="Verdana"/>
              </a:rPr>
              <a:t>. </a:t>
            </a:r>
            <a:r>
              <a:rPr sz="1800" spc="-5" dirty="0">
                <a:latin typeface="Verdana"/>
                <a:cs typeface="Verdana"/>
              </a:rPr>
              <a:t>This </a:t>
            </a:r>
            <a:r>
              <a:rPr sz="1800" dirty="0">
                <a:latin typeface="Verdana"/>
                <a:cs typeface="Verdana"/>
              </a:rPr>
              <a:t>defines 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size </a:t>
            </a:r>
            <a:r>
              <a:rPr sz="1800" spc="-5" dirty="0">
                <a:latin typeface="Verdana"/>
                <a:cs typeface="Verdana"/>
              </a:rPr>
              <a:t>to be used </a:t>
            </a:r>
            <a:r>
              <a:rPr sz="1800" dirty="0">
                <a:latin typeface="Verdana"/>
                <a:cs typeface="Verdana"/>
              </a:rPr>
              <a:t>for dynamic </a:t>
            </a:r>
            <a:r>
              <a:rPr sz="1800" spc="-5" dirty="0">
                <a:latin typeface="Verdana"/>
                <a:cs typeface="Verdana"/>
              </a:rPr>
              <a:t>output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Content areas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included only on </a:t>
            </a:r>
            <a:r>
              <a:rPr sz="1800" spc="-5" dirty="0">
                <a:latin typeface="Verdana"/>
                <a:cs typeface="Verdana"/>
              </a:rPr>
              <a:t>master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pages.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03643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Inserting </a:t>
            </a:r>
            <a:r>
              <a:rPr spc="-15" dirty="0"/>
              <a:t>Several </a:t>
            </a:r>
            <a:r>
              <a:rPr dirty="0"/>
              <a:t>Master</a:t>
            </a:r>
            <a:r>
              <a:rPr spc="-15" dirty="0"/>
              <a:t> Pages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0727" y="1446275"/>
            <a:ext cx="6449695" cy="4910455"/>
            <a:chOff x="490727" y="1446275"/>
            <a:chExt cx="6449695" cy="4910455"/>
          </a:xfrm>
        </p:grpSpPr>
        <p:sp>
          <p:nvSpPr>
            <p:cNvPr id="4" name="object 4"/>
            <p:cNvSpPr/>
            <p:nvPr/>
          </p:nvSpPr>
          <p:spPr>
            <a:xfrm>
              <a:off x="522731" y="1562099"/>
              <a:ext cx="6385559" cy="468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299" y="1450847"/>
              <a:ext cx="6440805" cy="4901565"/>
            </a:xfrm>
            <a:custGeom>
              <a:avLst/>
              <a:gdLst/>
              <a:ahLst/>
              <a:cxnLst/>
              <a:rect l="l" t="t" r="r" b="b"/>
              <a:pathLst>
                <a:path w="6440805" h="4901565">
                  <a:moveTo>
                    <a:pt x="0" y="4901183"/>
                  </a:moveTo>
                  <a:lnTo>
                    <a:pt x="6440424" y="4901183"/>
                  </a:lnTo>
                  <a:lnTo>
                    <a:pt x="6440424" y="0"/>
                  </a:lnTo>
                  <a:lnTo>
                    <a:pt x="0" y="0"/>
                  </a:lnTo>
                  <a:lnTo>
                    <a:pt x="0" y="49011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300"/>
              </a:spcBef>
            </a:pPr>
            <a:r>
              <a:rPr spc="-5" dirty="0"/>
              <a:t>Overview </a:t>
            </a:r>
            <a:r>
              <a:rPr dirty="0"/>
              <a:t>- </a:t>
            </a:r>
            <a:r>
              <a:rPr spc="-10" dirty="0"/>
              <a:t>Advantages Over </a:t>
            </a:r>
            <a:r>
              <a:rPr dirty="0"/>
              <a:t>Smart  </a:t>
            </a:r>
            <a:r>
              <a:rPr spc="-10" dirty="0"/>
              <a:t>Forms/SAPscript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354074"/>
            <a:ext cx="8837295" cy="475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85">
              <a:lnSpc>
                <a:spcPct val="1362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Adobe </a:t>
            </a:r>
            <a:r>
              <a:rPr sz="1800" dirty="0">
                <a:latin typeface="Verdana"/>
                <a:cs typeface="Verdana"/>
              </a:rPr>
              <a:t>Lifecycle Designer is an </a:t>
            </a:r>
            <a:r>
              <a:rPr sz="1800" spc="-5" dirty="0">
                <a:latin typeface="Verdana"/>
                <a:cs typeface="Verdana"/>
              </a:rPr>
              <a:t>easy to use, </a:t>
            </a:r>
            <a:r>
              <a:rPr sz="1800" dirty="0">
                <a:latin typeface="Verdana"/>
                <a:cs typeface="Verdana"/>
              </a:rPr>
              <a:t>flexible </a:t>
            </a:r>
            <a:r>
              <a:rPr sz="1800" spc="-5" dirty="0">
                <a:latin typeface="Verdana"/>
                <a:cs typeface="Verdana"/>
              </a:rPr>
              <a:t>tool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designing </a:t>
            </a:r>
            <a:r>
              <a:rPr sz="1800" dirty="0">
                <a:latin typeface="Verdana"/>
                <a:cs typeface="Verdana"/>
              </a:rPr>
              <a:t>forms  Full </a:t>
            </a:r>
            <a:r>
              <a:rPr sz="1800" spc="-5" dirty="0">
                <a:latin typeface="Verdana"/>
                <a:cs typeface="Verdana"/>
              </a:rPr>
              <a:t>integration </a:t>
            </a:r>
            <a:r>
              <a:rPr sz="1800" dirty="0">
                <a:latin typeface="Verdana"/>
                <a:cs typeface="Verdana"/>
              </a:rPr>
              <a:t>into </a:t>
            </a:r>
            <a:r>
              <a:rPr sz="1800" spc="-5" dirty="0">
                <a:latin typeface="Verdana"/>
                <a:cs typeface="Verdana"/>
              </a:rPr>
              <a:t>the SAP development environments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Java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ABAP</a:t>
            </a:r>
            <a:endParaRPr sz="1800">
              <a:latin typeface="Verdana"/>
              <a:cs typeface="Verdana"/>
            </a:endParaRPr>
          </a:p>
          <a:p>
            <a:pPr marL="12700" marR="45085">
              <a:lnSpc>
                <a:spcPts val="1939"/>
              </a:lnSpc>
              <a:spcBef>
                <a:spcPts val="1040"/>
              </a:spcBef>
            </a:pPr>
            <a:r>
              <a:rPr sz="1800" spc="-10" dirty="0">
                <a:latin typeface="Verdana"/>
                <a:cs typeface="Verdana"/>
              </a:rPr>
              <a:t>Graphics </a:t>
            </a:r>
            <a:r>
              <a:rPr sz="1800" spc="-60" dirty="0">
                <a:latin typeface="Verdana"/>
                <a:cs typeface="Verdana"/>
              </a:rPr>
              <a:t>(BMP, </a:t>
            </a:r>
            <a:r>
              <a:rPr sz="1800" spc="-5" dirty="0">
                <a:latin typeface="Verdana"/>
                <a:cs typeface="Verdana"/>
              </a:rPr>
              <a:t>JPEG, </a:t>
            </a:r>
            <a:r>
              <a:rPr sz="1800" spc="-75" dirty="0">
                <a:latin typeface="Verdana"/>
                <a:cs typeface="Verdana"/>
              </a:rPr>
              <a:t>GIF, </a:t>
            </a:r>
            <a:r>
              <a:rPr sz="1800" spc="-5" dirty="0">
                <a:latin typeface="Verdana"/>
                <a:cs typeface="Verdana"/>
              </a:rPr>
              <a:t>PNG, EXIF)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included into forms directly no  </a:t>
            </a:r>
            <a:r>
              <a:rPr sz="1800" spc="-5" dirty="0">
                <a:latin typeface="Verdana"/>
                <a:cs typeface="Verdana"/>
              </a:rPr>
              <a:t>conversion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Objects </a:t>
            </a:r>
            <a:r>
              <a:rPr sz="1800" dirty="0">
                <a:latin typeface="Verdana"/>
                <a:cs typeface="Verdana"/>
              </a:rPr>
              <a:t>(including </a:t>
            </a:r>
            <a:r>
              <a:rPr sz="1800" spc="-5" dirty="0">
                <a:latin typeface="Verdana"/>
                <a:cs typeface="Verdana"/>
              </a:rPr>
              <a:t>texts)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rotated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5"/>
              </a:lnSpc>
              <a:spcBef>
                <a:spcPts val="780"/>
              </a:spcBef>
            </a:pPr>
            <a:r>
              <a:rPr sz="1800" dirty="0">
                <a:latin typeface="Verdana"/>
                <a:cs typeface="Verdana"/>
              </a:rPr>
              <a:t>Different </a:t>
            </a:r>
            <a:r>
              <a:rPr sz="1800" spc="-5" dirty="0">
                <a:latin typeface="Verdana"/>
                <a:cs typeface="Verdana"/>
              </a:rPr>
              <a:t>page </a:t>
            </a:r>
            <a:r>
              <a:rPr sz="1800" dirty="0">
                <a:latin typeface="Verdana"/>
                <a:cs typeface="Verdana"/>
              </a:rPr>
              <a:t>orientations </a:t>
            </a:r>
            <a:r>
              <a:rPr sz="1800" spc="-5" dirty="0">
                <a:latin typeface="Verdana"/>
                <a:cs typeface="Verdana"/>
              </a:rPr>
              <a:t>(landscape, </a:t>
            </a:r>
            <a:r>
              <a:rPr sz="1800" spc="-10" dirty="0">
                <a:latin typeface="Verdana"/>
                <a:cs typeface="Verdana"/>
              </a:rPr>
              <a:t>portrait) </a:t>
            </a:r>
            <a:r>
              <a:rPr sz="1800" spc="-5" dirty="0">
                <a:latin typeface="Verdana"/>
                <a:cs typeface="Verdana"/>
              </a:rPr>
              <a:t>are possible </a:t>
            </a:r>
            <a:r>
              <a:rPr sz="1800" dirty="0">
                <a:latin typeface="Verdana"/>
                <a:cs typeface="Verdana"/>
              </a:rPr>
              <a:t>within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5"/>
              </a:lnSpc>
            </a:pPr>
            <a:r>
              <a:rPr sz="1800" dirty="0">
                <a:latin typeface="Verdana"/>
                <a:cs typeface="Verdana"/>
              </a:rPr>
              <a:t>form</a:t>
            </a:r>
            <a:endParaRPr sz="1800">
              <a:latin typeface="Verdana"/>
              <a:cs typeface="Verdana"/>
            </a:endParaRPr>
          </a:p>
          <a:p>
            <a:pPr marL="12700" marR="3103880">
              <a:lnSpc>
                <a:spcPct val="136100"/>
              </a:lnSpc>
              <a:spcBef>
                <a:spcPts val="10"/>
              </a:spcBef>
            </a:pPr>
            <a:r>
              <a:rPr sz="1800" spc="-10" dirty="0">
                <a:latin typeface="Verdana"/>
                <a:cs typeface="Verdana"/>
              </a:rPr>
              <a:t>Graphical </a:t>
            </a:r>
            <a:r>
              <a:rPr sz="1800" dirty="0">
                <a:latin typeface="Verdana"/>
                <a:cs typeface="Verdana"/>
              </a:rPr>
              <a:t>elements 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included in forms  Existing </a:t>
            </a:r>
            <a:r>
              <a:rPr sz="1800" spc="-5" dirty="0">
                <a:latin typeface="Verdana"/>
                <a:cs typeface="Verdana"/>
              </a:rPr>
              <a:t>PDF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25" dirty="0">
                <a:latin typeface="Verdana"/>
                <a:cs typeface="Verdana"/>
              </a:rPr>
              <a:t>Word </a:t>
            </a:r>
            <a:r>
              <a:rPr sz="1800" spc="-5" dirty="0">
                <a:latin typeface="Verdana"/>
                <a:cs typeface="Verdana"/>
              </a:rPr>
              <a:t>documents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imported</a:t>
            </a:r>
            <a:endParaRPr sz="1800">
              <a:latin typeface="Verdana"/>
              <a:cs typeface="Verdana"/>
            </a:endParaRPr>
          </a:p>
          <a:p>
            <a:pPr marL="12700" marR="589915">
              <a:lnSpc>
                <a:spcPts val="1950"/>
              </a:lnSpc>
              <a:spcBef>
                <a:spcPts val="1019"/>
              </a:spcBef>
            </a:pPr>
            <a:r>
              <a:rPr sz="1800" spc="-5" dirty="0">
                <a:latin typeface="Verdana"/>
                <a:cs typeface="Verdana"/>
              </a:rPr>
              <a:t>Barcodes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printed </a:t>
            </a:r>
            <a:r>
              <a:rPr sz="1800" dirty="0">
                <a:latin typeface="Verdana"/>
                <a:cs typeface="Verdana"/>
              </a:rPr>
              <a:t>on all </a:t>
            </a:r>
            <a:r>
              <a:rPr sz="1800" spc="-5" dirty="0">
                <a:latin typeface="Verdana"/>
                <a:cs typeface="Verdana"/>
              </a:rPr>
              <a:t>printers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types </a:t>
            </a:r>
            <a:r>
              <a:rPr sz="1800" spc="-10" dirty="0">
                <a:latin typeface="Verdana"/>
                <a:cs typeface="Verdana"/>
              </a:rPr>
              <a:t>Postscript, </a:t>
            </a:r>
            <a:r>
              <a:rPr sz="1800" dirty="0">
                <a:latin typeface="Verdana"/>
                <a:cs typeface="Verdana"/>
              </a:rPr>
              <a:t>PCL, </a:t>
            </a:r>
            <a:r>
              <a:rPr sz="1800" spc="-70" dirty="0">
                <a:latin typeface="Verdana"/>
                <a:cs typeface="Verdana"/>
              </a:rPr>
              <a:t>PDF, </a:t>
            </a:r>
            <a:r>
              <a:rPr sz="1800" dirty="0">
                <a:latin typeface="Verdana"/>
                <a:cs typeface="Verdana"/>
              </a:rPr>
              <a:t>or  </a:t>
            </a:r>
            <a:r>
              <a:rPr sz="1800" spc="-25" dirty="0">
                <a:latin typeface="Verdana"/>
                <a:cs typeface="Verdana"/>
              </a:rPr>
              <a:t>Zebra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Verdana"/>
                <a:cs typeface="Verdana"/>
              </a:rPr>
              <a:t>Mailing and faxing is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easier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39"/>
              </a:lnSpc>
              <a:spcBef>
                <a:spcPts val="1030"/>
              </a:spcBef>
            </a:pPr>
            <a:r>
              <a:rPr sz="1800" dirty="0">
                <a:latin typeface="Verdana"/>
                <a:cs typeface="Verdana"/>
              </a:rPr>
              <a:t>Scenarios and </a:t>
            </a:r>
            <a:r>
              <a:rPr sz="1800" spc="-5" dirty="0">
                <a:latin typeface="Verdana"/>
                <a:cs typeface="Verdana"/>
              </a:rPr>
              <a:t>integration </a:t>
            </a:r>
            <a:r>
              <a:rPr sz="1800" dirty="0">
                <a:latin typeface="Verdana"/>
                <a:cs typeface="Verdana"/>
              </a:rPr>
              <a:t>into </a:t>
            </a:r>
            <a:r>
              <a:rPr sz="1800" spc="-5" dirty="0">
                <a:latin typeface="Verdana"/>
                <a:cs typeface="Verdana"/>
              </a:rPr>
              <a:t>browser-based applications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possible </a:t>
            </a:r>
            <a:r>
              <a:rPr sz="1800" spc="-25" dirty="0">
                <a:latin typeface="Verdana"/>
                <a:cs typeface="Verdana"/>
              </a:rPr>
              <a:t>(Web  </a:t>
            </a:r>
            <a:r>
              <a:rPr sz="1800" spc="-5" dirty="0">
                <a:latin typeface="Verdana"/>
                <a:cs typeface="Verdana"/>
              </a:rPr>
              <a:t>Dynpro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Java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ABAP)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492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716010" cy="14141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Verdana"/>
                <a:cs typeface="Verdana"/>
              </a:rPr>
              <a:t>Subforms can </a:t>
            </a:r>
            <a:r>
              <a:rPr sz="1800" spc="-5" dirty="0">
                <a:latin typeface="Verdana"/>
                <a:cs typeface="Verdana"/>
              </a:rPr>
              <a:t>be thought </a:t>
            </a:r>
            <a:r>
              <a:rPr sz="1800" dirty="0">
                <a:latin typeface="Verdana"/>
                <a:cs typeface="Verdana"/>
              </a:rPr>
              <a:t>of as folders containing </a:t>
            </a:r>
            <a:r>
              <a:rPr sz="1800" spc="-10" dirty="0">
                <a:latin typeface="Verdana"/>
                <a:cs typeface="Verdana"/>
              </a:rPr>
              <a:t>several </a:t>
            </a:r>
            <a:r>
              <a:rPr sz="1800" spc="-5" dirty="0">
                <a:latin typeface="Verdana"/>
                <a:cs typeface="Verdana"/>
              </a:rPr>
              <a:t>objects. They </a:t>
            </a:r>
            <a:r>
              <a:rPr sz="1800" dirty="0">
                <a:latin typeface="Verdana"/>
                <a:cs typeface="Verdana"/>
              </a:rPr>
              <a:t>can  </a:t>
            </a:r>
            <a:r>
              <a:rPr sz="1800" spc="-5" dirty="0">
                <a:latin typeface="Verdana"/>
                <a:cs typeface="Verdana"/>
              </a:rPr>
              <a:t>be used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simple </a:t>
            </a:r>
            <a:r>
              <a:rPr sz="1800" spc="-5" dirty="0">
                <a:latin typeface="Verdana"/>
                <a:cs typeface="Verdana"/>
              </a:rPr>
              <a:t>reason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keeping order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25" dirty="0">
                <a:latin typeface="Verdana"/>
                <a:cs typeface="Verdana"/>
              </a:rPr>
              <a:t>Hierarchy, </a:t>
            </a:r>
            <a:r>
              <a:rPr sz="1800" dirty="0">
                <a:latin typeface="Verdana"/>
                <a:cs typeface="Verdana"/>
              </a:rPr>
              <a:t>as it is  </a:t>
            </a:r>
            <a:r>
              <a:rPr sz="1800" spc="-5" dirty="0">
                <a:latin typeface="Verdana"/>
                <a:cs typeface="Verdana"/>
              </a:rPr>
              <a:t>possible to expand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compress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subforms.</a:t>
            </a:r>
            <a:endParaRPr sz="1800">
              <a:latin typeface="Verdana"/>
              <a:cs typeface="Verdana"/>
            </a:endParaRPr>
          </a:p>
          <a:p>
            <a:pPr marL="12700" marR="172085">
              <a:lnSpc>
                <a:spcPts val="1939"/>
              </a:lnSpc>
              <a:spcBef>
                <a:spcPts val="1010"/>
              </a:spcBef>
            </a:pPr>
            <a:r>
              <a:rPr sz="1800" dirty="0">
                <a:latin typeface="Verdana"/>
                <a:cs typeface="Verdana"/>
              </a:rPr>
              <a:t>Subforms also help </a:t>
            </a:r>
            <a:r>
              <a:rPr sz="1800" spc="-5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rearrange several </a:t>
            </a:r>
            <a:r>
              <a:rPr sz="1800" spc="-5" dirty="0">
                <a:latin typeface="Verdana"/>
                <a:cs typeface="Verdana"/>
              </a:rPr>
              <a:t>objects </a:t>
            </a:r>
            <a:r>
              <a:rPr sz="1800" dirty="0">
                <a:latin typeface="Verdana"/>
                <a:cs typeface="Verdana"/>
              </a:rPr>
              <a:t>at a </a:t>
            </a:r>
            <a:r>
              <a:rPr sz="1800" spc="-5" dirty="0">
                <a:latin typeface="Verdana"/>
                <a:cs typeface="Verdana"/>
              </a:rPr>
              <a:t>different place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 </a:t>
            </a:r>
            <a:r>
              <a:rPr sz="1800" dirty="0">
                <a:latin typeface="Verdana"/>
                <a:cs typeface="Verdana"/>
              </a:rPr>
              <a:t>form.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2731" y="3189732"/>
            <a:ext cx="5575300" cy="2723515"/>
            <a:chOff x="522731" y="3189732"/>
            <a:chExt cx="5575300" cy="2723515"/>
          </a:xfrm>
        </p:grpSpPr>
        <p:sp>
          <p:nvSpPr>
            <p:cNvPr id="5" name="object 5"/>
            <p:cNvSpPr/>
            <p:nvPr/>
          </p:nvSpPr>
          <p:spPr>
            <a:xfrm>
              <a:off x="707184" y="3297936"/>
              <a:ext cx="5381195" cy="2590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303" y="3194304"/>
              <a:ext cx="5565775" cy="2714625"/>
            </a:xfrm>
            <a:custGeom>
              <a:avLst/>
              <a:gdLst/>
              <a:ahLst/>
              <a:cxnLst/>
              <a:rect l="l" t="t" r="r" b="b"/>
              <a:pathLst>
                <a:path w="5565775" h="2714625">
                  <a:moveTo>
                    <a:pt x="0" y="2714244"/>
                  </a:moveTo>
                  <a:lnTo>
                    <a:pt x="5565648" y="2714244"/>
                  </a:lnTo>
                  <a:lnTo>
                    <a:pt x="5565648" y="0"/>
                  </a:lnTo>
                  <a:lnTo>
                    <a:pt x="0" y="0"/>
                  </a:lnTo>
                  <a:lnTo>
                    <a:pt x="0" y="27142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9542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50" dirty="0"/>
              <a:t>Types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Subforms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781415" cy="26492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  <a:buSzPct val="94444"/>
              <a:buAutoNum type="arabicPeriod"/>
              <a:tabLst>
                <a:tab pos="241935" algn="l"/>
              </a:tabLst>
            </a:pPr>
            <a:r>
              <a:rPr sz="1800" dirty="0">
                <a:latin typeface="Verdana"/>
                <a:cs typeface="Verdana"/>
              </a:rPr>
              <a:t>If of </a:t>
            </a:r>
            <a:r>
              <a:rPr sz="1800" spc="-5" dirty="0">
                <a:latin typeface="Verdana"/>
                <a:cs typeface="Verdana"/>
              </a:rPr>
              <a:t>type </a:t>
            </a:r>
            <a:r>
              <a:rPr sz="1800" i="1" spc="-5" dirty="0">
                <a:latin typeface="Verdana"/>
                <a:cs typeface="Verdana"/>
              </a:rPr>
              <a:t>Positioned, objects </a:t>
            </a:r>
            <a:r>
              <a:rPr sz="1800" i="1" dirty="0">
                <a:latin typeface="Verdana"/>
                <a:cs typeface="Verdana"/>
              </a:rPr>
              <a:t>of </a:t>
            </a:r>
            <a:r>
              <a:rPr sz="1800" i="1" spc="-5" dirty="0">
                <a:latin typeface="Verdana"/>
                <a:cs typeface="Verdana"/>
              </a:rPr>
              <a:t>subforms </a:t>
            </a:r>
            <a:r>
              <a:rPr sz="1800" i="1" dirty="0">
                <a:latin typeface="Verdana"/>
                <a:cs typeface="Verdana"/>
              </a:rPr>
              <a:t>can </a:t>
            </a:r>
            <a:r>
              <a:rPr sz="1800" i="1" spc="-5" dirty="0">
                <a:latin typeface="Verdana"/>
                <a:cs typeface="Verdana"/>
              </a:rPr>
              <a:t>be laid down </a:t>
            </a:r>
            <a:r>
              <a:rPr sz="1800" i="1" dirty="0">
                <a:latin typeface="Verdana"/>
                <a:cs typeface="Verdana"/>
              </a:rPr>
              <a:t>at </a:t>
            </a:r>
            <a:r>
              <a:rPr sz="1800" i="1" spc="-5" dirty="0">
                <a:latin typeface="Verdana"/>
                <a:cs typeface="Verdana"/>
              </a:rPr>
              <a:t>their exact  </a:t>
            </a:r>
            <a:r>
              <a:rPr sz="1800" dirty="0">
                <a:latin typeface="Verdana"/>
                <a:cs typeface="Verdana"/>
              </a:rPr>
              <a:t>position at runtime, </a:t>
            </a:r>
            <a:r>
              <a:rPr sz="1800" spc="-5" dirty="0">
                <a:latin typeface="Verdana"/>
                <a:cs typeface="Verdana"/>
              </a:rPr>
              <a:t>relative to the subform. </a:t>
            </a:r>
            <a:r>
              <a:rPr sz="1800" spc="-2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example, </a:t>
            </a:r>
            <a:r>
              <a:rPr sz="1800" dirty="0">
                <a:latin typeface="Verdana"/>
                <a:cs typeface="Verdana"/>
              </a:rPr>
              <a:t>if a </a:t>
            </a:r>
            <a:r>
              <a:rPr sz="1800" spc="-5" dirty="0">
                <a:latin typeface="Verdana"/>
                <a:cs typeface="Verdana"/>
              </a:rPr>
              <a:t>text </a:t>
            </a:r>
            <a:r>
              <a:rPr sz="1800" dirty="0">
                <a:latin typeface="Verdana"/>
                <a:cs typeface="Verdana"/>
              </a:rPr>
              <a:t>field has  </a:t>
            </a:r>
            <a:r>
              <a:rPr sz="1800" spc="-5" dirty="0">
                <a:latin typeface="Verdana"/>
                <a:cs typeface="Verdana"/>
              </a:rPr>
              <a:t>been </a:t>
            </a:r>
            <a:r>
              <a:rPr sz="1800" dirty="0">
                <a:latin typeface="Verdana"/>
                <a:cs typeface="Verdana"/>
              </a:rPr>
              <a:t>positioned at </a:t>
            </a:r>
            <a:r>
              <a:rPr sz="1800" spc="-5" dirty="0">
                <a:latin typeface="Verdana"/>
                <a:cs typeface="Verdana"/>
              </a:rPr>
              <a:t>the top </a:t>
            </a:r>
            <a:r>
              <a:rPr sz="1800" dirty="0">
                <a:latin typeface="Verdana"/>
                <a:cs typeface="Verdana"/>
              </a:rPr>
              <a:t>left </a:t>
            </a:r>
            <a:r>
              <a:rPr sz="1800" spc="-5" dirty="0">
                <a:latin typeface="Verdana"/>
                <a:cs typeface="Verdana"/>
              </a:rPr>
              <a:t>corner </a:t>
            </a:r>
            <a:r>
              <a:rPr sz="1800" dirty="0">
                <a:latin typeface="Verdana"/>
                <a:cs typeface="Verdana"/>
              </a:rPr>
              <a:t>of a </a:t>
            </a:r>
            <a:r>
              <a:rPr sz="1800" spc="-5" dirty="0">
                <a:latin typeface="Verdana"/>
                <a:cs typeface="Verdana"/>
              </a:rPr>
              <a:t>subform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type </a:t>
            </a:r>
            <a:r>
              <a:rPr sz="1800" i="1" spc="-5" dirty="0">
                <a:latin typeface="Verdana"/>
                <a:cs typeface="Verdana"/>
              </a:rPr>
              <a:t>Positioned, it will  </a:t>
            </a:r>
            <a:r>
              <a:rPr sz="1800" spc="-5" dirty="0">
                <a:latin typeface="Verdana"/>
                <a:cs typeface="Verdana"/>
              </a:rPr>
              <a:t>always be </a:t>
            </a:r>
            <a:r>
              <a:rPr sz="1800" dirty="0">
                <a:latin typeface="Verdana"/>
                <a:cs typeface="Verdana"/>
              </a:rPr>
              <a:t>positioned at </a:t>
            </a:r>
            <a:r>
              <a:rPr sz="1800" spc="-5" dirty="0">
                <a:latin typeface="Verdana"/>
                <a:cs typeface="Verdana"/>
              </a:rPr>
              <a:t>the top </a:t>
            </a:r>
            <a:r>
              <a:rPr sz="1800" dirty="0">
                <a:latin typeface="Verdana"/>
                <a:cs typeface="Verdana"/>
              </a:rPr>
              <a:t>left </a:t>
            </a:r>
            <a:r>
              <a:rPr sz="1800" spc="-5" dirty="0">
                <a:latin typeface="Verdana"/>
                <a:cs typeface="Verdana"/>
              </a:rPr>
              <a:t>corner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subform, independent  where </a:t>
            </a:r>
            <a:r>
              <a:rPr sz="1800" dirty="0">
                <a:latin typeface="Verdana"/>
                <a:cs typeface="Verdana"/>
              </a:rPr>
              <a:t>on a </a:t>
            </a:r>
            <a:r>
              <a:rPr sz="1800" spc="-10" dirty="0">
                <a:latin typeface="Verdana"/>
                <a:cs typeface="Verdana"/>
              </a:rPr>
              <a:t>page </a:t>
            </a:r>
            <a:r>
              <a:rPr sz="1800" dirty="0">
                <a:latin typeface="Verdana"/>
                <a:cs typeface="Verdana"/>
              </a:rPr>
              <a:t>this </a:t>
            </a:r>
            <a:r>
              <a:rPr sz="1800" spc="-5" dirty="0">
                <a:latin typeface="Verdana"/>
                <a:cs typeface="Verdana"/>
              </a:rPr>
              <a:t>subform </a:t>
            </a:r>
            <a:r>
              <a:rPr sz="1800" dirty="0">
                <a:latin typeface="Verdana"/>
                <a:cs typeface="Verdana"/>
              </a:rPr>
              <a:t>is included. </a:t>
            </a:r>
            <a:r>
              <a:rPr sz="1800" spc="-5" dirty="0">
                <a:latin typeface="Verdana"/>
                <a:cs typeface="Verdana"/>
              </a:rPr>
              <a:t>(The </a:t>
            </a:r>
            <a:r>
              <a:rPr sz="1800" i="1" spc="-5" dirty="0">
                <a:latin typeface="Verdana"/>
                <a:cs typeface="Verdana"/>
              </a:rPr>
              <a:t>Hierarchy position </a:t>
            </a:r>
            <a:r>
              <a:rPr sz="1800" i="1" dirty="0">
                <a:latin typeface="Verdana"/>
                <a:cs typeface="Verdana"/>
              </a:rPr>
              <a:t>of an  </a:t>
            </a:r>
            <a:r>
              <a:rPr sz="1800" i="1" spc="-5" dirty="0">
                <a:latin typeface="Verdana"/>
                <a:cs typeface="Verdana"/>
              </a:rPr>
              <a:t>object </a:t>
            </a:r>
            <a:r>
              <a:rPr sz="1800" dirty="0">
                <a:latin typeface="Verdana"/>
                <a:cs typeface="Verdana"/>
              </a:rPr>
              <a:t>within a </a:t>
            </a:r>
            <a:r>
              <a:rPr sz="1800" spc="-5" dirty="0">
                <a:latin typeface="Verdana"/>
                <a:cs typeface="Verdana"/>
              </a:rPr>
              <a:t>subform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type </a:t>
            </a:r>
            <a:r>
              <a:rPr sz="1800" i="1" spc="-5" dirty="0">
                <a:latin typeface="Verdana"/>
                <a:cs typeface="Verdana"/>
              </a:rPr>
              <a:t>Positioned is irrelevant </a:t>
            </a:r>
            <a:r>
              <a:rPr sz="1800" i="1" dirty="0">
                <a:latin typeface="Verdana"/>
                <a:cs typeface="Verdana"/>
              </a:rPr>
              <a:t>for </a:t>
            </a:r>
            <a:r>
              <a:rPr sz="1800" i="1" spc="-5" dirty="0">
                <a:latin typeface="Verdana"/>
                <a:cs typeface="Verdana"/>
              </a:rPr>
              <a:t>its layout  position.)</a:t>
            </a:r>
            <a:endParaRPr sz="1800">
              <a:latin typeface="Verdana"/>
              <a:cs typeface="Verdana"/>
            </a:endParaRPr>
          </a:p>
          <a:p>
            <a:pPr marL="12700" marR="425450" algn="just">
              <a:lnSpc>
                <a:spcPts val="1939"/>
              </a:lnSpc>
              <a:spcBef>
                <a:spcPts val="1030"/>
              </a:spcBef>
              <a:buSzPct val="94444"/>
              <a:buAutoNum type="arabicPeriod"/>
              <a:tabLst>
                <a:tab pos="241935" algn="l"/>
              </a:tabLst>
            </a:pPr>
            <a:r>
              <a:rPr sz="1800" dirty="0">
                <a:latin typeface="Verdana"/>
                <a:cs typeface="Verdana"/>
              </a:rPr>
              <a:t>If of </a:t>
            </a:r>
            <a:r>
              <a:rPr sz="1800" spc="-5" dirty="0">
                <a:latin typeface="Verdana"/>
                <a:cs typeface="Verdana"/>
              </a:rPr>
              <a:t>type Flowed, the objects </a:t>
            </a:r>
            <a:r>
              <a:rPr sz="1800" dirty="0">
                <a:latin typeface="Verdana"/>
                <a:cs typeface="Verdana"/>
              </a:rPr>
              <a:t>will follow </a:t>
            </a:r>
            <a:r>
              <a:rPr sz="1800" spc="-5" dirty="0">
                <a:latin typeface="Verdana"/>
                <a:cs typeface="Verdana"/>
              </a:rPr>
              <a:t>each </a:t>
            </a:r>
            <a:r>
              <a:rPr sz="1800" spc="-45" dirty="0">
                <a:latin typeface="Verdana"/>
                <a:cs typeface="Verdana"/>
              </a:rPr>
              <a:t>other, </a:t>
            </a:r>
            <a:r>
              <a:rPr sz="1800" spc="-5" dirty="0">
                <a:latin typeface="Verdana"/>
                <a:cs typeface="Verdana"/>
              </a:rPr>
              <a:t>depending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  space they require </a:t>
            </a:r>
            <a:r>
              <a:rPr sz="1800" dirty="0">
                <a:latin typeface="Verdana"/>
                <a:cs typeface="Verdana"/>
              </a:rPr>
              <a:t>at runtime. A </a:t>
            </a:r>
            <a:r>
              <a:rPr sz="1800" spc="-10" dirty="0">
                <a:latin typeface="Verdana"/>
                <a:cs typeface="Verdana"/>
              </a:rPr>
              <a:t>body </a:t>
            </a:r>
            <a:r>
              <a:rPr sz="1800" spc="-5" dirty="0">
                <a:latin typeface="Verdana"/>
                <a:cs typeface="Verdana"/>
              </a:rPr>
              <a:t>page (as the topmost subform) </a:t>
            </a:r>
            <a:r>
              <a:rPr sz="1800" spc="5" dirty="0">
                <a:latin typeface="Verdana"/>
                <a:cs typeface="Verdana"/>
              </a:rPr>
              <a:t>is  </a:t>
            </a:r>
            <a:r>
              <a:rPr sz="1800" dirty="0">
                <a:latin typeface="Verdana"/>
                <a:cs typeface="Verdana"/>
              </a:rPr>
              <a:t>typically of this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9542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50" dirty="0"/>
              <a:t>Types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Subforms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1519" y="1296924"/>
            <a:ext cx="4415155" cy="2517775"/>
            <a:chOff x="731519" y="1296924"/>
            <a:chExt cx="4415155" cy="2517775"/>
          </a:xfrm>
        </p:grpSpPr>
        <p:sp>
          <p:nvSpPr>
            <p:cNvPr id="4" name="object 4"/>
            <p:cNvSpPr/>
            <p:nvPr/>
          </p:nvSpPr>
          <p:spPr>
            <a:xfrm>
              <a:off x="763523" y="1481328"/>
              <a:ext cx="4373880" cy="2324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6091" y="1301496"/>
              <a:ext cx="4406265" cy="2508885"/>
            </a:xfrm>
            <a:custGeom>
              <a:avLst/>
              <a:gdLst/>
              <a:ahLst/>
              <a:cxnLst/>
              <a:rect l="l" t="t" r="r" b="b"/>
              <a:pathLst>
                <a:path w="4406265" h="2508885">
                  <a:moveTo>
                    <a:pt x="0" y="2508504"/>
                  </a:moveTo>
                  <a:lnTo>
                    <a:pt x="4405884" y="2508504"/>
                  </a:lnTo>
                  <a:lnTo>
                    <a:pt x="4405884" y="0"/>
                  </a:lnTo>
                  <a:lnTo>
                    <a:pt x="0" y="0"/>
                  </a:lnTo>
                  <a:lnTo>
                    <a:pt x="0" y="250850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1372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</a:t>
            </a:r>
            <a:r>
              <a:rPr spc="-30" dirty="0"/>
              <a:t>ay</a:t>
            </a:r>
            <a:r>
              <a:rPr dirty="0"/>
              <a:t>out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 marR="156210">
              <a:lnSpc>
                <a:spcPct val="136200"/>
              </a:lnSpc>
              <a:spcBef>
                <a:spcPts val="100"/>
              </a:spcBef>
            </a:pPr>
            <a:r>
              <a:rPr spc="-5" dirty="0"/>
              <a:t>1.Insert static elements </a:t>
            </a:r>
            <a:r>
              <a:rPr dirty="0"/>
              <a:t>into a form: </a:t>
            </a:r>
            <a:r>
              <a:rPr spc="-5" dirty="0"/>
              <a:t>images, texts, </a:t>
            </a:r>
            <a:r>
              <a:rPr dirty="0"/>
              <a:t>and </a:t>
            </a:r>
            <a:r>
              <a:rPr spc="-5" dirty="0"/>
              <a:t>graphical objects  </a:t>
            </a:r>
            <a:r>
              <a:rPr dirty="0"/>
              <a:t>2.Set </a:t>
            </a:r>
            <a:r>
              <a:rPr spc="-5" dirty="0"/>
              <a:t>object properties </a:t>
            </a:r>
            <a:r>
              <a:rPr dirty="0"/>
              <a:t>for </a:t>
            </a:r>
            <a:r>
              <a:rPr spc="-5" dirty="0"/>
              <a:t>static </a:t>
            </a:r>
            <a:r>
              <a:rPr dirty="0"/>
              <a:t>form</a:t>
            </a:r>
            <a:r>
              <a:rPr spc="35" dirty="0"/>
              <a:t> </a:t>
            </a:r>
            <a:r>
              <a:rPr dirty="0"/>
              <a:t>elements</a:t>
            </a:r>
          </a:p>
          <a:p>
            <a:pPr marL="71120" marR="5080">
              <a:lnSpc>
                <a:spcPts val="1939"/>
              </a:lnSpc>
              <a:spcBef>
                <a:spcPts val="1040"/>
              </a:spcBef>
              <a:buSzPct val="94444"/>
              <a:buAutoNum type="arabicPeriod" startAt="3"/>
              <a:tabLst>
                <a:tab pos="300990" algn="l"/>
              </a:tabLst>
            </a:pPr>
            <a:r>
              <a:rPr spc="-5" dirty="0"/>
              <a:t>Insert </a:t>
            </a:r>
            <a:r>
              <a:rPr dirty="0"/>
              <a:t>dynamic </a:t>
            </a:r>
            <a:r>
              <a:rPr spc="-5" dirty="0"/>
              <a:t>elements </a:t>
            </a:r>
            <a:r>
              <a:rPr dirty="0"/>
              <a:t>into a form: </a:t>
            </a:r>
            <a:r>
              <a:rPr spc="-5" dirty="0"/>
              <a:t>text </a:t>
            </a:r>
            <a:r>
              <a:rPr dirty="0"/>
              <a:t>fields, </a:t>
            </a:r>
            <a:r>
              <a:rPr spc="-5" dirty="0"/>
              <a:t>image </a:t>
            </a:r>
            <a:r>
              <a:rPr dirty="0"/>
              <a:t>fields, </a:t>
            </a:r>
            <a:r>
              <a:rPr spc="-5" dirty="0"/>
              <a:t>date/time  </a:t>
            </a:r>
            <a:r>
              <a:rPr dirty="0"/>
              <a:t>fields, floating</a:t>
            </a:r>
            <a:r>
              <a:rPr spc="-5" dirty="0"/>
              <a:t> </a:t>
            </a:r>
            <a:r>
              <a:rPr dirty="0"/>
              <a:t>fields</a:t>
            </a:r>
          </a:p>
          <a:p>
            <a:pPr marL="71120" marR="221615">
              <a:lnSpc>
                <a:spcPts val="1939"/>
              </a:lnSpc>
              <a:spcBef>
                <a:spcPts val="1005"/>
              </a:spcBef>
              <a:buSzPct val="94444"/>
              <a:buAutoNum type="arabicPeriod" startAt="3"/>
              <a:tabLst>
                <a:tab pos="300990" algn="l"/>
              </a:tabLst>
            </a:pPr>
            <a:r>
              <a:rPr dirty="0"/>
              <a:t>Set </a:t>
            </a:r>
            <a:r>
              <a:rPr spc="-5" dirty="0"/>
              <a:t>the data </a:t>
            </a:r>
            <a:r>
              <a:rPr dirty="0"/>
              <a:t>binding </a:t>
            </a:r>
            <a:r>
              <a:rPr spc="-5" dirty="0"/>
              <a:t>(the connection </a:t>
            </a:r>
            <a:r>
              <a:rPr spc="-10" dirty="0"/>
              <a:t>between </a:t>
            </a:r>
            <a:r>
              <a:rPr spc="-5" dirty="0"/>
              <a:t>the layout </a:t>
            </a:r>
            <a:r>
              <a:rPr dirty="0"/>
              <a:t>fields and </a:t>
            </a:r>
            <a:r>
              <a:rPr spc="-5" dirty="0"/>
              <a:t>the  business</a:t>
            </a:r>
            <a:r>
              <a:rPr spc="5" dirty="0"/>
              <a:t> </a:t>
            </a:r>
            <a:r>
              <a:rPr spc="-5" dirty="0"/>
              <a:t>data)</a:t>
            </a:r>
          </a:p>
          <a:p>
            <a:pPr marL="71120" marR="1878964">
              <a:lnSpc>
                <a:spcPts val="2950"/>
              </a:lnSpc>
              <a:spcBef>
                <a:spcPts val="195"/>
              </a:spcBef>
              <a:buSzPct val="94444"/>
              <a:buAutoNum type="arabicPeriod" startAt="3"/>
              <a:tabLst>
                <a:tab pos="300990" algn="l"/>
              </a:tabLst>
            </a:pPr>
            <a:r>
              <a:rPr dirty="0"/>
              <a:t>Apply </a:t>
            </a:r>
            <a:r>
              <a:rPr spc="-5" dirty="0"/>
              <a:t>patterns (picture </a:t>
            </a:r>
            <a:r>
              <a:rPr dirty="0"/>
              <a:t>clauses) </a:t>
            </a:r>
            <a:r>
              <a:rPr spc="-5" dirty="0"/>
              <a:t>to </a:t>
            </a:r>
            <a:r>
              <a:rPr dirty="0"/>
              <a:t>influence field </a:t>
            </a:r>
            <a:r>
              <a:rPr spc="-5" dirty="0"/>
              <a:t>output  6.Insert tables </a:t>
            </a:r>
            <a:r>
              <a:rPr dirty="0"/>
              <a:t>into a</a:t>
            </a:r>
            <a:r>
              <a:rPr spc="20" dirty="0"/>
              <a:t> </a:t>
            </a:r>
            <a:r>
              <a:rPr dirty="0"/>
              <a:t>form</a:t>
            </a:r>
          </a:p>
          <a:p>
            <a:pPr marL="299720" indent="-229235">
              <a:lnSpc>
                <a:spcPct val="100000"/>
              </a:lnSpc>
              <a:spcBef>
                <a:spcPts val="555"/>
              </a:spcBef>
              <a:buSzPct val="94444"/>
              <a:buAutoNum type="arabicPeriod" startAt="7"/>
              <a:tabLst>
                <a:tab pos="300990" algn="l"/>
              </a:tabLst>
            </a:pPr>
            <a:r>
              <a:rPr spc="-10" dirty="0"/>
              <a:t>Format</a:t>
            </a:r>
            <a:r>
              <a:rPr spc="-5" dirty="0"/>
              <a:t> tables</a:t>
            </a:r>
          </a:p>
          <a:p>
            <a:pPr marL="300355" indent="-229235">
              <a:lnSpc>
                <a:spcPct val="100000"/>
              </a:lnSpc>
              <a:spcBef>
                <a:spcPts val="780"/>
              </a:spcBef>
              <a:buSzPct val="94444"/>
              <a:buAutoNum type="arabicPeriod" startAt="7"/>
              <a:tabLst>
                <a:tab pos="300990" algn="l"/>
              </a:tabLst>
            </a:pPr>
            <a:r>
              <a:rPr dirty="0"/>
              <a:t>Set a </a:t>
            </a:r>
            <a:r>
              <a:rPr spc="-5" dirty="0"/>
              <a:t>header </a:t>
            </a:r>
            <a:r>
              <a:rPr dirty="0"/>
              <a:t>for a</a:t>
            </a:r>
            <a:r>
              <a:rPr spc="-5" dirty="0"/>
              <a:t> table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035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Integration into </a:t>
            </a:r>
            <a:r>
              <a:rPr dirty="0"/>
              <a:t>ABAP</a:t>
            </a:r>
            <a:r>
              <a:rPr spc="-55" dirty="0"/>
              <a:t> </a:t>
            </a:r>
            <a:r>
              <a:rPr spc="-10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54074"/>
            <a:ext cx="7712709" cy="152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95"/>
              </a:spcBef>
            </a:pPr>
            <a:r>
              <a:rPr sz="1800" dirty="0">
                <a:latin typeface="Verdana"/>
                <a:cs typeface="Verdana"/>
              </a:rPr>
              <a:t>Designing </a:t>
            </a:r>
            <a:r>
              <a:rPr sz="1800" spc="-5" dirty="0">
                <a:latin typeface="Verdana"/>
                <a:cs typeface="Verdana"/>
              </a:rPr>
              <a:t>the layout </a:t>
            </a:r>
            <a:r>
              <a:rPr sz="1800" dirty="0">
                <a:latin typeface="Verdana"/>
                <a:cs typeface="Verdana"/>
              </a:rPr>
              <a:t>of a form is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most time-consuming </a:t>
            </a:r>
            <a:r>
              <a:rPr sz="1800" spc="-5" dirty="0">
                <a:latin typeface="Verdana"/>
                <a:cs typeface="Verdana"/>
              </a:rPr>
              <a:t>part </a:t>
            </a:r>
            <a:r>
              <a:rPr sz="1800" dirty="0">
                <a:latin typeface="Verdana"/>
                <a:cs typeface="Verdana"/>
              </a:rPr>
              <a:t>of  administering a printing </a:t>
            </a:r>
            <a:r>
              <a:rPr sz="1800" spc="-5" dirty="0">
                <a:latin typeface="Verdana"/>
                <a:cs typeface="Verdana"/>
              </a:rPr>
              <a:t>scenario. </a:t>
            </a:r>
            <a:r>
              <a:rPr sz="1800" spc="-40" dirty="0">
                <a:latin typeface="Verdana"/>
                <a:cs typeface="Verdana"/>
              </a:rPr>
              <a:t>However, </a:t>
            </a:r>
            <a:r>
              <a:rPr sz="1800" dirty="0">
                <a:latin typeface="Verdana"/>
                <a:cs typeface="Verdana"/>
              </a:rPr>
              <a:t>a form </a:t>
            </a:r>
            <a:r>
              <a:rPr sz="1800" spc="-5" dirty="0">
                <a:latin typeface="Verdana"/>
                <a:cs typeface="Verdana"/>
              </a:rPr>
              <a:t>itself </a:t>
            </a:r>
            <a:r>
              <a:rPr sz="1800" dirty="0">
                <a:latin typeface="Verdana"/>
                <a:cs typeface="Verdana"/>
              </a:rPr>
              <a:t>cannot </a:t>
            </a:r>
            <a:r>
              <a:rPr sz="1800" spc="-5" dirty="0">
                <a:latin typeface="Verdana"/>
                <a:cs typeface="Verdana"/>
              </a:rPr>
              <a:t>be  </a:t>
            </a:r>
            <a:r>
              <a:rPr sz="1800" dirty="0">
                <a:latin typeface="Verdana"/>
                <a:cs typeface="Verdana"/>
              </a:rPr>
              <a:t>run; it can only </a:t>
            </a:r>
            <a:r>
              <a:rPr sz="1800" spc="-5" dirty="0">
                <a:latin typeface="Verdana"/>
                <a:cs typeface="Verdana"/>
              </a:rPr>
              <a:t>be previewed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test data. </a:t>
            </a:r>
            <a:r>
              <a:rPr sz="1800" dirty="0">
                <a:latin typeface="Verdana"/>
                <a:cs typeface="Verdana"/>
              </a:rPr>
              <a:t>An ABAP </a:t>
            </a:r>
            <a:r>
              <a:rPr sz="1800" spc="-10" dirty="0">
                <a:latin typeface="Verdana"/>
                <a:cs typeface="Verdana"/>
              </a:rPr>
              <a:t>program </a:t>
            </a:r>
            <a:r>
              <a:rPr sz="1800" spc="5" dirty="0">
                <a:latin typeface="Verdana"/>
                <a:cs typeface="Verdana"/>
              </a:rPr>
              <a:t>is  </a:t>
            </a:r>
            <a:r>
              <a:rPr sz="1800" spc="-5" dirty="0">
                <a:latin typeface="Verdana"/>
                <a:cs typeface="Verdana"/>
              </a:rPr>
              <a:t>required to process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60420" y="2660904"/>
            <a:ext cx="4826635" cy="3615054"/>
            <a:chOff x="3360420" y="2660904"/>
            <a:chExt cx="4826635" cy="3615054"/>
          </a:xfrm>
        </p:grpSpPr>
        <p:sp>
          <p:nvSpPr>
            <p:cNvPr id="5" name="object 5"/>
            <p:cNvSpPr/>
            <p:nvPr/>
          </p:nvSpPr>
          <p:spPr>
            <a:xfrm>
              <a:off x="3369564" y="2731008"/>
              <a:ext cx="4808220" cy="35356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4992" y="2665476"/>
              <a:ext cx="4817745" cy="3606165"/>
            </a:xfrm>
            <a:custGeom>
              <a:avLst/>
              <a:gdLst/>
              <a:ahLst/>
              <a:cxnLst/>
              <a:rect l="l" t="t" r="r" b="b"/>
              <a:pathLst>
                <a:path w="4817745" h="3606165">
                  <a:moveTo>
                    <a:pt x="0" y="3605784"/>
                  </a:moveTo>
                  <a:lnTo>
                    <a:pt x="4817364" y="3605784"/>
                  </a:lnTo>
                  <a:lnTo>
                    <a:pt x="4817364" y="0"/>
                  </a:lnTo>
                  <a:lnTo>
                    <a:pt x="0" y="0"/>
                  </a:lnTo>
                  <a:lnTo>
                    <a:pt x="0" y="36057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035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Integration into </a:t>
            </a:r>
            <a:r>
              <a:rPr dirty="0"/>
              <a:t>ABAP</a:t>
            </a:r>
            <a:r>
              <a:rPr spc="-55" dirty="0"/>
              <a:t> </a:t>
            </a:r>
            <a:r>
              <a:rPr spc="-10" dirty="0"/>
              <a:t>Programs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6740" y="1485900"/>
            <a:ext cx="7137400" cy="4681855"/>
            <a:chOff x="586740" y="1485900"/>
            <a:chExt cx="7137400" cy="4681855"/>
          </a:xfrm>
        </p:grpSpPr>
        <p:sp>
          <p:nvSpPr>
            <p:cNvPr id="4" name="object 4"/>
            <p:cNvSpPr/>
            <p:nvPr/>
          </p:nvSpPr>
          <p:spPr>
            <a:xfrm>
              <a:off x="717830" y="1677923"/>
              <a:ext cx="6996657" cy="43738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1312" y="1490472"/>
              <a:ext cx="7127875" cy="4672965"/>
            </a:xfrm>
            <a:custGeom>
              <a:avLst/>
              <a:gdLst/>
              <a:ahLst/>
              <a:cxnLst/>
              <a:rect l="l" t="t" r="r" b="b"/>
              <a:pathLst>
                <a:path w="7127875" h="4672965">
                  <a:moveTo>
                    <a:pt x="0" y="4672583"/>
                  </a:moveTo>
                  <a:lnTo>
                    <a:pt x="7127748" y="4672583"/>
                  </a:lnTo>
                  <a:lnTo>
                    <a:pt x="7127748" y="0"/>
                  </a:lnTo>
                  <a:lnTo>
                    <a:pt x="0" y="0"/>
                  </a:lnTo>
                  <a:lnTo>
                    <a:pt x="0" y="46725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035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Integration into </a:t>
            </a:r>
            <a:r>
              <a:rPr dirty="0"/>
              <a:t>ABAP</a:t>
            </a:r>
            <a:r>
              <a:rPr spc="-55" dirty="0"/>
              <a:t> </a:t>
            </a:r>
            <a:r>
              <a:rPr spc="-10" dirty="0"/>
              <a:t>Programs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0100" y="1508760"/>
            <a:ext cx="6849109" cy="4616450"/>
            <a:chOff x="800100" y="1508760"/>
            <a:chExt cx="6849109" cy="4616450"/>
          </a:xfrm>
        </p:grpSpPr>
        <p:sp>
          <p:nvSpPr>
            <p:cNvPr id="4" name="object 4"/>
            <p:cNvSpPr/>
            <p:nvPr/>
          </p:nvSpPr>
          <p:spPr>
            <a:xfrm>
              <a:off x="1002968" y="1661364"/>
              <a:ext cx="6600969" cy="44472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4672" y="1513332"/>
              <a:ext cx="6840220" cy="4607560"/>
            </a:xfrm>
            <a:custGeom>
              <a:avLst/>
              <a:gdLst/>
              <a:ahLst/>
              <a:cxnLst/>
              <a:rect l="l" t="t" r="r" b="b"/>
              <a:pathLst>
                <a:path w="6840220" h="4607560">
                  <a:moveTo>
                    <a:pt x="0" y="4607052"/>
                  </a:moveTo>
                  <a:lnTo>
                    <a:pt x="6839711" y="4607052"/>
                  </a:lnTo>
                  <a:lnTo>
                    <a:pt x="6839711" y="0"/>
                  </a:lnTo>
                  <a:lnTo>
                    <a:pt x="0" y="0"/>
                  </a:lnTo>
                  <a:lnTo>
                    <a:pt x="0" y="46070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035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Integration into </a:t>
            </a:r>
            <a:r>
              <a:rPr dirty="0"/>
              <a:t>ABAP</a:t>
            </a:r>
            <a:r>
              <a:rPr spc="-55" dirty="0"/>
              <a:t> </a:t>
            </a:r>
            <a:r>
              <a:rPr spc="-10" dirty="0"/>
              <a:t>Programs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1959" y="1487424"/>
            <a:ext cx="6570345" cy="4541520"/>
            <a:chOff x="441959" y="1487424"/>
            <a:chExt cx="6570345" cy="4541520"/>
          </a:xfrm>
        </p:grpSpPr>
        <p:sp>
          <p:nvSpPr>
            <p:cNvPr id="4" name="object 4"/>
            <p:cNvSpPr/>
            <p:nvPr/>
          </p:nvSpPr>
          <p:spPr>
            <a:xfrm>
              <a:off x="530474" y="1712990"/>
              <a:ext cx="6436227" cy="43068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531" y="1491996"/>
              <a:ext cx="6560820" cy="4532630"/>
            </a:xfrm>
            <a:custGeom>
              <a:avLst/>
              <a:gdLst/>
              <a:ahLst/>
              <a:cxnLst/>
              <a:rect l="l" t="t" r="r" b="b"/>
              <a:pathLst>
                <a:path w="6560820" h="4532630">
                  <a:moveTo>
                    <a:pt x="0" y="4532376"/>
                  </a:moveTo>
                  <a:lnTo>
                    <a:pt x="6560820" y="4532376"/>
                  </a:lnTo>
                  <a:lnTo>
                    <a:pt x="6560820" y="0"/>
                  </a:lnTo>
                  <a:lnTo>
                    <a:pt x="0" y="0"/>
                  </a:lnTo>
                  <a:lnTo>
                    <a:pt x="0" y="45323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035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Integration into </a:t>
            </a:r>
            <a:r>
              <a:rPr dirty="0"/>
              <a:t>ABAP</a:t>
            </a:r>
            <a:r>
              <a:rPr spc="-55" dirty="0"/>
              <a:t> </a:t>
            </a:r>
            <a:r>
              <a:rPr spc="-10" dirty="0"/>
              <a:t>Programs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9" y="1498091"/>
            <a:ext cx="5273040" cy="4704715"/>
            <a:chOff x="289559" y="1498091"/>
            <a:chExt cx="5273040" cy="4704715"/>
          </a:xfrm>
        </p:grpSpPr>
        <p:sp>
          <p:nvSpPr>
            <p:cNvPr id="4" name="object 4"/>
            <p:cNvSpPr/>
            <p:nvPr/>
          </p:nvSpPr>
          <p:spPr>
            <a:xfrm>
              <a:off x="833783" y="1706215"/>
              <a:ext cx="4719672" cy="4487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131" y="1502663"/>
              <a:ext cx="5264150" cy="4695825"/>
            </a:xfrm>
            <a:custGeom>
              <a:avLst/>
              <a:gdLst/>
              <a:ahLst/>
              <a:cxnLst/>
              <a:rect l="l" t="t" r="r" b="b"/>
              <a:pathLst>
                <a:path w="5264150" h="4695825">
                  <a:moveTo>
                    <a:pt x="0" y="4695444"/>
                  </a:moveTo>
                  <a:lnTo>
                    <a:pt x="5263896" y="4695444"/>
                  </a:lnTo>
                  <a:lnTo>
                    <a:pt x="5263896" y="0"/>
                  </a:lnTo>
                  <a:lnTo>
                    <a:pt x="0" y="0"/>
                  </a:lnTo>
                  <a:lnTo>
                    <a:pt x="0" y="46954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3195" y="1495044"/>
            <a:ext cx="16383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6383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86004" y="1409109"/>
            <a:ext cx="6600190" cy="11925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Verdana"/>
                <a:cs typeface="Verdana"/>
              </a:rPr>
              <a:t>In this </a:t>
            </a:r>
            <a:r>
              <a:rPr sz="1800" spc="-5" dirty="0">
                <a:latin typeface="Verdana"/>
                <a:cs typeface="Verdana"/>
              </a:rPr>
              <a:t>lesson, you </a:t>
            </a:r>
            <a:r>
              <a:rPr sz="1800" spc="-10" dirty="0">
                <a:latin typeface="Verdana"/>
                <a:cs typeface="Verdana"/>
              </a:rPr>
              <a:t>have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The Adobe </a:t>
            </a:r>
            <a:r>
              <a:rPr sz="1600" spc="-10" dirty="0">
                <a:latin typeface="Verdana"/>
                <a:cs typeface="Verdana"/>
              </a:rPr>
              <a:t>Forms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Architecture</a:t>
            </a:r>
            <a:endParaRPr sz="16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  <a:tab pos="796290" algn="l"/>
              </a:tabLst>
            </a:pPr>
            <a:r>
              <a:rPr sz="1600" spc="-10" dirty="0">
                <a:latin typeface="Verdana"/>
                <a:cs typeface="Verdana"/>
              </a:rPr>
              <a:t>The	</a:t>
            </a:r>
            <a:r>
              <a:rPr sz="1600" spc="-5" dirty="0">
                <a:latin typeface="Verdana"/>
                <a:cs typeface="Verdana"/>
              </a:rPr>
              <a:t>Interface, context and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Layout</a:t>
            </a:r>
            <a:endParaRPr sz="16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0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10" dirty="0">
                <a:latin typeface="Verdana"/>
                <a:cs typeface="Verdana"/>
              </a:rPr>
              <a:t>How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10" dirty="0">
                <a:latin typeface="Verdana"/>
                <a:cs typeface="Verdana"/>
              </a:rPr>
              <a:t>integrate </a:t>
            </a:r>
            <a:r>
              <a:rPr sz="1600" spc="-5" dirty="0">
                <a:latin typeface="Verdana"/>
                <a:cs typeface="Verdana"/>
              </a:rPr>
              <a:t>Adobe </a:t>
            </a:r>
            <a:r>
              <a:rPr sz="1600" spc="-15" dirty="0">
                <a:latin typeface="Verdana"/>
                <a:cs typeface="Verdana"/>
              </a:rPr>
              <a:t>Form </a:t>
            </a:r>
            <a:r>
              <a:rPr sz="1600" spc="-1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an ABAP application</a:t>
            </a:r>
            <a:r>
              <a:rPr sz="1600" spc="1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300"/>
              </a:spcBef>
            </a:pPr>
            <a:r>
              <a:rPr spc="-5" dirty="0"/>
              <a:t>Overview </a:t>
            </a:r>
            <a:r>
              <a:rPr dirty="0"/>
              <a:t>- Adobe Designer: - </a:t>
            </a:r>
            <a:r>
              <a:rPr spc="-30" dirty="0"/>
              <a:t>Technical</a:t>
            </a:r>
            <a:r>
              <a:rPr spc="-125" dirty="0"/>
              <a:t> </a:t>
            </a:r>
            <a:r>
              <a:rPr spc="-5" dirty="0"/>
              <a:t>Pre-  </a:t>
            </a:r>
            <a:r>
              <a:rPr dirty="0"/>
              <a:t>requisites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845564"/>
            <a:ext cx="8137071" cy="3800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3429000"/>
            <a:ext cx="350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/>
              <a:t> </a:t>
            </a:r>
            <a:r>
              <a:rPr lang="en-US" sz="3600" b="1" spc="-5" dirty="0"/>
              <a:t>THANK YOU</a:t>
            </a:r>
            <a:endParaRPr b="1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295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Overview </a:t>
            </a:r>
            <a:r>
              <a:rPr dirty="0"/>
              <a:t>- Adobe </a:t>
            </a:r>
            <a:r>
              <a:rPr spc="-15" dirty="0"/>
              <a:t>Form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09109"/>
            <a:ext cx="8820150" cy="208851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two basic types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forms:-</a:t>
            </a:r>
            <a:endParaRPr sz="18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10" dirty="0">
                <a:latin typeface="Verdana"/>
                <a:cs typeface="Verdana"/>
              </a:rPr>
              <a:t>1.Interactive Forms </a:t>
            </a:r>
            <a:r>
              <a:rPr sz="1600" spc="-5" dirty="0">
                <a:latin typeface="Verdana"/>
                <a:cs typeface="Verdana"/>
              </a:rPr>
              <a:t>( Basic scenarios</a:t>
            </a:r>
            <a:r>
              <a:rPr sz="1600" spc="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 marL="460375" lvl="1" indent="-181610">
              <a:lnSpc>
                <a:spcPct val="100000"/>
              </a:lnSpc>
              <a:spcBef>
                <a:spcPts val="315"/>
              </a:spcBef>
              <a:buClr>
                <a:srgbClr val="12ABDB"/>
              </a:buClr>
              <a:buFont typeface="Arial"/>
              <a:buChar char="•"/>
              <a:tabLst>
                <a:tab pos="461009" algn="l"/>
              </a:tabLst>
            </a:pPr>
            <a:r>
              <a:rPr sz="1600" spc="-10" dirty="0">
                <a:latin typeface="Verdana"/>
                <a:cs typeface="Verdana"/>
              </a:rPr>
              <a:t>Online</a:t>
            </a:r>
            <a:endParaRPr sz="1600">
              <a:latin typeface="Verdana"/>
              <a:cs typeface="Verdana"/>
            </a:endParaRPr>
          </a:p>
          <a:p>
            <a:pPr marL="641985" lvl="2" indent="-182245">
              <a:lnSpc>
                <a:spcPct val="100000"/>
              </a:lnSpc>
              <a:spcBef>
                <a:spcPts val="330"/>
              </a:spcBef>
              <a:buChar char="−"/>
              <a:tabLst>
                <a:tab pos="642620" algn="l"/>
              </a:tabLst>
            </a:pP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user is logged on </a:t>
            </a:r>
            <a:r>
              <a:rPr sz="1400" spc="-5" dirty="0">
                <a:latin typeface="Verdana"/>
                <a:cs typeface="Verdana"/>
              </a:rPr>
              <a:t>to the SAP </a:t>
            </a:r>
            <a:r>
              <a:rPr sz="1400" dirty="0">
                <a:latin typeface="Verdana"/>
                <a:cs typeface="Verdana"/>
              </a:rPr>
              <a:t>system when he or she </a:t>
            </a:r>
            <a:r>
              <a:rPr sz="1400" spc="5" dirty="0">
                <a:latin typeface="Verdana"/>
                <a:cs typeface="Verdana"/>
              </a:rPr>
              <a:t>fills </a:t>
            </a:r>
            <a:r>
              <a:rPr sz="1400" dirty="0">
                <a:latin typeface="Verdana"/>
                <a:cs typeface="Verdana"/>
              </a:rPr>
              <a:t>out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form.</a:t>
            </a:r>
            <a:endParaRPr sz="1400">
              <a:latin typeface="Verdana"/>
              <a:cs typeface="Verdana"/>
            </a:endParaRPr>
          </a:p>
          <a:p>
            <a:pPr marL="460375" lvl="1" indent="-181610">
              <a:lnSpc>
                <a:spcPct val="100000"/>
              </a:lnSpc>
              <a:spcBef>
                <a:spcPts val="305"/>
              </a:spcBef>
              <a:buClr>
                <a:srgbClr val="12ABDB"/>
              </a:buClr>
              <a:buFont typeface="Arial"/>
              <a:buChar char="•"/>
              <a:tabLst>
                <a:tab pos="461009" algn="l"/>
              </a:tabLst>
            </a:pPr>
            <a:r>
              <a:rPr sz="1600" spc="-5" dirty="0">
                <a:latin typeface="Verdana"/>
                <a:cs typeface="Verdana"/>
              </a:rPr>
              <a:t>Offline</a:t>
            </a:r>
            <a:endParaRPr sz="1600">
              <a:latin typeface="Verdana"/>
              <a:cs typeface="Verdana"/>
            </a:endParaRPr>
          </a:p>
          <a:p>
            <a:pPr marL="641985" marR="5080" lvl="2" indent="-181610">
              <a:lnSpc>
                <a:spcPts val="1510"/>
              </a:lnSpc>
              <a:spcBef>
                <a:spcPts val="525"/>
              </a:spcBef>
              <a:buChar char="−"/>
              <a:tabLst>
                <a:tab pos="642620" algn="l"/>
              </a:tabLst>
            </a:pP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user is not logged on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dirty="0">
                <a:latin typeface="Verdana"/>
                <a:cs typeface="Verdana"/>
              </a:rPr>
              <a:t>the </a:t>
            </a:r>
            <a:r>
              <a:rPr sz="1400" spc="-5" dirty="0">
                <a:latin typeface="Verdana"/>
                <a:cs typeface="Verdana"/>
              </a:rPr>
              <a:t>SAP </a:t>
            </a:r>
            <a:r>
              <a:rPr sz="1400" dirty="0">
                <a:latin typeface="Verdana"/>
                <a:cs typeface="Verdana"/>
              </a:rPr>
              <a:t>system when he or she </a:t>
            </a:r>
            <a:r>
              <a:rPr sz="1400" spc="5" dirty="0">
                <a:latin typeface="Verdana"/>
                <a:cs typeface="Verdana"/>
              </a:rPr>
              <a:t>fills </a:t>
            </a:r>
            <a:r>
              <a:rPr sz="1400" dirty="0">
                <a:latin typeface="Verdana"/>
                <a:cs typeface="Verdana"/>
              </a:rPr>
              <a:t>out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form. </a:t>
            </a:r>
            <a:r>
              <a:rPr sz="1400" spc="-5" dirty="0">
                <a:latin typeface="Verdana"/>
                <a:cs typeface="Verdana"/>
              </a:rPr>
              <a:t>Once the  </a:t>
            </a:r>
            <a:r>
              <a:rPr sz="1400" dirty="0">
                <a:latin typeface="Verdana"/>
                <a:cs typeface="Verdana"/>
              </a:rPr>
              <a:t>form has been filled out,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user sends it </a:t>
            </a:r>
            <a:r>
              <a:rPr sz="1400" spc="-5" dirty="0">
                <a:latin typeface="Verdana"/>
                <a:cs typeface="Verdana"/>
              </a:rPr>
              <a:t>to the </a:t>
            </a:r>
            <a:r>
              <a:rPr sz="1400" dirty="0">
                <a:latin typeface="Verdana"/>
                <a:cs typeface="Verdana"/>
              </a:rPr>
              <a:t>issuer of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form, for example </a:t>
            </a:r>
            <a:r>
              <a:rPr sz="1400" spc="-5" dirty="0">
                <a:latin typeface="Verdana"/>
                <a:cs typeface="Verdana"/>
              </a:rPr>
              <a:t>by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e-mail.  </a:t>
            </a:r>
            <a:r>
              <a:rPr sz="1400" spc="-5" dirty="0">
                <a:latin typeface="Verdana"/>
                <a:cs typeface="Verdana"/>
              </a:rPr>
              <a:t>The SAP </a:t>
            </a:r>
            <a:r>
              <a:rPr sz="1400" dirty="0">
                <a:latin typeface="Verdana"/>
                <a:cs typeface="Verdana"/>
              </a:rPr>
              <a:t>system of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issuer </a:t>
            </a:r>
            <a:r>
              <a:rPr sz="1400" spc="-5" dirty="0">
                <a:latin typeface="Verdana"/>
                <a:cs typeface="Verdana"/>
              </a:rPr>
              <a:t>then extracts the data </a:t>
            </a:r>
            <a:r>
              <a:rPr sz="1400" dirty="0">
                <a:latin typeface="Verdana"/>
                <a:cs typeface="Verdana"/>
              </a:rPr>
              <a:t>from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form.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09116" y="3939540"/>
            <a:ext cx="4526280" cy="2246630"/>
            <a:chOff x="1309116" y="3939540"/>
            <a:chExt cx="4526280" cy="2246630"/>
          </a:xfrm>
        </p:grpSpPr>
        <p:sp>
          <p:nvSpPr>
            <p:cNvPr id="5" name="object 5"/>
            <p:cNvSpPr/>
            <p:nvPr/>
          </p:nvSpPr>
          <p:spPr>
            <a:xfrm>
              <a:off x="1318260" y="4050890"/>
              <a:ext cx="4473943" cy="21258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3688" y="3944112"/>
              <a:ext cx="4517390" cy="2237740"/>
            </a:xfrm>
            <a:custGeom>
              <a:avLst/>
              <a:gdLst/>
              <a:ahLst/>
              <a:cxnLst/>
              <a:rect l="l" t="t" r="r" b="b"/>
              <a:pathLst>
                <a:path w="4517390" h="2237740">
                  <a:moveTo>
                    <a:pt x="0" y="2237232"/>
                  </a:moveTo>
                  <a:lnTo>
                    <a:pt x="4517136" y="2237232"/>
                  </a:lnTo>
                  <a:lnTo>
                    <a:pt x="4517136" y="0"/>
                  </a:lnTo>
                  <a:lnTo>
                    <a:pt x="0" y="0"/>
                  </a:lnTo>
                  <a:lnTo>
                    <a:pt x="0" y="22372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5709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-30" dirty="0"/>
              <a:t>v</a:t>
            </a:r>
            <a:r>
              <a:rPr dirty="0"/>
              <a:t>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585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Print </a:t>
            </a:r>
            <a:r>
              <a:rPr sz="1800" spc="-10" dirty="0">
                <a:latin typeface="Verdana"/>
                <a:cs typeface="Verdana"/>
              </a:rPr>
              <a:t>Forms </a:t>
            </a:r>
            <a:r>
              <a:rPr sz="1800" b="1" dirty="0">
                <a:latin typeface="Verdana"/>
                <a:cs typeface="Verdana"/>
              </a:rPr>
              <a:t>- </a:t>
            </a:r>
            <a:r>
              <a:rPr sz="1800" dirty="0">
                <a:latin typeface="Verdana"/>
                <a:cs typeface="Verdana"/>
              </a:rPr>
              <a:t>Used normally for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Printing/Fax/Email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916" y="1844039"/>
            <a:ext cx="5842000" cy="1298575"/>
            <a:chOff x="470916" y="1844039"/>
            <a:chExt cx="5842000" cy="1298575"/>
          </a:xfrm>
        </p:grpSpPr>
        <p:sp>
          <p:nvSpPr>
            <p:cNvPr id="5" name="object 5"/>
            <p:cNvSpPr/>
            <p:nvPr/>
          </p:nvSpPr>
          <p:spPr>
            <a:xfrm>
              <a:off x="579145" y="1967483"/>
              <a:ext cx="5640276" cy="1112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488" y="1848611"/>
              <a:ext cx="5832475" cy="1289685"/>
            </a:xfrm>
            <a:custGeom>
              <a:avLst/>
              <a:gdLst/>
              <a:ahLst/>
              <a:cxnLst/>
              <a:rect l="l" t="t" r="r" b="b"/>
              <a:pathLst>
                <a:path w="5832475" h="1289685">
                  <a:moveTo>
                    <a:pt x="0" y="1289303"/>
                  </a:moveTo>
                  <a:lnTo>
                    <a:pt x="5832348" y="1289303"/>
                  </a:lnTo>
                  <a:lnTo>
                    <a:pt x="5832348" y="0"/>
                  </a:lnTo>
                  <a:lnTo>
                    <a:pt x="0" y="0"/>
                  </a:lnTo>
                  <a:lnTo>
                    <a:pt x="0" y="12893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7443" y="3160293"/>
            <a:ext cx="7751445" cy="24580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505"/>
              </a:spcBef>
              <a:buClr>
                <a:srgbClr val="94E616"/>
              </a:buClr>
              <a:buFont typeface="Wingdings"/>
              <a:buChar char=""/>
              <a:tabLst>
                <a:tab pos="179070" algn="l"/>
              </a:tabLst>
            </a:pPr>
            <a:r>
              <a:rPr sz="1600" spc="-15" dirty="0">
                <a:latin typeface="Verdana"/>
                <a:cs typeface="Verdana"/>
              </a:rPr>
              <a:t>Forms </a:t>
            </a:r>
            <a:r>
              <a:rPr sz="1600" spc="-5" dirty="0">
                <a:latin typeface="Verdana"/>
                <a:cs typeface="Verdana"/>
              </a:rPr>
              <a:t>for Printing, E-Mail, or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Fax</a:t>
            </a:r>
            <a:endParaRPr sz="1600">
              <a:latin typeface="Verdana"/>
              <a:cs typeface="Verdana"/>
            </a:endParaRPr>
          </a:p>
          <a:p>
            <a:pPr marL="178435" indent="-166370">
              <a:lnSpc>
                <a:spcPct val="100000"/>
              </a:lnSpc>
              <a:spcBef>
                <a:spcPts val="409"/>
              </a:spcBef>
              <a:buClr>
                <a:srgbClr val="94E616"/>
              </a:buClr>
              <a:buFont typeface="Wingdings"/>
              <a:buChar char=""/>
              <a:tabLst>
                <a:tab pos="179070" algn="l"/>
              </a:tabLst>
            </a:pPr>
            <a:r>
              <a:rPr sz="1600" spc="-35" dirty="0">
                <a:latin typeface="Verdana"/>
                <a:cs typeface="Verdana"/>
              </a:rPr>
              <a:t>You </a:t>
            </a:r>
            <a:r>
              <a:rPr sz="1600" spc="-5" dirty="0">
                <a:latin typeface="Verdana"/>
                <a:cs typeface="Verdana"/>
              </a:rPr>
              <a:t>can </a:t>
            </a:r>
            <a:r>
              <a:rPr sz="1600" spc="-10" dirty="0">
                <a:latin typeface="Verdana"/>
                <a:cs typeface="Verdana"/>
              </a:rPr>
              <a:t>use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5" dirty="0">
                <a:latin typeface="Verdana"/>
                <a:cs typeface="Verdana"/>
              </a:rPr>
              <a:t>Form </a:t>
            </a:r>
            <a:r>
              <a:rPr sz="1600" spc="-10" dirty="0">
                <a:latin typeface="Verdana"/>
                <a:cs typeface="Verdana"/>
              </a:rPr>
              <a:t>Builder (integrated into </a:t>
            </a:r>
            <a:r>
              <a:rPr sz="1600" spc="-5" dirty="0">
                <a:latin typeface="Verdana"/>
                <a:cs typeface="Verdana"/>
              </a:rPr>
              <a:t>ABAP </a:t>
            </a:r>
            <a:r>
              <a:rPr sz="1600" spc="-15" dirty="0">
                <a:latin typeface="Verdana"/>
                <a:cs typeface="Verdana"/>
              </a:rPr>
              <a:t>Workbench)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3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create</a:t>
            </a:r>
            <a:endParaRPr sz="1600">
              <a:latin typeface="Verdana"/>
              <a:cs typeface="Verdana"/>
            </a:endParaRPr>
          </a:p>
          <a:p>
            <a:pPr marL="178435" marR="85725" indent="-166370">
              <a:lnSpc>
                <a:spcPct val="90100"/>
              </a:lnSpc>
              <a:spcBef>
                <a:spcPts val="600"/>
              </a:spcBef>
              <a:buClr>
                <a:srgbClr val="94E616"/>
              </a:buClr>
              <a:buFont typeface="Wingdings"/>
              <a:buChar char=""/>
              <a:tabLst>
                <a:tab pos="179070" algn="l"/>
              </a:tabLst>
            </a:pPr>
            <a:r>
              <a:rPr sz="1600" spc="-10" dirty="0">
                <a:latin typeface="Verdana"/>
                <a:cs typeface="Verdana"/>
              </a:rPr>
              <a:t>PDF-based print </a:t>
            </a:r>
            <a:r>
              <a:rPr sz="1600" spc="-5" dirty="0">
                <a:latin typeface="Verdana"/>
                <a:cs typeface="Verdana"/>
              </a:rPr>
              <a:t>forms that </a:t>
            </a:r>
            <a:r>
              <a:rPr sz="1600" spc="-10" dirty="0">
                <a:latin typeface="Verdana"/>
                <a:cs typeface="Verdana"/>
              </a:rPr>
              <a:t>you </a:t>
            </a:r>
            <a:r>
              <a:rPr sz="1600" spc="-5" dirty="0">
                <a:latin typeface="Verdana"/>
                <a:cs typeface="Verdana"/>
              </a:rPr>
              <a:t>can then </a:t>
            </a:r>
            <a:r>
              <a:rPr sz="1600" spc="-10" dirty="0">
                <a:latin typeface="Verdana"/>
                <a:cs typeface="Verdana"/>
              </a:rPr>
              <a:t>print </a:t>
            </a:r>
            <a:r>
              <a:rPr sz="1600" spc="-5" dirty="0">
                <a:latin typeface="Verdana"/>
                <a:cs typeface="Verdana"/>
              </a:rPr>
              <a:t>or send by e-mail or fax.  When you create these print forms, you can rely on the tried and </a:t>
            </a:r>
            <a:r>
              <a:rPr sz="1600" spc="-10" dirty="0">
                <a:latin typeface="Verdana"/>
                <a:cs typeface="Verdana"/>
              </a:rPr>
              <a:t>trusted  principle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separate data retrieval </a:t>
            </a:r>
            <a:r>
              <a:rPr sz="1600" spc="-5" dirty="0">
                <a:latin typeface="Verdana"/>
                <a:cs typeface="Verdana"/>
              </a:rPr>
              <a:t>and form </a:t>
            </a:r>
            <a:r>
              <a:rPr sz="1600" spc="-10" dirty="0">
                <a:latin typeface="Verdana"/>
                <a:cs typeface="Verdana"/>
              </a:rPr>
              <a:t>layout</a:t>
            </a:r>
            <a:r>
              <a:rPr sz="1600" spc="1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processes.</a:t>
            </a:r>
            <a:endParaRPr sz="1600">
              <a:latin typeface="Verdana"/>
              <a:cs typeface="Verdana"/>
            </a:endParaRPr>
          </a:p>
          <a:p>
            <a:pPr marL="178435" marR="5080" indent="-166370">
              <a:lnSpc>
                <a:spcPts val="1730"/>
              </a:lnSpc>
              <a:spcBef>
                <a:spcPts val="620"/>
              </a:spcBef>
              <a:buClr>
                <a:srgbClr val="94E616"/>
              </a:buClr>
              <a:buFont typeface="Wingdings"/>
              <a:buChar char=""/>
              <a:tabLst>
                <a:tab pos="179070" algn="l"/>
              </a:tabLst>
            </a:pPr>
            <a:r>
              <a:rPr sz="1600" spc="-10" dirty="0">
                <a:latin typeface="Verdana"/>
                <a:cs typeface="Verdana"/>
              </a:rPr>
              <a:t>This </a:t>
            </a:r>
            <a:r>
              <a:rPr sz="1600" spc="-5" dirty="0">
                <a:latin typeface="Verdana"/>
                <a:cs typeface="Verdana"/>
              </a:rPr>
              <a:t>enables </a:t>
            </a:r>
            <a:r>
              <a:rPr sz="1600" spc="-10" dirty="0">
                <a:latin typeface="Verdana"/>
                <a:cs typeface="Verdana"/>
              </a:rPr>
              <a:t>you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10" dirty="0">
                <a:latin typeface="Verdana"/>
                <a:cs typeface="Verdana"/>
              </a:rPr>
              <a:t>make </a:t>
            </a:r>
            <a:r>
              <a:rPr sz="1600" spc="-5" dirty="0">
                <a:latin typeface="Verdana"/>
                <a:cs typeface="Verdana"/>
              </a:rPr>
              <a:t>changes to either one of </a:t>
            </a:r>
            <a:r>
              <a:rPr sz="1600" spc="-10" dirty="0">
                <a:latin typeface="Verdana"/>
                <a:cs typeface="Verdana"/>
              </a:rPr>
              <a:t>the processes, without  affecting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other.</a:t>
            </a:r>
            <a:endParaRPr sz="1600">
              <a:latin typeface="Verdana"/>
              <a:cs typeface="Verdana"/>
            </a:endParaRPr>
          </a:p>
          <a:p>
            <a:pPr marL="155575" marR="34925" indent="-143510">
              <a:lnSpc>
                <a:spcPts val="2330"/>
              </a:lnSpc>
              <a:spcBef>
                <a:spcPts val="120"/>
              </a:spcBef>
              <a:buClr>
                <a:srgbClr val="94E616"/>
              </a:buClr>
              <a:buFont typeface="Wingdings"/>
              <a:buChar char=""/>
              <a:tabLst>
                <a:tab pos="179070" algn="l"/>
              </a:tabLst>
            </a:pPr>
            <a:r>
              <a:rPr sz="1600" spc="-10" dirty="0">
                <a:latin typeface="Verdana"/>
                <a:cs typeface="Verdana"/>
              </a:rPr>
              <a:t>PDF-based print </a:t>
            </a:r>
            <a:r>
              <a:rPr sz="1600" spc="-5" dirty="0">
                <a:latin typeface="Verdana"/>
                <a:cs typeface="Verdana"/>
              </a:rPr>
              <a:t>forms can be used for the following: </a:t>
            </a:r>
            <a:r>
              <a:rPr sz="1600" spc="-10" dirty="0">
                <a:latin typeface="Verdana"/>
                <a:cs typeface="Verdana"/>
              </a:rPr>
              <a:t>Order </a:t>
            </a:r>
            <a:r>
              <a:rPr sz="1600" spc="-5" dirty="0">
                <a:latin typeface="Verdana"/>
                <a:cs typeface="Verdana"/>
              </a:rPr>
              <a:t>confirmations  </a:t>
            </a:r>
            <a:r>
              <a:rPr sz="1600" spc="-10" dirty="0">
                <a:latin typeface="Verdana"/>
                <a:cs typeface="Verdana"/>
              </a:rPr>
              <a:t>Invoices </a:t>
            </a:r>
            <a:r>
              <a:rPr sz="1600" spc="-5" dirty="0">
                <a:latin typeface="Verdana"/>
                <a:cs typeface="Verdana"/>
              </a:rPr>
              <a:t>, Account </a:t>
            </a:r>
            <a:r>
              <a:rPr sz="1600" spc="-10" dirty="0">
                <a:latin typeface="Verdana"/>
                <a:cs typeface="Verdana"/>
              </a:rPr>
              <a:t>statements </a:t>
            </a:r>
            <a:r>
              <a:rPr sz="1600" spc="-5" dirty="0">
                <a:latin typeface="Verdana"/>
                <a:cs typeface="Verdana"/>
              </a:rPr>
              <a:t>, </a:t>
            </a:r>
            <a:r>
              <a:rPr sz="1600" spc="-10" dirty="0">
                <a:latin typeface="Verdana"/>
                <a:cs typeface="Verdana"/>
              </a:rPr>
              <a:t>Checks</a:t>
            </a:r>
            <a:r>
              <a:rPr sz="1600" spc="1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etc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39808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 -</a:t>
            </a:r>
            <a:r>
              <a:rPr spc="-100" dirty="0"/>
              <a:t> </a:t>
            </a:r>
            <a:r>
              <a:rPr dirty="0"/>
              <a:t>Structure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09109"/>
            <a:ext cx="8835390" cy="2290445"/>
          </a:xfrm>
          <a:prstGeom prst="rect">
            <a:avLst/>
          </a:prstGeom>
        </p:spPr>
        <p:txBody>
          <a:bodyPr vert="horz" wrap="square" lIns="0" tIns="5651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PDF-base </a:t>
            </a:r>
            <a:r>
              <a:rPr sz="1800" dirty="0">
                <a:latin typeface="Verdana"/>
                <a:cs typeface="Verdana"/>
              </a:rPr>
              <a:t>print form has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following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attributes:</a:t>
            </a:r>
            <a:endParaRPr sz="18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b="1" spc="-5" dirty="0">
                <a:latin typeface="Verdana"/>
                <a:cs typeface="Verdana"/>
              </a:rPr>
              <a:t>form </a:t>
            </a:r>
            <a:r>
              <a:rPr sz="1600" b="1" spc="-10" dirty="0">
                <a:latin typeface="Verdana"/>
                <a:cs typeface="Verdana"/>
              </a:rPr>
              <a:t>interface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sends the application </a:t>
            </a:r>
            <a:r>
              <a:rPr sz="1600" spc="-10" dirty="0">
                <a:latin typeface="Verdana"/>
                <a:cs typeface="Verdana"/>
              </a:rPr>
              <a:t>data </a:t>
            </a:r>
            <a:r>
              <a:rPr sz="1600" spc="-5" dirty="0">
                <a:latin typeface="Verdana"/>
                <a:cs typeface="Verdana"/>
              </a:rPr>
              <a:t>to the</a:t>
            </a:r>
            <a:r>
              <a:rPr sz="1600" spc="1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form.</a:t>
            </a:r>
            <a:endParaRPr sz="1600">
              <a:latin typeface="Verdana"/>
              <a:cs typeface="Verdana"/>
            </a:endParaRPr>
          </a:p>
          <a:p>
            <a:pPr marL="279400" marR="5080" indent="-181610">
              <a:lnSpc>
                <a:spcPts val="1730"/>
              </a:lnSpc>
              <a:spcBef>
                <a:spcPts val="53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b="1" spc="-5" dirty="0">
                <a:latin typeface="Verdana"/>
                <a:cs typeface="Verdana"/>
              </a:rPr>
              <a:t>form context</a:t>
            </a:r>
            <a:r>
              <a:rPr sz="1600" spc="-5" dirty="0">
                <a:latin typeface="Verdana"/>
                <a:cs typeface="Verdana"/>
              </a:rPr>
              <a:t> that contains the form </a:t>
            </a:r>
            <a:r>
              <a:rPr sz="1600" spc="-10" dirty="0">
                <a:latin typeface="Verdana"/>
                <a:cs typeface="Verdana"/>
              </a:rPr>
              <a:t>logic. This logic </a:t>
            </a:r>
            <a:r>
              <a:rPr sz="1600" spc="-5" dirty="0">
                <a:latin typeface="Verdana"/>
                <a:cs typeface="Verdana"/>
              </a:rPr>
              <a:t>controls the </a:t>
            </a:r>
            <a:r>
              <a:rPr sz="1600" spc="-10" dirty="0">
                <a:latin typeface="Verdana"/>
                <a:cs typeface="Verdana"/>
              </a:rPr>
              <a:t>dynamic</a:t>
            </a:r>
            <a:r>
              <a:rPr lang="en-US" sz="1600" spc="-10" dirty="0">
                <a:latin typeface="Verdana"/>
                <a:cs typeface="Verdana"/>
              </a:rPr>
              <a:t> </a:t>
            </a:r>
            <a:r>
              <a:rPr sz="1600" spc="-10" dirty="0">
                <a:latin typeface="Verdana"/>
                <a:cs typeface="Verdana"/>
              </a:rPr>
              <a:t> formatting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form. </a:t>
            </a:r>
            <a:r>
              <a:rPr sz="1600" spc="-20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example, it enables </a:t>
            </a:r>
            <a:r>
              <a:rPr sz="1600" spc="-10" dirty="0">
                <a:latin typeface="Verdana"/>
                <a:cs typeface="Verdana"/>
              </a:rPr>
              <a:t>variable </a:t>
            </a:r>
            <a:r>
              <a:rPr sz="1600" spc="-5" dirty="0">
                <a:latin typeface="Verdana"/>
                <a:cs typeface="Verdana"/>
              </a:rPr>
              <a:t>fields to be </a:t>
            </a:r>
            <a:r>
              <a:rPr sz="1600" spc="-10" dirty="0">
                <a:latin typeface="Verdana"/>
                <a:cs typeface="Verdana"/>
              </a:rPr>
              <a:t>displayed; it</a:t>
            </a:r>
            <a:r>
              <a:rPr lang="en-US" sz="1600" spc="-10" dirty="0">
                <a:latin typeface="Verdana"/>
                <a:cs typeface="Verdana"/>
              </a:rPr>
              <a:t> 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specifies that certain texts appear only under certain </a:t>
            </a:r>
            <a:r>
              <a:rPr sz="1600" spc="-10" dirty="0">
                <a:latin typeface="Verdana"/>
                <a:cs typeface="Verdana"/>
              </a:rPr>
              <a:t>conditions (one </a:t>
            </a:r>
            <a:r>
              <a:rPr sz="1600" spc="-5" dirty="0">
                <a:latin typeface="Verdana"/>
                <a:cs typeface="Verdana"/>
              </a:rPr>
              <a:t>text for a </a:t>
            </a:r>
            <a:r>
              <a:rPr sz="1600" spc="-10" dirty="0">
                <a:latin typeface="Verdana"/>
                <a:cs typeface="Verdana"/>
              </a:rPr>
              <a:t>first</a:t>
            </a:r>
            <a:r>
              <a:rPr lang="en-US" sz="1600" spc="-10" dirty="0">
                <a:latin typeface="Verdana"/>
                <a:cs typeface="Verdana"/>
              </a:rPr>
              <a:t> 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warning and a different text for a second warning); and </a:t>
            </a:r>
            <a:r>
              <a:rPr sz="1600" spc="-10" dirty="0">
                <a:latin typeface="Verdana"/>
                <a:cs typeface="Verdana"/>
              </a:rPr>
              <a:t>it </a:t>
            </a:r>
            <a:r>
              <a:rPr sz="1600" spc="-5" dirty="0">
                <a:latin typeface="Verdana"/>
                <a:cs typeface="Verdana"/>
              </a:rPr>
              <a:t>can </a:t>
            </a:r>
            <a:r>
              <a:rPr sz="1600" spc="-10" dirty="0">
                <a:latin typeface="Verdana"/>
                <a:cs typeface="Verdana"/>
              </a:rPr>
              <a:t>specify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spc="-10" dirty="0">
                <a:latin typeface="Verdana"/>
                <a:cs typeface="Verdana"/>
              </a:rPr>
              <a:t>invoice</a:t>
            </a:r>
            <a:r>
              <a:rPr lang="en-US" sz="1600" spc="-10" dirty="0">
                <a:latin typeface="Verdana"/>
                <a:cs typeface="Verdana"/>
              </a:rPr>
              <a:t> </a:t>
            </a:r>
            <a:r>
              <a:rPr sz="1600" spc="-10" dirty="0">
                <a:latin typeface="Verdana"/>
                <a:cs typeface="Verdana"/>
              </a:rPr>
              <a:t> items </a:t>
            </a:r>
            <a:r>
              <a:rPr sz="1600" spc="-5" dirty="0">
                <a:latin typeface="Verdana"/>
                <a:cs typeface="Verdana"/>
              </a:rPr>
              <a:t>can be processed repeatedly </a:t>
            </a:r>
            <a:r>
              <a:rPr sz="1600" spc="-1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table.</a:t>
            </a:r>
            <a:endParaRPr sz="1600">
              <a:latin typeface="Verdana"/>
              <a:cs typeface="Verdana"/>
            </a:endParaRPr>
          </a:p>
          <a:p>
            <a:pPr marL="279400" indent="-181610">
              <a:lnSpc>
                <a:spcPts val="1825"/>
              </a:lnSpc>
              <a:spcBef>
                <a:spcPts val="265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b="1" spc="-5" dirty="0">
                <a:latin typeface="Verdana"/>
                <a:cs typeface="Verdana"/>
              </a:rPr>
              <a:t>A </a:t>
            </a:r>
            <a:r>
              <a:rPr sz="1600" b="1" spc="-10" dirty="0">
                <a:latin typeface="Verdana"/>
                <a:cs typeface="Verdana"/>
              </a:rPr>
              <a:t>layout</a:t>
            </a:r>
            <a:r>
              <a:rPr sz="1600" spc="-10" dirty="0">
                <a:latin typeface="Verdana"/>
                <a:cs typeface="Verdana"/>
              </a:rPr>
              <a:t>. </a:t>
            </a:r>
            <a:r>
              <a:rPr sz="160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layout, </a:t>
            </a:r>
            <a:r>
              <a:rPr sz="1600" spc="-5" dirty="0">
                <a:latin typeface="Verdana"/>
                <a:cs typeface="Verdana"/>
              </a:rPr>
              <a:t>you define how the output </a:t>
            </a:r>
            <a:r>
              <a:rPr sz="1600" spc="-10" dirty="0">
                <a:latin typeface="Verdana"/>
                <a:cs typeface="Verdana"/>
              </a:rPr>
              <a:t>data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spc="-10" dirty="0">
                <a:latin typeface="Verdana"/>
                <a:cs typeface="Verdana"/>
              </a:rPr>
              <a:t>positioned,</a:t>
            </a:r>
            <a:r>
              <a:rPr sz="1600" spc="18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its</a:t>
            </a:r>
            <a:endParaRPr sz="1600">
              <a:latin typeface="Verdana"/>
              <a:cs typeface="Verdana"/>
            </a:endParaRPr>
          </a:p>
          <a:p>
            <a:pPr marL="279400">
              <a:lnSpc>
                <a:spcPts val="1825"/>
              </a:lnSpc>
            </a:pPr>
            <a:r>
              <a:rPr sz="1600" spc="-5" dirty="0">
                <a:latin typeface="Verdana"/>
                <a:cs typeface="Verdana"/>
              </a:rPr>
              <a:t>appearance </a:t>
            </a:r>
            <a:r>
              <a:rPr sz="1600" spc="-10" dirty="0">
                <a:latin typeface="Verdana"/>
                <a:cs typeface="Verdana"/>
              </a:rPr>
              <a:t>in graphics, </a:t>
            </a:r>
            <a:r>
              <a:rPr sz="1600" spc="-5" dirty="0">
                <a:latin typeface="Verdana"/>
                <a:cs typeface="Verdana"/>
              </a:rPr>
              <a:t>and the </a:t>
            </a:r>
            <a:r>
              <a:rPr sz="1600" spc="-10" dirty="0">
                <a:latin typeface="Verdana"/>
                <a:cs typeface="Verdana"/>
              </a:rPr>
              <a:t>design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pages.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20453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75030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following </a:t>
            </a:r>
            <a:r>
              <a:rPr sz="1800" spc="-10" dirty="0">
                <a:latin typeface="Verdana"/>
                <a:cs typeface="Verdana"/>
              </a:rPr>
              <a:t>graphics </a:t>
            </a:r>
            <a:r>
              <a:rPr sz="1800" dirty="0">
                <a:latin typeface="Verdana"/>
                <a:cs typeface="Verdana"/>
              </a:rPr>
              <a:t>show </a:t>
            </a:r>
            <a:r>
              <a:rPr sz="1800" spc="-5" dirty="0">
                <a:latin typeface="Verdana"/>
                <a:cs typeface="Verdana"/>
              </a:rPr>
              <a:t>you the architecture that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implemented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Verdana"/>
                <a:cs typeface="Verdana"/>
              </a:rPr>
              <a:t>you create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print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PDF-based</a:t>
            </a:r>
            <a:r>
              <a:rPr sz="1800" dirty="0">
                <a:latin typeface="Verdana"/>
                <a:cs typeface="Verdana"/>
              </a:rPr>
              <a:t> form.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4255" y="2266188"/>
            <a:ext cx="8394700" cy="3881754"/>
            <a:chOff x="524255" y="2266188"/>
            <a:chExt cx="8394700" cy="3881754"/>
          </a:xfrm>
        </p:grpSpPr>
        <p:sp>
          <p:nvSpPr>
            <p:cNvPr id="5" name="object 5"/>
            <p:cNvSpPr/>
            <p:nvPr/>
          </p:nvSpPr>
          <p:spPr>
            <a:xfrm>
              <a:off x="533399" y="2465831"/>
              <a:ext cx="8330175" cy="3573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8827" y="2270760"/>
              <a:ext cx="8385175" cy="3872865"/>
            </a:xfrm>
            <a:custGeom>
              <a:avLst/>
              <a:gdLst/>
              <a:ahLst/>
              <a:cxnLst/>
              <a:rect l="l" t="t" r="r" b="b"/>
              <a:pathLst>
                <a:path w="8385175" h="3872865">
                  <a:moveTo>
                    <a:pt x="0" y="3872484"/>
                  </a:moveTo>
                  <a:lnTo>
                    <a:pt x="8385048" y="3872484"/>
                  </a:lnTo>
                  <a:lnTo>
                    <a:pt x="8385048" y="0"/>
                  </a:lnTo>
                  <a:lnTo>
                    <a:pt x="0" y="0"/>
                  </a:lnTo>
                  <a:lnTo>
                    <a:pt x="0" y="38724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2670</Words>
  <Application>Microsoft Office PowerPoint</Application>
  <PresentationFormat>On-screen Show (4:3)</PresentationFormat>
  <Paragraphs>256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Verdana</vt:lpstr>
      <vt:lpstr>Wingdings</vt:lpstr>
      <vt:lpstr>Office Theme</vt:lpstr>
      <vt:lpstr>Lesson Objectives</vt:lpstr>
      <vt:lpstr>Overview</vt:lpstr>
      <vt:lpstr>Overview - Features</vt:lpstr>
      <vt:lpstr>Overview - Advantages Over Smart  Forms/SAPscript</vt:lpstr>
      <vt:lpstr>Overview - Adobe Designer: - Technical Pre-  requisites</vt:lpstr>
      <vt:lpstr>Overview - Adobe Form – Types</vt:lpstr>
      <vt:lpstr>Overview</vt:lpstr>
      <vt:lpstr>Architecture - Structure</vt:lpstr>
      <vt:lpstr>Architecture</vt:lpstr>
      <vt:lpstr>Architecture - The Tools Involved (Design Time)</vt:lpstr>
      <vt:lpstr>Interface</vt:lpstr>
      <vt:lpstr>Interface</vt:lpstr>
      <vt:lpstr>Interface - Form Interface</vt:lpstr>
      <vt:lpstr>Interface – Global Definitions</vt:lpstr>
      <vt:lpstr>Interface - Initialization</vt:lpstr>
      <vt:lpstr>Interface - Initialization</vt:lpstr>
      <vt:lpstr>Interface – Currency/Quantity Fields</vt:lpstr>
      <vt:lpstr>Context</vt:lpstr>
      <vt:lpstr>Context - General Handling of the Context</vt:lpstr>
      <vt:lpstr>Context - Using the Interface</vt:lpstr>
      <vt:lpstr>Context - Text Modules and SAP script Texts</vt:lpstr>
      <vt:lpstr>Context - Text Modules and SAP script Texts</vt:lpstr>
      <vt:lpstr>Context - Creating Text Modules</vt:lpstr>
      <vt:lpstr>Context - Including Text Modules</vt:lpstr>
      <vt:lpstr>Context - Including Dynamic Texts</vt:lpstr>
      <vt:lpstr>Designer - Adobe Lifecycle Designer: Overview</vt:lpstr>
      <vt:lpstr>Designer - Adobe Lifecycle Designer: Overview</vt:lpstr>
      <vt:lpstr>Designer - Toolbars</vt:lpstr>
      <vt:lpstr>Designer - Palette Windows: Handling</vt:lpstr>
      <vt:lpstr>Designer - Palettes: Overview</vt:lpstr>
      <vt:lpstr>Designer - The Hierarchy Palette</vt:lpstr>
      <vt:lpstr>Designer - The Layout Palette</vt:lpstr>
      <vt:lpstr>Designer - Borders and Background Colors</vt:lpstr>
      <vt:lpstr>Designer - Library</vt:lpstr>
      <vt:lpstr>Designer - Form Properties</vt:lpstr>
      <vt:lpstr>Designer</vt:lpstr>
      <vt:lpstr>Designer</vt:lpstr>
      <vt:lpstr>Designer</vt:lpstr>
      <vt:lpstr>Designer - Inserting Several Master Pages</vt:lpstr>
      <vt:lpstr>Designer</vt:lpstr>
      <vt:lpstr>Designer - Types of Subforms</vt:lpstr>
      <vt:lpstr>Designer - Types of Subforms</vt:lpstr>
      <vt:lpstr>Layout</vt:lpstr>
      <vt:lpstr>Integration into ABAP Programs</vt:lpstr>
      <vt:lpstr>Integration into ABAP Programs</vt:lpstr>
      <vt:lpstr>Integration into ABAP Programs</vt:lpstr>
      <vt:lpstr>Integration into ABAP Programs</vt:lpstr>
      <vt:lpstr>Integration into ABAP Programs</vt:lpstr>
      <vt:lpstr>Summary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vs823751</dc:creator>
  <cp:lastModifiedBy>BHAGWANJEE SINGH, ABHAY</cp:lastModifiedBy>
  <cp:revision>7</cp:revision>
  <dcterms:created xsi:type="dcterms:W3CDTF">2020-10-02T14:21:19Z</dcterms:created>
  <dcterms:modified xsi:type="dcterms:W3CDTF">2024-08-14T07:09:47Z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2020-10-02T00:00:00Z</vt:filetime>
  </property>
</Properties>
</file>