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14"/>
  </p:notesMasterIdLst>
  <p:handoutMasterIdLst>
    <p:handoutMasterId r:id="rId15"/>
  </p:handoutMasterIdLst>
  <p:sldIdLst>
    <p:sldId id="318" r:id="rId3"/>
    <p:sldId id="370" r:id="rId4"/>
    <p:sldId id="371" r:id="rId5"/>
    <p:sldId id="392" r:id="rId6"/>
    <p:sldId id="393" r:id="rId7"/>
    <p:sldId id="374" r:id="rId8"/>
    <p:sldId id="376" r:id="rId9"/>
    <p:sldId id="377" r:id="rId10"/>
    <p:sldId id="378" r:id="rId11"/>
    <p:sldId id="389" r:id="rId12"/>
    <p:sldId id="381"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1" autoAdjust="0"/>
    <p:restoredTop sz="91219" autoAdjust="0"/>
  </p:normalViewPr>
  <p:slideViewPr>
    <p:cSldViewPr>
      <p:cViewPr varScale="1">
        <p:scale>
          <a:sx n="66" d="100"/>
          <a:sy n="66" d="100"/>
        </p:scale>
        <p:origin x="679" y="27"/>
      </p:cViewPr>
      <p:guideLst>
        <p:guide orient="horz" pos="2160"/>
        <p:guide pos="3120"/>
      </p:guideLst>
    </p:cSldViewPr>
  </p:slideViewPr>
  <p:outlineViewPr>
    <p:cViewPr>
      <p:scale>
        <a:sx n="33" d="100"/>
        <a:sy n="33" d="100"/>
      </p:scale>
      <p:origin x="0" y="9474"/>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20" d="100"/>
          <a:sy n="120" d="100"/>
        </p:scale>
        <p:origin x="-1464" y="42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a:t>© 2014 Capgemini. All rights reserved.</a:t>
            </a:r>
            <a:endParaRPr lang="en-US" sz="800"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dirty="0"/>
              <a:t>© 2014 </a:t>
            </a:r>
            <a:r>
              <a:rPr lang="en-US" dirty="0" err="1"/>
              <a:t>Capgemini</a:t>
            </a:r>
            <a:r>
              <a:rPr lang="en-US" dirty="0"/>
              <a:t>. All rights reserved.</a:t>
            </a: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dirty="0"/>
              <a:t>© 2014 </a:t>
            </a:r>
            <a:r>
              <a:rPr lang="en-US" dirty="0" err="1"/>
              <a:t>Capgemini</a:t>
            </a:r>
            <a:r>
              <a:rPr lang="en-US"/>
              <a:t>.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339387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3</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4</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3096741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6</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a:t>Click to edit Master title style</a:t>
            </a:r>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758132" y="1011421"/>
            <a:ext cx="1979516" cy="307777"/>
          </a:xfrm>
          <a:prstGeom prst="rect">
            <a:avLst/>
          </a:prstGeom>
          <a:noFill/>
        </p:spPr>
        <p:txBody>
          <a:bodyPr wrap="none" rtlCol="0">
            <a:spAutoFit/>
          </a:bodyPr>
          <a:lstStyle/>
          <a:p>
            <a:r>
              <a:rPr lang="en-US" sz="1400" b="1" dirty="0">
                <a:solidFill>
                  <a:schemeClr val="accent2"/>
                </a:solidFill>
              </a:rPr>
              <a:t>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a:t>Click to edit title style</a:t>
            </a:r>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dirty="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a:t>Click to edit Master title style</a:t>
            </a:r>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a:t>Click to edit title style</a:t>
            </a:r>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a:t>Click to edit Master text style</a:t>
            </a:r>
          </a:p>
          <a:p>
            <a:pPr lvl="1"/>
            <a:r>
              <a:rPr lang="en-US" noProof="0" dirty="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a:t>Click to edit Master title style</a:t>
            </a:r>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a:t>Click to edit Master title style</a:t>
            </a:r>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a:t>Click to edit Master title style</a:t>
            </a:r>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a:t>More information</a:t>
            </a:r>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dirty="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hyperlink" Target="http://services.odata.org/OData/OData.svc/Products?$expand=Category"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cn.sap.com/community/gateway/blog/2014/04/27/step-by-step-development-guide-for-createdeepentity-operation"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hyperlink" Target="https://sapes1.sapdevcenter.com/sap/opu/odata/IWFND/RMTSAMPLEFLIGHT/FlightCollection?sap-ds-debug=tru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br>
              <a:rPr lang="en-US" dirty="0">
                <a:latin typeface="Aharoni" pitchFamily="2" charset="-79"/>
                <a:cs typeface="Aharoni" pitchFamily="2" charset="-79"/>
              </a:rPr>
            </a:br>
            <a:r>
              <a:rPr lang="en-US" dirty="0">
                <a:latin typeface="Aharoni" pitchFamily="2" charset="-79"/>
                <a:cs typeface="Aharoni" pitchFamily="2" charset="-79"/>
              </a:rPr>
              <a:t>SAP Gateway</a:t>
            </a:r>
            <a:br>
              <a:rPr lang="en-US" dirty="0">
                <a:latin typeface="Aharoni" pitchFamily="2" charset="-79"/>
                <a:cs typeface="Aharoni" pitchFamily="2" charset="-79"/>
              </a:rPr>
            </a:br>
            <a:br>
              <a:rPr lang="en-US" dirty="0">
                <a:latin typeface="Aharoni" pitchFamily="2" charset="-79"/>
                <a:cs typeface="Aharoni" pitchFamily="2" charset="-79"/>
              </a:rPr>
            </a:br>
            <a:br>
              <a:rPr lang="en-US" dirty="0">
                <a:latin typeface="Aharoni" pitchFamily="2" charset="-79"/>
                <a:cs typeface="Aharoni" pitchFamily="2" charset="-79"/>
              </a:rPr>
            </a:br>
            <a:endParaRPr lang="en-US" dirty="0"/>
          </a:p>
        </p:txBody>
      </p:sp>
      <p:sp>
        <p:nvSpPr>
          <p:cNvPr id="5" name="TextBox 4"/>
          <p:cNvSpPr txBox="1"/>
          <p:nvPr/>
        </p:nvSpPr>
        <p:spPr>
          <a:xfrm>
            <a:off x="7385720" y="1268760"/>
            <a:ext cx="2520280" cy="369332"/>
          </a:xfrm>
          <a:prstGeom prst="rect">
            <a:avLst/>
          </a:prstGeom>
          <a:noFill/>
        </p:spPr>
        <p:txBody>
          <a:bodyPr wrap="square" rtlCol="0">
            <a:spAutoFit/>
          </a:bodyPr>
          <a:lstStyle/>
          <a:p>
            <a:r>
              <a:rPr lang="en-US" dirty="0">
                <a:solidFill>
                  <a:schemeClr val="accent4"/>
                </a:solidFill>
              </a:rPr>
              <a:t>Strictly for internal use</a:t>
            </a:r>
          </a:p>
        </p:txBody>
      </p:sp>
      <p:sp>
        <p:nvSpPr>
          <p:cNvPr id="10" name="Flowchart: Alternate Process 9"/>
          <p:cNvSpPr/>
          <p:nvPr/>
        </p:nvSpPr>
        <p:spPr>
          <a:xfrm>
            <a:off x="272480" y="2780928"/>
            <a:ext cx="5256584" cy="72008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Technology, a World of Experiences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br>
              <a:rPr lang="en-US" dirty="0"/>
            </a:br>
            <a:endParaRPr lang="en-US" dirty="0"/>
          </a:p>
        </p:txBody>
      </p:sp>
      <p:sp>
        <p:nvSpPr>
          <p:cNvPr id="3" name="Title 1"/>
          <p:cNvSpPr txBox="1">
            <a:spLocks/>
          </p:cNvSpPr>
          <p:nvPr/>
        </p:nvSpPr>
        <p:spPr bwMode="black">
          <a:xfrm>
            <a:off x="0" y="234888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marL="714375" marR="0" lvl="0" indent="-714375" algn="ctr" defTabSz="914400" rtl="0" eaLnBrk="1" fontAlgn="base" latinLnBrk="0" hangingPunct="1">
              <a:lnSpc>
                <a:spcPct val="90000"/>
              </a:lnSpc>
              <a:spcBef>
                <a:spcPct val="0"/>
              </a:spcBef>
              <a:spcAft>
                <a:spcPct val="0"/>
              </a:spcAft>
              <a:buClrTx/>
              <a:buSzTx/>
              <a:buFontTx/>
              <a:buNone/>
              <a:tabLst/>
              <a:defRPr/>
            </a:pPr>
            <a:r>
              <a:rPr lang="en-US" sz="3000" b="1" dirty="0">
                <a:solidFill>
                  <a:schemeClr val="tx2"/>
                </a:solidFill>
                <a:latin typeface="+mj-lt"/>
                <a:ea typeface="+mj-ea"/>
                <a:cs typeface="+mj-cs"/>
              </a:rPr>
              <a:t>Any Questions ?  </a:t>
            </a:r>
            <a:endParaRPr kumimoji="0" lang="en-US" sz="3000" b="1"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2708920"/>
            <a:ext cx="9906000" cy="2376264"/>
          </a:xfrm>
        </p:spPr>
        <p:txBody>
          <a:bodyPr/>
          <a:lstStyle/>
          <a:p>
            <a:br>
              <a:rPr lang="en-US" dirty="0"/>
            </a:br>
            <a:br>
              <a:rPr lang="en-US" dirty="0"/>
            </a:br>
            <a:br>
              <a:rPr lang="en-US" dirty="0"/>
            </a:br>
            <a:br>
              <a:rPr lang="en-US" dirty="0"/>
            </a:br>
            <a:r>
              <a:rPr lang="en-US" dirty="0"/>
              <a:t>Thanking You</a:t>
            </a:r>
            <a:br>
              <a:rPr lang="en-US" dirty="0"/>
            </a:br>
            <a:br>
              <a:rPr lang="en-US" dirty="0"/>
            </a:br>
            <a:r>
              <a:rPr lang="en-US" dirty="0"/>
              <a:t>                                                           </a:t>
            </a:r>
            <a:br>
              <a:rPr lang="en-US" sz="2400" dirty="0">
                <a:solidFill>
                  <a:schemeClr val="tx1"/>
                </a:solidFill>
              </a:rPr>
            </a:br>
            <a:br>
              <a:rPr lang="en-US" dirty="0"/>
            </a:br>
            <a:br>
              <a:rPr lang="en-US" dirty="0"/>
            </a:br>
            <a:br>
              <a:rPr lang="en-US" dirty="0"/>
            </a:br>
            <a:br>
              <a:rPr lang="en-US" dirty="0"/>
            </a:br>
            <a:r>
              <a:rPr lang="en-US" dirty="0"/>
              <a:t>                   </a:t>
            </a:r>
            <a:br>
              <a:rPr lang="en-US" dirty="0"/>
            </a:br>
            <a:br>
              <a:rPr lang="en-US" dirty="0"/>
            </a:br>
            <a:endParaRPr 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68760"/>
            <a:ext cx="5293519" cy="792162"/>
          </a:xfrm>
        </p:spPr>
        <p:txBody>
          <a:bodyPr/>
          <a:lstStyle/>
          <a:p>
            <a:r>
              <a:rPr lang="en-US" b="1" dirty="0">
                <a:solidFill>
                  <a:schemeClr val="tx1"/>
                </a:solidFill>
              </a:rPr>
              <a:t>DAY  2B</a:t>
            </a:r>
          </a:p>
        </p:txBody>
      </p:sp>
    </p:spTree>
    <p:extLst>
      <p:ext uri="{BB962C8B-B14F-4D97-AF65-F5344CB8AC3E}">
        <p14:creationId xmlns:p14="http://schemas.microsoft.com/office/powerpoint/2010/main" val="36169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SAP Gateway</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Font typeface="Wingdings" panose="05000000000000000000" pitchFamily="2" charset="2"/>
              <a:buChar char="v"/>
            </a:pPr>
            <a:r>
              <a:rPr lang="en-CA" sz="1800" dirty="0"/>
              <a:t>Expand Entity</a:t>
            </a:r>
          </a:p>
          <a:p>
            <a:pPr>
              <a:lnSpc>
                <a:spcPts val="4530"/>
              </a:lnSpc>
              <a:buFont typeface="Wingdings" panose="05000000000000000000" pitchFamily="2" charset="2"/>
              <a:buChar char="v"/>
            </a:pPr>
            <a:r>
              <a:rPr lang="en-CA" sz="1800" dirty="0"/>
              <a:t>Deep Insert</a:t>
            </a:r>
          </a:p>
          <a:p>
            <a:pPr>
              <a:lnSpc>
                <a:spcPts val="4530"/>
              </a:lnSpc>
              <a:buFont typeface="Wingdings" panose="05000000000000000000" pitchFamily="2" charset="2"/>
              <a:buChar char="v"/>
            </a:pPr>
            <a:r>
              <a:rPr lang="en-CA" sz="1800" dirty="0"/>
              <a:t>CSRF</a:t>
            </a:r>
          </a:p>
          <a:p>
            <a:pPr>
              <a:lnSpc>
                <a:spcPts val="4530"/>
              </a:lnSpc>
              <a:buFont typeface="Wingdings" panose="05000000000000000000" pitchFamily="2" charset="2"/>
              <a:buChar char="v"/>
            </a:pPr>
            <a:r>
              <a:rPr lang="en-CA" sz="1800"/>
              <a:t>Batch Operations</a:t>
            </a:r>
            <a:endParaRPr lang="en-CA" sz="1800" dirty="0"/>
          </a:p>
          <a:p>
            <a:pPr>
              <a:lnSpc>
                <a:spcPts val="4530"/>
              </a:lnSpc>
              <a:buFont typeface="Wingdings" panose="05000000000000000000" pitchFamily="2" charset="2"/>
              <a:buChar char="v"/>
            </a:pPr>
            <a:r>
              <a:rPr lang="en-CA" sz="1800" dirty="0"/>
              <a:t>Trouble Shooting</a:t>
            </a:r>
          </a:p>
          <a:p>
            <a:pPr marL="0" indent="0">
              <a:lnSpc>
                <a:spcPts val="4530"/>
              </a:lnSpc>
              <a:buNone/>
            </a:pPr>
            <a:endParaRPr lang="en-CA" sz="1800" dirty="0">
              <a:latin typeface="Calibri" pitchFamily="34" charset="0"/>
              <a:cs typeface="Calibri" pitchFamily="34" charset="0"/>
            </a:endParaRPr>
          </a:p>
          <a:p>
            <a:pPr marL="0" indent="0">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
        <p:nvSpPr>
          <p:cNvPr id="7" name="Rectangle 6"/>
          <p:cNvSpPr/>
          <p:nvPr/>
        </p:nvSpPr>
        <p:spPr>
          <a:xfrm>
            <a:off x="776536" y="692696"/>
            <a:ext cx="1574214" cy="451406"/>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IV Agenda</a:t>
            </a:r>
          </a:p>
        </p:txBody>
      </p:sp>
    </p:spTree>
    <p:extLst>
      <p:ext uri="{BB962C8B-B14F-4D97-AF65-F5344CB8AC3E}">
        <p14:creationId xmlns:p14="http://schemas.microsoft.com/office/powerpoint/2010/main" val="380840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Expand</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None/>
            </a:pPr>
            <a:r>
              <a:rPr lang="en-CA" sz="1800" dirty="0">
                <a:solidFill>
                  <a:srgbClr val="000000"/>
                </a:solidFill>
                <a:latin typeface="Calibri" pitchFamily="34" charset="0"/>
                <a:cs typeface="Calibri" pitchFamily="34" charset="0"/>
              </a:rPr>
              <a:t>$expand</a:t>
            </a:r>
          </a:p>
          <a:p>
            <a:pPr>
              <a:lnSpc>
                <a:spcPts val="3000"/>
              </a:lnSpc>
              <a:buFont typeface="Wingdings" pitchFamily="2" charset="2"/>
              <a:buChar char="v"/>
            </a:pPr>
            <a:r>
              <a:rPr lang="en-US" sz="1800" dirty="0">
                <a:latin typeface="Calibri" pitchFamily="34" charset="0"/>
                <a:cs typeface="Calibri" pitchFamily="34" charset="0"/>
              </a:rPr>
              <a:t>A request with a $expand query option enables the reading of entries of an entity together with an associated entity.</a:t>
            </a:r>
            <a:r>
              <a:rPr lang="en-US" sz="1800" dirty="0"/>
              <a:t> </a:t>
            </a:r>
            <a:endParaRPr lang="en-US" sz="1800" dirty="0">
              <a:latin typeface="Calibri" pitchFamily="34" charset="0"/>
              <a:cs typeface="Calibri" pitchFamily="34" charset="0"/>
            </a:endParaRPr>
          </a:p>
          <a:p>
            <a:pPr>
              <a:lnSpc>
                <a:spcPts val="4530"/>
              </a:lnSpc>
              <a:buFont typeface="Wingdings" pitchFamily="2" charset="2"/>
              <a:buChar char="v"/>
            </a:pPr>
            <a:r>
              <a:rPr lang="en-US" sz="1800" dirty="0">
                <a:latin typeface="Calibri" pitchFamily="34" charset="0"/>
                <a:cs typeface="Calibri" pitchFamily="34" charset="0"/>
              </a:rPr>
              <a:t> </a:t>
            </a:r>
            <a:r>
              <a:rPr lang="en-US" sz="1800" dirty="0">
                <a:solidFill>
                  <a:srgbClr val="000000"/>
                </a:solidFill>
                <a:latin typeface="Calibri" pitchFamily="34" charset="0"/>
                <a:cs typeface="Calibri" pitchFamily="34" charset="0"/>
              </a:rPr>
              <a:t>$expand is the possibility of OData to make ‘joins’.</a:t>
            </a:r>
          </a:p>
          <a:p>
            <a:pPr>
              <a:lnSpc>
                <a:spcPts val="4530"/>
              </a:lnSpc>
              <a:buFont typeface="Wingdings" pitchFamily="2" charset="2"/>
              <a:buChar char="v"/>
            </a:pPr>
            <a:r>
              <a:rPr lang="en-US" sz="1800" dirty="0">
                <a:latin typeface="Calibri" pitchFamily="34" charset="0"/>
                <a:cs typeface="Calibri" pitchFamily="34" charset="0"/>
              </a:rPr>
              <a:t>Use $expand insert for more data which contains more than one association call.</a:t>
            </a:r>
          </a:p>
          <a:p>
            <a:pPr>
              <a:lnSpc>
                <a:spcPts val="3000"/>
              </a:lnSpc>
              <a:buFont typeface="Wingdings" pitchFamily="2" charset="2"/>
              <a:buChar char="v"/>
            </a:pPr>
            <a:r>
              <a:rPr lang="en-US" sz="1800" dirty="0">
                <a:latin typeface="Calibri" pitchFamily="34" charset="0"/>
                <a:cs typeface="Calibri" pitchFamily="34" charset="0"/>
              </a:rPr>
              <a:t>   When $expand is used the backend framework returns the "inline" data to the hub framework in the form of a table containing a flag which shows whether an “inline” structure is initial or not. Thus you can see whether this "inline" data is initial or not.</a:t>
            </a:r>
          </a:p>
          <a:p>
            <a:pPr>
              <a:lnSpc>
                <a:spcPts val="3000"/>
              </a:lnSpc>
              <a:buNone/>
            </a:pPr>
            <a:endParaRPr lang="en-US" sz="1800" dirty="0">
              <a:latin typeface="Calibri" pitchFamily="34" charset="0"/>
              <a:cs typeface="Calibri" pitchFamily="34" charset="0"/>
            </a:endParaRPr>
          </a:p>
          <a:p>
            <a:pPr>
              <a:lnSpc>
                <a:spcPts val="3000"/>
              </a:lnSpc>
              <a:buFont typeface="Wingdings" pitchFamily="2" charset="2"/>
              <a:buChar char="v"/>
            </a:pPr>
            <a:r>
              <a:rPr lang="en-IN" sz="1800" dirty="0">
                <a:latin typeface="Calibri" panose="020F0502020204030204" pitchFamily="34" charset="0"/>
              </a:rPr>
              <a:t>Sample URI:</a:t>
            </a:r>
            <a:r>
              <a:rPr lang="en-IN" sz="1800" dirty="0">
                <a:hlinkClick r:id="rId3"/>
              </a:rPr>
              <a:t> http://services.odata.org/OData/OData.svc/Products?$expand=Category</a:t>
            </a:r>
            <a:endParaRPr lang="en-IN" sz="1800" dirty="0"/>
          </a:p>
          <a:p>
            <a:pPr>
              <a:lnSpc>
                <a:spcPts val="3000"/>
              </a:lnSpc>
              <a:buNone/>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Tree>
    <p:extLst>
      <p:ext uri="{BB962C8B-B14F-4D97-AF65-F5344CB8AC3E}">
        <p14:creationId xmlns:p14="http://schemas.microsoft.com/office/powerpoint/2010/main" val="197565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$expand Performance Optimization	</a:t>
            </a:r>
          </a:p>
        </p:txBody>
      </p:sp>
      <p:sp>
        <p:nvSpPr>
          <p:cNvPr id="4" name="Rectangle 3"/>
          <p:cNvSpPr/>
          <p:nvPr/>
        </p:nvSpPr>
        <p:spPr>
          <a:xfrm>
            <a:off x="272480" y="1052736"/>
            <a:ext cx="9289032" cy="4131900"/>
          </a:xfrm>
          <a:prstGeom prst="rect">
            <a:avLst/>
          </a:prstGeom>
        </p:spPr>
        <p:txBody>
          <a:bodyPr wrap="square">
            <a:spAutoFit/>
          </a:bodyPr>
          <a:lstStyle/>
          <a:p>
            <a:pPr>
              <a:lnSpc>
                <a:spcPts val="3000"/>
              </a:lnSpc>
            </a:pPr>
            <a:endParaRPr lang="en-US" sz="1600" dirty="0">
              <a:latin typeface="Calibri" pitchFamily="34" charset="0"/>
              <a:cs typeface="Calibri" pitchFamily="34" charset="0"/>
            </a:endParaRPr>
          </a:p>
          <a:p>
            <a:pPr>
              <a:lnSpc>
                <a:spcPts val="3000"/>
              </a:lnSpc>
            </a:pPr>
            <a:endParaRPr lang="en-US" sz="1600" dirty="0">
              <a:latin typeface="Calibri" pitchFamily="34" charset="0"/>
              <a:cs typeface="Calibri" pitchFamily="34" charset="0"/>
            </a:endParaRPr>
          </a:p>
          <a:p>
            <a:pPr>
              <a:lnSpc>
                <a:spcPts val="3000"/>
              </a:lnSpc>
              <a:buFont typeface="Wingdings" pitchFamily="2" charset="2"/>
              <a:buChar char="v"/>
            </a:pPr>
            <a:r>
              <a:rPr lang="en-US" sz="1600" dirty="0">
                <a:latin typeface="Calibri" pitchFamily="34" charset="0"/>
                <a:cs typeface="Calibri" pitchFamily="34" charset="0"/>
              </a:rPr>
              <a:t> It reduces the roundtrips from client to the SAP Gateway server as well as the SAP Gateway Server to the SAP Business suite. As a result network time is reduced.</a:t>
            </a:r>
          </a:p>
          <a:p>
            <a:pPr>
              <a:lnSpc>
                <a:spcPts val="4530"/>
              </a:lnSpc>
              <a:buFont typeface="Wingdings" pitchFamily="2" charset="2"/>
              <a:buChar char="v"/>
            </a:pPr>
            <a:r>
              <a:rPr lang="en-US" sz="1600" dirty="0">
                <a:latin typeface="Calibri" pitchFamily="34" charset="0"/>
                <a:cs typeface="Calibri" pitchFamily="34" charset="0"/>
              </a:rPr>
              <a:t> $expand reduces SAP NetWeaver Gateway server response time and the consumption of resources.</a:t>
            </a:r>
          </a:p>
          <a:p>
            <a:pPr>
              <a:lnSpc>
                <a:spcPts val="3000"/>
              </a:lnSpc>
              <a:buFont typeface="Wingdings" pitchFamily="2" charset="2"/>
              <a:buChar char="v"/>
            </a:pPr>
            <a:r>
              <a:rPr lang="en-US" sz="1600" dirty="0">
                <a:latin typeface="Calibri" pitchFamily="34" charset="0"/>
                <a:cs typeface="Calibri" pitchFamily="34" charset="0"/>
              </a:rPr>
              <a:t> Basic $expand implementation can reduce the SAP Business Suite times, because the number of database operations and the application logic can be reduced.</a:t>
            </a:r>
          </a:p>
          <a:p>
            <a:pPr>
              <a:lnSpc>
                <a:spcPts val="4530"/>
              </a:lnSpc>
              <a:buFont typeface="Wingdings" pitchFamily="2" charset="2"/>
              <a:buChar char="v"/>
            </a:pPr>
            <a:r>
              <a:rPr lang="en-US" sz="1600" dirty="0">
                <a:latin typeface="Calibri" pitchFamily="34" charset="0"/>
                <a:cs typeface="Calibri" pitchFamily="34" charset="0"/>
              </a:rPr>
              <a:t>  For parallel calls, we cannot use $expand</a:t>
            </a:r>
          </a:p>
          <a:p>
            <a:pPr>
              <a:lnSpc>
                <a:spcPts val="4530"/>
              </a:lnSpc>
            </a:pPr>
            <a:endParaRPr lang="en-US" dirty="0"/>
          </a:p>
        </p:txBody>
      </p:sp>
    </p:spTree>
    <p:extLst>
      <p:ext uri="{BB962C8B-B14F-4D97-AF65-F5344CB8AC3E}">
        <p14:creationId xmlns:p14="http://schemas.microsoft.com/office/powerpoint/2010/main" val="2725948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Deep Insert</a:t>
            </a:r>
            <a:endParaRPr lang="en-US" sz="2400" dirty="0"/>
          </a:p>
        </p:txBody>
      </p:sp>
      <p:sp>
        <p:nvSpPr>
          <p:cNvPr id="3" name="Espace réservé du contenu 2"/>
          <p:cNvSpPr>
            <a:spLocks noGrp="1"/>
          </p:cNvSpPr>
          <p:nvPr>
            <p:ph idx="4294967295"/>
          </p:nvPr>
        </p:nvSpPr>
        <p:spPr>
          <a:xfrm>
            <a:off x="0" y="908720"/>
            <a:ext cx="9906000" cy="5040560"/>
          </a:xfrm>
        </p:spPr>
        <p:txBody>
          <a:bodyPr/>
          <a:lstStyle/>
          <a:p>
            <a:pPr>
              <a:lnSpc>
                <a:spcPts val="3000"/>
              </a:lnSpc>
              <a:buNone/>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Font typeface="Wingdings" pitchFamily="2" charset="2"/>
              <a:buChar char="v"/>
            </a:pPr>
            <a:endParaRPr lang="en-CA" sz="1800" dirty="0">
              <a:solidFill>
                <a:srgbClr val="000000"/>
              </a:solidFill>
              <a:latin typeface="Calibri" pitchFamily="34" charset="0"/>
              <a:cs typeface="Calibri" pitchFamily="34" charset="0"/>
            </a:endParaRPr>
          </a:p>
          <a:p>
            <a:pPr>
              <a:buNone/>
            </a:pPr>
            <a:endParaRPr lang="en-US" sz="1800" dirty="0"/>
          </a:p>
        </p:txBody>
      </p:sp>
      <p:sp>
        <p:nvSpPr>
          <p:cNvPr id="4" name="Rectangle 3"/>
          <p:cNvSpPr/>
          <p:nvPr/>
        </p:nvSpPr>
        <p:spPr>
          <a:xfrm>
            <a:off x="200472" y="1124744"/>
            <a:ext cx="9505056" cy="7786747"/>
          </a:xfrm>
          <a:prstGeom prst="rect">
            <a:avLst/>
          </a:prstGeom>
        </p:spPr>
        <p:txBody>
          <a:bodyPr wrap="square">
            <a:spAutoFit/>
          </a:bodyPr>
          <a:lstStyle/>
          <a:p>
            <a:pPr>
              <a:lnSpc>
                <a:spcPts val="3000"/>
              </a:lnSpc>
              <a:buFont typeface="Wingdings" pitchFamily="2" charset="2"/>
              <a:buChar char="v"/>
            </a:pPr>
            <a:r>
              <a:rPr lang="en-US" dirty="0">
                <a:latin typeface="Calibri" pitchFamily="34" charset="0"/>
                <a:cs typeface="Calibri" pitchFamily="34" charset="0"/>
              </a:rPr>
              <a:t>       In SAP NetWeaver Gateway, the OData Channel provides deep insert functionality to accommodate the creation of an entity along with its associated entities in one request. The deep insert functionality is provided in ABAP interface /IWBEP/IF_MGW_APPL_SRV_RUNTIME, method </a:t>
            </a:r>
          </a:p>
          <a:p>
            <a:pPr>
              <a:lnSpc>
                <a:spcPts val="3000"/>
              </a:lnSpc>
              <a:buNone/>
            </a:pPr>
            <a:r>
              <a:rPr lang="en-US" dirty="0">
                <a:latin typeface="Calibri" pitchFamily="34" charset="0"/>
                <a:cs typeface="Calibri" pitchFamily="34" charset="0"/>
              </a:rPr>
              <a:t>CREATE_DEEP_ENTITY</a:t>
            </a:r>
          </a:p>
          <a:p>
            <a:pPr>
              <a:lnSpc>
                <a:spcPts val="3000"/>
              </a:lnSpc>
              <a:buNone/>
            </a:pPr>
            <a:endParaRPr lang="en-US" dirty="0">
              <a:latin typeface="Calibri" pitchFamily="34" charset="0"/>
              <a:cs typeface="Calibri" pitchFamily="34" charset="0"/>
            </a:endParaRPr>
          </a:p>
          <a:p>
            <a:pPr>
              <a:lnSpc>
                <a:spcPts val="3000"/>
              </a:lnSpc>
              <a:buFont typeface="Wingdings" pitchFamily="2" charset="2"/>
              <a:buChar char="v"/>
            </a:pPr>
            <a:r>
              <a:rPr lang="en-CA" dirty="0">
                <a:latin typeface="Calibri" pitchFamily="34" charset="0"/>
                <a:cs typeface="Calibri" pitchFamily="34" charset="0"/>
              </a:rPr>
              <a:t>      </a:t>
            </a:r>
            <a:r>
              <a:rPr lang="en-US" dirty="0">
                <a:latin typeface="Calibri" pitchFamily="34" charset="0"/>
                <a:cs typeface="Calibri" pitchFamily="34" charset="0"/>
              </a:rPr>
              <a:t>Some business objects, such as Sales Orders or Purchase Orders, consist of header and line item data. Thus, when creating such business objects, it makes sense to use hierarchical or nested data in the creation request. </a:t>
            </a:r>
          </a:p>
          <a:p>
            <a:pPr>
              <a:lnSpc>
                <a:spcPts val="3000"/>
              </a:lnSpc>
            </a:pPr>
            <a:endParaRPr lang="en-US" dirty="0">
              <a:latin typeface="Calibri" pitchFamily="34" charset="0"/>
              <a:cs typeface="Calibri" pitchFamily="34" charset="0"/>
            </a:endParaRPr>
          </a:p>
          <a:p>
            <a:pPr>
              <a:lnSpc>
                <a:spcPts val="3000"/>
              </a:lnSpc>
              <a:buFont typeface="Wingdings" pitchFamily="2" charset="2"/>
              <a:buChar char="v"/>
            </a:pPr>
            <a:r>
              <a:rPr lang="en-US" dirty="0">
                <a:latin typeface="Calibri" pitchFamily="34" charset="0"/>
                <a:cs typeface="Calibri" pitchFamily="34" charset="0"/>
              </a:rPr>
              <a:t>     We have step-by-step approach published by our team in SAP SDN, refer below link</a:t>
            </a:r>
          </a:p>
          <a:p>
            <a:pPr>
              <a:lnSpc>
                <a:spcPts val="3000"/>
              </a:lnSpc>
            </a:pPr>
            <a:r>
              <a:rPr lang="en-US" dirty="0">
                <a:latin typeface="Calibri" pitchFamily="34" charset="0"/>
                <a:cs typeface="Calibri" pitchFamily="34" charset="0"/>
              </a:rPr>
              <a:t>         </a:t>
            </a:r>
            <a:r>
              <a:rPr lang="en-US" dirty="0">
                <a:latin typeface="Calibri" pitchFamily="34" charset="0"/>
                <a:cs typeface="Calibri" pitchFamily="34" charset="0"/>
                <a:hlinkClick r:id="rId3"/>
              </a:rPr>
              <a:t>http://scn.sap.com/community/gateway/blog/2014/04/27/step-by-step-development-guide-for-createdeepentity-operation</a:t>
            </a:r>
            <a:endParaRPr lang="en-US" dirty="0">
              <a:latin typeface="Calibri" pitchFamily="34" charset="0"/>
              <a:cs typeface="Calibri" pitchFamily="34" charset="0"/>
            </a:endParaRPr>
          </a:p>
          <a:p>
            <a:pPr>
              <a:lnSpc>
                <a:spcPts val="3000"/>
              </a:lnSpc>
            </a:pPr>
            <a:endParaRPr lang="en-US" dirty="0">
              <a:latin typeface="Calibri" pitchFamily="34" charset="0"/>
              <a:cs typeface="Calibri" pitchFamily="34" charset="0"/>
            </a:endParaRPr>
          </a:p>
          <a:p>
            <a:pPr>
              <a:lnSpc>
                <a:spcPts val="3000"/>
              </a:lnSpc>
            </a:pPr>
            <a:r>
              <a:rPr lang="en-US" dirty="0">
                <a:latin typeface="Calibri" pitchFamily="34" charset="0"/>
                <a:cs typeface="Calibri" pitchFamily="34" charset="0"/>
              </a:rPr>
              <a:t> </a:t>
            </a:r>
            <a:endParaRPr lang="en-CA" dirty="0">
              <a:latin typeface="Calibri" pitchFamily="34" charset="0"/>
              <a:cs typeface="Calibri" pitchFamily="34" charset="0"/>
            </a:endParaRPr>
          </a:p>
          <a:p>
            <a:pPr>
              <a:lnSpc>
                <a:spcPts val="4530"/>
              </a:lnSpc>
              <a:buNone/>
            </a:pPr>
            <a:r>
              <a:rPr lang="en-CA" b="1" dirty="0">
                <a:latin typeface="Calibri" pitchFamily="34" charset="0"/>
                <a:cs typeface="Calibri" pitchFamily="34" charset="0"/>
              </a:rPr>
              <a:t>            </a:t>
            </a:r>
          </a:p>
          <a:p>
            <a:pPr>
              <a:lnSpc>
                <a:spcPts val="4530"/>
              </a:lnSpc>
              <a:buNone/>
            </a:pPr>
            <a:endParaRPr lang="en-CA" b="1" dirty="0">
              <a:latin typeface="Calibri" pitchFamily="34" charset="0"/>
              <a:cs typeface="Calibri" pitchFamily="34" charset="0"/>
            </a:endParaRPr>
          </a:p>
          <a:p>
            <a:pPr>
              <a:lnSpc>
                <a:spcPts val="4530"/>
              </a:lnSpc>
              <a:buNone/>
            </a:pPr>
            <a:endParaRPr lang="en-CA" b="1" dirty="0">
              <a:latin typeface="Calibri" pitchFamily="34" charset="0"/>
              <a:cs typeface="Calibri" pitchFamily="34" charset="0"/>
            </a:endParaRPr>
          </a:p>
          <a:p>
            <a:pPr>
              <a:lnSpc>
                <a:spcPts val="4530"/>
              </a:lnSpc>
              <a:buNone/>
            </a:pPr>
            <a:endParaRPr lang="en-CA" b="1" dirty="0">
              <a:latin typeface="Calibri" pitchFamily="34" charset="0"/>
              <a:cs typeface="Calibri" pitchFamily="34" charset="0"/>
            </a:endParaRPr>
          </a:p>
        </p:txBody>
      </p:sp>
    </p:spTree>
    <p:extLst>
      <p:ext uri="{BB962C8B-B14F-4D97-AF65-F5344CB8AC3E}">
        <p14:creationId xmlns:p14="http://schemas.microsoft.com/office/powerpoint/2010/main" val="380840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52736"/>
          </a:xfrm>
        </p:spPr>
        <p:txBody>
          <a:bodyPr/>
          <a:lstStyle/>
          <a:p>
            <a:r>
              <a:rPr lang="en-US" dirty="0"/>
              <a:t>CSRF 	</a:t>
            </a:r>
          </a:p>
        </p:txBody>
      </p:sp>
      <p:sp>
        <p:nvSpPr>
          <p:cNvPr id="3" name="Rectangle 2"/>
          <p:cNvSpPr/>
          <p:nvPr/>
        </p:nvSpPr>
        <p:spPr>
          <a:xfrm>
            <a:off x="200472" y="1412776"/>
            <a:ext cx="9361040" cy="4370427"/>
          </a:xfrm>
          <a:prstGeom prst="rect">
            <a:avLst/>
          </a:prstGeom>
        </p:spPr>
        <p:txBody>
          <a:bodyPr wrap="square">
            <a:spAutoFit/>
          </a:bodyPr>
          <a:lstStyle/>
          <a:p>
            <a:pPr>
              <a:buFont typeface="Wingdings" pitchFamily="2" charset="2"/>
              <a:buChar char="v"/>
            </a:pPr>
            <a:r>
              <a:rPr lang="en-US" sz="1600" dirty="0">
                <a:latin typeface="Calibri" pitchFamily="34" charset="0"/>
                <a:cs typeface="Calibri" pitchFamily="34" charset="0"/>
              </a:rPr>
              <a:t> It stands for Cross Site Request Forgery.</a:t>
            </a:r>
            <a:r>
              <a:rPr lang="en-US" dirty="0"/>
              <a:t>    </a:t>
            </a:r>
          </a:p>
          <a:p>
            <a:pPr>
              <a:buFont typeface="Wingdings" pitchFamily="2" charset="2"/>
              <a:buChar char="v"/>
            </a:pPr>
            <a:endParaRPr lang="en-US" dirty="0"/>
          </a:p>
          <a:p>
            <a:pPr>
              <a:buFont typeface="Wingdings" pitchFamily="2" charset="2"/>
              <a:buChar char="v"/>
            </a:pPr>
            <a:r>
              <a:rPr lang="en-US" dirty="0"/>
              <a:t>  </a:t>
            </a:r>
            <a:r>
              <a:rPr lang="en-US" sz="1600" dirty="0">
                <a:latin typeface="Calibri" pitchFamily="34" charset="0"/>
                <a:cs typeface="Calibri" pitchFamily="34" charset="0"/>
              </a:rPr>
              <a:t>CSRF protection is an additional validation feature enabled in SAP Gateway since Gateway 2.0/SP03 for all data modifying requests (e.g. Create, Update and Delete). This means that a valid CSRF token must first be retrieved using a non-modifying request (e.g. using the GET method).</a:t>
            </a:r>
          </a:p>
          <a:p>
            <a:pPr>
              <a:buFont typeface="Wingdings" pitchFamily="2" charset="2"/>
              <a:buChar char="v"/>
            </a:pPr>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rPr>
              <a:t>SAP NetWeaver Gateway offers two CSRF protection mechanisms</a:t>
            </a:r>
          </a:p>
          <a:p>
            <a:pPr fontAlgn="base"/>
            <a:endParaRPr lang="en-US" sz="1600" dirty="0">
              <a:latin typeface="Calibri" pitchFamily="34" charset="0"/>
              <a:cs typeface="Calibri" pitchFamily="34" charset="0"/>
            </a:endParaRPr>
          </a:p>
          <a:p>
            <a:pPr fontAlgn="base"/>
            <a:r>
              <a:rPr lang="en-US" sz="1600" b="1" dirty="0">
                <a:latin typeface="Calibri" pitchFamily="34" charset="0"/>
                <a:cs typeface="Calibri" pitchFamily="34" charset="0"/>
              </a:rPr>
              <a:t>CSRF token check</a:t>
            </a:r>
          </a:p>
          <a:p>
            <a:pPr fontAlgn="base"/>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rPr>
              <a:t>Set as the default CSRF protection mechanism based on the token exchange principle. This is the default for the OData Standard Mode. </a:t>
            </a:r>
          </a:p>
          <a:p>
            <a:pPr fontAlgn="base"/>
            <a:endParaRPr lang="en-US" sz="1600" dirty="0">
              <a:latin typeface="Calibri" pitchFamily="34" charset="0"/>
              <a:cs typeface="Calibri" pitchFamily="34" charset="0"/>
            </a:endParaRPr>
          </a:p>
          <a:p>
            <a:pPr fontAlgn="base"/>
            <a:r>
              <a:rPr lang="en-US" sz="1600" b="1" dirty="0">
                <a:latin typeface="Calibri" pitchFamily="34" charset="0"/>
                <a:cs typeface="Calibri" pitchFamily="34" charset="0"/>
              </a:rPr>
              <a:t>CSRF header parameter check</a:t>
            </a:r>
          </a:p>
          <a:p>
            <a:pPr fontAlgn="base"/>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rPr>
              <a:t>Additional parameter in the HTTP header X-Requested-With=</a:t>
            </a:r>
            <a:r>
              <a:rPr lang="en-US" sz="1600" dirty="0" err="1">
                <a:latin typeface="Calibri" pitchFamily="34" charset="0"/>
                <a:cs typeface="Calibri" pitchFamily="34" charset="0"/>
              </a:rPr>
              <a:t>XMLHttpRequest</a:t>
            </a:r>
            <a:r>
              <a:rPr lang="en-US" sz="1600" dirty="0">
                <a:latin typeface="Calibri" pitchFamily="34" charset="0"/>
                <a:cs typeface="Calibri" pitchFamily="34" charset="0"/>
              </a:rPr>
              <a:t> for modifying operations as protection mechanism. This is the default for the Compatibility Mode for SP02.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 Shooting </a:t>
            </a:r>
          </a:p>
        </p:txBody>
      </p:sp>
      <p:sp>
        <p:nvSpPr>
          <p:cNvPr id="3" name="Rectangle 2"/>
          <p:cNvSpPr/>
          <p:nvPr/>
        </p:nvSpPr>
        <p:spPr>
          <a:xfrm>
            <a:off x="272480" y="1268760"/>
            <a:ext cx="9361040" cy="6093976"/>
          </a:xfrm>
          <a:prstGeom prst="rect">
            <a:avLst/>
          </a:prstGeom>
        </p:spPr>
        <p:txBody>
          <a:bodyPr wrap="square">
            <a:spAutoFit/>
          </a:bodyPr>
          <a:lstStyle/>
          <a:p>
            <a:pPr fontAlgn="base"/>
            <a:r>
              <a:rPr lang="en-US" sz="1600" b="1" dirty="0">
                <a:latin typeface="Calibri" pitchFamily="34" charset="0"/>
                <a:cs typeface="Calibri" pitchFamily="34" charset="0"/>
              </a:rPr>
              <a:t>Error Logs:</a:t>
            </a:r>
          </a:p>
          <a:p>
            <a:pPr fontAlgn="base"/>
            <a:endParaRPr lang="en-US" dirty="0"/>
          </a:p>
          <a:p>
            <a:pPr fontAlgn="base"/>
            <a:r>
              <a:rPr lang="en-US" sz="1600" dirty="0">
                <a:latin typeface="Calibri" pitchFamily="34" charset="0"/>
                <a:cs typeface="Calibri" pitchFamily="34" charset="0"/>
              </a:rPr>
              <a:t>     Two important Transaction codes which will give more information on most errors.</a:t>
            </a:r>
          </a:p>
          <a:p>
            <a:pPr fontAlgn="base"/>
            <a:endParaRPr lang="en-US" sz="1600" dirty="0">
              <a:latin typeface="Calibri" pitchFamily="34" charset="0"/>
              <a:cs typeface="Calibri" pitchFamily="34" charset="0"/>
            </a:endParaRPr>
          </a:p>
          <a:p>
            <a:pPr lvl="1" fontAlgn="base"/>
            <a:r>
              <a:rPr lang="en-US" sz="1600" dirty="0">
                <a:latin typeface="Calibri" pitchFamily="34" charset="0"/>
                <a:cs typeface="Calibri" pitchFamily="34" charset="0"/>
              </a:rPr>
              <a:t>/IWFND/ERROR_LOG: This provides error log in the hub system. From here you can navigate to a Gateway specific Application log or directly launch it using/IWFND/APPS_LOG.</a:t>
            </a:r>
          </a:p>
          <a:p>
            <a:pPr lvl="1" fontAlgn="base"/>
            <a:endParaRPr lang="en-US" sz="1600" dirty="0">
              <a:latin typeface="Calibri" pitchFamily="34" charset="0"/>
              <a:cs typeface="Calibri" pitchFamily="34" charset="0"/>
            </a:endParaRPr>
          </a:p>
          <a:p>
            <a:pPr lvl="1" fontAlgn="base"/>
            <a:r>
              <a:rPr lang="en-US" sz="1600" dirty="0">
                <a:latin typeface="Calibri" pitchFamily="34" charset="0"/>
                <a:cs typeface="Calibri" pitchFamily="34" charset="0"/>
              </a:rPr>
              <a:t>/IWBEP/ERROR_LOG: This provides the error log in your BEP/Backend system. Again you can navigate to Gateway specific Application Log by going to/IWBEP/VIEW_LOG.</a:t>
            </a:r>
          </a:p>
          <a:p>
            <a:pPr lvl="1" fontAlgn="base"/>
            <a:endParaRPr lang="en-US" sz="1600" dirty="0">
              <a:latin typeface="Calibri" pitchFamily="34" charset="0"/>
              <a:cs typeface="Calibri" pitchFamily="34" charset="0"/>
            </a:endParaRPr>
          </a:p>
          <a:p>
            <a:pPr marL="0" lvl="1" fontAlgn="base"/>
            <a:r>
              <a:rPr lang="da-DK" sz="1600" b="1" dirty="0">
                <a:latin typeface="Calibri" pitchFamily="34" charset="0"/>
                <a:cs typeface="Calibri" pitchFamily="34" charset="0"/>
              </a:rPr>
              <a:t>Debugging option at browser Client: sap-ds-debug=true</a:t>
            </a:r>
          </a:p>
          <a:p>
            <a:pPr marL="0" lvl="1" fontAlgn="base"/>
            <a:endParaRPr lang="da-DK" sz="1600" b="1" dirty="0">
              <a:latin typeface="Calibri" pitchFamily="34" charset="0"/>
              <a:cs typeface="Calibri" pitchFamily="34" charset="0"/>
            </a:endParaRPr>
          </a:p>
          <a:p>
            <a:pPr fontAlgn="base"/>
            <a:r>
              <a:rPr lang="en-US" sz="1600" dirty="0">
                <a:latin typeface="Calibri" pitchFamily="34" charset="0"/>
                <a:cs typeface="Calibri" pitchFamily="34" charset="0"/>
              </a:rPr>
              <a:t>Example:</a:t>
            </a:r>
            <a:endParaRPr lang="en-US" sz="1600" dirty="0">
              <a:latin typeface="Calibri" pitchFamily="34" charset="0"/>
              <a:cs typeface="Calibri" pitchFamily="34" charset="0"/>
              <a:hlinkClick r:id="rId2"/>
            </a:endParaRPr>
          </a:p>
          <a:p>
            <a:pPr fontAlgn="base"/>
            <a:r>
              <a:rPr lang="en-US" sz="1600" dirty="0">
                <a:latin typeface="Calibri" pitchFamily="34" charset="0"/>
                <a:cs typeface="Calibri" pitchFamily="34" charset="0"/>
                <a:hlinkClick r:id="rId2"/>
              </a:rPr>
              <a:t>https://sapes1.sapdevcenter.com/sap/opu/odata/IWFND/RMTSAMPLEFLIGHT/FlightCollection?sap-ds-debug=true</a:t>
            </a:r>
            <a:endParaRPr lang="en-US" sz="1600" dirty="0">
              <a:latin typeface="Calibri" pitchFamily="34" charset="0"/>
              <a:cs typeface="Calibri" pitchFamily="34" charset="0"/>
            </a:endParaRPr>
          </a:p>
          <a:p>
            <a:pPr fontAlgn="base"/>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hlinkClick r:id="rId2"/>
              </a:rPr>
              <a:t>https://sapes1.sapdevcenter.com/sap/opu/odata/IWFND/RMTSAMPLEFLIGHT/FlightCollection?sap-ds-debug=true</a:t>
            </a:r>
            <a:endParaRPr lang="en-US" sz="1600" dirty="0">
              <a:latin typeface="Calibri" pitchFamily="34" charset="0"/>
              <a:cs typeface="Calibri" pitchFamily="34" charset="0"/>
            </a:endParaRPr>
          </a:p>
          <a:p>
            <a:pPr fontAlgn="base"/>
            <a:endParaRPr lang="en-US" dirty="0"/>
          </a:p>
          <a:p>
            <a:pPr marL="0" lvl="1" fontAlgn="base"/>
            <a:endParaRPr lang="da-DK" sz="1600" b="1" dirty="0">
              <a:latin typeface="Calibri" pitchFamily="34" charset="0"/>
              <a:cs typeface="Calibri" pitchFamily="34" charset="0"/>
            </a:endParaRPr>
          </a:p>
          <a:p>
            <a:pPr marL="0" lvl="1" fontAlgn="base"/>
            <a:endParaRPr lang="da-DK" sz="1600" b="1" dirty="0">
              <a:latin typeface="Calibri" pitchFamily="34" charset="0"/>
              <a:cs typeface="Calibri" pitchFamily="34" charset="0"/>
            </a:endParaRPr>
          </a:p>
          <a:p>
            <a:pPr marL="0" lvl="1" fontAlgn="base"/>
            <a:endParaRPr lang="da-DK" sz="1600" b="1" dirty="0">
              <a:latin typeface="Calibri" pitchFamily="34" charset="0"/>
              <a:cs typeface="Calibri" pitchFamily="34" charset="0"/>
            </a:endParaRPr>
          </a:p>
          <a:p>
            <a:pPr lvl="1" fontAlgn="base"/>
            <a:endParaRPr lang="en-US" sz="1600" dirty="0">
              <a:latin typeface="Calibri" pitchFamily="34" charset="0"/>
              <a:cs typeface="Calibri" pitchFamily="34" charset="0"/>
            </a:endParaRPr>
          </a:p>
          <a:p>
            <a:pPr fontAlgn="base"/>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4488" y="1556792"/>
            <a:ext cx="9217024" cy="3570208"/>
          </a:xfrm>
          <a:prstGeom prst="rect">
            <a:avLst/>
          </a:prstGeom>
        </p:spPr>
        <p:txBody>
          <a:bodyPr wrap="square">
            <a:spAutoFit/>
          </a:bodyPr>
          <a:lstStyle/>
          <a:p>
            <a:pPr marL="0" lvl="1" fontAlgn="base"/>
            <a:endParaRPr lang="da-DK" sz="1600" b="1" dirty="0">
              <a:latin typeface="Calibri" pitchFamily="34" charset="0"/>
              <a:cs typeface="Calibri" pitchFamily="34" charset="0"/>
            </a:endParaRPr>
          </a:p>
          <a:p>
            <a:pPr fontAlgn="base"/>
            <a:r>
              <a:rPr lang="en-US" sz="1600" b="1" dirty="0">
                <a:latin typeface="Calibri" pitchFamily="34" charset="0"/>
                <a:cs typeface="Calibri" pitchFamily="34" charset="0"/>
              </a:rPr>
              <a:t>External Debugging Point</a:t>
            </a:r>
            <a:br>
              <a:rPr lang="en-US" sz="1600" dirty="0">
                <a:latin typeface="Calibri" pitchFamily="34" charset="0"/>
                <a:cs typeface="Calibri" pitchFamily="34" charset="0"/>
              </a:rPr>
            </a:br>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rPr>
              <a:t>     Your last option would be to debug your SAP Gateway service by putting external breakpoints in the ABAP code. </a:t>
            </a:r>
          </a:p>
          <a:p>
            <a:pPr fontAlgn="base"/>
            <a:endParaRPr lang="en-US" sz="1600" b="1" dirty="0">
              <a:latin typeface="Calibri" pitchFamily="34" charset="0"/>
              <a:cs typeface="Calibri" pitchFamily="34" charset="0"/>
            </a:endParaRPr>
          </a:p>
          <a:p>
            <a:pPr fontAlgn="base"/>
            <a:r>
              <a:rPr lang="en-US" sz="1600" b="1" dirty="0">
                <a:latin typeface="Calibri" pitchFamily="34" charset="0"/>
                <a:cs typeface="Calibri" pitchFamily="34" charset="0"/>
              </a:rPr>
              <a:t>Possibilities based on Versions:</a:t>
            </a:r>
          </a:p>
          <a:p>
            <a:pPr fontAlgn="base"/>
            <a:endParaRPr lang="en-US" sz="1600" dirty="0">
              <a:latin typeface="Calibri" pitchFamily="34" charset="0"/>
              <a:cs typeface="Calibri" pitchFamily="34" charset="0"/>
            </a:endParaRPr>
          </a:p>
          <a:p>
            <a:pPr fontAlgn="base"/>
            <a:r>
              <a:rPr lang="en-US" sz="1600" dirty="0">
                <a:latin typeface="Calibri" pitchFamily="34" charset="0"/>
                <a:cs typeface="Calibri" pitchFamily="34" charset="0"/>
              </a:rPr>
              <a:t>You want to copy an existing NetWeaver Gateway Service or</a:t>
            </a:r>
          </a:p>
          <a:p>
            <a:pPr fontAlgn="base"/>
            <a:r>
              <a:rPr lang="en-US" sz="1600" dirty="0">
                <a:latin typeface="Calibri" pitchFamily="34" charset="0"/>
                <a:cs typeface="Calibri" pitchFamily="34" charset="0"/>
              </a:rPr>
              <a:t>You want to copy an existing Project in</a:t>
            </a:r>
          </a:p>
          <a:p>
            <a:pPr fontAlgn="base"/>
            <a:r>
              <a:rPr lang="en-US" sz="1600" dirty="0">
                <a:latin typeface="Calibri" pitchFamily="34" charset="0"/>
                <a:cs typeface="Calibri" pitchFamily="34" charset="0"/>
              </a:rPr>
              <a:t>You want to Copy/Rename an existing Project in Service Builder or Builder</a:t>
            </a:r>
          </a:p>
          <a:p>
            <a:pPr fontAlgn="base"/>
            <a:endParaRPr lang="en-US" sz="1600" dirty="0">
              <a:latin typeface="Calibri" pitchFamily="34" charset="0"/>
              <a:cs typeface="Calibri" pitchFamily="34" charset="0"/>
            </a:endParaRPr>
          </a:p>
          <a:p>
            <a:pPr fontAlgn="base"/>
            <a:r>
              <a:rPr lang="en-US" sz="1600" b="1" dirty="0">
                <a:latin typeface="Calibri" pitchFamily="34" charset="0"/>
                <a:cs typeface="Calibri" pitchFamily="34" charset="0"/>
              </a:rPr>
              <a:t>Problem Analysis: </a:t>
            </a:r>
            <a:r>
              <a:rPr lang="en-US" sz="1600" dirty="0">
                <a:latin typeface="Calibri" pitchFamily="34" charset="0"/>
                <a:cs typeface="Calibri" pitchFamily="34" charset="0"/>
              </a:rPr>
              <a:t>All these functionality are supported starting from SP7 only</a:t>
            </a:r>
          </a:p>
          <a:p>
            <a:pPr fontAlgn="base"/>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ppt template</Template>
  <TotalTime>1500</TotalTime>
  <Words>418</Words>
  <Application>Microsoft Office PowerPoint</Application>
  <PresentationFormat>A4 Paper (210x297 mm)</PresentationFormat>
  <Paragraphs>114</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Aharoni</vt:lpstr>
      <vt:lpstr>Arial</vt:lpstr>
      <vt:lpstr>Arial Narrow</vt:lpstr>
      <vt:lpstr>Calibri</vt:lpstr>
      <vt:lpstr>Courier New</vt:lpstr>
      <vt:lpstr>Wingdings</vt:lpstr>
      <vt:lpstr>Capgemini ppt template</vt:lpstr>
      <vt:lpstr>Conception personnalisée</vt:lpstr>
      <vt:lpstr> SAP Gateway   </vt:lpstr>
      <vt:lpstr>PowerPoint Presentation</vt:lpstr>
      <vt:lpstr>SAP Gateway</vt:lpstr>
      <vt:lpstr>Expand</vt:lpstr>
      <vt:lpstr>$expand Performance Optimization </vt:lpstr>
      <vt:lpstr>Deep Insert</vt:lpstr>
      <vt:lpstr>CSRF  </vt:lpstr>
      <vt:lpstr>Trouble Shooting </vt:lpstr>
      <vt:lpstr>PowerPoint Presentation</vt:lpstr>
      <vt:lpstr>  </vt:lpstr>
      <vt:lpstr>    Thanking You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Thomson, Roseline</cp:lastModifiedBy>
  <cp:revision>388</cp:revision>
  <dcterms:created xsi:type="dcterms:W3CDTF">2011-08-17T05:35:48Z</dcterms:created>
  <dcterms:modified xsi:type="dcterms:W3CDTF">2020-02-12T10:21:42Z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ies>
</file>